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02" r:id="rId4"/>
    <p:sldId id="303" r:id="rId5"/>
    <p:sldId id="304" r:id="rId6"/>
    <p:sldId id="305" r:id="rId7"/>
    <p:sldId id="306" r:id="rId8"/>
    <p:sldId id="288" r:id="rId9"/>
    <p:sldId id="265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o9uSRA0WETdhqdHWNBKCI42gcT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vesh Nangia" initials="DN" lastIdx="11" clrIdx="0">
    <p:extLst>
      <p:ext uri="{19B8F6BF-5375-455C-9EA6-DF929625EA0E}">
        <p15:presenceInfo xmlns:p15="http://schemas.microsoft.com/office/powerpoint/2012/main" userId="Divesh Nangia" providerId="None"/>
      </p:ext>
    </p:extLst>
  </p:cmAuthor>
  <p:cmAuthor id="2" name="Rohit" initials="R" lastIdx="1" clrIdx="1">
    <p:extLst>
      <p:ext uri="{19B8F6BF-5375-455C-9EA6-DF929625EA0E}">
        <p15:presenceInfo xmlns:p15="http://schemas.microsoft.com/office/powerpoint/2012/main" userId="4f28534d46c1a7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A0E78D-CFBE-46A0-B656-1FB9B1C8EDF3}">
  <a:tblStyle styleId="{51A0E78D-CFBE-46A0-B656-1FB9B1C8E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02-08T16:48:03.991" idx="1">
    <p:pos x="1018" y="1476"/>
    <p:text>Please Check... “stream.”</p:text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D83505-5E91-4386-9CD0-F971DC89C985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2AF65DF0-30E5-4564-BC1C-13F9B9A41CC6}">
      <dgm:prSet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four fundamental communication patterns used in gRPC-based applications are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A80810-6A00-4318-AD7F-EA9B60D43770}" type="parTrans" cxnId="{BCDCC17F-CDD6-4E57-A272-35E78B72B933}">
      <dgm:prSet/>
      <dgm:spPr/>
      <dgm:t>
        <a:bodyPr/>
        <a:lstStyle/>
        <a:p>
          <a:endParaRPr lang="en-IN"/>
        </a:p>
      </dgm:t>
    </dgm:pt>
    <dgm:pt modelId="{927EAEDC-4534-4074-BF8B-EFD1CC6A536B}" type="sibTrans" cxnId="{BCDCC17F-CDD6-4E57-A272-35E78B72B933}">
      <dgm:prSet/>
      <dgm:spPr/>
      <dgm:t>
        <a:bodyPr/>
        <a:lstStyle/>
        <a:p>
          <a:endParaRPr lang="en-IN"/>
        </a:p>
      </dgm:t>
    </dgm:pt>
    <dgm:pt modelId="{716DD117-67DD-4150-9E21-F31DC90DA55F}" type="pres">
      <dgm:prSet presAssocID="{FED83505-5E91-4386-9CD0-F971DC89C985}" presName="linear" presStyleCnt="0">
        <dgm:presLayoutVars>
          <dgm:animLvl val="lvl"/>
          <dgm:resizeHandles val="exact"/>
        </dgm:presLayoutVars>
      </dgm:prSet>
      <dgm:spPr/>
    </dgm:pt>
    <dgm:pt modelId="{2EA713CD-B848-4537-A4AA-448631EA233D}" type="pres">
      <dgm:prSet presAssocID="{2AF65DF0-30E5-4564-BC1C-13F9B9A41CC6}" presName="parentText" presStyleLbl="node1" presStyleIdx="0" presStyleCnt="1" custScaleY="76231" custLinFactY="-65192" custLinFactNeighborY="-100000">
        <dgm:presLayoutVars>
          <dgm:chMax val="0"/>
          <dgm:bulletEnabled val="1"/>
        </dgm:presLayoutVars>
      </dgm:prSet>
      <dgm:spPr/>
    </dgm:pt>
  </dgm:ptLst>
  <dgm:cxnLst>
    <dgm:cxn modelId="{BCDCC17F-CDD6-4E57-A272-35E78B72B933}" srcId="{FED83505-5E91-4386-9CD0-F971DC89C985}" destId="{2AF65DF0-30E5-4564-BC1C-13F9B9A41CC6}" srcOrd="0" destOrd="0" parTransId="{ABA80810-6A00-4318-AD7F-EA9B60D43770}" sibTransId="{927EAEDC-4534-4074-BF8B-EFD1CC6A536B}"/>
    <dgm:cxn modelId="{1CE37EAE-AA96-4954-A38B-160BB39EF5C1}" type="presOf" srcId="{2AF65DF0-30E5-4564-BC1C-13F9B9A41CC6}" destId="{2EA713CD-B848-4537-A4AA-448631EA233D}" srcOrd="0" destOrd="0" presId="urn:microsoft.com/office/officeart/2005/8/layout/vList2"/>
    <dgm:cxn modelId="{696321F6-1023-422C-86A0-48805F4FDA61}" type="presOf" srcId="{FED83505-5E91-4386-9CD0-F971DC89C985}" destId="{716DD117-67DD-4150-9E21-F31DC90DA55F}" srcOrd="0" destOrd="0" presId="urn:microsoft.com/office/officeart/2005/8/layout/vList2"/>
    <dgm:cxn modelId="{AFC25D99-3ADB-46C5-AD8D-C75A43D39610}" type="presParOf" srcId="{716DD117-67DD-4150-9E21-F31DC90DA55F}" destId="{2EA713CD-B848-4537-A4AA-448631EA233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9C80C7-54C5-43CE-BCC8-BA78A01D7057}" type="doc">
      <dgm:prSet loTypeId="urn:microsoft.com/office/officeart/2005/8/layout/defaul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8F8D603C-8BD9-44F2-BB48-DA132DB9AA29}">
      <dgm:prSet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sz="18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Unary RPC (simple RPC), </a:t>
          </a:r>
          <a:endParaRPr lang="en-IN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30702B-D72E-453E-99DF-7FA30E33790D}" type="parTrans" cxnId="{397592E3-603F-472C-8B7F-C3E9C08C2D8F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75834-526B-4725-ACEA-F5B7FE5B9B62}" type="sibTrans" cxnId="{397592E3-603F-472C-8B7F-C3E9C08C2D8F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9E9F48-507B-4E7B-A370-03D1CA97C9D6}">
      <dgm:prSet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Server-side streaming, 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698D12-E67E-4437-96F8-C2CCFEC12C18}" type="parTrans" cxnId="{CF12AD5D-8EAD-4504-8821-9636329EFA89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8F1285-4D8E-469B-A9C2-8D1311096245}" type="sibTrans" cxnId="{CF12AD5D-8EAD-4504-8821-9636329EFA89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E43B15-C003-444E-8C31-A0FF0C53269A}">
      <dgm:prSet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Client-side streaming, and 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71AAF6-537E-4B4E-9F8D-701D31BD401C}" type="parTrans" cxnId="{C7291713-3116-45CD-BC93-011C9B7063A4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F139FD-5646-4CC1-A4BD-A80793419B86}" type="sibTrans" cxnId="{C7291713-3116-45CD-BC93-011C9B7063A4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10FF94-C625-4165-AE7A-094BBEEE2135}">
      <dgm:prSet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sz="1800" b="0" i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Bidirectional streaming</a:t>
          </a:r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6F4DB3-9B6F-431A-873A-61AC9040F7D1}" type="parTrans" cxnId="{87B3C592-8D8D-4460-8D55-9D3DED7AAA25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1D1C3A-98B7-4518-B32B-F203B8B5DA07}" type="sibTrans" cxnId="{87B3C592-8D8D-4460-8D55-9D3DED7AAA25}">
      <dgm:prSet/>
      <dgm:spPr/>
      <dgm:t>
        <a:bodyPr/>
        <a:lstStyle/>
        <a:p>
          <a:endParaRPr lang="en-IN" sz="18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AA5678-63A6-461A-958B-456A84730E44}" type="pres">
      <dgm:prSet presAssocID="{DC9C80C7-54C5-43CE-BCC8-BA78A01D7057}" presName="diagram" presStyleCnt="0">
        <dgm:presLayoutVars>
          <dgm:dir/>
          <dgm:resizeHandles val="exact"/>
        </dgm:presLayoutVars>
      </dgm:prSet>
      <dgm:spPr/>
    </dgm:pt>
    <dgm:pt modelId="{4F614AB0-054D-40E7-96FE-1D74B6CB9790}" type="pres">
      <dgm:prSet presAssocID="{8F8D603C-8BD9-44F2-BB48-DA132DB9AA29}" presName="node" presStyleLbl="node1" presStyleIdx="0" presStyleCnt="4" custScaleX="127615">
        <dgm:presLayoutVars>
          <dgm:bulletEnabled val="1"/>
        </dgm:presLayoutVars>
      </dgm:prSet>
      <dgm:spPr/>
    </dgm:pt>
    <dgm:pt modelId="{2DC8D7B7-BB5C-499D-96D1-F87A1D6E06D2}" type="pres">
      <dgm:prSet presAssocID="{8A275834-526B-4725-ACEA-F5B7FE5B9B62}" presName="sibTrans" presStyleCnt="0"/>
      <dgm:spPr/>
    </dgm:pt>
    <dgm:pt modelId="{7F5B1A8E-C7B8-4290-B964-81E694281132}" type="pres">
      <dgm:prSet presAssocID="{4A9E9F48-507B-4E7B-A370-03D1CA97C9D6}" presName="node" presStyleLbl="node1" presStyleIdx="1" presStyleCnt="4" custScaleX="127615">
        <dgm:presLayoutVars>
          <dgm:bulletEnabled val="1"/>
        </dgm:presLayoutVars>
      </dgm:prSet>
      <dgm:spPr/>
    </dgm:pt>
    <dgm:pt modelId="{75C2E767-B00F-4118-B889-6840BF625033}" type="pres">
      <dgm:prSet presAssocID="{4A8F1285-4D8E-469B-A9C2-8D1311096245}" presName="sibTrans" presStyleCnt="0"/>
      <dgm:spPr/>
    </dgm:pt>
    <dgm:pt modelId="{63607108-855A-45E4-9429-7E72DFAC0A02}" type="pres">
      <dgm:prSet presAssocID="{F9E43B15-C003-444E-8C31-A0FF0C53269A}" presName="node" presStyleLbl="node1" presStyleIdx="2" presStyleCnt="4" custScaleX="127615">
        <dgm:presLayoutVars>
          <dgm:bulletEnabled val="1"/>
        </dgm:presLayoutVars>
      </dgm:prSet>
      <dgm:spPr/>
    </dgm:pt>
    <dgm:pt modelId="{0B95D942-D1BE-4A97-A728-349A4E59DAB5}" type="pres">
      <dgm:prSet presAssocID="{A7F139FD-5646-4CC1-A4BD-A80793419B86}" presName="sibTrans" presStyleCnt="0"/>
      <dgm:spPr/>
    </dgm:pt>
    <dgm:pt modelId="{2FBB61B3-B365-479A-957D-6BAC37B99876}" type="pres">
      <dgm:prSet presAssocID="{AD10FF94-C625-4165-AE7A-094BBEEE2135}" presName="node" presStyleLbl="node1" presStyleIdx="3" presStyleCnt="4" custScaleX="127615">
        <dgm:presLayoutVars>
          <dgm:bulletEnabled val="1"/>
        </dgm:presLayoutVars>
      </dgm:prSet>
      <dgm:spPr/>
    </dgm:pt>
  </dgm:ptLst>
  <dgm:cxnLst>
    <dgm:cxn modelId="{C7291713-3116-45CD-BC93-011C9B7063A4}" srcId="{DC9C80C7-54C5-43CE-BCC8-BA78A01D7057}" destId="{F9E43B15-C003-444E-8C31-A0FF0C53269A}" srcOrd="2" destOrd="0" parTransId="{7871AAF6-537E-4B4E-9F8D-701D31BD401C}" sibTransId="{A7F139FD-5646-4CC1-A4BD-A80793419B86}"/>
    <dgm:cxn modelId="{E0106C14-1296-4720-9F5C-51F6950E25E1}" type="presOf" srcId="{8F8D603C-8BD9-44F2-BB48-DA132DB9AA29}" destId="{4F614AB0-054D-40E7-96FE-1D74B6CB9790}" srcOrd="0" destOrd="0" presId="urn:microsoft.com/office/officeart/2005/8/layout/default"/>
    <dgm:cxn modelId="{CF12AD5D-8EAD-4504-8821-9636329EFA89}" srcId="{DC9C80C7-54C5-43CE-BCC8-BA78A01D7057}" destId="{4A9E9F48-507B-4E7B-A370-03D1CA97C9D6}" srcOrd="1" destOrd="0" parTransId="{19698D12-E67E-4437-96F8-C2CCFEC12C18}" sibTransId="{4A8F1285-4D8E-469B-A9C2-8D1311096245}"/>
    <dgm:cxn modelId="{D1084D71-724F-45AC-9E92-D0FBAE61D39D}" type="presOf" srcId="{4A9E9F48-507B-4E7B-A370-03D1CA97C9D6}" destId="{7F5B1A8E-C7B8-4290-B964-81E694281132}" srcOrd="0" destOrd="0" presId="urn:microsoft.com/office/officeart/2005/8/layout/default"/>
    <dgm:cxn modelId="{87B3C592-8D8D-4460-8D55-9D3DED7AAA25}" srcId="{DC9C80C7-54C5-43CE-BCC8-BA78A01D7057}" destId="{AD10FF94-C625-4165-AE7A-094BBEEE2135}" srcOrd="3" destOrd="0" parTransId="{D86F4DB3-9B6F-431A-873A-61AC9040F7D1}" sibTransId="{B31D1C3A-98B7-4518-B32B-F203B8B5DA07}"/>
    <dgm:cxn modelId="{251941B5-ED3F-4B37-BA74-77C60BA1E1FB}" type="presOf" srcId="{DC9C80C7-54C5-43CE-BCC8-BA78A01D7057}" destId="{1AAA5678-63A6-461A-958B-456A84730E44}" srcOrd="0" destOrd="0" presId="urn:microsoft.com/office/officeart/2005/8/layout/default"/>
    <dgm:cxn modelId="{66E772C2-651E-45BD-8CC2-0CF20041655F}" type="presOf" srcId="{F9E43B15-C003-444E-8C31-A0FF0C53269A}" destId="{63607108-855A-45E4-9429-7E72DFAC0A02}" srcOrd="0" destOrd="0" presId="urn:microsoft.com/office/officeart/2005/8/layout/default"/>
    <dgm:cxn modelId="{2F7ABAD9-E183-4D67-97D4-48C52E138041}" type="presOf" srcId="{AD10FF94-C625-4165-AE7A-094BBEEE2135}" destId="{2FBB61B3-B365-479A-957D-6BAC37B99876}" srcOrd="0" destOrd="0" presId="urn:microsoft.com/office/officeart/2005/8/layout/default"/>
    <dgm:cxn modelId="{397592E3-603F-472C-8B7F-C3E9C08C2D8F}" srcId="{DC9C80C7-54C5-43CE-BCC8-BA78A01D7057}" destId="{8F8D603C-8BD9-44F2-BB48-DA132DB9AA29}" srcOrd="0" destOrd="0" parTransId="{4C30702B-D72E-453E-99DF-7FA30E33790D}" sibTransId="{8A275834-526B-4725-ACEA-F5B7FE5B9B62}"/>
    <dgm:cxn modelId="{F50BC46B-90B6-40C1-B116-FA414318006D}" type="presParOf" srcId="{1AAA5678-63A6-461A-958B-456A84730E44}" destId="{4F614AB0-054D-40E7-96FE-1D74B6CB9790}" srcOrd="0" destOrd="0" presId="urn:microsoft.com/office/officeart/2005/8/layout/default"/>
    <dgm:cxn modelId="{5A1A31AD-7535-40F7-A61C-2405424142B4}" type="presParOf" srcId="{1AAA5678-63A6-461A-958B-456A84730E44}" destId="{2DC8D7B7-BB5C-499D-96D1-F87A1D6E06D2}" srcOrd="1" destOrd="0" presId="urn:microsoft.com/office/officeart/2005/8/layout/default"/>
    <dgm:cxn modelId="{B494C7A7-AA83-4562-9626-849272386057}" type="presParOf" srcId="{1AAA5678-63A6-461A-958B-456A84730E44}" destId="{7F5B1A8E-C7B8-4290-B964-81E694281132}" srcOrd="2" destOrd="0" presId="urn:microsoft.com/office/officeart/2005/8/layout/default"/>
    <dgm:cxn modelId="{144E2D18-CBEF-4C02-8BC1-BB1D9148B6EB}" type="presParOf" srcId="{1AAA5678-63A6-461A-958B-456A84730E44}" destId="{75C2E767-B00F-4118-B889-6840BF625033}" srcOrd="3" destOrd="0" presId="urn:microsoft.com/office/officeart/2005/8/layout/default"/>
    <dgm:cxn modelId="{0CE9C037-8A38-4166-9F39-242EBEBCE0E4}" type="presParOf" srcId="{1AAA5678-63A6-461A-958B-456A84730E44}" destId="{63607108-855A-45E4-9429-7E72DFAC0A02}" srcOrd="4" destOrd="0" presId="urn:microsoft.com/office/officeart/2005/8/layout/default"/>
    <dgm:cxn modelId="{D6AA8DFE-CA4C-4F56-82BE-6021020874C3}" type="presParOf" srcId="{1AAA5678-63A6-461A-958B-456A84730E44}" destId="{0B95D942-D1BE-4A97-A728-349A4E59DAB5}" srcOrd="5" destOrd="0" presId="urn:microsoft.com/office/officeart/2005/8/layout/default"/>
    <dgm:cxn modelId="{299D7A39-E016-4C2D-859D-D39876333655}" type="presParOf" srcId="{1AAA5678-63A6-461A-958B-456A84730E44}" destId="{2FBB61B3-B365-479A-957D-6BAC37B9987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713CD-B848-4537-A4AA-448631EA233D}">
      <dsp:nvSpPr>
        <dsp:cNvPr id="0" name=""/>
        <dsp:cNvSpPr/>
      </dsp:nvSpPr>
      <dsp:spPr>
        <a:xfrm>
          <a:off x="0" y="0"/>
          <a:ext cx="5868986" cy="92757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8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The four fundamental communication patterns used in gRPC-based applications are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281" y="45281"/>
        <a:ext cx="5778424" cy="837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14AB0-054D-40E7-96FE-1D74B6CB9790}">
      <dsp:nvSpPr>
        <dsp:cNvPr id="0" name=""/>
        <dsp:cNvSpPr/>
      </dsp:nvSpPr>
      <dsp:spPr>
        <a:xfrm>
          <a:off x="268431" y="369"/>
          <a:ext cx="2004133" cy="94227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8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Unary RPC (simple RPC), </a:t>
          </a:r>
          <a:endParaRPr lang="en-IN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8431" y="369"/>
        <a:ext cx="2004133" cy="942271"/>
      </dsp:txXfrm>
    </dsp:sp>
    <dsp:sp modelId="{7F5B1A8E-C7B8-4290-B964-81E694281132}">
      <dsp:nvSpPr>
        <dsp:cNvPr id="0" name=""/>
        <dsp:cNvSpPr/>
      </dsp:nvSpPr>
      <dsp:spPr>
        <a:xfrm>
          <a:off x="2429610" y="369"/>
          <a:ext cx="2004133" cy="942271"/>
        </a:xfrm>
        <a:prstGeom prst="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8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Server-side streaming, 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29610" y="369"/>
        <a:ext cx="2004133" cy="942271"/>
      </dsp:txXfrm>
    </dsp:sp>
    <dsp:sp modelId="{63607108-855A-45E4-9429-7E72DFAC0A02}">
      <dsp:nvSpPr>
        <dsp:cNvPr id="0" name=""/>
        <dsp:cNvSpPr/>
      </dsp:nvSpPr>
      <dsp:spPr>
        <a:xfrm>
          <a:off x="268431" y="1099686"/>
          <a:ext cx="2004133" cy="942271"/>
        </a:xfrm>
        <a:prstGeom prst="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8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Client-side streaming, and 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8431" y="1099686"/>
        <a:ext cx="2004133" cy="942271"/>
      </dsp:txXfrm>
    </dsp:sp>
    <dsp:sp modelId="{2FBB61B3-B365-479A-957D-6BAC37B99876}">
      <dsp:nvSpPr>
        <dsp:cNvPr id="0" name=""/>
        <dsp:cNvSpPr/>
      </dsp:nvSpPr>
      <dsp:spPr>
        <a:xfrm>
          <a:off x="2429610" y="1099686"/>
          <a:ext cx="2004133" cy="942271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solidFill>
            <a:schemeClr val="bg1">
              <a:lumMod val="8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Bidirectional streaming</a:t>
          </a:r>
          <a:endParaRPr lang="en-IN" sz="1800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29610" y="1099686"/>
        <a:ext cx="2004133" cy="942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_option 1" preserve="1">
  <p:cSld name="3_Title Slide_option 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l="3455" t="4216" r="719" b="17834"/>
          <a:stretch/>
        </p:blipFill>
        <p:spPr>
          <a:xfrm>
            <a:off x="3078" y="720442"/>
            <a:ext cx="8509091" cy="5191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8"/>
          <p:cNvGrpSpPr/>
          <p:nvPr/>
        </p:nvGrpSpPr>
        <p:grpSpPr>
          <a:xfrm>
            <a:off x="2" y="5876109"/>
            <a:ext cx="12192000" cy="54001"/>
            <a:chOff x="2" y="5876103"/>
            <a:chExt cx="12192000" cy="54001"/>
          </a:xfrm>
        </p:grpSpPr>
        <p:sp>
          <p:nvSpPr>
            <p:cNvPr id="9" name="Google Shape;9;p8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pic>
        <p:nvPicPr>
          <p:cNvPr id="12" name="Google Shape;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3393315" y="646777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  <a:defRPr sz="3708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3393315" y="2502273"/>
            <a:ext cx="4213381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2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2"/>
          </p:nvPr>
        </p:nvSpPr>
        <p:spPr>
          <a:xfrm>
            <a:off x="7840870" y="2510642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23760" marR="0" lvl="0" indent="-211880" algn="l" rtl="0">
              <a:lnSpc>
                <a:spcPct val="90000"/>
              </a:lnSpc>
              <a:spcBef>
                <a:spcPts val="9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47521" marR="0" lvl="1" indent="-353133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1280" marR="0" lvl="2" indent="-32959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95040" marR="0" lvl="3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18801" marR="0" lvl="4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2561" marR="0" lvl="5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66321" marR="0" lvl="6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90081" marR="0" lvl="7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3841" marR="0" lvl="8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7680151" y="2510642"/>
            <a:ext cx="68679" cy="130145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84738" tIns="42358" rIns="84738" bIns="42358" anchor="ctr" anchorCtr="0">
            <a:noAutofit/>
          </a:bodyPr>
          <a:lstStyle/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6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7991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 Outcomes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F99608-632D-EAE9-F5B5-A8E3F8F8851C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2DA4B93-9945-77EA-5530-4ECEEC657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E3870-885C-CAB0-C956-C5BF1CBBC3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7013" y="1762481"/>
            <a:ext cx="5649600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6DC5E-A4FB-A1A2-128F-C94ED5C91497}"/>
              </a:ext>
            </a:extLst>
          </p:cNvPr>
          <p:cNvSpPr txBox="1"/>
          <p:nvPr userDrawn="1"/>
        </p:nvSpPr>
        <p:spPr>
          <a:xfrm>
            <a:off x="227013" y="1104902"/>
            <a:ext cx="6061976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At the end of this video, you will be able to: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F96FD-40C3-5326-A689-C83700460219}"/>
              </a:ext>
            </a:extLst>
          </p:cNvPr>
          <p:cNvSpPr txBox="1"/>
          <p:nvPr userDrawn="1"/>
        </p:nvSpPr>
        <p:spPr>
          <a:xfrm>
            <a:off x="227013" y="231880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Learning Outcomes:</a:t>
            </a:r>
          </a:p>
        </p:txBody>
      </p:sp>
    </p:spTree>
    <p:extLst>
      <p:ext uri="{BB962C8B-B14F-4D97-AF65-F5344CB8AC3E}">
        <p14:creationId xmlns:p14="http://schemas.microsoft.com/office/powerpoint/2010/main" val="2483771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088">
          <p15:clr>
            <a:srgbClr val="FBAE40"/>
          </p15:clr>
        </p15:guide>
        <p15:guide id="4" pos="143">
          <p15:clr>
            <a:srgbClr val="FBAE40"/>
          </p15:clr>
        </p15:guide>
        <p15:guide id="5" pos="75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1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4744023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D6504F-9B69-41A3-942B-84FC4F5D8052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8627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5400675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1892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4119239"/>
            <a:ext cx="5868987" cy="2036144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CB6936-4D3A-4B69-8427-D74E2DE3376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3298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3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5575" y="1758968"/>
            <a:ext cx="5940425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F964-E7E1-E6F0-5D41-831873328A68}"/>
              </a:ext>
            </a:extLst>
          </p:cNvPr>
          <p:cNvSpPr txBox="1"/>
          <p:nvPr userDrawn="1"/>
        </p:nvSpPr>
        <p:spPr>
          <a:xfrm>
            <a:off x="155575" y="288946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BEB98-6F44-3EE9-07D5-D9D87FB887AB}"/>
              </a:ext>
            </a:extLst>
          </p:cNvPr>
          <p:cNvSpPr txBox="1"/>
          <p:nvPr userDrawn="1"/>
        </p:nvSpPr>
        <p:spPr>
          <a:xfrm>
            <a:off x="155575" y="1131677"/>
            <a:ext cx="532800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have learned about</a:t>
            </a:r>
            <a:r>
              <a:rPr kumimoji="0" lang="en-US" sz="203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9AD04-F25C-4F7A-B309-45E138E9CFE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8115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8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7"/>
          <p:cNvSpPr/>
          <p:nvPr/>
        </p:nvSpPr>
        <p:spPr>
          <a:xfrm>
            <a:off x="5188226" y="4965618"/>
            <a:ext cx="1815548" cy="166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17"/>
          <p:cNvGrpSpPr/>
          <p:nvPr/>
        </p:nvGrpSpPr>
        <p:grpSpPr>
          <a:xfrm>
            <a:off x="2" y="5876103"/>
            <a:ext cx="12192000" cy="54001"/>
            <a:chOff x="2" y="5876103"/>
            <a:chExt cx="12192000" cy="54001"/>
          </a:xfrm>
        </p:grpSpPr>
        <p:sp>
          <p:nvSpPr>
            <p:cNvPr id="70" name="Google Shape;70;p17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7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</a:pPr>
            <a:r>
              <a:rPr lang="en-IN" dirty="0"/>
              <a:t>Full Stack </a:t>
            </a:r>
            <a:r>
              <a:rPr lang="en-US" dirty="0"/>
              <a:t>Application Development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2640331" y="2502273"/>
            <a:ext cx="4966366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/>
              <a:t>Server Side:  Implementing Web Services</a:t>
            </a:r>
          </a:p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 err="1"/>
              <a:t>gRPC</a:t>
            </a:r>
            <a:endParaRPr lang="en-US" sz="2000" dirty="0"/>
          </a:p>
          <a:p>
            <a:pPr lvl="0">
              <a:spcBef>
                <a:spcPts val="0"/>
              </a:spcBef>
              <a:spcAft>
                <a:spcPts val="900"/>
              </a:spcAft>
            </a:pPr>
            <a:r>
              <a:rPr lang="en-US" sz="2000" dirty="0" err="1"/>
              <a:t>gRPC</a:t>
            </a:r>
            <a:r>
              <a:rPr lang="en-US" sz="2000" dirty="0"/>
              <a:t> Communication Patterns</a:t>
            </a:r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 err="1"/>
              <a:t>Akshaya</a:t>
            </a:r>
            <a:r>
              <a:rPr lang="en-IN" sz="1800" dirty="0"/>
              <a:t> </a:t>
            </a:r>
            <a:r>
              <a:rPr lang="en-IN" sz="1800" dirty="0" err="1"/>
              <a:t>Ganesan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12700" lvl="1" indent="-342900">
              <a:spcBef>
                <a:spcPts val="0"/>
              </a:spcBef>
            </a:pPr>
            <a:r>
              <a:rPr lang="en-IN" sz="1800" dirty="0" err="1"/>
              <a:t>gRPC</a:t>
            </a:r>
            <a:r>
              <a:rPr lang="en-IN" sz="1800" dirty="0"/>
              <a:t> Communication Patterns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patterns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88F1A6-7DAE-45BD-8FDD-C596FEE76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627269"/>
              </p:ext>
            </p:extLst>
          </p:nvPr>
        </p:nvGraphicFramePr>
        <p:xfrm>
          <a:off x="227013" y="1089029"/>
          <a:ext cx="5868987" cy="4744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D453031-CB33-4444-A476-5A49147179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2337537"/>
              </p:ext>
            </p:extLst>
          </p:nvPr>
        </p:nvGraphicFramePr>
        <p:xfrm>
          <a:off x="810418" y="2218522"/>
          <a:ext cx="4702175" cy="204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5175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RPC (Unary RPC)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089025"/>
            <a:ext cx="5665787" cy="5400675"/>
          </a:xfrm>
        </p:spPr>
        <p:txBody>
          <a:bodyPr/>
          <a:lstStyle/>
          <a:p>
            <a:r>
              <a:rPr lang="en-US" sz="1800" dirty="0"/>
              <a:t>In simple </a:t>
            </a:r>
            <a:r>
              <a:rPr lang="en-US" sz="1800" b="1" dirty="0">
                <a:solidFill>
                  <a:srgbClr val="C00000"/>
                </a:solidFill>
              </a:rPr>
              <a:t>RPC</a:t>
            </a:r>
            <a:r>
              <a:rPr lang="en-US" sz="1800" dirty="0"/>
              <a:t>, the client invokes a remote function of a server.</a:t>
            </a:r>
          </a:p>
          <a:p>
            <a:r>
              <a:rPr lang="en-US" sz="1800" dirty="0"/>
              <a:t> The client sends a single request to the server and gets a single response that is sent along with status details and trailing metadata.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796" y="2326364"/>
            <a:ext cx="6072191" cy="22052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227013" y="6489700"/>
            <a:ext cx="750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000" dirty="0"/>
              <a:t>Image Source: </a:t>
            </a:r>
            <a:r>
              <a:rPr lang="en-US" sz="1000" dirty="0" err="1"/>
              <a:t>gRPC</a:t>
            </a:r>
            <a:r>
              <a:rPr lang="en-US" sz="1000" dirty="0"/>
              <a:t>: Up and Running by </a:t>
            </a:r>
            <a:r>
              <a:rPr lang="en-US" sz="1000" dirty="0" err="1"/>
              <a:t>Kasun</a:t>
            </a:r>
            <a:r>
              <a:rPr lang="en-US" sz="1000" dirty="0"/>
              <a:t> </a:t>
            </a:r>
            <a:r>
              <a:rPr lang="en-US" sz="1000" dirty="0" err="1"/>
              <a:t>Indrasiri</a:t>
            </a:r>
            <a:r>
              <a:rPr lang="en-US" sz="1000" dirty="0"/>
              <a:t>, </a:t>
            </a:r>
            <a:r>
              <a:rPr lang="en-US" sz="1000" dirty="0" err="1"/>
              <a:t>Danesh</a:t>
            </a:r>
            <a:r>
              <a:rPr lang="en-US" sz="1000" dirty="0"/>
              <a:t> </a:t>
            </a:r>
            <a:r>
              <a:rPr lang="en-US" sz="1000" dirty="0" err="1"/>
              <a:t>Kuruppu</a:t>
            </a:r>
            <a:endParaRPr lang="en-US" sz="1000" dirty="0"/>
          </a:p>
          <a:p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E35537-C507-418B-BDFA-6B834147231D}"/>
              </a:ext>
            </a:extLst>
          </p:cNvPr>
          <p:cNvSpPr txBox="1"/>
          <p:nvPr/>
        </p:nvSpPr>
        <p:spPr>
          <a:xfrm>
            <a:off x="319629" y="4508225"/>
            <a:ext cx="5480551" cy="18158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message Order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600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D600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repeated </a:t>
            </a:r>
            <a:r>
              <a:rPr lang="en-US" sz="1600" dirty="0">
                <a:solidFill>
                  <a:srgbClr val="D600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items = </a:t>
            </a:r>
            <a:r>
              <a:rPr lang="en-US" sz="1600" dirty="0">
                <a:solidFill>
                  <a:srgbClr val="D600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600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description = </a:t>
            </a:r>
            <a:r>
              <a:rPr lang="en-US" sz="1600" dirty="0">
                <a:solidFill>
                  <a:srgbClr val="D600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D600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price = </a:t>
            </a:r>
            <a:r>
              <a:rPr lang="en-US" sz="1600" dirty="0">
                <a:solidFill>
                  <a:srgbClr val="D600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300303" lvl="1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34D862-0582-4A38-99CC-7F9E0583CBD7}"/>
              </a:ext>
            </a:extLst>
          </p:cNvPr>
          <p:cNvSpPr txBox="1"/>
          <p:nvPr/>
        </p:nvSpPr>
        <p:spPr>
          <a:xfrm>
            <a:off x="319630" y="2685090"/>
            <a:ext cx="5480552" cy="17081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en-US" sz="1800" dirty="0">
                <a:solidFill>
                  <a:srgbClr val="0070C0"/>
                </a:solidFill>
              </a:rPr>
              <a:t>Example</a:t>
            </a:r>
            <a:r>
              <a:rPr lang="en-US" sz="1800" dirty="0"/>
              <a:t>: </a:t>
            </a:r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OrderManagement</a:t>
            </a:r>
            <a:r>
              <a:rPr lang="en-US" sz="1800" dirty="0"/>
              <a:t> service for an online retail application</a:t>
            </a:r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rpc</a:t>
            </a:r>
            <a:r>
              <a:rPr lang="en-US" sz="1800" dirty="0"/>
              <a:t> </a:t>
            </a:r>
            <a:r>
              <a:rPr lang="en-US" sz="1800" dirty="0" err="1"/>
              <a:t>getOrder</a:t>
            </a:r>
            <a:r>
              <a:rPr lang="en-US" sz="1800" dirty="0"/>
              <a:t>(</a:t>
            </a:r>
            <a:r>
              <a:rPr lang="en-US" sz="1800" dirty="0" err="1"/>
              <a:t>google.protobuf.StringValue</a:t>
            </a:r>
            <a:r>
              <a:rPr lang="en-US" sz="1800" dirty="0"/>
              <a:t>) returns (Order);</a:t>
            </a:r>
          </a:p>
        </p:txBody>
      </p:sp>
    </p:spTree>
    <p:extLst>
      <p:ext uri="{BB962C8B-B14F-4D97-AF65-F5344CB8AC3E}">
        <p14:creationId xmlns:p14="http://schemas.microsoft.com/office/powerpoint/2010/main" val="98869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Server-Streaming RPC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5400675"/>
          </a:xfrm>
        </p:spPr>
        <p:txBody>
          <a:bodyPr/>
          <a:lstStyle/>
          <a:p>
            <a:pPr>
              <a:spcBef>
                <a:spcPts val="900"/>
              </a:spcBef>
            </a:pPr>
            <a:r>
              <a:rPr lang="en-US" sz="1800" dirty="0"/>
              <a:t>In server-side streaming </a:t>
            </a:r>
            <a:r>
              <a:rPr lang="en-US" sz="1800" b="1" dirty="0">
                <a:solidFill>
                  <a:srgbClr val="C00000"/>
                </a:solidFill>
              </a:rPr>
              <a:t>RPC</a:t>
            </a:r>
            <a:r>
              <a:rPr lang="en-US" sz="1800" dirty="0"/>
              <a:t>, the server sends back a sequence of responses after getting the client’s request message.</a:t>
            </a:r>
          </a:p>
          <a:p>
            <a:pPr>
              <a:spcBef>
                <a:spcPts val="900"/>
              </a:spcBef>
            </a:pPr>
            <a:r>
              <a:rPr lang="en-US" sz="1800" dirty="0"/>
              <a:t>This sequence of multiple responses is known as a </a:t>
            </a:r>
            <a:r>
              <a:rPr lang="en-US" sz="1800" b="1" dirty="0">
                <a:solidFill>
                  <a:srgbClr val="C00000"/>
                </a:solidFill>
              </a:rPr>
              <a:t>“stream”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sz="1800" dirty="0"/>
              <a:t>After sending all the server responses, the server marks the end of the stream by sending the server’s status details as trailing metadata to the client.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227013" y="6489700"/>
            <a:ext cx="750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000" dirty="0"/>
              <a:t>Image Source: </a:t>
            </a:r>
            <a:r>
              <a:rPr lang="en-US" sz="1000" dirty="0" err="1"/>
              <a:t>gRPC</a:t>
            </a:r>
            <a:r>
              <a:rPr lang="en-US" sz="1000" dirty="0"/>
              <a:t>: Up and Running by </a:t>
            </a:r>
            <a:r>
              <a:rPr lang="en-US" sz="1000" dirty="0" err="1"/>
              <a:t>Kasun</a:t>
            </a:r>
            <a:r>
              <a:rPr lang="en-US" sz="1000" dirty="0"/>
              <a:t> </a:t>
            </a:r>
            <a:r>
              <a:rPr lang="en-US" sz="1000" dirty="0" err="1"/>
              <a:t>Indrasiri</a:t>
            </a:r>
            <a:r>
              <a:rPr lang="en-US" sz="1000" dirty="0"/>
              <a:t>, </a:t>
            </a:r>
            <a:r>
              <a:rPr lang="en-US" sz="1000" dirty="0" err="1"/>
              <a:t>Danesh</a:t>
            </a:r>
            <a:r>
              <a:rPr lang="en-US" sz="1000" dirty="0"/>
              <a:t> </a:t>
            </a:r>
            <a:r>
              <a:rPr lang="en-US" sz="1000" dirty="0" err="1"/>
              <a:t>Kuruppu</a:t>
            </a:r>
            <a:endParaRPr lang="en-US" sz="1000" dirty="0"/>
          </a:p>
          <a:p>
            <a:endParaRPr lang="en-US" sz="1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208" y="3743126"/>
            <a:ext cx="8661584" cy="27420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812DAA-5E2D-4059-A746-5CDFA36FE17E}"/>
              </a:ext>
            </a:extLst>
          </p:cNvPr>
          <p:cNvSpPr txBox="1"/>
          <p:nvPr/>
        </p:nvSpPr>
        <p:spPr>
          <a:xfrm>
            <a:off x="6096000" y="1154897"/>
            <a:ext cx="5784850" cy="15927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Example</a:t>
            </a:r>
            <a:r>
              <a:rPr lang="en-US" sz="1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searchOrder</a:t>
            </a:r>
            <a:r>
              <a:rPr lang="en-US" sz="1800" dirty="0"/>
              <a:t> method of the Order Management service.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rpc</a:t>
            </a:r>
            <a:r>
              <a:rPr lang="en-US" sz="1800" dirty="0"/>
              <a:t> </a:t>
            </a:r>
            <a:r>
              <a:rPr lang="en-US" sz="1800" dirty="0" err="1"/>
              <a:t>searchOrders</a:t>
            </a:r>
            <a:r>
              <a:rPr lang="en-US" sz="1800" dirty="0"/>
              <a:t>(</a:t>
            </a:r>
            <a:r>
              <a:rPr lang="en-US" sz="1800" dirty="0" err="1"/>
              <a:t>google.protobuf.StringValue</a:t>
            </a:r>
            <a:r>
              <a:rPr lang="en-US" sz="1800" dirty="0"/>
              <a:t>) returns (stream Order);</a:t>
            </a:r>
          </a:p>
        </p:txBody>
      </p:sp>
    </p:spTree>
    <p:extLst>
      <p:ext uri="{BB962C8B-B14F-4D97-AF65-F5344CB8AC3E}">
        <p14:creationId xmlns:p14="http://schemas.microsoft.com/office/powerpoint/2010/main" val="350779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Client-Streaming RPC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5400675"/>
          </a:xfrm>
        </p:spPr>
        <p:txBody>
          <a:bodyPr/>
          <a:lstStyle/>
          <a:p>
            <a:r>
              <a:rPr lang="en-US" sz="1800" dirty="0"/>
              <a:t>In client-streaming RPC, the client sends multiple messages to the server instead of a single request. </a:t>
            </a:r>
          </a:p>
          <a:p>
            <a:r>
              <a:rPr lang="en-US" sz="1800" dirty="0"/>
              <a:t>The server sends back a single response to the client. </a:t>
            </a:r>
          </a:p>
          <a:p>
            <a:r>
              <a:rPr lang="en-US" sz="1800" dirty="0"/>
              <a:t>However, the server does not necessarily have to wait until it receives all the messages from the client side to send a response.</a:t>
            </a:r>
          </a:p>
          <a:p>
            <a:pPr marL="300303" lvl="1" indent="0">
              <a:buNone/>
            </a:pPr>
            <a:r>
              <a:rPr lang="en-US" sz="1800" dirty="0"/>
              <a:t> </a:t>
            </a:r>
          </a:p>
          <a:p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227013" y="6489700"/>
            <a:ext cx="750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000" dirty="0"/>
              <a:t>Image Source: </a:t>
            </a:r>
            <a:r>
              <a:rPr lang="en-US" sz="1000" dirty="0" err="1"/>
              <a:t>gRPC</a:t>
            </a:r>
            <a:r>
              <a:rPr lang="en-US" sz="1000" dirty="0"/>
              <a:t>: Up and Running by </a:t>
            </a:r>
            <a:r>
              <a:rPr lang="en-US" sz="1000" dirty="0" err="1"/>
              <a:t>Kasun</a:t>
            </a:r>
            <a:r>
              <a:rPr lang="en-US" sz="1000" dirty="0"/>
              <a:t> </a:t>
            </a:r>
            <a:r>
              <a:rPr lang="en-US" sz="1000" dirty="0" err="1"/>
              <a:t>Indrasiri</a:t>
            </a:r>
            <a:r>
              <a:rPr lang="en-US" sz="1000" dirty="0"/>
              <a:t>, </a:t>
            </a:r>
            <a:r>
              <a:rPr lang="en-US" sz="1000" dirty="0" err="1"/>
              <a:t>Danesh</a:t>
            </a:r>
            <a:r>
              <a:rPr lang="en-US" sz="1000" dirty="0"/>
              <a:t> </a:t>
            </a:r>
            <a:r>
              <a:rPr lang="en-US" sz="1000" dirty="0" err="1"/>
              <a:t>Kuruppu</a:t>
            </a:r>
            <a:endParaRPr lang="en-US" sz="1000" dirty="0"/>
          </a:p>
          <a:p>
            <a:endParaRPr lang="en-US" sz="1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167" y="3372398"/>
            <a:ext cx="8788712" cy="28706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2E2EA4-1631-46B1-BEDE-8996AB7118F8}"/>
              </a:ext>
            </a:extLst>
          </p:cNvPr>
          <p:cNvSpPr txBox="1"/>
          <p:nvPr/>
        </p:nvSpPr>
        <p:spPr>
          <a:xfrm>
            <a:off x="6112523" y="1150866"/>
            <a:ext cx="5784850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Example</a:t>
            </a:r>
            <a:r>
              <a:rPr lang="en-US" sz="1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updateOrders</a:t>
            </a:r>
            <a:r>
              <a:rPr lang="en-US" sz="1800" dirty="0"/>
              <a:t> method of the Order Management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rgbClr val="C00000"/>
                </a:solidFill>
              </a:rPr>
              <a:t>rpc</a:t>
            </a:r>
            <a:r>
              <a:rPr lang="en-US" sz="1800" b="1" dirty="0"/>
              <a:t> </a:t>
            </a:r>
            <a:r>
              <a:rPr lang="en-US" sz="1800" dirty="0" err="1"/>
              <a:t>updateOrders</a:t>
            </a:r>
            <a:r>
              <a:rPr lang="en-US" sz="1800" dirty="0"/>
              <a:t>(stream Order) </a:t>
            </a:r>
            <a:r>
              <a:rPr lang="en-US" sz="1800" b="1" dirty="0">
                <a:solidFill>
                  <a:srgbClr val="C00000"/>
                </a:solidFill>
              </a:rPr>
              <a:t>returns</a:t>
            </a:r>
            <a:r>
              <a:rPr lang="en-US" sz="1800" b="1" dirty="0"/>
              <a:t> </a:t>
            </a:r>
            <a:r>
              <a:rPr lang="en-US" sz="1800" dirty="0"/>
              <a:t>(</a:t>
            </a:r>
            <a:r>
              <a:rPr lang="en-US" sz="1800" dirty="0" err="1"/>
              <a:t>google.protobuf.StringValue</a:t>
            </a:r>
            <a:r>
              <a:rPr lang="en-US" sz="1800" dirty="0"/>
              <a:t>);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3339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Bidirectional-streaming RPC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089025"/>
            <a:ext cx="5716587" cy="5400675"/>
          </a:xfrm>
        </p:spPr>
        <p:txBody>
          <a:bodyPr/>
          <a:lstStyle/>
          <a:p>
            <a:r>
              <a:rPr lang="en-US" dirty="0"/>
              <a:t>In bidirectional-streaming </a:t>
            </a:r>
            <a:r>
              <a:rPr lang="en-US" b="1" dirty="0">
                <a:solidFill>
                  <a:srgbClr val="C00000"/>
                </a:solidFill>
              </a:rPr>
              <a:t>RPC</a:t>
            </a:r>
            <a:r>
              <a:rPr lang="en-US" dirty="0"/>
              <a:t>, the client is sending a request to the server as a stream of messages. </a:t>
            </a:r>
          </a:p>
          <a:p>
            <a:r>
              <a:rPr lang="en-US" dirty="0"/>
              <a:t>The server also responds with a stream of messages. </a:t>
            </a:r>
          </a:p>
          <a:p>
            <a:r>
              <a:rPr lang="en-US" dirty="0"/>
              <a:t>The call has to be initiated from the client side, </a:t>
            </a:r>
            <a:endParaRPr lang="en-IN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227013" y="6485081"/>
            <a:ext cx="750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000" dirty="0"/>
              <a:t>Image Source: </a:t>
            </a:r>
            <a:r>
              <a:rPr lang="en-US" sz="1000" dirty="0" err="1"/>
              <a:t>gRPC</a:t>
            </a:r>
            <a:r>
              <a:rPr lang="en-US" sz="1000" dirty="0"/>
              <a:t>: Up and Running by </a:t>
            </a:r>
            <a:r>
              <a:rPr lang="en-US" sz="1000" dirty="0" err="1"/>
              <a:t>Kasun</a:t>
            </a:r>
            <a:r>
              <a:rPr lang="en-US" sz="1000" dirty="0"/>
              <a:t> </a:t>
            </a:r>
            <a:r>
              <a:rPr lang="en-US" sz="1000" dirty="0" err="1"/>
              <a:t>Indrasiri</a:t>
            </a:r>
            <a:r>
              <a:rPr lang="en-US" sz="1000" dirty="0"/>
              <a:t>, </a:t>
            </a:r>
            <a:r>
              <a:rPr lang="en-US" sz="1000" dirty="0" err="1"/>
              <a:t>Danesh</a:t>
            </a:r>
            <a:r>
              <a:rPr lang="en-US" sz="1000" dirty="0"/>
              <a:t> </a:t>
            </a:r>
            <a:r>
              <a:rPr lang="en-US" sz="1000" dirty="0" err="1"/>
              <a:t>Kuruppu</a:t>
            </a:r>
            <a:endParaRPr lang="en-US" sz="1000" dirty="0"/>
          </a:p>
          <a:p>
            <a:endParaRPr lang="en-US" sz="1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400" y="3531516"/>
            <a:ext cx="8723199" cy="29581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FBD061-8C1D-41B4-8A38-AA3D13F67DAD}"/>
              </a:ext>
            </a:extLst>
          </p:cNvPr>
          <p:cNvSpPr txBox="1"/>
          <p:nvPr/>
        </p:nvSpPr>
        <p:spPr>
          <a:xfrm>
            <a:off x="6112523" y="1150866"/>
            <a:ext cx="5784850" cy="198515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en-US" sz="1800" dirty="0">
                <a:solidFill>
                  <a:srgbClr val="0070C0"/>
                </a:solidFill>
              </a:rPr>
              <a:t>Example</a:t>
            </a:r>
            <a:r>
              <a:rPr lang="en-US" sz="1800" dirty="0"/>
              <a:t>: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updateOrders</a:t>
            </a:r>
            <a:r>
              <a:rPr lang="en-US" sz="1800" dirty="0"/>
              <a:t> method of the Order Management service.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rpc</a:t>
            </a:r>
            <a:r>
              <a:rPr lang="en-US" sz="1800" dirty="0"/>
              <a:t> </a:t>
            </a:r>
            <a:r>
              <a:rPr lang="en-US" sz="1800" dirty="0" err="1"/>
              <a:t>processOrders</a:t>
            </a:r>
            <a:r>
              <a:rPr lang="en-US" sz="1800" dirty="0"/>
              <a:t>(stream </a:t>
            </a:r>
            <a:r>
              <a:rPr lang="en-US" sz="1800" dirty="0" err="1"/>
              <a:t>google.protobuf.StringValue</a:t>
            </a:r>
            <a:r>
              <a:rPr lang="en-US" sz="1800" dirty="0"/>
              <a:t>) returns (stream </a:t>
            </a:r>
            <a:r>
              <a:rPr lang="en-US" sz="1800" dirty="0" err="1"/>
              <a:t>CombinedShipment</a:t>
            </a:r>
            <a:r>
              <a:rPr lang="en-US" sz="1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4513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12700" lvl="1" indent="-342900">
              <a:spcBef>
                <a:spcPts val="0"/>
              </a:spcBef>
            </a:pPr>
            <a:r>
              <a:rPr lang="en-IN" sz="1800" dirty="0" err="1"/>
              <a:t>gRPC</a:t>
            </a:r>
            <a:r>
              <a:rPr lang="en-IN" sz="1800" dirty="0"/>
              <a:t> Communication Patterns</a:t>
            </a:r>
          </a:p>
        </p:txBody>
      </p:sp>
    </p:spTree>
    <p:extLst>
      <p:ext uri="{BB962C8B-B14F-4D97-AF65-F5344CB8AC3E}">
        <p14:creationId xmlns:p14="http://schemas.microsoft.com/office/powerpoint/2010/main" val="199070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 dirty="0"/>
              <a:t>Thank You!</a:t>
            </a:r>
            <a:endParaRPr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2541</TotalTime>
  <Words>439</Words>
  <Application>Microsoft Office PowerPoint</Application>
  <PresentationFormat>Widescreen</PresentationFormat>
  <Paragraphs>53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Consolas</vt:lpstr>
      <vt:lpstr>1_Office Theme</vt:lpstr>
      <vt:lpstr>Full Stack Application Development</vt:lpstr>
      <vt:lpstr>PowerPoint Presentation</vt:lpstr>
      <vt:lpstr>Communication patterns</vt:lpstr>
      <vt:lpstr>Simple RPC (Unary RPC)</vt:lpstr>
      <vt:lpstr>Server-Streaming RPC</vt:lpstr>
      <vt:lpstr>Client-Streaming RPC</vt:lpstr>
      <vt:lpstr>Bidirectional-streaming RPC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Shivam Chauhan</dc:creator>
  <cp:lastModifiedBy>Rohit</cp:lastModifiedBy>
  <cp:revision>78</cp:revision>
  <dcterms:created xsi:type="dcterms:W3CDTF">2022-09-26T09:02:06Z</dcterms:created>
  <dcterms:modified xsi:type="dcterms:W3CDTF">2024-02-08T11:19:39Z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0x010100B3AC44B68C077B4EBA1A8030BA55A96A</vt:lpwstr>
  </property>
</Properties>
</file>