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13" r:id="rId4"/>
    <p:sldId id="318" r:id="rId5"/>
    <p:sldId id="315" r:id="rId6"/>
    <p:sldId id="317" r:id="rId7"/>
    <p:sldId id="288" r:id="rId8"/>
    <p:sldId id="265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o9uSRA0WETdhqdHWNBKCI42gc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esh Nangia" initials="DN" lastIdx="11" clrIdx="0">
    <p:extLst>
      <p:ext uri="{19B8F6BF-5375-455C-9EA6-DF929625EA0E}">
        <p15:presenceInfo xmlns:p15="http://schemas.microsoft.com/office/powerpoint/2012/main" userId="Divesh Nang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200"/>
    <a:srgbClr val="008080"/>
    <a:srgbClr val="00CC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5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26175-6561-415C-AA79-E0D0AEE70387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D2D87873-874D-40A6-B7C7-2524821BB783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IN" sz="1800" b="1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is a single-threaded programming language.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D57255-E7B6-414F-BFE1-989AD8085A99}" type="parTrans" cxnId="{47959827-7788-4684-8A57-502FDED935C4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3BC7D4-93F4-446D-B2C1-0C460BDF131A}" type="sibTrans" cxnId="{47959827-7788-4684-8A57-502FDED935C4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181172-6253-4659-9448-DB0CC5A3D1C9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An Execution Context is an abstract concept of an environment where the </a:t>
          </a:r>
          <a:r>
            <a:rPr lang="en-IN" sz="1800" b="1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code is evaluated and executed. 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7C57B9-9EB9-47A6-BCB9-DEC59A305DCE}" type="parTrans" cxnId="{64822332-6801-4292-8E77-9D5F4E941374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FB2171-3979-43B9-9923-ED697D633D7E}" type="sibTrans" cxnId="{64822332-6801-4292-8E77-9D5F4E941374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8B05B3-A837-43EE-903F-C2E7555E9874}" type="pres">
      <dgm:prSet presAssocID="{09B26175-6561-415C-AA79-E0D0AEE70387}" presName="linear" presStyleCnt="0">
        <dgm:presLayoutVars>
          <dgm:animLvl val="lvl"/>
          <dgm:resizeHandles val="exact"/>
        </dgm:presLayoutVars>
      </dgm:prSet>
      <dgm:spPr/>
    </dgm:pt>
    <dgm:pt modelId="{93521DFA-540E-4320-923C-FCA10344D2C0}" type="pres">
      <dgm:prSet presAssocID="{D2D87873-874D-40A6-B7C7-2524821BB783}" presName="parentText" presStyleLbl="node1" presStyleIdx="0" presStyleCnt="2" custScaleY="58056">
        <dgm:presLayoutVars>
          <dgm:chMax val="0"/>
          <dgm:bulletEnabled val="1"/>
        </dgm:presLayoutVars>
      </dgm:prSet>
      <dgm:spPr/>
    </dgm:pt>
    <dgm:pt modelId="{E7AFC1E7-9211-4E5C-B861-9E85F0543EAB}" type="pres">
      <dgm:prSet presAssocID="{163BC7D4-93F4-446D-B2C1-0C460BDF131A}" presName="spacer" presStyleCnt="0"/>
      <dgm:spPr/>
    </dgm:pt>
    <dgm:pt modelId="{1CD4E406-1467-4441-BDAF-0952705DA570}" type="pres">
      <dgm:prSet presAssocID="{9F181172-6253-4659-9448-DB0CC5A3D1C9}" presName="parentText" presStyleLbl="node1" presStyleIdx="1" presStyleCnt="2" custScaleY="90379">
        <dgm:presLayoutVars>
          <dgm:chMax val="0"/>
          <dgm:bulletEnabled val="1"/>
        </dgm:presLayoutVars>
      </dgm:prSet>
      <dgm:spPr/>
    </dgm:pt>
  </dgm:ptLst>
  <dgm:cxnLst>
    <dgm:cxn modelId="{2BC3BA24-C64F-4BB7-9A26-9A92BB030643}" type="presOf" srcId="{9F181172-6253-4659-9448-DB0CC5A3D1C9}" destId="{1CD4E406-1467-4441-BDAF-0952705DA570}" srcOrd="0" destOrd="0" presId="urn:microsoft.com/office/officeart/2005/8/layout/vList2"/>
    <dgm:cxn modelId="{47959827-7788-4684-8A57-502FDED935C4}" srcId="{09B26175-6561-415C-AA79-E0D0AEE70387}" destId="{D2D87873-874D-40A6-B7C7-2524821BB783}" srcOrd="0" destOrd="0" parTransId="{C0D57255-E7B6-414F-BFE1-989AD8085A99}" sibTransId="{163BC7D4-93F4-446D-B2C1-0C460BDF131A}"/>
    <dgm:cxn modelId="{261E642F-CBF0-47D5-B6FF-DED2C4ACDC26}" type="presOf" srcId="{09B26175-6561-415C-AA79-E0D0AEE70387}" destId="{B48B05B3-A837-43EE-903F-C2E7555E9874}" srcOrd="0" destOrd="0" presId="urn:microsoft.com/office/officeart/2005/8/layout/vList2"/>
    <dgm:cxn modelId="{64822332-6801-4292-8E77-9D5F4E941374}" srcId="{09B26175-6561-415C-AA79-E0D0AEE70387}" destId="{9F181172-6253-4659-9448-DB0CC5A3D1C9}" srcOrd="1" destOrd="0" parTransId="{957C57B9-9EB9-47A6-BCB9-DEC59A305DCE}" sibTransId="{44FB2171-3979-43B9-9923-ED697D633D7E}"/>
    <dgm:cxn modelId="{929A86A6-AC99-4A6B-8ECB-70744F084371}" type="presOf" srcId="{D2D87873-874D-40A6-B7C7-2524821BB783}" destId="{93521DFA-540E-4320-923C-FCA10344D2C0}" srcOrd="0" destOrd="0" presId="urn:microsoft.com/office/officeart/2005/8/layout/vList2"/>
    <dgm:cxn modelId="{444072A4-7FD4-497C-867E-9D9DC2D82470}" type="presParOf" srcId="{B48B05B3-A837-43EE-903F-C2E7555E9874}" destId="{93521DFA-540E-4320-923C-FCA10344D2C0}" srcOrd="0" destOrd="0" presId="urn:microsoft.com/office/officeart/2005/8/layout/vList2"/>
    <dgm:cxn modelId="{9AF63D99-4ACC-48C8-ADB7-B8845815C48D}" type="presParOf" srcId="{B48B05B3-A837-43EE-903F-C2E7555E9874}" destId="{E7AFC1E7-9211-4E5C-B861-9E85F0543EAB}" srcOrd="1" destOrd="0" presId="urn:microsoft.com/office/officeart/2005/8/layout/vList2"/>
    <dgm:cxn modelId="{64E50056-26DC-4CF6-9436-03F9A7FD3D4F}" type="presParOf" srcId="{B48B05B3-A837-43EE-903F-C2E7555E9874}" destId="{1CD4E406-1467-4441-BDAF-0952705DA57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3AADEE-06DD-4938-B37F-64773ADEC9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5005727-E25D-41A5-AA2C-908A79B38759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b="1" i="0" dirty="0"/>
            <a:t>Memory Heap</a:t>
          </a:r>
          <a:r>
            <a:rPr lang="en-IN" sz="1800" b="0" i="0" dirty="0"/>
            <a:t>: this is where the memory allocation happens</a:t>
          </a:r>
          <a:endParaRPr lang="en-IN" sz="1800" dirty="0"/>
        </a:p>
      </dgm:t>
    </dgm:pt>
    <dgm:pt modelId="{D93C9A26-EAB4-455F-87FB-132CAAE1812F}" type="parTrans" cxnId="{17A00E58-849B-44E6-AC42-CB4912249154}">
      <dgm:prSet/>
      <dgm:spPr/>
      <dgm:t>
        <a:bodyPr/>
        <a:lstStyle/>
        <a:p>
          <a:endParaRPr lang="en-IN" sz="1800"/>
        </a:p>
      </dgm:t>
    </dgm:pt>
    <dgm:pt modelId="{AD431811-22E6-4E03-9546-83BD3EF9A296}" type="sibTrans" cxnId="{17A00E58-849B-44E6-AC42-CB4912249154}">
      <dgm:prSet/>
      <dgm:spPr/>
      <dgm:t>
        <a:bodyPr/>
        <a:lstStyle/>
        <a:p>
          <a:endParaRPr lang="en-IN" sz="1800"/>
        </a:p>
      </dgm:t>
    </dgm:pt>
    <dgm:pt modelId="{D57555C0-3645-42A6-888A-5318CA8AC2D5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b="1" i="0" dirty="0"/>
            <a:t>Call Stack</a:t>
          </a:r>
          <a:r>
            <a:rPr lang="en-IN" sz="1800" b="0" i="0" dirty="0"/>
            <a:t>: this is where your stack frames are as your code executes. As its name implies, the call stack has a LIFO (Last in, First out) structure, which stores all the execution context created during the code execution.</a:t>
          </a:r>
          <a:endParaRPr lang="en-IN" sz="1800" dirty="0"/>
        </a:p>
      </dgm:t>
    </dgm:pt>
    <dgm:pt modelId="{17591C69-09C9-453E-9D87-7E34D652B009}" type="parTrans" cxnId="{B3692B61-5460-4B79-9653-BBB4E976F672}">
      <dgm:prSet/>
      <dgm:spPr/>
      <dgm:t>
        <a:bodyPr/>
        <a:lstStyle/>
        <a:p>
          <a:endParaRPr lang="en-IN" sz="1800"/>
        </a:p>
      </dgm:t>
    </dgm:pt>
    <dgm:pt modelId="{B303FF2A-2456-4B27-A040-A996224030CF}" type="sibTrans" cxnId="{B3692B61-5460-4B79-9653-BBB4E976F672}">
      <dgm:prSet/>
      <dgm:spPr/>
      <dgm:t>
        <a:bodyPr/>
        <a:lstStyle/>
        <a:p>
          <a:endParaRPr lang="en-IN" sz="1800"/>
        </a:p>
      </dgm:t>
    </dgm:pt>
    <dgm:pt modelId="{16C71BC7-5BC8-467F-A9D4-34242D51EAC9}" type="pres">
      <dgm:prSet presAssocID="{453AADEE-06DD-4938-B37F-64773ADEC94D}" presName="linear" presStyleCnt="0">
        <dgm:presLayoutVars>
          <dgm:animLvl val="lvl"/>
          <dgm:resizeHandles val="exact"/>
        </dgm:presLayoutVars>
      </dgm:prSet>
      <dgm:spPr/>
    </dgm:pt>
    <dgm:pt modelId="{05F029B0-3832-42AB-ADAA-7DE8741079D2}" type="pres">
      <dgm:prSet presAssocID="{B5005727-E25D-41A5-AA2C-908A79B38759}" presName="parentText" presStyleLbl="node1" presStyleIdx="0" presStyleCnt="2" custScaleY="60856">
        <dgm:presLayoutVars>
          <dgm:chMax val="0"/>
          <dgm:bulletEnabled val="1"/>
        </dgm:presLayoutVars>
      </dgm:prSet>
      <dgm:spPr/>
    </dgm:pt>
    <dgm:pt modelId="{5D186756-C93E-4527-91BE-829F7059B247}" type="pres">
      <dgm:prSet presAssocID="{AD431811-22E6-4E03-9546-83BD3EF9A296}" presName="spacer" presStyleCnt="0"/>
      <dgm:spPr/>
    </dgm:pt>
    <dgm:pt modelId="{EFAF84B5-9A85-4F38-A538-1A2040A24FC5}" type="pres">
      <dgm:prSet presAssocID="{D57555C0-3645-42A6-888A-5318CA8AC2D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A1A8706-A844-45EA-90CF-20686A819700}" type="presOf" srcId="{453AADEE-06DD-4938-B37F-64773ADEC94D}" destId="{16C71BC7-5BC8-467F-A9D4-34242D51EAC9}" srcOrd="0" destOrd="0" presId="urn:microsoft.com/office/officeart/2005/8/layout/vList2"/>
    <dgm:cxn modelId="{B3692B61-5460-4B79-9653-BBB4E976F672}" srcId="{453AADEE-06DD-4938-B37F-64773ADEC94D}" destId="{D57555C0-3645-42A6-888A-5318CA8AC2D5}" srcOrd="1" destOrd="0" parTransId="{17591C69-09C9-453E-9D87-7E34D652B009}" sibTransId="{B303FF2A-2456-4B27-A040-A996224030CF}"/>
    <dgm:cxn modelId="{17A00E58-849B-44E6-AC42-CB4912249154}" srcId="{453AADEE-06DD-4938-B37F-64773ADEC94D}" destId="{B5005727-E25D-41A5-AA2C-908A79B38759}" srcOrd="0" destOrd="0" parTransId="{D93C9A26-EAB4-455F-87FB-132CAAE1812F}" sibTransId="{AD431811-22E6-4E03-9546-83BD3EF9A296}"/>
    <dgm:cxn modelId="{68E0C9C8-A26F-4AC7-8CB6-D89D272C0534}" type="presOf" srcId="{B5005727-E25D-41A5-AA2C-908A79B38759}" destId="{05F029B0-3832-42AB-ADAA-7DE8741079D2}" srcOrd="0" destOrd="0" presId="urn:microsoft.com/office/officeart/2005/8/layout/vList2"/>
    <dgm:cxn modelId="{A2BDEEF8-9234-4D52-95B1-A86064E92E76}" type="presOf" srcId="{D57555C0-3645-42A6-888A-5318CA8AC2D5}" destId="{EFAF84B5-9A85-4F38-A538-1A2040A24FC5}" srcOrd="0" destOrd="0" presId="urn:microsoft.com/office/officeart/2005/8/layout/vList2"/>
    <dgm:cxn modelId="{B24F82D5-5C69-40E0-B006-D701358E6210}" type="presParOf" srcId="{16C71BC7-5BC8-467F-A9D4-34242D51EAC9}" destId="{05F029B0-3832-42AB-ADAA-7DE8741079D2}" srcOrd="0" destOrd="0" presId="urn:microsoft.com/office/officeart/2005/8/layout/vList2"/>
    <dgm:cxn modelId="{C6F9B110-28DD-4828-BAAA-DA5FCA92F890}" type="presParOf" srcId="{16C71BC7-5BC8-467F-A9D4-34242D51EAC9}" destId="{5D186756-C93E-4527-91BE-829F7059B247}" srcOrd="1" destOrd="0" presId="urn:microsoft.com/office/officeart/2005/8/layout/vList2"/>
    <dgm:cxn modelId="{0A92E2CC-2F67-4BFF-8DAC-99A9FF85569C}" type="presParOf" srcId="{16C71BC7-5BC8-467F-A9D4-34242D51EAC9}" destId="{EFAF84B5-9A85-4F38-A538-1A2040A24FC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F01D3D-05B9-47E6-8E3D-5173A1F7FB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555F875-DF57-4157-B05F-A4B5A712F0D6}" type="pres">
      <dgm:prSet presAssocID="{05F01D3D-05B9-47E6-8E3D-5173A1F7FBA8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2E1D950-193A-4DBB-80DD-1D67A28E4230}" type="presOf" srcId="{05F01D3D-05B9-47E6-8E3D-5173A1F7FBA8}" destId="{4555F875-DF57-4157-B05F-A4B5A712F0D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B26175-6561-415C-AA79-E0D0AEE70387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2D87873-874D-40A6-B7C7-2524821BB783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IN" sz="1800" b="1" i="0" dirty="0">
              <a:solidFill>
                <a:sysClr val="windowText" lastClr="000000"/>
              </a:solidFill>
            </a:rPr>
            <a:t>The JavaScript Engine</a:t>
          </a:r>
          <a:r>
            <a:rPr lang="en-IN" sz="1800" b="0" i="0" dirty="0">
              <a:solidFill>
                <a:sysClr val="windowText" lastClr="000000"/>
              </a:solidFill>
            </a:rPr>
            <a:t> consists of two main components: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D57255-E7B6-414F-BFE1-989AD8085A99}" type="parTrans" cxnId="{47959827-7788-4684-8A57-502FDED935C4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3BC7D4-93F4-446D-B2C1-0C460BDF131A}" type="sibTrans" cxnId="{47959827-7788-4684-8A57-502FDED935C4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8B05B3-A837-43EE-903F-C2E7555E9874}" type="pres">
      <dgm:prSet presAssocID="{09B26175-6561-415C-AA79-E0D0AEE70387}" presName="linear" presStyleCnt="0">
        <dgm:presLayoutVars>
          <dgm:animLvl val="lvl"/>
          <dgm:resizeHandles val="exact"/>
        </dgm:presLayoutVars>
      </dgm:prSet>
      <dgm:spPr/>
    </dgm:pt>
    <dgm:pt modelId="{93521DFA-540E-4320-923C-FCA10344D2C0}" type="pres">
      <dgm:prSet presAssocID="{D2D87873-874D-40A6-B7C7-2524821BB783}" presName="parentText" presStyleLbl="node1" presStyleIdx="0" presStyleCnt="1" custScaleY="58056">
        <dgm:presLayoutVars>
          <dgm:chMax val="0"/>
          <dgm:bulletEnabled val="1"/>
        </dgm:presLayoutVars>
      </dgm:prSet>
      <dgm:spPr/>
    </dgm:pt>
  </dgm:ptLst>
  <dgm:cxnLst>
    <dgm:cxn modelId="{47959827-7788-4684-8A57-502FDED935C4}" srcId="{09B26175-6561-415C-AA79-E0D0AEE70387}" destId="{D2D87873-874D-40A6-B7C7-2524821BB783}" srcOrd="0" destOrd="0" parTransId="{C0D57255-E7B6-414F-BFE1-989AD8085A99}" sibTransId="{163BC7D4-93F4-446D-B2C1-0C460BDF131A}"/>
    <dgm:cxn modelId="{261E642F-CBF0-47D5-B6FF-DED2C4ACDC26}" type="presOf" srcId="{09B26175-6561-415C-AA79-E0D0AEE70387}" destId="{B48B05B3-A837-43EE-903F-C2E7555E9874}" srcOrd="0" destOrd="0" presId="urn:microsoft.com/office/officeart/2005/8/layout/vList2"/>
    <dgm:cxn modelId="{929A86A6-AC99-4A6B-8ECB-70744F084371}" type="presOf" srcId="{D2D87873-874D-40A6-B7C7-2524821BB783}" destId="{93521DFA-540E-4320-923C-FCA10344D2C0}" srcOrd="0" destOrd="0" presId="urn:microsoft.com/office/officeart/2005/8/layout/vList2"/>
    <dgm:cxn modelId="{444072A4-7FD4-497C-867E-9D9DC2D82470}" type="presParOf" srcId="{B48B05B3-A837-43EE-903F-C2E7555E9874}" destId="{93521DFA-540E-4320-923C-FCA10344D2C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21DFA-540E-4320-923C-FCA10344D2C0}">
      <dsp:nvSpPr>
        <dsp:cNvPr id="0" name=""/>
        <dsp:cNvSpPr/>
      </dsp:nvSpPr>
      <dsp:spPr>
        <a:xfrm>
          <a:off x="0" y="1670"/>
          <a:ext cx="5782849" cy="67382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is a single-threaded programming language.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893" y="34563"/>
        <a:ext cx="5717063" cy="608035"/>
      </dsp:txXfrm>
    </dsp:sp>
    <dsp:sp modelId="{1CD4E406-1467-4441-BDAF-0952705DA570}">
      <dsp:nvSpPr>
        <dsp:cNvPr id="0" name=""/>
        <dsp:cNvSpPr/>
      </dsp:nvSpPr>
      <dsp:spPr>
        <a:xfrm>
          <a:off x="0" y="854051"/>
          <a:ext cx="5782849" cy="1048974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An Execution Context is an abstract concept of an environment where the </a:t>
          </a:r>
          <a:r>
            <a:rPr lang="en-IN" sz="1800" b="1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code is evaluated and executed. 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207" y="905258"/>
        <a:ext cx="5680435" cy="946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029B0-3832-42AB-ADAA-7DE8741079D2}">
      <dsp:nvSpPr>
        <dsp:cNvPr id="0" name=""/>
        <dsp:cNvSpPr/>
      </dsp:nvSpPr>
      <dsp:spPr>
        <a:xfrm>
          <a:off x="0" y="13091"/>
          <a:ext cx="5507277" cy="892867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/>
            <a:t>Memory Heap</a:t>
          </a:r>
          <a:r>
            <a:rPr lang="en-IN" sz="1800" b="0" i="0" kern="1200" dirty="0"/>
            <a:t>: this is where the memory allocation happens</a:t>
          </a:r>
          <a:endParaRPr lang="en-IN" sz="1800" kern="1200" dirty="0"/>
        </a:p>
      </dsp:txBody>
      <dsp:txXfrm>
        <a:off x="43586" y="56677"/>
        <a:ext cx="5420105" cy="805695"/>
      </dsp:txXfrm>
    </dsp:sp>
    <dsp:sp modelId="{EFAF84B5-9A85-4F38-A538-1A2040A24FC5}">
      <dsp:nvSpPr>
        <dsp:cNvPr id="0" name=""/>
        <dsp:cNvSpPr/>
      </dsp:nvSpPr>
      <dsp:spPr>
        <a:xfrm>
          <a:off x="0" y="1015398"/>
          <a:ext cx="5507277" cy="1467180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/>
            <a:t>Call Stack</a:t>
          </a:r>
          <a:r>
            <a:rPr lang="en-IN" sz="1800" b="0" i="0" kern="1200" dirty="0"/>
            <a:t>: this is where your stack frames are as your code executes. As its name implies, the call stack has a LIFO (Last in, First out) structure, which stores all the execution context created during the code execution.</a:t>
          </a:r>
          <a:endParaRPr lang="en-IN" sz="1800" kern="1200" dirty="0"/>
        </a:p>
      </dsp:txBody>
      <dsp:txXfrm>
        <a:off x="71622" y="1087020"/>
        <a:ext cx="5364033" cy="1323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21DFA-540E-4320-923C-FCA10344D2C0}">
      <dsp:nvSpPr>
        <dsp:cNvPr id="0" name=""/>
        <dsp:cNvSpPr/>
      </dsp:nvSpPr>
      <dsp:spPr>
        <a:xfrm>
          <a:off x="0" y="88699"/>
          <a:ext cx="5795375" cy="7064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ysClr val="windowText" lastClr="000000"/>
              </a:solidFill>
            </a:rPr>
            <a:t>The JavaScript Engine</a:t>
          </a:r>
          <a:r>
            <a:rPr lang="en-IN" sz="1800" b="0" i="0" kern="1200" dirty="0">
              <a:solidFill>
                <a:sysClr val="windowText" lastClr="000000"/>
              </a:solidFill>
            </a:rPr>
            <a:t> consists of two main components: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485" y="123184"/>
        <a:ext cx="5726405" cy="637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991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248377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8627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1892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298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115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778517" y="6550672"/>
            <a:ext cx="9413483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844800" y="6558113"/>
            <a:ext cx="93472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9957" y="6535821"/>
            <a:ext cx="28448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21-07-2018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47169" y="6488196"/>
            <a:ext cx="38608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FSE C2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347200" y="6101552"/>
            <a:ext cx="28448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3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1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1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70"/>
            <a:ext cx="88392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70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2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38201" y="1143002"/>
            <a:ext cx="10179051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342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54" r:id="rId7"/>
    <p:sldLayoutId id="2147483662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640331" y="2502273"/>
            <a:ext cx="4966366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Understanding Frontend Development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Client Side Scripting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Asynchronous Programming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12700" lvl="1" indent="-342900">
              <a:spcBef>
                <a:spcPts val="0"/>
              </a:spcBef>
            </a:pPr>
            <a:r>
              <a:rPr lang="en-IN" sz="1800" dirty="0"/>
              <a:t>Asynchronous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in </a:t>
            </a:r>
            <a:r>
              <a:rPr lang="en-US" dirty="0" err="1"/>
              <a:t>Javascript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15FA1B-364E-4E91-9651-F3901A80C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801479"/>
              </p:ext>
            </p:extLst>
          </p:nvPr>
        </p:nvGraphicFramePr>
        <p:xfrm>
          <a:off x="313151" y="1089025"/>
          <a:ext cx="5782849" cy="1904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084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in </a:t>
            </a:r>
            <a:r>
              <a:rPr lang="en-US" dirty="0" err="1"/>
              <a:t>Javascript</a:t>
            </a:r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AF43004-39D1-4007-988B-407010B127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8238010"/>
              </p:ext>
            </p:extLst>
          </p:nvPr>
        </p:nvGraphicFramePr>
        <p:xfrm>
          <a:off x="588723" y="2001174"/>
          <a:ext cx="5507277" cy="2495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FD47AF6E-9012-40DE-8E8A-8502FC88DE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122897"/>
              </p:ext>
            </p:extLst>
          </p:nvPr>
        </p:nvGraphicFramePr>
        <p:xfrm>
          <a:off x="6930526" y="2113977"/>
          <a:ext cx="5868987" cy="474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CF855F3-8164-43E2-B46C-319BF776B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718816"/>
              </p:ext>
            </p:extLst>
          </p:nvPr>
        </p:nvGraphicFramePr>
        <p:xfrm>
          <a:off x="300625" y="1089026"/>
          <a:ext cx="5795375" cy="883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99551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JavaScript Execution in browser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</a:rPr>
              <a:t>Synchronous Execution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4100C0-247E-4D69-A7B8-762FAB125F5A}"/>
              </a:ext>
            </a:extLst>
          </p:cNvPr>
          <p:cNvSpPr txBox="1"/>
          <p:nvPr/>
        </p:nvSpPr>
        <p:spPr>
          <a:xfrm>
            <a:off x="6595237" y="1859662"/>
            <a:ext cx="5272090" cy="35643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second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= () =&gt;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{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60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console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'Hello there!'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     }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first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= () =&gt;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{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60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console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'Hi there!'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second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60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console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'The End'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     }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first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C3151D-1276-4A25-A813-CB208794B57B}"/>
              </a:ext>
            </a:extLst>
          </p:cNvPr>
          <p:cNvGrpSpPr/>
          <p:nvPr/>
        </p:nvGrpSpPr>
        <p:grpSpPr>
          <a:xfrm>
            <a:off x="324673" y="1646804"/>
            <a:ext cx="6025487" cy="3994542"/>
            <a:chOff x="342457" y="2139014"/>
            <a:chExt cx="6025487" cy="399454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42457" y="2139014"/>
              <a:ext cx="2470068" cy="3990109"/>
            </a:xfrm>
            <a:prstGeom prst="roundRect">
              <a:avLst>
                <a:gd name="adj" fmla="val 2285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758094" y="2392429"/>
              <a:ext cx="1638795" cy="1025452"/>
            </a:xfrm>
            <a:prstGeom prst="roundRect">
              <a:avLst>
                <a:gd name="adj" fmla="val 10252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 Heap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758094" y="3687056"/>
              <a:ext cx="1638795" cy="2200893"/>
            </a:xfrm>
            <a:prstGeom prst="roundRect">
              <a:avLst>
                <a:gd name="adj" fmla="val 6632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 Stack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823838" y="2139014"/>
              <a:ext cx="2544106" cy="979864"/>
            </a:xfrm>
            <a:prstGeom prst="roundRect">
              <a:avLst>
                <a:gd name="adj" fmla="val 604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Web API</a:t>
              </a:r>
            </a:p>
            <a:p>
              <a:pPr algn="ctr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IN" sz="1800" dirty="0" err="1">
                  <a:latin typeface="Arial" panose="020B0604020202020204" pitchFamily="34" charset="0"/>
                  <a:cs typeface="Arial" panose="020B0604020202020204" pitchFamily="34" charset="0"/>
                </a:rPr>
                <a:t>DOM,AJAX,Timeout</a:t>
              </a:r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823838" y="3689169"/>
              <a:ext cx="2544106" cy="743609"/>
            </a:xfrm>
            <a:prstGeom prst="roundRect">
              <a:avLst>
                <a:gd name="adj" fmla="val 7939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Task Queue 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939194" y="2491099"/>
              <a:ext cx="771033" cy="249599"/>
            </a:xfrm>
            <a:prstGeom prst="rightArrow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992972" y="3204301"/>
              <a:ext cx="205839" cy="399445"/>
            </a:xfrm>
            <a:prstGeom prst="downArrow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2939194" y="5441681"/>
              <a:ext cx="1227994" cy="253264"/>
            </a:xfrm>
            <a:prstGeom prst="leftArrow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C95AA4B-1019-4A1C-B59C-D3739A8CB9F8}"/>
                </a:ext>
              </a:extLst>
            </p:cNvPr>
            <p:cNvSpPr/>
            <p:nvPr/>
          </p:nvSpPr>
          <p:spPr>
            <a:xfrm>
              <a:off x="4276493" y="5003070"/>
              <a:ext cx="1638795" cy="1130486"/>
            </a:xfrm>
            <a:prstGeom prst="roundRect">
              <a:avLst>
                <a:gd name="adj" fmla="val 10252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I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Loop</a:t>
              </a:r>
            </a:p>
          </p:txBody>
        </p:sp>
        <p:sp>
          <p:nvSpPr>
            <p:cNvPr id="11" name="Circular Arrow 10"/>
            <p:cNvSpPr/>
            <p:nvPr/>
          </p:nvSpPr>
          <p:spPr>
            <a:xfrm>
              <a:off x="4624166" y="5041713"/>
              <a:ext cx="909294" cy="846236"/>
            </a:xfrm>
            <a:prstGeom prst="circularArrow">
              <a:avLst>
                <a:gd name="adj1" fmla="val 8833"/>
                <a:gd name="adj2" fmla="val 1348428"/>
                <a:gd name="adj3" fmla="val 20737393"/>
                <a:gd name="adj4" fmla="val 1524920"/>
                <a:gd name="adj5" fmla="val 17811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Down Arrow 14">
              <a:extLst>
                <a:ext uri="{FF2B5EF4-FFF2-40B4-BE49-F238E27FC236}">
                  <a16:creationId xmlns:a16="http://schemas.microsoft.com/office/drawing/2014/main" id="{8AB8F54F-47F2-4B60-B4D8-BC7C23E299D2}"/>
                </a:ext>
              </a:extLst>
            </p:cNvPr>
            <p:cNvSpPr/>
            <p:nvPr/>
          </p:nvSpPr>
          <p:spPr>
            <a:xfrm>
              <a:off x="4992970" y="4518201"/>
              <a:ext cx="205839" cy="399445"/>
            </a:xfrm>
            <a:prstGeom prst="downArrow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75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JavaScript Execution in browser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</a:rPr>
              <a:t>Asynchronous Execution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833A14-17A2-4065-91AB-556A95F55F4C}"/>
              </a:ext>
            </a:extLst>
          </p:cNvPr>
          <p:cNvSpPr txBox="1"/>
          <p:nvPr/>
        </p:nvSpPr>
        <p:spPr>
          <a:xfrm>
            <a:off x="6595237" y="1736551"/>
            <a:ext cx="5272090" cy="38106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second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= () =&gt; 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{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60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console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'Hello there!'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     }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first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= () =&gt;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{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        </a:t>
            </a:r>
            <a:r>
              <a:rPr lang="en-US" sz="160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console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'Hi there!'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600" dirty="0" err="1">
                <a:solidFill>
                  <a:srgbClr val="E87A2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setTimeout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(second, </a:t>
            </a:r>
            <a:r>
              <a:rPr lang="en-US" sz="160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1000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        </a:t>
            </a:r>
            <a:r>
              <a:rPr lang="en-US" sz="160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console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'The End'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     }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first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 &lt;/script&gt;</a:t>
            </a:r>
          </a:p>
          <a:p>
            <a:pPr marL="300303" lvl="1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C286D0-D1C5-4AE1-A052-5FCC423053DF}"/>
              </a:ext>
            </a:extLst>
          </p:cNvPr>
          <p:cNvGrpSpPr/>
          <p:nvPr/>
        </p:nvGrpSpPr>
        <p:grpSpPr>
          <a:xfrm>
            <a:off x="324673" y="1646804"/>
            <a:ext cx="6025487" cy="3994542"/>
            <a:chOff x="342457" y="2139014"/>
            <a:chExt cx="6025487" cy="3994542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20A4C35-8C43-4619-8ED1-FF856F4B3B20}"/>
                </a:ext>
              </a:extLst>
            </p:cNvPr>
            <p:cNvSpPr/>
            <p:nvPr/>
          </p:nvSpPr>
          <p:spPr>
            <a:xfrm>
              <a:off x="342457" y="2139014"/>
              <a:ext cx="2470068" cy="3990109"/>
            </a:xfrm>
            <a:prstGeom prst="roundRect">
              <a:avLst>
                <a:gd name="adj" fmla="val 2285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7E15BB1-4F48-4448-BB92-9D428D5A5A5E}"/>
                </a:ext>
              </a:extLst>
            </p:cNvPr>
            <p:cNvSpPr/>
            <p:nvPr/>
          </p:nvSpPr>
          <p:spPr>
            <a:xfrm>
              <a:off x="758094" y="2392429"/>
              <a:ext cx="1638795" cy="1025452"/>
            </a:xfrm>
            <a:prstGeom prst="roundRect">
              <a:avLst>
                <a:gd name="adj" fmla="val 10252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 Heap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D36D286-0BED-452B-BC0F-49613E999344}"/>
                </a:ext>
              </a:extLst>
            </p:cNvPr>
            <p:cNvSpPr/>
            <p:nvPr/>
          </p:nvSpPr>
          <p:spPr>
            <a:xfrm>
              <a:off x="758094" y="3687056"/>
              <a:ext cx="1638795" cy="2200893"/>
            </a:xfrm>
            <a:prstGeom prst="roundRect">
              <a:avLst>
                <a:gd name="adj" fmla="val 6632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first</a:t>
              </a:r>
              <a:r>
                <a:rPr lang="en-US" sz="1800" dirty="0">
                  <a:latin typeface="Consolas" panose="020B0609020204030204" pitchFamily="49" charset="0"/>
                  <a:cs typeface="Courier New" panose="02070309020205020404" pitchFamily="49" charset="0"/>
                </a:rPr>
                <a:t>()</a:t>
              </a:r>
              <a:endPara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I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 Stack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7C1B9B3-D8D0-4ABC-B5D3-C612E08D192A}"/>
                </a:ext>
              </a:extLst>
            </p:cNvPr>
            <p:cNvSpPr/>
            <p:nvPr/>
          </p:nvSpPr>
          <p:spPr>
            <a:xfrm>
              <a:off x="3823838" y="2139014"/>
              <a:ext cx="2544106" cy="743609"/>
            </a:xfrm>
            <a:prstGeom prst="roundRect">
              <a:avLst>
                <a:gd name="adj" fmla="val 604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Web API</a:t>
              </a:r>
            </a:p>
            <a:p>
              <a:pPr algn="ctr"/>
              <a:r>
                <a:rPr lang="en-US" sz="1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second</a:t>
              </a:r>
              <a:r>
                <a:rPr lang="en-US" sz="1800" dirty="0">
                  <a:latin typeface="Consolas" panose="020B0609020204030204" pitchFamily="49" charset="0"/>
                  <a:cs typeface="Courier New" panose="02070309020205020404" pitchFamily="49" charset="0"/>
                </a:rPr>
                <a:t>()</a:t>
              </a:r>
              <a:endParaRPr lang="en-IN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DF26727-F8D8-4600-B05C-E10F928AB742}"/>
                </a:ext>
              </a:extLst>
            </p:cNvPr>
            <p:cNvSpPr/>
            <p:nvPr/>
          </p:nvSpPr>
          <p:spPr>
            <a:xfrm>
              <a:off x="3823838" y="3435398"/>
              <a:ext cx="2544106" cy="1014897"/>
            </a:xfrm>
            <a:prstGeom prst="roundRect">
              <a:avLst>
                <a:gd name="adj" fmla="val 7939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Task Queue</a:t>
              </a:r>
            </a:p>
            <a:p>
              <a:pPr algn="ctr"/>
              <a:r>
                <a:rPr lang="en-IN" sz="1800" kern="1200" dirty="0">
                  <a:solidFill>
                    <a:srgbClr val="00B0F0"/>
                  </a:solidFill>
                  <a:latin typeface="Calibri"/>
                </a:rPr>
                <a:t>[After timeout]</a:t>
              </a:r>
              <a:endParaRPr lang="en-IN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second</a:t>
              </a:r>
              <a:r>
                <a:rPr lang="en-US" sz="1800" dirty="0">
                  <a:latin typeface="Consolas" panose="020B0609020204030204" pitchFamily="49" charset="0"/>
                  <a:cs typeface="Courier New" panose="02070309020205020404" pitchFamily="49" charset="0"/>
                </a:rPr>
                <a:t>()</a:t>
              </a:r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26" name="Right Arrow 12">
              <a:extLst>
                <a:ext uri="{FF2B5EF4-FFF2-40B4-BE49-F238E27FC236}">
                  <a16:creationId xmlns:a16="http://schemas.microsoft.com/office/drawing/2014/main" id="{499FFF4F-A785-40AD-8FC0-8B926DF726FB}"/>
                </a:ext>
              </a:extLst>
            </p:cNvPr>
            <p:cNvSpPr/>
            <p:nvPr/>
          </p:nvSpPr>
          <p:spPr>
            <a:xfrm>
              <a:off x="2939194" y="2491099"/>
              <a:ext cx="771033" cy="249599"/>
            </a:xfrm>
            <a:prstGeom prst="rightArrow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Down Arrow 14">
              <a:extLst>
                <a:ext uri="{FF2B5EF4-FFF2-40B4-BE49-F238E27FC236}">
                  <a16:creationId xmlns:a16="http://schemas.microsoft.com/office/drawing/2014/main" id="{26EDBADF-71C6-4C16-8DAC-C0A8F99D15D1}"/>
                </a:ext>
              </a:extLst>
            </p:cNvPr>
            <p:cNvSpPr/>
            <p:nvPr/>
          </p:nvSpPr>
          <p:spPr>
            <a:xfrm>
              <a:off x="4992972" y="2959288"/>
              <a:ext cx="205839" cy="399445"/>
            </a:xfrm>
            <a:prstGeom prst="downArrow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eft Arrow 17">
              <a:extLst>
                <a:ext uri="{FF2B5EF4-FFF2-40B4-BE49-F238E27FC236}">
                  <a16:creationId xmlns:a16="http://schemas.microsoft.com/office/drawing/2014/main" id="{5D8E4A08-C25A-4F35-AE8B-76959CCA7496}"/>
                </a:ext>
              </a:extLst>
            </p:cNvPr>
            <p:cNvSpPr/>
            <p:nvPr/>
          </p:nvSpPr>
          <p:spPr>
            <a:xfrm>
              <a:off x="2939194" y="5441681"/>
              <a:ext cx="1227994" cy="253264"/>
            </a:xfrm>
            <a:prstGeom prst="leftArrow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0CA9879-C868-4DEE-9737-44B87D400E60}"/>
                </a:ext>
              </a:extLst>
            </p:cNvPr>
            <p:cNvSpPr/>
            <p:nvPr/>
          </p:nvSpPr>
          <p:spPr>
            <a:xfrm>
              <a:off x="4276493" y="5003070"/>
              <a:ext cx="1638795" cy="1130486"/>
            </a:xfrm>
            <a:prstGeom prst="roundRect">
              <a:avLst>
                <a:gd name="adj" fmla="val 10252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I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Loop</a:t>
              </a:r>
            </a:p>
          </p:txBody>
        </p:sp>
        <p:sp>
          <p:nvSpPr>
            <p:cNvPr id="30" name="Circular Arrow 10">
              <a:extLst>
                <a:ext uri="{FF2B5EF4-FFF2-40B4-BE49-F238E27FC236}">
                  <a16:creationId xmlns:a16="http://schemas.microsoft.com/office/drawing/2014/main" id="{E6D85B8D-6176-4EC2-A613-30413770757C}"/>
                </a:ext>
              </a:extLst>
            </p:cNvPr>
            <p:cNvSpPr/>
            <p:nvPr/>
          </p:nvSpPr>
          <p:spPr>
            <a:xfrm>
              <a:off x="4624166" y="5041713"/>
              <a:ext cx="909294" cy="846236"/>
            </a:xfrm>
            <a:prstGeom prst="circularArrow">
              <a:avLst>
                <a:gd name="adj1" fmla="val 8833"/>
                <a:gd name="adj2" fmla="val 1348428"/>
                <a:gd name="adj3" fmla="val 20737393"/>
                <a:gd name="adj4" fmla="val 1524920"/>
                <a:gd name="adj5" fmla="val 17811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Down Arrow 14">
              <a:extLst>
                <a:ext uri="{FF2B5EF4-FFF2-40B4-BE49-F238E27FC236}">
                  <a16:creationId xmlns:a16="http://schemas.microsoft.com/office/drawing/2014/main" id="{5AC92FE0-361D-46FB-A328-52F9B48E1931}"/>
                </a:ext>
              </a:extLst>
            </p:cNvPr>
            <p:cNvSpPr/>
            <p:nvPr/>
          </p:nvSpPr>
          <p:spPr>
            <a:xfrm>
              <a:off x="4992970" y="4526960"/>
              <a:ext cx="205839" cy="399445"/>
            </a:xfrm>
            <a:prstGeom prst="downArrow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72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2700" lvl="1" indent="-342900">
              <a:spcBef>
                <a:spcPts val="0"/>
              </a:spcBef>
            </a:pPr>
            <a:r>
              <a:rPr lang="en-IN" sz="1800" dirty="0"/>
              <a:t>Asynchronous Programming</a:t>
            </a:r>
          </a:p>
        </p:txBody>
      </p:sp>
    </p:spTree>
    <p:extLst>
      <p:ext uri="{BB962C8B-B14F-4D97-AF65-F5344CB8AC3E}">
        <p14:creationId xmlns:p14="http://schemas.microsoft.com/office/powerpoint/2010/main" val="199070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 dirty="0"/>
              <a:t>Thank You!</a:t>
            </a:r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446</Words>
  <Application>Microsoft Office PowerPoint</Application>
  <PresentationFormat>Widescreen</PresentationFormat>
  <Paragraphs>60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Helvetica</vt:lpstr>
      <vt:lpstr>1_Office Theme</vt:lpstr>
      <vt:lpstr>Full Stack Application Development</vt:lpstr>
      <vt:lpstr>PowerPoint Presentation</vt:lpstr>
      <vt:lpstr>Execution in Javascript</vt:lpstr>
      <vt:lpstr>Execution in Javascript</vt:lpstr>
      <vt:lpstr>JavaScript Execution in browser</vt:lpstr>
      <vt:lpstr>JavaScript Execution in browser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Rohit</cp:lastModifiedBy>
  <cp:revision>93</cp:revision>
  <dcterms:created xsi:type="dcterms:W3CDTF">2022-09-26T09:02:06Z</dcterms:created>
  <dcterms:modified xsi:type="dcterms:W3CDTF">2024-02-14T06:58:20Z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