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b1872b9e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1872b9e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1872b9e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1872b9e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1872b9e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1872b9e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1872b9e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1872b9e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1872b9e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1872b9e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63e3545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663e3545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63e3545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63e3545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663e3545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663e3545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6472b2e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66472b2e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66472b2e8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66472b2e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629adec4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629adec4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6472b2e8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66472b2e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66472b2e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66472b2e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629adec4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629adec4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6455b68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6455b68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629adec4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629adec4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b25b99fe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b25b99fe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629adec4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629adec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629adec4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629adec4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629adec4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629adec4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5.jpg"/><Relationship Id="rId6"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166450" y="2843050"/>
            <a:ext cx="8563500" cy="143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200">
                <a:solidFill>
                  <a:srgbClr val="FF9900"/>
                </a:solidFill>
              </a:rPr>
              <a:t>G-RIS</a:t>
            </a:r>
            <a:endParaRPr sz="5200">
              <a:solidFill>
                <a:srgbClr val="FF9900"/>
              </a:solidFill>
            </a:endParaRPr>
          </a:p>
          <a:p>
            <a:pPr indent="0" lvl="0" marL="0" rtl="0" algn="ctr">
              <a:spcBef>
                <a:spcPts val="0"/>
              </a:spcBef>
              <a:spcAft>
                <a:spcPts val="0"/>
              </a:spcAft>
              <a:buClr>
                <a:schemeClr val="dk1"/>
              </a:buClr>
              <a:buSzPts val="1100"/>
              <a:buFont typeface="Arial"/>
              <a:buNone/>
            </a:pPr>
            <a:r>
              <a:rPr lang="en" sz="2245">
                <a:solidFill>
                  <a:srgbClr val="FF9900"/>
                </a:solidFill>
              </a:rPr>
              <a:t>(</a:t>
            </a:r>
            <a:r>
              <a:rPr i="1" lang="en" sz="2145">
                <a:solidFill>
                  <a:srgbClr val="FF9900"/>
                </a:solidFill>
              </a:rPr>
              <a:t>G=Gal Winer(Team Lead)</a:t>
            </a:r>
            <a:r>
              <a:rPr lang="en" sz="2245">
                <a:solidFill>
                  <a:srgbClr val="FF9900"/>
                </a:solidFill>
              </a:rPr>
              <a:t>,  R=Risav, I= Ibrahim)</a:t>
            </a:r>
            <a:endParaRPr/>
          </a:p>
        </p:txBody>
      </p:sp>
      <p:sp>
        <p:nvSpPr>
          <p:cNvPr id="278" name="Google Shape;278;p13"/>
          <p:cNvSpPr txBox="1"/>
          <p:nvPr/>
        </p:nvSpPr>
        <p:spPr>
          <a:xfrm>
            <a:off x="-156800" y="698850"/>
            <a:ext cx="9210000" cy="18729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3900">
                <a:solidFill>
                  <a:srgbClr val="424242"/>
                </a:solidFill>
                <a:latin typeface="Maven Pro"/>
                <a:ea typeface="Maven Pro"/>
                <a:cs typeface="Maven Pro"/>
                <a:sym typeface="Maven Pro"/>
              </a:rPr>
              <a:t>PR- 28</a:t>
            </a:r>
            <a:endParaRPr b="1" sz="3900">
              <a:solidFill>
                <a:srgbClr val="424242"/>
              </a:solidFill>
              <a:latin typeface="Maven Pro"/>
              <a:ea typeface="Maven Pro"/>
              <a:cs typeface="Maven Pro"/>
              <a:sym typeface="Maven Pro"/>
            </a:endParaRPr>
          </a:p>
          <a:p>
            <a:pPr indent="0" lvl="0" marL="0" rtl="0" algn="ctr">
              <a:spcBef>
                <a:spcPts val="0"/>
              </a:spcBef>
              <a:spcAft>
                <a:spcPts val="0"/>
              </a:spcAft>
              <a:buNone/>
            </a:pPr>
            <a:r>
              <a:rPr b="1" lang="en" sz="2800">
                <a:solidFill>
                  <a:srgbClr val="424242"/>
                </a:solidFill>
                <a:latin typeface="Maven Pro"/>
                <a:ea typeface="Maven Pro"/>
                <a:cs typeface="Maven Pro"/>
                <a:sym typeface="Maven Pro"/>
              </a:rPr>
              <a:t>Signal Processing Primitives With Quantum Algorithm</a:t>
            </a:r>
            <a:endParaRPr b="1" sz="36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0" y="0"/>
            <a:ext cx="47229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Choose E-NEQR?</a:t>
            </a:r>
            <a:endParaRPr/>
          </a:p>
        </p:txBody>
      </p:sp>
      <p:pic>
        <p:nvPicPr>
          <p:cNvPr id="343" name="Google Shape;343;p22"/>
          <p:cNvPicPr preferRelativeResize="0"/>
          <p:nvPr/>
        </p:nvPicPr>
        <p:blipFill>
          <a:blip r:embed="rId3">
            <a:alphaModFix/>
          </a:blip>
          <a:stretch>
            <a:fillRect/>
          </a:stretch>
        </p:blipFill>
        <p:spPr>
          <a:xfrm>
            <a:off x="5221898" y="-6149"/>
            <a:ext cx="1435975" cy="793100"/>
          </a:xfrm>
          <a:prstGeom prst="rect">
            <a:avLst/>
          </a:prstGeom>
          <a:noFill/>
          <a:ln>
            <a:noFill/>
          </a:ln>
        </p:spPr>
      </p:pic>
      <p:pic>
        <p:nvPicPr>
          <p:cNvPr id="344" name="Google Shape;344;p22"/>
          <p:cNvPicPr preferRelativeResize="0"/>
          <p:nvPr/>
        </p:nvPicPr>
        <p:blipFill>
          <a:blip r:embed="rId4">
            <a:alphaModFix/>
          </a:blip>
          <a:stretch>
            <a:fillRect/>
          </a:stretch>
        </p:blipFill>
        <p:spPr>
          <a:xfrm>
            <a:off x="5267925" y="972625"/>
            <a:ext cx="3646025" cy="3560175"/>
          </a:xfrm>
          <a:prstGeom prst="rect">
            <a:avLst/>
          </a:prstGeom>
          <a:noFill/>
          <a:ln>
            <a:noFill/>
          </a:ln>
        </p:spPr>
      </p:pic>
      <p:pic>
        <p:nvPicPr>
          <p:cNvPr id="345" name="Google Shape;345;p22"/>
          <p:cNvPicPr preferRelativeResize="0"/>
          <p:nvPr/>
        </p:nvPicPr>
        <p:blipFill>
          <a:blip r:embed="rId5">
            <a:alphaModFix/>
          </a:blip>
          <a:stretch>
            <a:fillRect/>
          </a:stretch>
        </p:blipFill>
        <p:spPr>
          <a:xfrm>
            <a:off x="300950" y="867400"/>
            <a:ext cx="3533775" cy="3713650"/>
          </a:xfrm>
          <a:prstGeom prst="rect">
            <a:avLst/>
          </a:prstGeom>
          <a:noFill/>
          <a:ln>
            <a:noFill/>
          </a:ln>
        </p:spPr>
      </p:pic>
      <p:sp>
        <p:nvSpPr>
          <p:cNvPr id="346" name="Google Shape;346;p22"/>
          <p:cNvSpPr txBox="1"/>
          <p:nvPr/>
        </p:nvSpPr>
        <p:spPr>
          <a:xfrm>
            <a:off x="753050" y="4709200"/>
            <a:ext cx="26925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NEQR</a:t>
            </a:r>
            <a:endParaRPr sz="1300">
              <a:solidFill>
                <a:schemeClr val="dk2"/>
              </a:solidFill>
              <a:latin typeface="Nunito"/>
              <a:ea typeface="Nunito"/>
              <a:cs typeface="Nunito"/>
              <a:sym typeface="Nunito"/>
            </a:endParaRPr>
          </a:p>
        </p:txBody>
      </p:sp>
      <p:sp>
        <p:nvSpPr>
          <p:cNvPr id="347" name="Google Shape;347;p22"/>
          <p:cNvSpPr txBox="1"/>
          <p:nvPr/>
        </p:nvSpPr>
        <p:spPr>
          <a:xfrm>
            <a:off x="6165800" y="4718475"/>
            <a:ext cx="23583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ENEQR</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06125" y="78650"/>
            <a:ext cx="3645900" cy="58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Execution</a:t>
            </a:r>
            <a:endParaRPr/>
          </a:p>
        </p:txBody>
      </p:sp>
      <p:pic>
        <p:nvPicPr>
          <p:cNvPr id="353" name="Google Shape;353;p23"/>
          <p:cNvPicPr preferRelativeResize="0"/>
          <p:nvPr/>
        </p:nvPicPr>
        <p:blipFill>
          <a:blip r:embed="rId3">
            <a:alphaModFix/>
          </a:blip>
          <a:stretch>
            <a:fillRect/>
          </a:stretch>
        </p:blipFill>
        <p:spPr>
          <a:xfrm>
            <a:off x="4516000" y="553700"/>
            <a:ext cx="4546475" cy="2187925"/>
          </a:xfrm>
          <a:prstGeom prst="rect">
            <a:avLst/>
          </a:prstGeom>
          <a:noFill/>
          <a:ln>
            <a:noFill/>
          </a:ln>
        </p:spPr>
      </p:pic>
      <p:pic>
        <p:nvPicPr>
          <p:cNvPr id="354" name="Google Shape;354;p23"/>
          <p:cNvPicPr preferRelativeResize="0"/>
          <p:nvPr/>
        </p:nvPicPr>
        <p:blipFill>
          <a:blip r:embed="rId4">
            <a:alphaModFix/>
          </a:blip>
          <a:stretch>
            <a:fillRect/>
          </a:stretch>
        </p:blipFill>
        <p:spPr>
          <a:xfrm>
            <a:off x="4466775" y="2861625"/>
            <a:ext cx="4595699" cy="2073775"/>
          </a:xfrm>
          <a:prstGeom prst="rect">
            <a:avLst/>
          </a:prstGeom>
          <a:noFill/>
          <a:ln>
            <a:noFill/>
          </a:ln>
        </p:spPr>
      </p:pic>
      <p:sp>
        <p:nvSpPr>
          <p:cNvPr id="355" name="Google Shape;355;p23"/>
          <p:cNvSpPr txBox="1"/>
          <p:nvPr/>
        </p:nvSpPr>
        <p:spPr>
          <a:xfrm>
            <a:off x="1013025" y="1114050"/>
            <a:ext cx="3324000" cy="14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Nunito"/>
                <a:ea typeface="Nunito"/>
                <a:cs typeface="Nunito"/>
                <a:sym typeface="Nunito"/>
              </a:rPr>
              <a:t>Execution result of </a:t>
            </a:r>
            <a:r>
              <a:rPr b="1" lang="en" sz="2000">
                <a:solidFill>
                  <a:schemeClr val="dk2"/>
                </a:solidFill>
                <a:latin typeface="Nunito"/>
                <a:ea typeface="Nunito"/>
                <a:cs typeface="Nunito"/>
                <a:sym typeface="Nunito"/>
              </a:rPr>
              <a:t>NEQR</a:t>
            </a:r>
            <a:r>
              <a:rPr b="1" lang="en" sz="1800">
                <a:solidFill>
                  <a:schemeClr val="dk2"/>
                </a:solidFill>
                <a:latin typeface="Nunito"/>
                <a:ea typeface="Nunito"/>
                <a:cs typeface="Nunito"/>
                <a:sym typeface="Nunito"/>
              </a:rPr>
              <a:t> </a:t>
            </a:r>
            <a:endParaRPr b="1" sz="1800">
              <a:solidFill>
                <a:schemeClr val="dk2"/>
              </a:solidFill>
              <a:latin typeface="Nunito"/>
              <a:ea typeface="Nunito"/>
              <a:cs typeface="Nunito"/>
              <a:sym typeface="Nunito"/>
            </a:endParaRPr>
          </a:p>
          <a:p>
            <a:pPr indent="0" lvl="0" marL="0" rtl="0" algn="l">
              <a:spcBef>
                <a:spcPts val="0"/>
              </a:spcBef>
              <a:spcAft>
                <a:spcPts val="0"/>
              </a:spcAft>
              <a:buNone/>
            </a:pPr>
            <a:r>
              <a:rPr lang="en" sz="1700">
                <a:solidFill>
                  <a:schemeClr val="dk2"/>
                </a:solidFill>
                <a:latin typeface="Nunito"/>
                <a:ea typeface="Nunito"/>
                <a:cs typeface="Nunito"/>
                <a:sym typeface="Nunito"/>
              </a:rPr>
              <a:t>Where you can see there is no equal probability of the </a:t>
            </a:r>
            <a:r>
              <a:rPr lang="en" sz="1700">
                <a:solidFill>
                  <a:schemeClr val="dk2"/>
                </a:solidFill>
                <a:latin typeface="Nunito"/>
                <a:ea typeface="Nunito"/>
                <a:cs typeface="Nunito"/>
                <a:sym typeface="Nunito"/>
              </a:rPr>
              <a:t>outcome</a:t>
            </a:r>
            <a:r>
              <a:rPr lang="en" sz="1700">
                <a:solidFill>
                  <a:schemeClr val="dk2"/>
                </a:solidFill>
                <a:latin typeface="Nunito"/>
                <a:ea typeface="Nunito"/>
                <a:cs typeface="Nunito"/>
                <a:sym typeface="Nunito"/>
              </a:rPr>
              <a:t> </a:t>
            </a:r>
            <a:endParaRPr sz="1700">
              <a:solidFill>
                <a:schemeClr val="dk2"/>
              </a:solidFill>
              <a:latin typeface="Nunito"/>
              <a:ea typeface="Nunito"/>
              <a:cs typeface="Nunito"/>
              <a:sym typeface="Nunito"/>
            </a:endParaRPr>
          </a:p>
        </p:txBody>
      </p:sp>
      <p:sp>
        <p:nvSpPr>
          <p:cNvPr id="356" name="Google Shape;356;p23"/>
          <p:cNvSpPr txBox="1"/>
          <p:nvPr/>
        </p:nvSpPr>
        <p:spPr>
          <a:xfrm>
            <a:off x="1013025" y="3169673"/>
            <a:ext cx="3324000" cy="11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Nunito"/>
                <a:ea typeface="Nunito"/>
                <a:cs typeface="Nunito"/>
                <a:sym typeface="Nunito"/>
              </a:rPr>
              <a:t>Execution result of</a:t>
            </a:r>
            <a:r>
              <a:rPr lang="en" sz="1900">
                <a:solidFill>
                  <a:schemeClr val="dk2"/>
                </a:solidFill>
                <a:latin typeface="Nunito"/>
                <a:ea typeface="Nunito"/>
                <a:cs typeface="Nunito"/>
                <a:sym typeface="Nunito"/>
              </a:rPr>
              <a:t> </a:t>
            </a:r>
            <a:r>
              <a:rPr b="1" lang="en" sz="2000">
                <a:solidFill>
                  <a:schemeClr val="dk2"/>
                </a:solidFill>
                <a:latin typeface="Nunito"/>
                <a:ea typeface="Nunito"/>
                <a:cs typeface="Nunito"/>
                <a:sym typeface="Nunito"/>
              </a:rPr>
              <a:t>ENEQR</a:t>
            </a:r>
            <a:r>
              <a:rPr b="1" lang="en" sz="1700">
                <a:solidFill>
                  <a:schemeClr val="dk2"/>
                </a:solidFill>
                <a:latin typeface="Nunito"/>
                <a:ea typeface="Nunito"/>
                <a:cs typeface="Nunito"/>
                <a:sym typeface="Nunito"/>
              </a:rPr>
              <a:t> </a:t>
            </a:r>
            <a:endParaRPr b="1" sz="1700">
              <a:solidFill>
                <a:schemeClr val="dk2"/>
              </a:solidFill>
              <a:latin typeface="Nunito"/>
              <a:ea typeface="Nunito"/>
              <a:cs typeface="Nunito"/>
              <a:sym typeface="Nunito"/>
            </a:endParaRPr>
          </a:p>
          <a:p>
            <a:pPr indent="0" lvl="0" marL="0" rtl="0" algn="l">
              <a:spcBef>
                <a:spcPts val="0"/>
              </a:spcBef>
              <a:spcAft>
                <a:spcPts val="0"/>
              </a:spcAft>
              <a:buNone/>
            </a:pPr>
            <a:r>
              <a:rPr lang="en" sz="1700">
                <a:solidFill>
                  <a:schemeClr val="dk2"/>
                </a:solidFill>
                <a:latin typeface="Nunito"/>
                <a:ea typeface="Nunito"/>
                <a:cs typeface="Nunito"/>
                <a:sym typeface="Nunito"/>
              </a:rPr>
              <a:t>Where you can see there is almost equal probability of the outcome </a:t>
            </a:r>
            <a:endParaRPr sz="17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152550" y="69375"/>
            <a:ext cx="7030500" cy="59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module  </a:t>
            </a:r>
            <a:endParaRPr/>
          </a:p>
        </p:txBody>
      </p:sp>
      <p:sp>
        <p:nvSpPr>
          <p:cNvPr id="362" name="Google Shape;362;p24"/>
          <p:cNvSpPr txBox="1"/>
          <p:nvPr/>
        </p:nvSpPr>
        <p:spPr>
          <a:xfrm>
            <a:off x="1133725" y="651975"/>
            <a:ext cx="72324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For copying state there are two models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From Quantum Tunneling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From Series of CNOT Gate</a:t>
            </a:r>
            <a:endParaRPr sz="1300">
              <a:solidFill>
                <a:schemeClr val="dk2"/>
              </a:solidFill>
              <a:latin typeface="Nunito"/>
              <a:ea typeface="Nunito"/>
              <a:cs typeface="Nunito"/>
              <a:sym typeface="Nunito"/>
            </a:endParaRPr>
          </a:p>
        </p:txBody>
      </p:sp>
      <p:pic>
        <p:nvPicPr>
          <p:cNvPr id="363" name="Google Shape;363;p24"/>
          <p:cNvPicPr preferRelativeResize="0"/>
          <p:nvPr/>
        </p:nvPicPr>
        <p:blipFill>
          <a:blip r:embed="rId3">
            <a:alphaModFix/>
          </a:blip>
          <a:stretch>
            <a:fillRect/>
          </a:stretch>
        </p:blipFill>
        <p:spPr>
          <a:xfrm>
            <a:off x="96825" y="1435725"/>
            <a:ext cx="4419450" cy="2014965"/>
          </a:xfrm>
          <a:prstGeom prst="rect">
            <a:avLst/>
          </a:prstGeom>
          <a:noFill/>
          <a:ln>
            <a:noFill/>
          </a:ln>
        </p:spPr>
      </p:pic>
      <p:pic>
        <p:nvPicPr>
          <p:cNvPr id="364" name="Google Shape;364;p24"/>
          <p:cNvPicPr preferRelativeResize="0"/>
          <p:nvPr/>
        </p:nvPicPr>
        <p:blipFill>
          <a:blip r:embed="rId4">
            <a:alphaModFix/>
          </a:blip>
          <a:stretch>
            <a:fillRect/>
          </a:stretch>
        </p:blipFill>
        <p:spPr>
          <a:xfrm>
            <a:off x="3775702" y="2691625"/>
            <a:ext cx="447250" cy="474100"/>
          </a:xfrm>
          <a:prstGeom prst="rect">
            <a:avLst/>
          </a:prstGeom>
          <a:noFill/>
          <a:ln>
            <a:noFill/>
          </a:ln>
        </p:spPr>
      </p:pic>
      <p:pic>
        <p:nvPicPr>
          <p:cNvPr id="365" name="Google Shape;365;p24"/>
          <p:cNvPicPr preferRelativeResize="0"/>
          <p:nvPr/>
        </p:nvPicPr>
        <p:blipFill>
          <a:blip r:embed="rId5">
            <a:alphaModFix/>
          </a:blip>
          <a:stretch>
            <a:fillRect/>
          </a:stretch>
        </p:blipFill>
        <p:spPr>
          <a:xfrm>
            <a:off x="4904575" y="813200"/>
            <a:ext cx="3998800" cy="2352525"/>
          </a:xfrm>
          <a:prstGeom prst="rect">
            <a:avLst/>
          </a:prstGeom>
          <a:noFill/>
          <a:ln>
            <a:noFill/>
          </a:ln>
        </p:spPr>
      </p:pic>
      <p:sp>
        <p:nvSpPr>
          <p:cNvPr id="366" name="Google Shape;366;p24"/>
          <p:cNvSpPr txBox="1"/>
          <p:nvPr/>
        </p:nvSpPr>
        <p:spPr>
          <a:xfrm>
            <a:off x="486050" y="3378825"/>
            <a:ext cx="3736800" cy="12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Circuit for </a:t>
            </a:r>
            <a:r>
              <a:rPr b="1" lang="en" sz="1300">
                <a:solidFill>
                  <a:schemeClr val="dk2"/>
                </a:solidFill>
                <a:latin typeface="Nunito"/>
                <a:ea typeface="Nunito"/>
                <a:cs typeface="Nunito"/>
                <a:sym typeface="Nunito"/>
              </a:rPr>
              <a:t>Quantum Teleportation</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But the problem is we would loss the value from which we have teleported thus is </a:t>
            </a:r>
            <a:r>
              <a:rPr lang="en" sz="1300">
                <a:solidFill>
                  <a:schemeClr val="dk2"/>
                </a:solidFill>
                <a:latin typeface="Nunito"/>
                <a:ea typeface="Nunito"/>
                <a:cs typeface="Nunito"/>
                <a:sym typeface="Nunito"/>
              </a:rPr>
              <a:t>incompatible</a:t>
            </a:r>
            <a:r>
              <a:rPr lang="en" sz="1300">
                <a:solidFill>
                  <a:schemeClr val="dk2"/>
                </a:solidFill>
                <a:latin typeface="Nunito"/>
                <a:ea typeface="Nunito"/>
                <a:cs typeface="Nunito"/>
                <a:sym typeface="Nunito"/>
              </a:rPr>
              <a:t> with our Project</a:t>
            </a:r>
            <a:endParaRPr sz="1300">
              <a:solidFill>
                <a:schemeClr val="dk2"/>
              </a:solidFill>
              <a:latin typeface="Nunito"/>
              <a:ea typeface="Nunito"/>
              <a:cs typeface="Nunito"/>
              <a:sym typeface="Nunito"/>
            </a:endParaRPr>
          </a:p>
        </p:txBody>
      </p:sp>
      <p:sp>
        <p:nvSpPr>
          <p:cNvPr id="367" name="Google Shape;367;p24"/>
          <p:cNvSpPr txBox="1"/>
          <p:nvPr/>
        </p:nvSpPr>
        <p:spPr>
          <a:xfrm>
            <a:off x="4801250" y="3378825"/>
            <a:ext cx="37368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Circuit for Quantum Copy Module</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And the state is preserve.</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5"/>
          <p:cNvSpPr txBox="1"/>
          <p:nvPr>
            <p:ph type="title"/>
          </p:nvPr>
        </p:nvSpPr>
        <p:spPr>
          <a:xfrm>
            <a:off x="130825" y="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 Doesn’t this Violate No-Cloning </a:t>
            </a:r>
            <a:r>
              <a:rPr lang="en"/>
              <a:t>Theorem</a:t>
            </a:r>
            <a:r>
              <a:rPr lang="en"/>
              <a:t>??</a:t>
            </a:r>
            <a:endParaRPr/>
          </a:p>
        </p:txBody>
      </p:sp>
      <p:sp>
        <p:nvSpPr>
          <p:cNvPr id="373" name="Google Shape;373;p25"/>
          <p:cNvSpPr txBox="1"/>
          <p:nvPr>
            <p:ph idx="1" type="body"/>
          </p:nvPr>
        </p:nvSpPr>
        <p:spPr>
          <a:xfrm>
            <a:off x="309650" y="1253350"/>
            <a:ext cx="8024700" cy="32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No-Cloning Theorem states that it is impossible to create an identical copy of an arbitrary unknown quantum state.No-Cloning theorem is the General representation.</a:t>
            </a:r>
            <a:endParaRPr/>
          </a:p>
          <a:p>
            <a:pPr indent="0" lvl="0" marL="0" rtl="0" algn="l">
              <a:spcBef>
                <a:spcPts val="1200"/>
              </a:spcBef>
              <a:spcAft>
                <a:spcPts val="0"/>
              </a:spcAft>
              <a:buNone/>
            </a:pPr>
            <a:r>
              <a:rPr lang="en"/>
              <a:t>CNOT can only copy certain states: those in the computational basis (|0⟩ and |1⟩).This is allowed under the No-Cloning theorem, which only prohibits copying arbitrary unknown states.</a:t>
            </a:r>
            <a:endParaRPr/>
          </a:p>
          <a:p>
            <a:pPr indent="0" lvl="0" marL="0" rtl="0" algn="l">
              <a:spcBef>
                <a:spcPts val="1200"/>
              </a:spcBef>
              <a:spcAft>
                <a:spcPts val="0"/>
              </a:spcAft>
              <a:buNone/>
            </a:pPr>
            <a:r>
              <a:rPr lang="en"/>
              <a:t>It can't copy arbitrary superposition states (like α|0⟩ + β|1⟩).</a:t>
            </a:r>
            <a:endParaRPr/>
          </a:p>
          <a:p>
            <a:pPr indent="0" lvl="0" marL="0" rtl="0" algn="l">
              <a:spcBef>
                <a:spcPts val="1200"/>
              </a:spcBef>
              <a:spcAft>
                <a:spcPts val="0"/>
              </a:spcAft>
              <a:buNone/>
            </a:pPr>
            <a:r>
              <a:rPr lang="en"/>
              <a:t>Since, We are working with ENEQR which is </a:t>
            </a:r>
            <a:r>
              <a:rPr lang="en"/>
              <a:t>the</a:t>
            </a:r>
            <a:r>
              <a:rPr lang="en"/>
              <a:t> Z basis operation and there is no probabilistic representation. </a:t>
            </a:r>
            <a:endParaRPr/>
          </a:p>
          <a:p>
            <a:pPr indent="0" lvl="0" marL="0" rtl="0" algn="l">
              <a:spcBef>
                <a:spcPts val="1200"/>
              </a:spcBef>
              <a:spcAft>
                <a:spcPts val="0"/>
              </a:spcAft>
              <a:buNone/>
            </a:pPr>
            <a:r>
              <a:rPr lang="en"/>
              <a:t>This copy module doesn’t work if we work with the probabilistic representation like FQRI which encodes on X-basis.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86700" y="69400"/>
            <a:ext cx="4485300" cy="59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of Copy Module</a:t>
            </a:r>
            <a:endParaRPr/>
          </a:p>
        </p:txBody>
      </p:sp>
      <p:pic>
        <p:nvPicPr>
          <p:cNvPr id="379" name="Google Shape;379;p26"/>
          <p:cNvPicPr preferRelativeResize="0"/>
          <p:nvPr/>
        </p:nvPicPr>
        <p:blipFill>
          <a:blip r:embed="rId3">
            <a:alphaModFix/>
          </a:blip>
          <a:stretch>
            <a:fillRect/>
          </a:stretch>
        </p:blipFill>
        <p:spPr>
          <a:xfrm>
            <a:off x="4373925" y="221250"/>
            <a:ext cx="4675800" cy="2141675"/>
          </a:xfrm>
          <a:prstGeom prst="rect">
            <a:avLst/>
          </a:prstGeom>
          <a:noFill/>
          <a:ln>
            <a:noFill/>
          </a:ln>
        </p:spPr>
      </p:pic>
      <p:sp>
        <p:nvSpPr>
          <p:cNvPr id="380" name="Google Shape;380;p26"/>
          <p:cNvSpPr txBox="1"/>
          <p:nvPr/>
        </p:nvSpPr>
        <p:spPr>
          <a:xfrm>
            <a:off x="934825" y="662488"/>
            <a:ext cx="3374700" cy="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Nunito"/>
                <a:ea typeface="Nunito"/>
                <a:cs typeface="Nunito"/>
                <a:sym typeface="Nunito"/>
              </a:rPr>
              <a:t>Copying only one Pixel position.</a:t>
            </a:r>
            <a:endParaRPr b="1">
              <a:solidFill>
                <a:schemeClr val="dk2"/>
              </a:solidFill>
              <a:latin typeface="Nunito"/>
              <a:ea typeface="Nunito"/>
              <a:cs typeface="Nunito"/>
              <a:sym typeface="Nunito"/>
            </a:endParaRPr>
          </a:p>
        </p:txBody>
      </p:sp>
      <p:pic>
        <p:nvPicPr>
          <p:cNvPr id="381" name="Google Shape;381;p26"/>
          <p:cNvPicPr preferRelativeResize="0"/>
          <p:nvPr/>
        </p:nvPicPr>
        <p:blipFill>
          <a:blip r:embed="rId4">
            <a:alphaModFix/>
          </a:blip>
          <a:stretch>
            <a:fillRect/>
          </a:stretch>
        </p:blipFill>
        <p:spPr>
          <a:xfrm>
            <a:off x="3802150" y="2452800"/>
            <a:ext cx="5341851" cy="2617675"/>
          </a:xfrm>
          <a:prstGeom prst="rect">
            <a:avLst/>
          </a:prstGeom>
          <a:noFill/>
          <a:ln>
            <a:noFill/>
          </a:ln>
        </p:spPr>
      </p:pic>
      <p:sp>
        <p:nvSpPr>
          <p:cNvPr id="382" name="Google Shape;382;p26"/>
          <p:cNvSpPr txBox="1"/>
          <p:nvPr/>
        </p:nvSpPr>
        <p:spPr>
          <a:xfrm>
            <a:off x="40275" y="2675625"/>
            <a:ext cx="3158400" cy="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Copying only two Pixel position.</a:t>
            </a:r>
            <a:endParaRPr b="1" sz="1300">
              <a:solidFill>
                <a:schemeClr val="dk2"/>
              </a:solidFill>
              <a:latin typeface="Nunito"/>
              <a:ea typeface="Nunito"/>
              <a:cs typeface="Nunito"/>
              <a:sym typeface="Nunito"/>
            </a:endParaRPr>
          </a:p>
        </p:txBody>
      </p:sp>
      <p:sp>
        <p:nvSpPr>
          <p:cNvPr id="383" name="Google Shape;383;p26"/>
          <p:cNvSpPr txBox="1"/>
          <p:nvPr/>
        </p:nvSpPr>
        <p:spPr>
          <a:xfrm>
            <a:off x="422550" y="3087850"/>
            <a:ext cx="3025200" cy="15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Nunito"/>
                <a:ea typeface="Nunito"/>
                <a:cs typeface="Nunito"/>
                <a:sym typeface="Nunito"/>
              </a:rPr>
              <a:t>Wondering why there is 00 for the rest of the output. As we have </a:t>
            </a:r>
            <a:r>
              <a:rPr lang="en" sz="1500">
                <a:solidFill>
                  <a:schemeClr val="dk2"/>
                </a:solidFill>
                <a:latin typeface="Nunito"/>
                <a:ea typeface="Nunito"/>
                <a:cs typeface="Nunito"/>
                <a:sym typeface="Nunito"/>
              </a:rPr>
              <a:t>separate</a:t>
            </a:r>
            <a:r>
              <a:rPr lang="en" sz="1500">
                <a:solidFill>
                  <a:schemeClr val="dk2"/>
                </a:solidFill>
                <a:latin typeface="Nunito"/>
                <a:ea typeface="Nunito"/>
                <a:cs typeface="Nunito"/>
                <a:sym typeface="Nunito"/>
              </a:rPr>
              <a:t> Register for the filtered image. So, only the pixel we have other qubit in state 0 but available state is copied</a:t>
            </a:r>
            <a:endParaRPr sz="15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115425" y="97225"/>
            <a:ext cx="70305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Cyclic Shift</a:t>
            </a:r>
            <a:r>
              <a:rPr lang="en"/>
              <a:t> Operation</a:t>
            </a:r>
            <a:endParaRPr/>
          </a:p>
        </p:txBody>
      </p:sp>
      <p:sp>
        <p:nvSpPr>
          <p:cNvPr id="389" name="Google Shape;389;p27"/>
          <p:cNvSpPr txBox="1"/>
          <p:nvPr>
            <p:ph idx="1" type="body"/>
          </p:nvPr>
        </p:nvSpPr>
        <p:spPr>
          <a:xfrm>
            <a:off x="1164550" y="634550"/>
            <a:ext cx="70305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a bitwise operation that involves shifting the bits of a binary number to the left or right by a specified number of positions.</a:t>
            </a:r>
            <a:endParaRPr/>
          </a:p>
        </p:txBody>
      </p:sp>
      <p:pic>
        <p:nvPicPr>
          <p:cNvPr id="390" name="Google Shape;390;p27"/>
          <p:cNvPicPr preferRelativeResize="0"/>
          <p:nvPr/>
        </p:nvPicPr>
        <p:blipFill>
          <a:blip r:embed="rId3">
            <a:alphaModFix/>
          </a:blip>
          <a:stretch>
            <a:fillRect/>
          </a:stretch>
        </p:blipFill>
        <p:spPr>
          <a:xfrm>
            <a:off x="241500" y="1504950"/>
            <a:ext cx="3257550" cy="1066800"/>
          </a:xfrm>
          <a:prstGeom prst="rect">
            <a:avLst/>
          </a:prstGeom>
          <a:noFill/>
          <a:ln>
            <a:noFill/>
          </a:ln>
        </p:spPr>
      </p:pic>
      <p:cxnSp>
        <p:nvCxnSpPr>
          <p:cNvPr id="391" name="Google Shape;391;p27"/>
          <p:cNvCxnSpPr>
            <a:endCxn id="392" idx="1"/>
          </p:cNvCxnSpPr>
          <p:nvPr/>
        </p:nvCxnSpPr>
        <p:spPr>
          <a:xfrm>
            <a:off x="3499000" y="2038350"/>
            <a:ext cx="2084700" cy="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27"/>
          <p:cNvSpPr txBox="1"/>
          <p:nvPr/>
        </p:nvSpPr>
        <p:spPr>
          <a:xfrm>
            <a:off x="3550025" y="1645375"/>
            <a:ext cx="1982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Cyclic shift X Right</a:t>
            </a:r>
            <a:endParaRPr sz="1300">
              <a:solidFill>
                <a:schemeClr val="dk2"/>
              </a:solidFill>
              <a:latin typeface="Nunito"/>
              <a:ea typeface="Nunito"/>
              <a:cs typeface="Nunito"/>
              <a:sym typeface="Nunito"/>
            </a:endParaRPr>
          </a:p>
        </p:txBody>
      </p:sp>
      <p:pic>
        <p:nvPicPr>
          <p:cNvPr id="394" name="Google Shape;394;p27"/>
          <p:cNvPicPr preferRelativeResize="0"/>
          <p:nvPr/>
        </p:nvPicPr>
        <p:blipFill>
          <a:blip r:embed="rId4">
            <a:alphaModFix/>
          </a:blip>
          <a:stretch>
            <a:fillRect/>
          </a:stretch>
        </p:blipFill>
        <p:spPr>
          <a:xfrm>
            <a:off x="5620850" y="1645375"/>
            <a:ext cx="3286125" cy="1000125"/>
          </a:xfrm>
          <a:prstGeom prst="rect">
            <a:avLst/>
          </a:prstGeom>
          <a:noFill/>
          <a:ln>
            <a:noFill/>
          </a:ln>
        </p:spPr>
      </p:pic>
      <p:cxnSp>
        <p:nvCxnSpPr>
          <p:cNvPr id="395" name="Google Shape;395;p27"/>
          <p:cNvCxnSpPr>
            <a:stCxn id="390" idx="2"/>
            <a:endCxn id="396" idx="1"/>
          </p:cNvCxnSpPr>
          <p:nvPr/>
        </p:nvCxnSpPr>
        <p:spPr>
          <a:xfrm flipH="1" rot="-5400000">
            <a:off x="3238275" y="1203750"/>
            <a:ext cx="1105200" cy="3841200"/>
          </a:xfrm>
          <a:prstGeom prst="bentConnector2">
            <a:avLst/>
          </a:prstGeom>
          <a:noFill/>
          <a:ln cap="flat" cmpd="sng" w="9525">
            <a:solidFill>
              <a:schemeClr val="dk2"/>
            </a:solidFill>
            <a:prstDash val="solid"/>
            <a:round/>
            <a:headEnd len="med" w="med" type="none"/>
            <a:tailEnd len="med" w="med" type="none"/>
          </a:ln>
        </p:spPr>
      </p:cxnSp>
      <p:pic>
        <p:nvPicPr>
          <p:cNvPr id="396" name="Google Shape;396;p27"/>
          <p:cNvPicPr preferRelativeResize="0"/>
          <p:nvPr/>
        </p:nvPicPr>
        <p:blipFill>
          <a:blip r:embed="rId5">
            <a:alphaModFix/>
          </a:blip>
          <a:stretch>
            <a:fillRect/>
          </a:stretch>
        </p:blipFill>
        <p:spPr>
          <a:xfrm>
            <a:off x="5711338" y="3162475"/>
            <a:ext cx="3105150" cy="1028700"/>
          </a:xfrm>
          <a:prstGeom prst="rect">
            <a:avLst/>
          </a:prstGeom>
          <a:noFill/>
          <a:ln>
            <a:noFill/>
          </a:ln>
        </p:spPr>
      </p:pic>
      <p:sp>
        <p:nvSpPr>
          <p:cNvPr id="397" name="Google Shape;397;p27"/>
          <p:cNvSpPr txBox="1"/>
          <p:nvPr/>
        </p:nvSpPr>
        <p:spPr>
          <a:xfrm>
            <a:off x="3006100" y="3368975"/>
            <a:ext cx="19827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Cyclic shift </a:t>
            </a:r>
            <a:r>
              <a:rPr lang="en" sz="1300">
                <a:solidFill>
                  <a:schemeClr val="dk2"/>
                </a:solidFill>
                <a:latin typeface="Nunito"/>
                <a:ea typeface="Nunito"/>
                <a:cs typeface="Nunito"/>
                <a:sym typeface="Nunito"/>
              </a:rPr>
              <a:t>X</a:t>
            </a:r>
            <a:r>
              <a:rPr lang="en" sz="1300">
                <a:solidFill>
                  <a:schemeClr val="dk2"/>
                </a:solidFill>
                <a:latin typeface="Nunito"/>
                <a:ea typeface="Nunito"/>
                <a:cs typeface="Nunito"/>
                <a:sym typeface="Nunito"/>
              </a:rPr>
              <a:t> Right</a:t>
            </a:r>
            <a:endParaRPr sz="1300">
              <a:solidFill>
                <a:schemeClr val="dk2"/>
              </a:solidFill>
              <a:latin typeface="Nunito"/>
              <a:ea typeface="Nunito"/>
              <a:cs typeface="Nunito"/>
              <a:sym typeface="Nunito"/>
            </a:endParaRPr>
          </a:p>
        </p:txBody>
      </p:sp>
      <p:sp>
        <p:nvSpPr>
          <p:cNvPr id="398" name="Google Shape;398;p27"/>
          <p:cNvSpPr/>
          <p:nvPr/>
        </p:nvSpPr>
        <p:spPr>
          <a:xfrm>
            <a:off x="5998675" y="1059895"/>
            <a:ext cx="1541200" cy="631900"/>
          </a:xfrm>
          <a:custGeom>
            <a:rect b="b" l="l" r="r" t="t"/>
            <a:pathLst>
              <a:path extrusionOk="0" h="25276" w="61648">
                <a:moveTo>
                  <a:pt x="0" y="24162"/>
                </a:moveTo>
                <a:cubicBezTo>
                  <a:pt x="3900" y="20139"/>
                  <a:pt x="13122" y="-163"/>
                  <a:pt x="23397" y="23"/>
                </a:cubicBezTo>
                <a:cubicBezTo>
                  <a:pt x="33672" y="209"/>
                  <a:pt x="55273" y="21067"/>
                  <a:pt x="61648" y="25276"/>
                </a:cubicBezTo>
              </a:path>
            </a:pathLst>
          </a:custGeom>
          <a:noFill/>
          <a:ln cap="flat" cmpd="sng" w="9525">
            <a:solidFill>
              <a:schemeClr val="dk2"/>
            </a:solidFill>
            <a:prstDash val="solid"/>
            <a:round/>
            <a:headEnd len="med" w="med" type="none"/>
            <a:tailEnd len="med" w="med" type="none"/>
          </a:ln>
        </p:spPr>
      </p:sp>
      <p:sp>
        <p:nvSpPr>
          <p:cNvPr id="399" name="Google Shape;399;p27"/>
          <p:cNvSpPr/>
          <p:nvPr/>
        </p:nvSpPr>
        <p:spPr>
          <a:xfrm>
            <a:off x="6834275" y="1004581"/>
            <a:ext cx="1578325" cy="677950"/>
          </a:xfrm>
          <a:custGeom>
            <a:rect b="b" l="l" r="r" t="t"/>
            <a:pathLst>
              <a:path extrusionOk="0" h="27118" w="63133">
                <a:moveTo>
                  <a:pt x="0" y="27118"/>
                </a:moveTo>
                <a:cubicBezTo>
                  <a:pt x="7242" y="22600"/>
                  <a:pt x="32928" y="70"/>
                  <a:pt x="43450" y="8"/>
                </a:cubicBezTo>
                <a:cubicBezTo>
                  <a:pt x="53972" y="-54"/>
                  <a:pt x="59853" y="22290"/>
                  <a:pt x="63133" y="26746"/>
                </a:cubicBezTo>
              </a:path>
            </a:pathLst>
          </a:custGeom>
          <a:noFill/>
          <a:ln cap="flat" cmpd="sng" w="9525">
            <a:solidFill>
              <a:schemeClr val="dk2"/>
            </a:solidFill>
            <a:prstDash val="solid"/>
            <a:round/>
            <a:headEnd len="med" w="med" type="none"/>
            <a:tailEnd len="med" w="med" type="none"/>
          </a:ln>
        </p:spPr>
      </p:sp>
      <p:sp>
        <p:nvSpPr>
          <p:cNvPr id="400" name="Google Shape;400;p27"/>
          <p:cNvSpPr/>
          <p:nvPr/>
        </p:nvSpPr>
        <p:spPr>
          <a:xfrm>
            <a:off x="5980125" y="2749838"/>
            <a:ext cx="937700" cy="483150"/>
          </a:xfrm>
          <a:custGeom>
            <a:rect b="b" l="l" r="r" t="t"/>
            <a:pathLst>
              <a:path extrusionOk="0" h="19326" w="37508">
                <a:moveTo>
                  <a:pt x="0" y="18583"/>
                </a:moveTo>
                <a:cubicBezTo>
                  <a:pt x="2847" y="15488"/>
                  <a:pt x="10832" y="-109"/>
                  <a:pt x="17083" y="15"/>
                </a:cubicBezTo>
                <a:cubicBezTo>
                  <a:pt x="23334" y="139"/>
                  <a:pt x="34104" y="16108"/>
                  <a:pt x="37508" y="19326"/>
                </a:cubicBezTo>
              </a:path>
            </a:pathLst>
          </a:custGeom>
          <a:noFill/>
          <a:ln cap="flat" cmpd="sng" w="9525">
            <a:solidFill>
              <a:schemeClr val="dk2"/>
            </a:solidFill>
            <a:prstDash val="solid"/>
            <a:round/>
            <a:headEnd len="med" w="med" type="none"/>
            <a:tailEnd len="med" w="med" type="none"/>
          </a:ln>
        </p:spPr>
      </p:sp>
      <p:sp>
        <p:nvSpPr>
          <p:cNvPr id="401" name="Google Shape;401;p27"/>
          <p:cNvSpPr/>
          <p:nvPr/>
        </p:nvSpPr>
        <p:spPr>
          <a:xfrm>
            <a:off x="7512025" y="2749838"/>
            <a:ext cx="891300" cy="483150"/>
          </a:xfrm>
          <a:custGeom>
            <a:rect b="b" l="l" r="r" t="t"/>
            <a:pathLst>
              <a:path extrusionOk="0" h="19326" w="35652">
                <a:moveTo>
                  <a:pt x="0" y="19326"/>
                </a:moveTo>
                <a:cubicBezTo>
                  <a:pt x="2538" y="16108"/>
                  <a:pt x="9284" y="139"/>
                  <a:pt x="15226" y="15"/>
                </a:cubicBezTo>
                <a:cubicBezTo>
                  <a:pt x="21168" y="-109"/>
                  <a:pt x="32248" y="15488"/>
                  <a:pt x="35652" y="18583"/>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ph type="title"/>
          </p:nvPr>
        </p:nvSpPr>
        <p:spPr>
          <a:xfrm>
            <a:off x="1327650" y="46425"/>
            <a:ext cx="70305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QFT based Addition</a:t>
            </a:r>
            <a:endParaRPr/>
          </a:p>
        </p:txBody>
      </p:sp>
      <p:pic>
        <p:nvPicPr>
          <p:cNvPr id="407" name="Google Shape;407;p28"/>
          <p:cNvPicPr preferRelativeResize="0"/>
          <p:nvPr/>
        </p:nvPicPr>
        <p:blipFill>
          <a:blip r:embed="rId3">
            <a:alphaModFix/>
          </a:blip>
          <a:stretch>
            <a:fillRect/>
          </a:stretch>
        </p:blipFill>
        <p:spPr>
          <a:xfrm>
            <a:off x="723475" y="2222425"/>
            <a:ext cx="8004800" cy="2763250"/>
          </a:xfrm>
          <a:prstGeom prst="rect">
            <a:avLst/>
          </a:prstGeom>
          <a:noFill/>
          <a:ln>
            <a:noFill/>
          </a:ln>
        </p:spPr>
      </p:pic>
      <p:sp>
        <p:nvSpPr>
          <p:cNvPr id="408" name="Google Shape;408;p28"/>
          <p:cNvSpPr txBox="1"/>
          <p:nvPr/>
        </p:nvSpPr>
        <p:spPr>
          <a:xfrm>
            <a:off x="1337975" y="670525"/>
            <a:ext cx="6786900" cy="14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The procedure for applying this change is as follows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1. We apply QFT to the Sum Register and convert</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the state from Computational basis to Fourier basis.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2. We will apply controlled rotation to the jth qubit of the Sum Register, which leads to new phase of 2(m+k) 𝜋/2 ˆj</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3.We then return to the mathematical basis using Inverse QFT to obtain the combination (m+k).</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9"/>
          <p:cNvSpPr txBox="1"/>
          <p:nvPr>
            <p:ph type="title"/>
          </p:nvPr>
        </p:nvSpPr>
        <p:spPr>
          <a:xfrm>
            <a:off x="41125" y="78675"/>
            <a:ext cx="1593900" cy="57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pic>
        <p:nvPicPr>
          <p:cNvPr id="414" name="Google Shape;414;p29"/>
          <p:cNvPicPr preferRelativeResize="0"/>
          <p:nvPr/>
        </p:nvPicPr>
        <p:blipFill>
          <a:blip r:embed="rId3">
            <a:alphaModFix/>
          </a:blip>
          <a:stretch>
            <a:fillRect/>
          </a:stretch>
        </p:blipFill>
        <p:spPr>
          <a:xfrm>
            <a:off x="5708805" y="0"/>
            <a:ext cx="3435189" cy="5143499"/>
          </a:xfrm>
          <a:prstGeom prst="rect">
            <a:avLst/>
          </a:prstGeom>
          <a:noFill/>
          <a:ln>
            <a:noFill/>
          </a:ln>
        </p:spPr>
      </p:pic>
      <p:pic>
        <p:nvPicPr>
          <p:cNvPr id="415" name="Google Shape;415;p29"/>
          <p:cNvPicPr preferRelativeResize="0"/>
          <p:nvPr/>
        </p:nvPicPr>
        <p:blipFill>
          <a:blip r:embed="rId4">
            <a:alphaModFix/>
          </a:blip>
          <a:stretch>
            <a:fillRect/>
          </a:stretch>
        </p:blipFill>
        <p:spPr>
          <a:xfrm>
            <a:off x="-98125" y="523750"/>
            <a:ext cx="3283675" cy="4503850"/>
          </a:xfrm>
          <a:prstGeom prst="rect">
            <a:avLst/>
          </a:prstGeom>
          <a:noFill/>
          <a:ln>
            <a:noFill/>
          </a:ln>
        </p:spPr>
      </p:pic>
      <p:pic>
        <p:nvPicPr>
          <p:cNvPr id="416" name="Google Shape;416;p29"/>
          <p:cNvPicPr preferRelativeResize="0"/>
          <p:nvPr/>
        </p:nvPicPr>
        <p:blipFill>
          <a:blip r:embed="rId5">
            <a:alphaModFix/>
          </a:blip>
          <a:stretch>
            <a:fillRect/>
          </a:stretch>
        </p:blipFill>
        <p:spPr>
          <a:xfrm>
            <a:off x="3217471" y="523750"/>
            <a:ext cx="2459404" cy="1080100"/>
          </a:xfrm>
          <a:prstGeom prst="rect">
            <a:avLst/>
          </a:prstGeom>
          <a:noFill/>
          <a:ln>
            <a:noFill/>
          </a:ln>
        </p:spPr>
      </p:pic>
      <p:pic>
        <p:nvPicPr>
          <p:cNvPr id="417" name="Google Shape;417;p29"/>
          <p:cNvPicPr preferRelativeResize="0"/>
          <p:nvPr/>
        </p:nvPicPr>
        <p:blipFill>
          <a:blip r:embed="rId6">
            <a:alphaModFix/>
          </a:blip>
          <a:stretch>
            <a:fillRect/>
          </a:stretch>
        </p:blipFill>
        <p:spPr>
          <a:xfrm>
            <a:off x="3185550" y="3463450"/>
            <a:ext cx="2655299" cy="1200000"/>
          </a:xfrm>
          <a:prstGeom prst="rect">
            <a:avLst/>
          </a:prstGeom>
          <a:noFill/>
          <a:ln>
            <a:noFill/>
          </a:ln>
        </p:spPr>
      </p:pic>
      <p:sp>
        <p:nvSpPr>
          <p:cNvPr id="418" name="Google Shape;418;p29"/>
          <p:cNvSpPr/>
          <p:nvPr/>
        </p:nvSpPr>
        <p:spPr>
          <a:xfrm>
            <a:off x="4488500" y="1603850"/>
            <a:ext cx="278400" cy="1859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title"/>
          </p:nvPr>
        </p:nvSpPr>
        <p:spPr>
          <a:xfrm>
            <a:off x="496050" y="0"/>
            <a:ext cx="7030500" cy="70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Classical Normalization</a:t>
            </a:r>
            <a:endParaRPr/>
          </a:p>
        </p:txBody>
      </p:sp>
      <p:pic>
        <p:nvPicPr>
          <p:cNvPr id="424" name="Google Shape;424;p30"/>
          <p:cNvPicPr preferRelativeResize="0"/>
          <p:nvPr/>
        </p:nvPicPr>
        <p:blipFill>
          <a:blip r:embed="rId3">
            <a:alphaModFix/>
          </a:blip>
          <a:stretch>
            <a:fillRect/>
          </a:stretch>
        </p:blipFill>
        <p:spPr>
          <a:xfrm>
            <a:off x="3" y="707700"/>
            <a:ext cx="4777175" cy="4420325"/>
          </a:xfrm>
          <a:prstGeom prst="rect">
            <a:avLst/>
          </a:prstGeom>
          <a:noFill/>
          <a:ln>
            <a:noFill/>
          </a:ln>
        </p:spPr>
      </p:pic>
      <p:pic>
        <p:nvPicPr>
          <p:cNvPr id="425" name="Google Shape;425;p30"/>
          <p:cNvPicPr preferRelativeResize="0"/>
          <p:nvPr/>
        </p:nvPicPr>
        <p:blipFill>
          <a:blip r:embed="rId4">
            <a:alphaModFix/>
          </a:blip>
          <a:stretch>
            <a:fillRect/>
          </a:stretch>
        </p:blipFill>
        <p:spPr>
          <a:xfrm>
            <a:off x="4097216" y="1559772"/>
            <a:ext cx="4929933" cy="2099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1"/>
          <p:cNvSpPr txBox="1"/>
          <p:nvPr>
            <p:ph type="title"/>
          </p:nvPr>
        </p:nvSpPr>
        <p:spPr>
          <a:xfrm>
            <a:off x="226825" y="115775"/>
            <a:ext cx="7030500" cy="57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Resulting outcome</a:t>
            </a:r>
            <a:endParaRPr/>
          </a:p>
        </p:txBody>
      </p:sp>
      <p:pic>
        <p:nvPicPr>
          <p:cNvPr id="431" name="Google Shape;431;p31"/>
          <p:cNvPicPr preferRelativeResize="0"/>
          <p:nvPr/>
        </p:nvPicPr>
        <p:blipFill>
          <a:blip r:embed="rId3">
            <a:alphaModFix/>
          </a:blip>
          <a:stretch>
            <a:fillRect/>
          </a:stretch>
        </p:blipFill>
        <p:spPr>
          <a:xfrm>
            <a:off x="152400" y="1342825"/>
            <a:ext cx="8839200" cy="2651760"/>
          </a:xfrm>
          <a:prstGeom prst="rect">
            <a:avLst/>
          </a:prstGeom>
          <a:noFill/>
          <a:ln>
            <a:noFill/>
          </a:ln>
        </p:spPr>
      </p:pic>
      <p:pic>
        <p:nvPicPr>
          <p:cNvPr id="432" name="Google Shape;432;p31"/>
          <p:cNvPicPr preferRelativeResize="0"/>
          <p:nvPr/>
        </p:nvPicPr>
        <p:blipFill>
          <a:blip r:embed="rId4">
            <a:alphaModFix/>
          </a:blip>
          <a:stretch>
            <a:fillRect/>
          </a:stretch>
        </p:blipFill>
        <p:spPr>
          <a:xfrm>
            <a:off x="152400" y="1342825"/>
            <a:ext cx="2215124" cy="2215124"/>
          </a:xfrm>
          <a:prstGeom prst="rect">
            <a:avLst/>
          </a:prstGeom>
          <a:noFill/>
          <a:ln>
            <a:noFill/>
          </a:ln>
        </p:spPr>
      </p:pic>
      <p:cxnSp>
        <p:nvCxnSpPr>
          <p:cNvPr id="433" name="Google Shape;433;p31"/>
          <p:cNvCxnSpPr/>
          <p:nvPr/>
        </p:nvCxnSpPr>
        <p:spPr>
          <a:xfrm flipH="1" rot="10800000">
            <a:off x="539525" y="4244825"/>
            <a:ext cx="8142300" cy="10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83100" y="-69875"/>
            <a:ext cx="7030500" cy="6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Flow</a:t>
            </a:r>
            <a:endParaRPr/>
          </a:p>
        </p:txBody>
      </p:sp>
      <p:sp>
        <p:nvSpPr>
          <p:cNvPr id="284" name="Google Shape;284;p14"/>
          <p:cNvSpPr txBox="1"/>
          <p:nvPr>
            <p:ph idx="1" type="body"/>
          </p:nvPr>
        </p:nvSpPr>
        <p:spPr>
          <a:xfrm>
            <a:off x="1303800" y="679825"/>
            <a:ext cx="7030500" cy="38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We won’t take your much time. The flow of the Presentation Would be in Following Order</a:t>
            </a:r>
            <a:endParaRPr sz="1500"/>
          </a:p>
          <a:p>
            <a:pPr indent="-323850" lvl="0" marL="457200" rtl="0" algn="l">
              <a:spcBef>
                <a:spcPts val="1200"/>
              </a:spcBef>
              <a:spcAft>
                <a:spcPts val="0"/>
              </a:spcAft>
              <a:buSzPts val="1500"/>
              <a:buAutoNum type="arabicPeriod"/>
            </a:pPr>
            <a:r>
              <a:rPr lang="en" sz="1500"/>
              <a:t>Overview of Signal Processing</a:t>
            </a:r>
            <a:endParaRPr sz="1500"/>
          </a:p>
          <a:p>
            <a:pPr indent="-323850" lvl="0" marL="457200" rtl="0" algn="l">
              <a:spcBef>
                <a:spcPts val="0"/>
              </a:spcBef>
              <a:spcAft>
                <a:spcPts val="0"/>
              </a:spcAft>
              <a:buSzPts val="1500"/>
              <a:buAutoNum type="arabicPeriod"/>
            </a:pPr>
            <a:r>
              <a:rPr lang="en" sz="1500"/>
              <a:t>Image Filtering We have In Classical World</a:t>
            </a:r>
            <a:endParaRPr sz="1500"/>
          </a:p>
          <a:p>
            <a:pPr indent="-323850" lvl="0" marL="457200" rtl="0" algn="l">
              <a:spcBef>
                <a:spcPts val="0"/>
              </a:spcBef>
              <a:spcAft>
                <a:spcPts val="0"/>
              </a:spcAft>
              <a:buSzPts val="1500"/>
              <a:buAutoNum type="arabicPeriod"/>
            </a:pPr>
            <a:r>
              <a:rPr lang="en" sz="1500"/>
              <a:t>Mean Filter</a:t>
            </a:r>
            <a:endParaRPr sz="1500"/>
          </a:p>
          <a:p>
            <a:pPr indent="-323850" lvl="0" marL="457200" rtl="0" algn="l">
              <a:spcBef>
                <a:spcPts val="0"/>
              </a:spcBef>
              <a:spcAft>
                <a:spcPts val="0"/>
              </a:spcAft>
              <a:buSzPts val="1500"/>
              <a:buAutoNum type="arabicPeriod"/>
            </a:pPr>
            <a:r>
              <a:rPr lang="en" sz="1500"/>
              <a:t>Hybrid Algorithm For Mean Filter</a:t>
            </a:r>
            <a:endParaRPr sz="1500"/>
          </a:p>
          <a:p>
            <a:pPr indent="-323850" lvl="0" marL="914400" rtl="0" algn="l">
              <a:spcBef>
                <a:spcPts val="0"/>
              </a:spcBef>
              <a:spcAft>
                <a:spcPts val="0"/>
              </a:spcAft>
              <a:buSzPts val="1500"/>
              <a:buChar char="●"/>
            </a:pPr>
            <a:r>
              <a:rPr lang="en" sz="1500"/>
              <a:t>Quantum Image Representation</a:t>
            </a:r>
            <a:endParaRPr sz="1500"/>
          </a:p>
          <a:p>
            <a:pPr indent="-323850" lvl="0" marL="914400" rtl="0" algn="l">
              <a:spcBef>
                <a:spcPts val="0"/>
              </a:spcBef>
              <a:spcAft>
                <a:spcPts val="0"/>
              </a:spcAft>
              <a:buSzPts val="1500"/>
              <a:buChar char="●"/>
            </a:pPr>
            <a:r>
              <a:rPr lang="en" sz="1500"/>
              <a:t>NEQR and ENEQR </a:t>
            </a:r>
            <a:endParaRPr sz="1500"/>
          </a:p>
          <a:p>
            <a:pPr indent="-323850" lvl="0" marL="914400" rtl="0" algn="l">
              <a:spcBef>
                <a:spcPts val="0"/>
              </a:spcBef>
              <a:spcAft>
                <a:spcPts val="0"/>
              </a:spcAft>
              <a:buSzPts val="1500"/>
              <a:buChar char="●"/>
            </a:pPr>
            <a:r>
              <a:rPr lang="en" sz="1500"/>
              <a:t>Outputs and Comparison of NEQR and ENEQR</a:t>
            </a:r>
            <a:endParaRPr sz="1500"/>
          </a:p>
          <a:p>
            <a:pPr indent="-323850" lvl="0" marL="914400" rtl="0" algn="l">
              <a:spcBef>
                <a:spcPts val="0"/>
              </a:spcBef>
              <a:spcAft>
                <a:spcPts val="0"/>
              </a:spcAft>
              <a:buSzPts val="1500"/>
              <a:buChar char="●"/>
            </a:pPr>
            <a:r>
              <a:rPr lang="en" sz="1500"/>
              <a:t>Explanation</a:t>
            </a:r>
            <a:r>
              <a:rPr lang="en" sz="1500"/>
              <a:t> and Simulation of the SubKeys</a:t>
            </a:r>
            <a:endParaRPr sz="1500"/>
          </a:p>
          <a:p>
            <a:pPr indent="-323850" lvl="0" marL="914400" rtl="0" algn="l">
              <a:spcBef>
                <a:spcPts val="0"/>
              </a:spcBef>
              <a:spcAft>
                <a:spcPts val="0"/>
              </a:spcAft>
              <a:buSzPts val="1500"/>
              <a:buChar char="●"/>
            </a:pPr>
            <a:r>
              <a:rPr lang="en" sz="1500"/>
              <a:t>Whole Quantum Circuit for Quantum Mean Filter</a:t>
            </a:r>
            <a:endParaRPr sz="1500"/>
          </a:p>
          <a:p>
            <a:pPr indent="-323850" lvl="0" marL="457200" rtl="0" algn="l">
              <a:spcBef>
                <a:spcPts val="0"/>
              </a:spcBef>
              <a:spcAft>
                <a:spcPts val="0"/>
              </a:spcAft>
              <a:buSzPts val="1500"/>
              <a:buAutoNum type="arabicPeriod"/>
            </a:pPr>
            <a:r>
              <a:rPr lang="en" sz="1500"/>
              <a:t>Conclusion and possible modification that can be done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2"/>
          <p:cNvSpPr txBox="1"/>
          <p:nvPr>
            <p:ph type="title"/>
          </p:nvPr>
        </p:nvSpPr>
        <p:spPr>
          <a:xfrm>
            <a:off x="143275" y="60075"/>
            <a:ext cx="3534300" cy="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439" name="Google Shape;439;p32"/>
          <p:cNvSpPr txBox="1"/>
          <p:nvPr>
            <p:ph idx="1" type="body"/>
          </p:nvPr>
        </p:nvSpPr>
        <p:spPr>
          <a:xfrm>
            <a:off x="1303800" y="865500"/>
            <a:ext cx="7030500" cy="2952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Working with GQIR Model which can represent any size image to Quantum Circuit</a:t>
            </a:r>
            <a:endParaRPr sz="1700"/>
          </a:p>
          <a:p>
            <a:pPr indent="-336550" lvl="0" marL="457200" rtl="0" algn="l">
              <a:spcBef>
                <a:spcPts val="0"/>
              </a:spcBef>
              <a:spcAft>
                <a:spcPts val="0"/>
              </a:spcAft>
              <a:buSzPts val="1700"/>
              <a:buAutoNum type="arabicPeriod"/>
            </a:pPr>
            <a:r>
              <a:rPr lang="en" sz="1700"/>
              <a:t>Working with the Quantum Non-modular floating point division </a:t>
            </a:r>
            <a:endParaRPr sz="1700"/>
          </a:p>
          <a:p>
            <a:pPr indent="0" lvl="0" marL="457200" rtl="0" algn="l">
              <a:spcBef>
                <a:spcPts val="1200"/>
              </a:spcBef>
              <a:spcAft>
                <a:spcPts val="0"/>
              </a:spcAft>
              <a:buNone/>
            </a:pPr>
            <a:r>
              <a:t/>
            </a:r>
            <a:endParaRPr sz="1700"/>
          </a:p>
          <a:p>
            <a:pPr indent="0" lvl="0" marL="457200" rtl="0" algn="l">
              <a:spcBef>
                <a:spcPts val="1200"/>
              </a:spcBef>
              <a:spcAft>
                <a:spcPts val="0"/>
              </a:spcAft>
              <a:buNone/>
            </a:pPr>
            <a:r>
              <a:rPr b="1" lang="en" sz="1700"/>
              <a:t>For other signal processing works</a:t>
            </a:r>
            <a:endParaRPr b="1" sz="1700"/>
          </a:p>
          <a:p>
            <a:pPr indent="-336550" lvl="0" marL="457200" rtl="0" algn="l">
              <a:spcBef>
                <a:spcPts val="1200"/>
              </a:spcBef>
              <a:spcAft>
                <a:spcPts val="0"/>
              </a:spcAft>
              <a:buSzPts val="1700"/>
              <a:buAutoNum type="arabicPeriod"/>
            </a:pPr>
            <a:r>
              <a:rPr lang="en" sz="1700"/>
              <a:t>Working with the Zero-Crossing, Low-Pass Filter…etc</a:t>
            </a:r>
            <a:endParaRPr sz="1700"/>
          </a:p>
          <a:p>
            <a:pPr indent="-336550" lvl="0" marL="457200" rtl="0" algn="l">
              <a:spcBef>
                <a:spcPts val="0"/>
              </a:spcBef>
              <a:spcAft>
                <a:spcPts val="0"/>
              </a:spcAft>
              <a:buSzPts val="1700"/>
              <a:buAutoNum type="arabicPeriod"/>
            </a:pPr>
            <a:r>
              <a:rPr lang="en" sz="1700"/>
              <a:t>Possibly modeling Gravitational Wave Using QML approach</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443" name="Shape 443"/>
        <p:cNvGrpSpPr/>
        <p:nvPr/>
      </p:nvGrpSpPr>
      <p:grpSpPr>
        <a:xfrm>
          <a:off x="0" y="0"/>
          <a:ext cx="0" cy="0"/>
          <a:chOff x="0" y="0"/>
          <a:chExt cx="0" cy="0"/>
        </a:xfrm>
      </p:grpSpPr>
      <p:sp>
        <p:nvSpPr>
          <p:cNvPr id="444" name="Google Shape;444;p33"/>
          <p:cNvSpPr txBox="1"/>
          <p:nvPr>
            <p:ph type="title"/>
          </p:nvPr>
        </p:nvSpPr>
        <p:spPr>
          <a:xfrm>
            <a:off x="316700" y="1805525"/>
            <a:ext cx="79287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300"/>
              <a:t>Thank you for Listening</a:t>
            </a:r>
            <a:endParaRPr sz="4300"/>
          </a:p>
        </p:txBody>
      </p:sp>
      <p:sp>
        <p:nvSpPr>
          <p:cNvPr id="445" name="Google Shape;445;p33"/>
          <p:cNvSpPr txBox="1"/>
          <p:nvPr/>
        </p:nvSpPr>
        <p:spPr>
          <a:xfrm>
            <a:off x="2173550" y="2623300"/>
            <a:ext cx="4707000" cy="7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Nunito"/>
                <a:ea typeface="Nunito"/>
                <a:cs typeface="Nunito"/>
                <a:sym typeface="Nunito"/>
              </a:rPr>
              <a:t>Special Thank to the Classiq team, QWorld ,Gal Winer and Abu</a:t>
            </a:r>
            <a:endParaRPr b="1" sz="15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Signal Processing</a:t>
            </a:r>
            <a:endParaRPr/>
          </a:p>
        </p:txBody>
      </p:sp>
      <p:sp>
        <p:nvSpPr>
          <p:cNvPr id="290" name="Google Shape;290;p15"/>
          <p:cNvSpPr txBox="1"/>
          <p:nvPr>
            <p:ph idx="1" type="body"/>
          </p:nvPr>
        </p:nvSpPr>
        <p:spPr>
          <a:xfrm>
            <a:off x="1303800" y="1274000"/>
            <a:ext cx="7030500" cy="32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Signal processing is a field of study that focuses on the analysis, manipulation, and interpretation of signals.</a:t>
            </a:r>
            <a:endParaRPr/>
          </a:p>
          <a:p>
            <a:pPr indent="0" lvl="0" marL="0" rtl="0" algn="l">
              <a:spcBef>
                <a:spcPts val="1200"/>
              </a:spcBef>
              <a:spcAft>
                <a:spcPts val="0"/>
              </a:spcAft>
              <a:buNone/>
            </a:pPr>
            <a:r>
              <a:rPr lang="en"/>
              <a:t>The main goal of signal processing is to extract relevant information from signals, enhance their quality, or compress them for efficient storage and transmission</a:t>
            </a:r>
            <a:endParaRPr/>
          </a:p>
          <a:p>
            <a:pPr indent="0" lvl="0" marL="0" rtl="0" algn="l">
              <a:spcBef>
                <a:spcPts val="1200"/>
              </a:spcBef>
              <a:spcAft>
                <a:spcPts val="0"/>
              </a:spcAft>
              <a:buNone/>
            </a:pPr>
            <a:r>
              <a:rPr lang="en"/>
              <a:t>It continues to evolve with advancements in mathematics, computing, and interdisciplinary collaborations, contributing to innovations that impact various aspects of modern life.</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2313850" y="3223725"/>
            <a:ext cx="4516301" cy="191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78275" y="41500"/>
            <a:ext cx="70305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Signal Processing?</a:t>
            </a:r>
            <a:endParaRPr/>
          </a:p>
        </p:txBody>
      </p:sp>
      <p:sp>
        <p:nvSpPr>
          <p:cNvPr id="297" name="Google Shape;297;p16"/>
          <p:cNvSpPr txBox="1"/>
          <p:nvPr>
            <p:ph idx="1" type="body"/>
          </p:nvPr>
        </p:nvSpPr>
        <p:spPr>
          <a:xfrm>
            <a:off x="1303800" y="652000"/>
            <a:ext cx="7030500" cy="4242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SzPts val="935"/>
              <a:buNone/>
            </a:pPr>
            <a:r>
              <a:rPr lang="en" sz="1405"/>
              <a:t>Signal processing is important for several reasons across a wide range of fields. Here are some key reasons why signal processing holds significance:</a:t>
            </a:r>
            <a:endParaRPr sz="1405"/>
          </a:p>
          <a:p>
            <a:pPr indent="0" lvl="0" marL="0" rtl="0" algn="l">
              <a:spcBef>
                <a:spcPts val="1200"/>
              </a:spcBef>
              <a:spcAft>
                <a:spcPts val="0"/>
              </a:spcAft>
              <a:buSzPts val="935"/>
              <a:buNone/>
            </a:pPr>
            <a:r>
              <a:rPr b="1" lang="en" sz="1405"/>
              <a:t>Information Extraction</a:t>
            </a:r>
            <a:r>
              <a:rPr lang="en" sz="1405"/>
              <a:t>: Signal processing allows for the extraction of valuable information from signals, which may be essential for decision-making, analysis, or control in various applications. For example, in telecommunications, signal processing is used to extract data from noisy communication channels.</a:t>
            </a:r>
            <a:endParaRPr sz="1405"/>
          </a:p>
          <a:p>
            <a:pPr indent="0" lvl="0" marL="0" rtl="0" algn="l">
              <a:spcBef>
                <a:spcPts val="1200"/>
              </a:spcBef>
              <a:spcAft>
                <a:spcPts val="0"/>
              </a:spcAft>
              <a:buSzPts val="935"/>
              <a:buNone/>
            </a:pPr>
            <a:r>
              <a:rPr b="1" lang="en" sz="1405"/>
              <a:t>Noise Reduction and Enhancement</a:t>
            </a:r>
            <a:r>
              <a:rPr lang="en" sz="1405"/>
              <a:t>: In many real-world scenarios, signals are corrupted by noise or unwanted disturbances. Signal processing techniques, such as filtering and denoising, help reduce or eliminate noise, enhancing the quality and reliability of the information.</a:t>
            </a:r>
            <a:endParaRPr sz="1405"/>
          </a:p>
          <a:p>
            <a:pPr indent="0" lvl="0" marL="0" rtl="0" algn="l">
              <a:spcBef>
                <a:spcPts val="1200"/>
              </a:spcBef>
              <a:spcAft>
                <a:spcPts val="0"/>
              </a:spcAft>
              <a:buSzPts val="935"/>
              <a:buNone/>
            </a:pPr>
            <a:r>
              <a:rPr b="1" lang="en" sz="1405"/>
              <a:t>Communication Systems</a:t>
            </a:r>
            <a:r>
              <a:rPr lang="en" sz="1405"/>
              <a:t>: Signal processing is fundamental to the design and optimization of communication systems. It ensures the accurate and reliable transmission of information over various communication channels, including wireless and wired networks.</a:t>
            </a:r>
            <a:endParaRPr sz="1405"/>
          </a:p>
          <a:p>
            <a:pPr indent="0" lvl="0" marL="0" rtl="0" algn="l">
              <a:spcBef>
                <a:spcPts val="1200"/>
              </a:spcBef>
              <a:spcAft>
                <a:spcPts val="1200"/>
              </a:spcAft>
              <a:buSzPts val="935"/>
              <a:buNone/>
            </a:pPr>
            <a:r>
              <a:rPr b="1" lang="en" sz="1904"/>
              <a:t>…etc</a:t>
            </a:r>
            <a:endParaRPr b="1" sz="190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Filtering We Have In Classical World</a:t>
            </a:r>
            <a:endParaRPr/>
          </a:p>
        </p:txBody>
      </p:sp>
      <p:sp>
        <p:nvSpPr>
          <p:cNvPr id="303" name="Google Shape;303;p17"/>
          <p:cNvSpPr txBox="1"/>
          <p:nvPr>
            <p:ph idx="1" type="body"/>
          </p:nvPr>
        </p:nvSpPr>
        <p:spPr>
          <a:xfrm>
            <a:off x="1303800" y="1166125"/>
            <a:ext cx="7030500" cy="3673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400"/>
              <a:t>The Image Filtering are based on mathematical operations and algorithms. Some of the popular and common image filtering methods are:-</a:t>
            </a:r>
            <a:endParaRPr sz="1400"/>
          </a:p>
          <a:p>
            <a:pPr indent="-311150" lvl="0" marL="457200" rtl="0" algn="l">
              <a:spcBef>
                <a:spcPts val="1200"/>
              </a:spcBef>
              <a:spcAft>
                <a:spcPts val="0"/>
              </a:spcAft>
              <a:buSzPts val="1300"/>
              <a:buAutoNum type="arabicPeriod"/>
            </a:pPr>
            <a:r>
              <a:rPr b="1" lang="en" sz="1400" u="sng"/>
              <a:t>Me</a:t>
            </a:r>
            <a:r>
              <a:rPr b="1" lang="en" sz="1500" u="sng"/>
              <a:t>an Filter(Blur or Smoothing )</a:t>
            </a:r>
            <a:r>
              <a:rPr lang="en" sz="1500"/>
              <a:t>:</a:t>
            </a:r>
            <a:endParaRPr sz="1500"/>
          </a:p>
          <a:p>
            <a:pPr indent="0" lvl="0" marL="914400" rtl="0" algn="l">
              <a:spcBef>
                <a:spcPts val="1200"/>
              </a:spcBef>
              <a:spcAft>
                <a:spcPts val="0"/>
              </a:spcAft>
              <a:buNone/>
            </a:pPr>
            <a:r>
              <a:rPr lang="en" sz="1500"/>
              <a:t>Removes high-frequency noise by averaging pixel values in neighborhood</a:t>
            </a:r>
            <a:endParaRPr sz="1500"/>
          </a:p>
          <a:p>
            <a:pPr indent="-323850" lvl="0" marL="457200" rtl="0" algn="l">
              <a:spcBef>
                <a:spcPts val="1200"/>
              </a:spcBef>
              <a:spcAft>
                <a:spcPts val="0"/>
              </a:spcAft>
              <a:buSzPts val="1500"/>
              <a:buAutoNum type="arabicPeriod"/>
            </a:pPr>
            <a:r>
              <a:rPr b="1" lang="en" sz="1500" u="sng"/>
              <a:t>Edge Detection Filters</a:t>
            </a:r>
            <a:r>
              <a:rPr lang="en" sz="1500"/>
              <a:t> : </a:t>
            </a:r>
            <a:endParaRPr sz="1500"/>
          </a:p>
          <a:p>
            <a:pPr indent="0" lvl="0" marL="914400" rtl="0" algn="l">
              <a:spcBef>
                <a:spcPts val="1200"/>
              </a:spcBef>
              <a:spcAft>
                <a:spcPts val="0"/>
              </a:spcAft>
              <a:buNone/>
            </a:pPr>
            <a:r>
              <a:rPr lang="en" sz="1500"/>
              <a:t>Highlight edges in images</a:t>
            </a:r>
            <a:endParaRPr sz="1500"/>
          </a:p>
          <a:p>
            <a:pPr indent="-323850" lvl="0" marL="457200" rtl="0" algn="l">
              <a:spcBef>
                <a:spcPts val="1200"/>
              </a:spcBef>
              <a:spcAft>
                <a:spcPts val="0"/>
              </a:spcAft>
              <a:buSzPts val="1500"/>
              <a:buAutoNum type="arabicPeriod"/>
            </a:pPr>
            <a:r>
              <a:rPr b="1" lang="en" sz="1500" u="sng"/>
              <a:t>Median Filter</a:t>
            </a:r>
            <a:r>
              <a:rPr lang="en" sz="1500"/>
              <a:t>:</a:t>
            </a:r>
            <a:endParaRPr sz="1500"/>
          </a:p>
          <a:p>
            <a:pPr indent="0" lvl="0" marL="914400" rtl="0" algn="l">
              <a:spcBef>
                <a:spcPts val="1200"/>
              </a:spcBef>
              <a:spcAft>
                <a:spcPts val="1200"/>
              </a:spcAft>
              <a:buNone/>
            </a:pPr>
            <a:r>
              <a:rPr lang="en" sz="1500"/>
              <a:t>Replaces each pixel value with the median value in its local neighborhood.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307" name="Shape 307"/>
        <p:cNvGrpSpPr/>
        <p:nvPr/>
      </p:nvGrpSpPr>
      <p:grpSpPr>
        <a:xfrm>
          <a:off x="0" y="0"/>
          <a:ext cx="0" cy="0"/>
          <a:chOff x="0" y="0"/>
          <a:chExt cx="0" cy="0"/>
        </a:xfrm>
      </p:grpSpPr>
      <p:sp>
        <p:nvSpPr>
          <p:cNvPr id="308" name="Google Shape;308;p18"/>
          <p:cNvSpPr txBox="1"/>
          <p:nvPr>
            <p:ph type="ctrTitle"/>
          </p:nvPr>
        </p:nvSpPr>
        <p:spPr>
          <a:xfrm>
            <a:off x="0" y="336300"/>
            <a:ext cx="9144000" cy="329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100"/>
              <a:t>Hybrid Realization of Quantum Mean Filters with Different Sized on E-NEQR Quantum Images by QFT Based Operations</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Filter</a:t>
            </a:r>
            <a:endParaRPr/>
          </a:p>
        </p:txBody>
      </p:sp>
      <p:sp>
        <p:nvSpPr>
          <p:cNvPr id="314" name="Google Shape;314;p19"/>
          <p:cNvSpPr txBox="1"/>
          <p:nvPr>
            <p:ph idx="1" type="body"/>
          </p:nvPr>
        </p:nvSpPr>
        <p:spPr>
          <a:xfrm>
            <a:off x="1183100" y="1163750"/>
            <a:ext cx="7030500" cy="1475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400"/>
              <a:t>A mean filter, also known as an averaging filter, is a common image processing technique used to reduce noise and enhance the quality of an image. It works by replacing each pixel's value with the average of the pixel values in its neighborhood. The neighborhood is typically defined by a small square or rectangular window around each pixel.</a:t>
            </a:r>
            <a:endParaRPr sz="1400"/>
          </a:p>
        </p:txBody>
      </p:sp>
      <p:pic>
        <p:nvPicPr>
          <p:cNvPr id="315" name="Google Shape;315;p19"/>
          <p:cNvPicPr preferRelativeResize="0"/>
          <p:nvPr/>
        </p:nvPicPr>
        <p:blipFill>
          <a:blip r:embed="rId3">
            <a:alphaModFix/>
          </a:blip>
          <a:stretch>
            <a:fillRect/>
          </a:stretch>
        </p:blipFill>
        <p:spPr>
          <a:xfrm>
            <a:off x="4191125" y="2759525"/>
            <a:ext cx="4444300" cy="2119200"/>
          </a:xfrm>
          <a:prstGeom prst="rect">
            <a:avLst/>
          </a:prstGeom>
          <a:noFill/>
          <a:ln>
            <a:noFill/>
          </a:ln>
        </p:spPr>
      </p:pic>
      <p:pic>
        <p:nvPicPr>
          <p:cNvPr id="316" name="Google Shape;316;p19"/>
          <p:cNvPicPr preferRelativeResize="0"/>
          <p:nvPr/>
        </p:nvPicPr>
        <p:blipFill>
          <a:blip r:embed="rId4">
            <a:alphaModFix/>
          </a:blip>
          <a:stretch>
            <a:fillRect/>
          </a:stretch>
        </p:blipFill>
        <p:spPr>
          <a:xfrm>
            <a:off x="1558450" y="2638850"/>
            <a:ext cx="2360550" cy="2360550"/>
          </a:xfrm>
          <a:prstGeom prst="rect">
            <a:avLst/>
          </a:prstGeom>
          <a:noFill/>
          <a:ln>
            <a:noFill/>
          </a:ln>
        </p:spPr>
      </p:pic>
      <p:sp>
        <p:nvSpPr>
          <p:cNvPr id="317" name="Google Shape;317;p19"/>
          <p:cNvSpPr/>
          <p:nvPr/>
        </p:nvSpPr>
        <p:spPr>
          <a:xfrm>
            <a:off x="3473500" y="2638850"/>
            <a:ext cx="4455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18" name="Google Shape;318;p19"/>
          <p:cNvCxnSpPr/>
          <p:nvPr/>
        </p:nvCxnSpPr>
        <p:spPr>
          <a:xfrm>
            <a:off x="3928300" y="2648075"/>
            <a:ext cx="1680600" cy="5199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9"/>
          <p:cNvCxnSpPr/>
          <p:nvPr/>
        </p:nvCxnSpPr>
        <p:spPr>
          <a:xfrm>
            <a:off x="3909725" y="3084450"/>
            <a:ext cx="1671300" cy="11700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9"/>
          <p:cNvCxnSpPr/>
          <p:nvPr/>
        </p:nvCxnSpPr>
        <p:spPr>
          <a:xfrm>
            <a:off x="3491925" y="3112300"/>
            <a:ext cx="928500" cy="118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Hybrid Algorithm For Mean Filter</a:t>
            </a:r>
            <a:endParaRPr/>
          </a:p>
        </p:txBody>
      </p:sp>
      <p:sp>
        <p:nvSpPr>
          <p:cNvPr id="326" name="Google Shape;326;p20"/>
          <p:cNvSpPr txBox="1"/>
          <p:nvPr>
            <p:ph idx="1" type="body"/>
          </p:nvPr>
        </p:nvSpPr>
        <p:spPr>
          <a:xfrm>
            <a:off x="1303800" y="1274000"/>
            <a:ext cx="7030500" cy="32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Algorithm goes as </a:t>
            </a:r>
            <a:endParaRPr/>
          </a:p>
          <a:p>
            <a:pPr indent="-311150" lvl="0" marL="457200" rtl="0" algn="l">
              <a:spcBef>
                <a:spcPts val="1200"/>
              </a:spcBef>
              <a:spcAft>
                <a:spcPts val="0"/>
              </a:spcAft>
              <a:buSzPts val="1300"/>
              <a:buAutoNum type="arabicPeriod"/>
            </a:pPr>
            <a:r>
              <a:rPr lang="en"/>
              <a:t>Conversion of image to E-NEQR Image</a:t>
            </a:r>
            <a:endParaRPr/>
          </a:p>
          <a:p>
            <a:pPr indent="-311150" lvl="0" marL="457200" rtl="0" algn="l">
              <a:spcBef>
                <a:spcPts val="0"/>
              </a:spcBef>
              <a:spcAft>
                <a:spcPts val="0"/>
              </a:spcAft>
              <a:buSzPts val="1300"/>
              <a:buAutoNum type="arabicPeriod"/>
            </a:pPr>
            <a:r>
              <a:rPr lang="en"/>
              <a:t>Applying the filter Algorithm</a:t>
            </a:r>
            <a:endParaRPr/>
          </a:p>
          <a:p>
            <a:pPr indent="-298450" lvl="1" marL="914400" rtl="0" algn="l">
              <a:spcBef>
                <a:spcPts val="0"/>
              </a:spcBef>
              <a:spcAft>
                <a:spcPts val="0"/>
              </a:spcAft>
              <a:buSzPts val="1100"/>
              <a:buAutoNum type="alphaLcPeriod"/>
            </a:pPr>
            <a:r>
              <a:rPr lang="en"/>
              <a:t>If pixel are boundary of image then :</a:t>
            </a:r>
            <a:endParaRPr/>
          </a:p>
          <a:p>
            <a:pPr indent="-298450" lvl="2" marL="1371600" rtl="0" algn="l">
              <a:spcBef>
                <a:spcPts val="0"/>
              </a:spcBef>
              <a:spcAft>
                <a:spcPts val="0"/>
              </a:spcAft>
              <a:buSzPts val="1100"/>
              <a:buAutoNum type="romanLcPeriod"/>
            </a:pPr>
            <a:r>
              <a:rPr lang="en"/>
              <a:t>Copying </a:t>
            </a:r>
            <a:r>
              <a:rPr lang="en"/>
              <a:t>the</a:t>
            </a:r>
            <a:r>
              <a:rPr lang="en"/>
              <a:t> pixel without averaging</a:t>
            </a:r>
            <a:endParaRPr/>
          </a:p>
          <a:p>
            <a:pPr indent="-298450" lvl="1" marL="914400" rtl="0" algn="l">
              <a:spcBef>
                <a:spcPts val="0"/>
              </a:spcBef>
              <a:spcAft>
                <a:spcPts val="0"/>
              </a:spcAft>
              <a:buSzPts val="1100"/>
              <a:buAutoNum type="alphaLcPeriod"/>
            </a:pPr>
            <a:r>
              <a:rPr lang="en" sz="1300"/>
              <a:t>Else</a:t>
            </a:r>
            <a:endParaRPr sz="1300"/>
          </a:p>
          <a:p>
            <a:pPr indent="-311150" lvl="2" marL="1371600" rtl="0" algn="l">
              <a:spcBef>
                <a:spcPts val="0"/>
              </a:spcBef>
              <a:spcAft>
                <a:spcPts val="0"/>
              </a:spcAft>
              <a:buSzPts val="1300"/>
              <a:buAutoNum type="romanLcPeriod"/>
            </a:pPr>
            <a:r>
              <a:rPr lang="en" sz="1300"/>
              <a:t>Apply the QVyx circuit</a:t>
            </a:r>
            <a:endParaRPr sz="1300"/>
          </a:p>
          <a:p>
            <a:pPr indent="-311150" lvl="0" marL="457200" rtl="0" algn="l">
              <a:spcBef>
                <a:spcPts val="0"/>
              </a:spcBef>
              <a:spcAft>
                <a:spcPts val="0"/>
              </a:spcAft>
              <a:buSzPts val="1300"/>
              <a:buAutoNum type="arabicPeriod"/>
            </a:pPr>
            <a:r>
              <a:rPr lang="en"/>
              <a:t>Measure the circuit and </a:t>
            </a:r>
            <a:r>
              <a:rPr lang="en"/>
              <a:t>filter out</a:t>
            </a:r>
            <a:r>
              <a:rPr lang="en"/>
              <a:t> the Pixel whose probability are of 1/(image size)^2</a:t>
            </a:r>
            <a:endParaRPr/>
          </a:p>
          <a:p>
            <a:pPr indent="0" lvl="0" marL="457200" rtl="0" algn="l">
              <a:spcBef>
                <a:spcPts val="1200"/>
              </a:spcBef>
              <a:spcAft>
                <a:spcPts val="0"/>
              </a:spcAft>
              <a:buNone/>
            </a:pPr>
            <a:r>
              <a:rPr lang="en"/>
              <a:t>+- 2 sigma</a:t>
            </a:r>
            <a:endParaRPr/>
          </a:p>
          <a:p>
            <a:pPr indent="-311150" lvl="0" marL="457200" rtl="0" algn="l">
              <a:spcBef>
                <a:spcPts val="1200"/>
              </a:spcBef>
              <a:spcAft>
                <a:spcPts val="0"/>
              </a:spcAft>
              <a:buSzPts val="1300"/>
              <a:buAutoNum type="arabicPeriod"/>
            </a:pPr>
            <a:r>
              <a:rPr lang="en"/>
              <a:t>Reshape the array and convert array back to the circuit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41125" y="0"/>
            <a:ext cx="70305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Quantum Image Representation</a:t>
            </a:r>
            <a:endParaRPr/>
          </a:p>
        </p:txBody>
      </p:sp>
      <p:sp>
        <p:nvSpPr>
          <p:cNvPr id="332" name="Google Shape;332;p21"/>
          <p:cNvSpPr txBox="1"/>
          <p:nvPr>
            <p:ph idx="1" type="body"/>
          </p:nvPr>
        </p:nvSpPr>
        <p:spPr>
          <a:xfrm>
            <a:off x="1303800" y="976900"/>
            <a:ext cx="7610100" cy="80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65"/>
              <a:t>The method uses an image pixel values are mapped to real kets in Hilbert space using block-structured addressing systems. </a:t>
            </a:r>
            <a:endParaRPr sz="1365"/>
          </a:p>
          <a:p>
            <a:pPr indent="0" lvl="0" marL="0" rtl="0" algn="l">
              <a:lnSpc>
                <a:spcPct val="95000"/>
              </a:lnSpc>
              <a:spcBef>
                <a:spcPts val="1200"/>
              </a:spcBef>
              <a:spcAft>
                <a:spcPts val="1200"/>
              </a:spcAft>
              <a:buSzPts val="770"/>
              <a:buNone/>
            </a:pPr>
            <a:r>
              <a:t/>
            </a:r>
            <a:endParaRPr sz="910"/>
          </a:p>
        </p:txBody>
      </p:sp>
      <p:sp>
        <p:nvSpPr>
          <p:cNvPr id="333" name="Google Shape;333;p21"/>
          <p:cNvSpPr txBox="1"/>
          <p:nvPr/>
        </p:nvSpPr>
        <p:spPr>
          <a:xfrm>
            <a:off x="1303800" y="503400"/>
            <a:ext cx="26739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Nunito"/>
                <a:ea typeface="Nunito"/>
                <a:cs typeface="Nunito"/>
                <a:sym typeface="Nunito"/>
              </a:rPr>
              <a:t>NEQR and ENEQR</a:t>
            </a:r>
            <a:endParaRPr sz="2100">
              <a:solidFill>
                <a:schemeClr val="dk2"/>
              </a:solidFill>
              <a:latin typeface="Nunito"/>
              <a:ea typeface="Nunito"/>
              <a:cs typeface="Nunito"/>
              <a:sym typeface="Nunito"/>
            </a:endParaRPr>
          </a:p>
        </p:txBody>
      </p:sp>
      <p:pic>
        <p:nvPicPr>
          <p:cNvPr id="334" name="Google Shape;334;p21"/>
          <p:cNvPicPr preferRelativeResize="0"/>
          <p:nvPr/>
        </p:nvPicPr>
        <p:blipFill>
          <a:blip r:embed="rId3">
            <a:alphaModFix/>
          </a:blip>
          <a:stretch>
            <a:fillRect/>
          </a:stretch>
        </p:blipFill>
        <p:spPr>
          <a:xfrm>
            <a:off x="4572000" y="1611950"/>
            <a:ext cx="4186250" cy="2314575"/>
          </a:xfrm>
          <a:prstGeom prst="rect">
            <a:avLst/>
          </a:prstGeom>
          <a:noFill/>
          <a:ln>
            <a:noFill/>
          </a:ln>
        </p:spPr>
      </p:pic>
      <p:pic>
        <p:nvPicPr>
          <p:cNvPr id="335" name="Google Shape;335;p21"/>
          <p:cNvPicPr preferRelativeResize="0"/>
          <p:nvPr/>
        </p:nvPicPr>
        <p:blipFill>
          <a:blip r:embed="rId4">
            <a:alphaModFix/>
          </a:blip>
          <a:stretch>
            <a:fillRect/>
          </a:stretch>
        </p:blipFill>
        <p:spPr>
          <a:xfrm>
            <a:off x="152400" y="1649100"/>
            <a:ext cx="4419600" cy="2314575"/>
          </a:xfrm>
          <a:prstGeom prst="rect">
            <a:avLst/>
          </a:prstGeom>
          <a:noFill/>
          <a:ln>
            <a:noFill/>
          </a:ln>
        </p:spPr>
      </p:pic>
      <p:sp>
        <p:nvSpPr>
          <p:cNvPr id="336" name="Google Shape;336;p21"/>
          <p:cNvSpPr txBox="1"/>
          <p:nvPr/>
        </p:nvSpPr>
        <p:spPr>
          <a:xfrm>
            <a:off x="539525" y="4124300"/>
            <a:ext cx="24324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NEQR Circuit Representation</a:t>
            </a:r>
            <a:endParaRPr sz="1300">
              <a:solidFill>
                <a:schemeClr val="dk2"/>
              </a:solidFill>
              <a:latin typeface="Nunito"/>
              <a:ea typeface="Nunito"/>
              <a:cs typeface="Nunito"/>
              <a:sym typeface="Nunito"/>
            </a:endParaRPr>
          </a:p>
        </p:txBody>
      </p:sp>
      <p:sp>
        <p:nvSpPr>
          <p:cNvPr id="337" name="Google Shape;337;p21"/>
          <p:cNvSpPr txBox="1"/>
          <p:nvPr/>
        </p:nvSpPr>
        <p:spPr>
          <a:xfrm>
            <a:off x="5525200" y="4142850"/>
            <a:ext cx="26739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ENEQR Circuit Representation</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