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
      <p:font typeface="Nunito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MavenPro-bold.fntdata"/><Relationship Id="rId21" Type="http://schemas.openxmlformats.org/officeDocument/2006/relationships/font" Target="fonts/MavenPro-regular.fntdata"/><Relationship Id="rId24" Type="http://schemas.openxmlformats.org/officeDocument/2006/relationships/font" Target="fonts/NunitoLight-bold.fntdata"/><Relationship Id="rId23" Type="http://schemas.openxmlformats.org/officeDocument/2006/relationships/font" Target="fonts/Nunito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Light-boldItalic.fntdata"/><Relationship Id="rId25" Type="http://schemas.openxmlformats.org/officeDocument/2006/relationships/font" Target="fonts/Nunito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92bec8ea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92bec8ea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92bec8eac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92bec8eac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2bec8eac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2bec8eac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92bec8eac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92bec8eac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fabb1f47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4fabb1f47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4fabb1f47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4fabb1f47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4fabb1f47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4fabb1f47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fcfa0bda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4fcfa0bda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4fcfa0bda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4fcfa0bda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923d7519b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923d7519b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rxiv.org/pdf/2204.07996.pdf" TargetMode="External"/><Relationship Id="rId4" Type="http://schemas.openxmlformats.org/officeDocument/2006/relationships/image" Target="../media/image2.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hyperlink" Target="https://arxiv.org/pdf/2204.07996.pdf" TargetMode="External"/><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link.springer.com/article/10.1007/s10773-019-04103-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86250" y="698850"/>
            <a:ext cx="81234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900">
                <a:solidFill>
                  <a:schemeClr val="dk2"/>
                </a:solidFill>
              </a:rPr>
              <a:t>PR- 28</a:t>
            </a:r>
            <a:endParaRPr sz="3900">
              <a:solidFill>
                <a:schemeClr val="dk2"/>
              </a:solidFill>
            </a:endParaRPr>
          </a:p>
          <a:p>
            <a:pPr indent="0" lvl="0" marL="0" rtl="0" algn="ctr">
              <a:spcBef>
                <a:spcPts val="0"/>
              </a:spcBef>
              <a:spcAft>
                <a:spcPts val="0"/>
              </a:spcAft>
              <a:buNone/>
            </a:pPr>
            <a:r>
              <a:rPr lang="en" sz="2800">
                <a:solidFill>
                  <a:schemeClr val="dk2"/>
                </a:solidFill>
              </a:rPr>
              <a:t>Signal Processing Primitives With Quantum Algorithm</a:t>
            </a:r>
            <a:endParaRPr/>
          </a:p>
        </p:txBody>
      </p:sp>
      <p:sp>
        <p:nvSpPr>
          <p:cNvPr id="278" name="Google Shape;278;p13"/>
          <p:cNvSpPr txBox="1"/>
          <p:nvPr>
            <p:ph idx="1" type="subTitle"/>
          </p:nvPr>
        </p:nvSpPr>
        <p:spPr>
          <a:xfrm>
            <a:off x="311700" y="2834125"/>
            <a:ext cx="8520600" cy="1618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200">
                <a:solidFill>
                  <a:srgbClr val="FF9900"/>
                </a:solidFill>
              </a:rPr>
              <a:t>G-RIS</a:t>
            </a:r>
            <a:endParaRPr sz="5200">
              <a:solidFill>
                <a:srgbClr val="FF9900"/>
              </a:solidFill>
            </a:endParaRPr>
          </a:p>
          <a:p>
            <a:pPr indent="0" lvl="0" marL="0" rtl="0" algn="ctr">
              <a:spcBef>
                <a:spcPts val="0"/>
              </a:spcBef>
              <a:spcAft>
                <a:spcPts val="0"/>
              </a:spcAft>
              <a:buClr>
                <a:schemeClr val="dk1"/>
              </a:buClr>
              <a:buSzPts val="1100"/>
              <a:buFont typeface="Arial"/>
              <a:buNone/>
            </a:pPr>
            <a:r>
              <a:rPr lang="en" sz="2245">
                <a:solidFill>
                  <a:srgbClr val="FF9900"/>
                </a:solidFill>
              </a:rPr>
              <a:t>(</a:t>
            </a:r>
            <a:r>
              <a:rPr i="1" lang="en" sz="2145">
                <a:solidFill>
                  <a:srgbClr val="FF9900"/>
                </a:solidFill>
              </a:rPr>
              <a:t>G=Gal Winer(Team Lead)</a:t>
            </a:r>
            <a:r>
              <a:rPr lang="en" sz="2245">
                <a:solidFill>
                  <a:srgbClr val="FF9900"/>
                </a:solidFill>
              </a:rPr>
              <a:t>,  R=Risav, I= Ibrahim)</a:t>
            </a:r>
            <a:endParaRPr sz="4345">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currently</a:t>
            </a:r>
            <a:endParaRPr/>
          </a:p>
          <a:p>
            <a:pPr indent="0" lvl="0" marL="0" rtl="0" algn="l">
              <a:spcBef>
                <a:spcPts val="0"/>
              </a:spcBef>
              <a:spcAft>
                <a:spcPts val="0"/>
              </a:spcAft>
              <a:buNone/>
            </a:pPr>
            <a:r>
              <a:rPr lang="en"/>
              <a:t>classiq for?</a:t>
            </a:r>
            <a:endParaRPr/>
          </a:p>
          <a:p>
            <a:pPr indent="0" lvl="0" marL="0" rtl="0" algn="l">
              <a:spcBef>
                <a:spcPts val="0"/>
              </a:spcBef>
              <a:spcAft>
                <a:spcPts val="0"/>
              </a:spcAft>
              <a:buNone/>
            </a:pPr>
            <a:r>
              <a:t/>
            </a:r>
            <a:endParaRPr/>
          </a:p>
        </p:txBody>
      </p:sp>
      <p:sp>
        <p:nvSpPr>
          <p:cNvPr id="332" name="Google Shape;332;p22"/>
          <p:cNvSpPr txBox="1"/>
          <p:nvPr>
            <p:ph idx="1" type="body"/>
          </p:nvPr>
        </p:nvSpPr>
        <p:spPr>
          <a:xfrm>
            <a:off x="4779725" y="686000"/>
            <a:ext cx="3492900" cy="635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t>Designing NEQR( Novel Enhanced Quantum Representation)  for </a:t>
            </a:r>
            <a:r>
              <a:rPr lang="en"/>
              <a:t>encoding</a:t>
            </a:r>
            <a:r>
              <a:rPr lang="en"/>
              <a:t> Digital Signal Encoding </a:t>
            </a:r>
            <a:r>
              <a:rPr lang="en" u="sng">
                <a:solidFill>
                  <a:schemeClr val="hlink"/>
                </a:solidFill>
                <a:hlinkClick r:id="rId3"/>
              </a:rPr>
              <a:t>reference Paper/Article</a:t>
            </a:r>
            <a:endParaRPr/>
          </a:p>
        </p:txBody>
      </p:sp>
      <p:pic>
        <p:nvPicPr>
          <p:cNvPr id="333" name="Google Shape;333;p22"/>
          <p:cNvPicPr preferRelativeResize="0"/>
          <p:nvPr/>
        </p:nvPicPr>
        <p:blipFill>
          <a:blip r:embed="rId4">
            <a:alphaModFix/>
          </a:blip>
          <a:stretch>
            <a:fillRect/>
          </a:stretch>
        </p:blipFill>
        <p:spPr>
          <a:xfrm>
            <a:off x="630275" y="1534125"/>
            <a:ext cx="4058250" cy="2997600"/>
          </a:xfrm>
          <a:prstGeom prst="rect">
            <a:avLst/>
          </a:prstGeom>
          <a:noFill/>
          <a:ln>
            <a:noFill/>
          </a:ln>
        </p:spPr>
      </p:pic>
      <p:pic>
        <p:nvPicPr>
          <p:cNvPr id="334" name="Google Shape;334;p22"/>
          <p:cNvPicPr preferRelativeResize="0"/>
          <p:nvPr/>
        </p:nvPicPr>
        <p:blipFill>
          <a:blip r:embed="rId5">
            <a:alphaModFix/>
          </a:blip>
          <a:stretch>
            <a:fillRect/>
          </a:stretch>
        </p:blipFill>
        <p:spPr>
          <a:xfrm>
            <a:off x="4421225" y="1750275"/>
            <a:ext cx="4058250" cy="2848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23"/>
          <p:cNvPicPr preferRelativeResize="0"/>
          <p:nvPr/>
        </p:nvPicPr>
        <p:blipFill>
          <a:blip r:embed="rId3">
            <a:alphaModFix/>
          </a:blip>
          <a:stretch>
            <a:fillRect/>
          </a:stretch>
        </p:blipFill>
        <p:spPr>
          <a:xfrm>
            <a:off x="561751" y="512796"/>
            <a:ext cx="4265899" cy="2975175"/>
          </a:xfrm>
          <a:prstGeom prst="rect">
            <a:avLst/>
          </a:prstGeom>
          <a:noFill/>
          <a:ln>
            <a:noFill/>
          </a:ln>
        </p:spPr>
      </p:pic>
      <p:sp>
        <p:nvSpPr>
          <p:cNvPr id="340" name="Google Shape;340;p23"/>
          <p:cNvSpPr txBox="1"/>
          <p:nvPr>
            <p:ph idx="1" type="body"/>
          </p:nvPr>
        </p:nvSpPr>
        <p:spPr>
          <a:xfrm>
            <a:off x="5926675" y="686000"/>
            <a:ext cx="2346000" cy="6357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lang="en"/>
              <a:t>Designing NEQR( Novel Enhanced Quantum Representation)  for encoding Digital Signal Encoding </a:t>
            </a:r>
            <a:r>
              <a:rPr lang="en" u="sng">
                <a:solidFill>
                  <a:schemeClr val="hlink"/>
                </a:solidFill>
                <a:hlinkClick r:id="rId4"/>
              </a:rPr>
              <a:t>reference Paper/Article</a:t>
            </a:r>
            <a:endParaRPr/>
          </a:p>
        </p:txBody>
      </p:sp>
      <p:pic>
        <p:nvPicPr>
          <p:cNvPr id="341" name="Google Shape;341;p23"/>
          <p:cNvPicPr preferRelativeResize="0"/>
          <p:nvPr/>
        </p:nvPicPr>
        <p:blipFill>
          <a:blip r:embed="rId5">
            <a:alphaModFix/>
          </a:blip>
          <a:stretch>
            <a:fillRect/>
          </a:stretch>
        </p:blipFill>
        <p:spPr>
          <a:xfrm>
            <a:off x="152400" y="3640371"/>
            <a:ext cx="8839202" cy="1333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284" name="Google Shape;284;p14"/>
          <p:cNvSpPr txBox="1"/>
          <p:nvPr>
            <p:ph idx="1" type="body"/>
          </p:nvPr>
        </p:nvSpPr>
        <p:spPr>
          <a:xfrm>
            <a:off x="967700" y="1634450"/>
            <a:ext cx="7366500" cy="314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Developing algorithm and package  that encodes </a:t>
            </a:r>
            <a:r>
              <a:rPr b="1" lang="en" sz="1500"/>
              <a:t>digital images</a:t>
            </a:r>
            <a:r>
              <a:rPr lang="en" sz="1500"/>
              <a:t> into </a:t>
            </a:r>
            <a:r>
              <a:rPr b="1" lang="en" sz="1500"/>
              <a:t>Quantum Circuits</a:t>
            </a:r>
            <a:r>
              <a:rPr lang="en" sz="1500"/>
              <a:t> and applies the </a:t>
            </a:r>
            <a:r>
              <a:rPr b="1" lang="en" sz="1500"/>
              <a:t>Quantum Mean Filter</a:t>
            </a:r>
            <a:r>
              <a:rPr lang="en" sz="1500"/>
              <a:t> using the </a:t>
            </a:r>
            <a:r>
              <a:rPr b="1" lang="en" sz="1500"/>
              <a:t>Classiq platform</a:t>
            </a:r>
            <a:r>
              <a:rPr lang="en" sz="1500"/>
              <a:t>, resulting in enhanced image quality.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468350" y="220900"/>
            <a:ext cx="6700800" cy="1158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202124"/>
                </a:solidFill>
              </a:rPr>
              <a:t>Table of Content</a:t>
            </a:r>
            <a:endParaRPr>
              <a:solidFill>
                <a:srgbClr val="202124"/>
              </a:solidFill>
            </a:endParaRPr>
          </a:p>
        </p:txBody>
      </p:sp>
      <p:sp>
        <p:nvSpPr>
          <p:cNvPr id="290" name="Google Shape;290;p15"/>
          <p:cNvSpPr txBox="1"/>
          <p:nvPr>
            <p:ph idx="1" type="subTitle"/>
          </p:nvPr>
        </p:nvSpPr>
        <p:spPr>
          <a:xfrm>
            <a:off x="596000" y="1489650"/>
            <a:ext cx="5770500" cy="3354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a:t>DSP and Why Digital Signals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Quantum Approach For DSP (QDSP)</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Application of QDSP</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Project that implements Quantum Signal Processing</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Project That we gonna Implement</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Current Goal</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Using Classiq For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DSP (Digital Signal Processing)</a:t>
            </a:r>
            <a:endParaRPr/>
          </a:p>
        </p:txBody>
      </p:sp>
      <p:sp>
        <p:nvSpPr>
          <p:cNvPr id="296" name="Google Shape;296;p16"/>
          <p:cNvSpPr txBox="1"/>
          <p:nvPr>
            <p:ph idx="1" type="body"/>
          </p:nvPr>
        </p:nvSpPr>
        <p:spPr>
          <a:xfrm>
            <a:off x="1194350" y="1214875"/>
            <a:ext cx="7030500" cy="3237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It's a technology that processes and manipulates digital signals, such as audio, video, or sensor data, using mathematical algorithms and computational power. </a:t>
            </a:r>
            <a:endParaRPr/>
          </a:p>
          <a:p>
            <a:pPr indent="0" lvl="0" marL="0" rtl="0" algn="just">
              <a:spcBef>
                <a:spcPts val="1200"/>
              </a:spcBef>
              <a:spcAft>
                <a:spcPts val="0"/>
              </a:spcAft>
              <a:buNone/>
            </a:pPr>
            <a:r>
              <a:rPr lang="en"/>
              <a:t>DSP is used in a wide range of applications, including audio processing, image processing, telecommunications, and control systems, to analyze, filter, and transform digital signals for various purposes.</a:t>
            </a:r>
            <a:endParaRPr/>
          </a:p>
          <a:p>
            <a:pPr indent="0" lvl="0" marL="0" rtl="0" algn="just">
              <a:spcBef>
                <a:spcPts val="1200"/>
              </a:spcBef>
              <a:spcAft>
                <a:spcPts val="0"/>
              </a:spcAft>
              <a:buNone/>
            </a:pPr>
            <a:r>
              <a:rPr b="1" lang="en"/>
              <a:t>Why Digital signal over Analog Signal?</a:t>
            </a:r>
            <a:endParaRPr b="1"/>
          </a:p>
          <a:p>
            <a:pPr indent="0" lvl="0" marL="0" rtl="0" algn="just">
              <a:spcBef>
                <a:spcPts val="1200"/>
              </a:spcBef>
              <a:spcAft>
                <a:spcPts val="1200"/>
              </a:spcAft>
              <a:buNone/>
            </a:pPr>
            <a:r>
              <a:rPr lang="en" sz="1500">
                <a:solidFill>
                  <a:srgbClr val="000000"/>
                </a:solidFill>
                <a:highlight>
                  <a:schemeClr val="lt1"/>
                </a:highlight>
                <a:latin typeface="Nunito Light"/>
                <a:ea typeface="Nunito Light"/>
                <a:cs typeface="Nunito Light"/>
                <a:sym typeface="Nunito Light"/>
              </a:rPr>
              <a:t>Digital signals can convey information with less noise, distortion, and interference. Digital circuits can be reproduced easily in mass quantities at comparatively low costs. Digital signal processing is more flexible because DSP operations can be altered using digitally programmable systems.</a:t>
            </a:r>
            <a:endParaRPr>
              <a:solidFill>
                <a:srgbClr val="000000"/>
              </a:solidFill>
              <a:highlight>
                <a:schemeClr val="lt1"/>
              </a:highlight>
              <a:latin typeface="Nunito Light"/>
              <a:ea typeface="Nunito Light"/>
              <a:cs typeface="Nunito Light"/>
              <a:sym typeface="Nuni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297725"/>
            <a:ext cx="7030500" cy="68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Quantum Approach FOR DSP</a:t>
            </a:r>
            <a:endParaRPr/>
          </a:p>
        </p:txBody>
      </p:sp>
      <p:sp>
        <p:nvSpPr>
          <p:cNvPr id="302" name="Google Shape;302;p17"/>
          <p:cNvSpPr txBox="1"/>
          <p:nvPr>
            <p:ph idx="1" type="body"/>
          </p:nvPr>
        </p:nvSpPr>
        <p:spPr>
          <a:xfrm>
            <a:off x="1303800" y="986825"/>
            <a:ext cx="7030500" cy="39582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Quantum Digital Signal Processing (QDSP) is an emerging field at the intersection of </a:t>
            </a:r>
            <a:r>
              <a:rPr b="1" lang="en"/>
              <a:t>quantum computing</a:t>
            </a:r>
            <a:r>
              <a:rPr lang="en"/>
              <a:t> and </a:t>
            </a:r>
            <a:r>
              <a:rPr b="1" lang="en"/>
              <a:t>traditional digital signal processing</a:t>
            </a:r>
            <a:r>
              <a:rPr lang="en"/>
              <a:t>.</a:t>
            </a:r>
            <a:endParaRPr/>
          </a:p>
          <a:p>
            <a:pPr indent="0" lvl="0" marL="0" rtl="0" algn="just">
              <a:spcBef>
                <a:spcPts val="1200"/>
              </a:spcBef>
              <a:spcAft>
                <a:spcPts val="0"/>
              </a:spcAft>
              <a:buNone/>
            </a:pPr>
            <a:r>
              <a:rPr lang="en"/>
              <a:t>Quantum Computing promises to solve most of the Problem in polynomial time which was able to solve in exponential time using Classical Computer.</a:t>
            </a:r>
            <a:endParaRPr/>
          </a:p>
          <a:p>
            <a:pPr indent="0" lvl="0" marL="0" rtl="0" algn="just">
              <a:spcBef>
                <a:spcPts val="1200"/>
              </a:spcBef>
              <a:spcAft>
                <a:spcPts val="0"/>
              </a:spcAft>
              <a:buNone/>
            </a:pPr>
            <a:r>
              <a:rPr lang="en"/>
              <a:t>Some of the </a:t>
            </a:r>
            <a:r>
              <a:rPr lang="en"/>
              <a:t>major Quantum Properties that can be implemented in DSP are:</a:t>
            </a:r>
            <a:endParaRPr/>
          </a:p>
          <a:p>
            <a:pPr indent="-311150" lvl="0" marL="457200" rtl="0" algn="just">
              <a:spcBef>
                <a:spcPts val="1200"/>
              </a:spcBef>
              <a:spcAft>
                <a:spcPts val="0"/>
              </a:spcAft>
              <a:buSzPts val="1300"/>
              <a:buAutoNum type="arabicPeriod"/>
            </a:pPr>
            <a:r>
              <a:rPr b="1" lang="en"/>
              <a:t>Quantum Superposition:</a:t>
            </a:r>
            <a:endParaRPr b="1"/>
          </a:p>
          <a:p>
            <a:pPr indent="0" lvl="0" marL="457200" rtl="0" algn="just">
              <a:spcBef>
                <a:spcPts val="1200"/>
              </a:spcBef>
              <a:spcAft>
                <a:spcPts val="0"/>
              </a:spcAft>
              <a:buNone/>
            </a:pPr>
            <a:r>
              <a:rPr lang="en"/>
              <a:t>In the context of DSP, Quantum Superposition, where quantum bits (qubits) can exist in multiple states simultaneously, can be advantageous for parallel processing and performing multiple signal processing tasks at once.</a:t>
            </a:r>
            <a:endParaRPr/>
          </a:p>
          <a:p>
            <a:pPr indent="0" lvl="0" marL="0" rtl="0" algn="just">
              <a:spcBef>
                <a:spcPts val="1200"/>
              </a:spcBef>
              <a:spcAft>
                <a:spcPts val="0"/>
              </a:spcAft>
              <a:buNone/>
            </a:pPr>
            <a:r>
              <a:rPr b="1" lang="en"/>
              <a:t>   2.    Quantum Entanglement: </a:t>
            </a:r>
            <a:endParaRPr b="1"/>
          </a:p>
          <a:p>
            <a:pPr indent="0" lvl="0" marL="457200" rtl="0" algn="just">
              <a:spcBef>
                <a:spcPts val="1200"/>
              </a:spcBef>
              <a:spcAft>
                <a:spcPts val="1200"/>
              </a:spcAft>
              <a:buNone/>
            </a:pPr>
            <a:r>
              <a:rPr lang="en"/>
              <a:t>Entanglement  allows for correlations between qubits, which can enable the development of novel signal processing algorithms, such as entanglement-enhanced sensing.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a:t>
            </a:r>
            <a:endParaRPr/>
          </a:p>
        </p:txBody>
      </p:sp>
      <p:sp>
        <p:nvSpPr>
          <p:cNvPr id="308" name="Google Shape;308;p18"/>
          <p:cNvSpPr txBox="1"/>
          <p:nvPr>
            <p:ph idx="1" type="body"/>
          </p:nvPr>
        </p:nvSpPr>
        <p:spPr>
          <a:xfrm>
            <a:off x="1303800" y="1224075"/>
            <a:ext cx="7030500" cy="3307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Quantum DSP can be used mainly in the processing of the Astronomical Signals, Cosmic MicroWave Background and also the Quantum sensors are more sensible to the small signals thus we can process the many </a:t>
            </a:r>
            <a:r>
              <a:rPr lang="en"/>
              <a:t>undetected</a:t>
            </a:r>
            <a:r>
              <a:rPr lang="en"/>
              <a:t> and hidden </a:t>
            </a:r>
            <a:r>
              <a:rPr lang="en"/>
              <a:t>information. Some of the field that can have great impact with QDSP</a:t>
            </a:r>
            <a:endParaRPr/>
          </a:p>
          <a:p>
            <a:pPr indent="-311150" lvl="0" marL="457200" rtl="0" algn="just">
              <a:spcBef>
                <a:spcPts val="1200"/>
              </a:spcBef>
              <a:spcAft>
                <a:spcPts val="0"/>
              </a:spcAft>
              <a:buSzPts val="1300"/>
              <a:buAutoNum type="arabicPeriod"/>
            </a:pPr>
            <a:r>
              <a:rPr b="1" lang="en"/>
              <a:t>LIGO</a:t>
            </a:r>
            <a:r>
              <a:rPr lang="en"/>
              <a:t>: For the signal processing</a:t>
            </a:r>
            <a:endParaRPr/>
          </a:p>
          <a:p>
            <a:pPr indent="-311150" lvl="0" marL="457200" rtl="0" algn="just">
              <a:spcBef>
                <a:spcPts val="0"/>
              </a:spcBef>
              <a:spcAft>
                <a:spcPts val="0"/>
              </a:spcAft>
              <a:buSzPts val="1300"/>
              <a:buAutoNum type="arabicPeriod"/>
            </a:pPr>
            <a:r>
              <a:rPr lang="en"/>
              <a:t>Image Processing of </a:t>
            </a:r>
            <a:r>
              <a:rPr b="1" lang="en"/>
              <a:t>JWST</a:t>
            </a:r>
            <a:r>
              <a:rPr lang="en"/>
              <a:t> signals and efficient modeling of astrophysical phenomena</a:t>
            </a:r>
            <a:endParaRPr/>
          </a:p>
          <a:p>
            <a:pPr indent="-311150" lvl="0" marL="457200" rtl="0" algn="just">
              <a:spcBef>
                <a:spcPts val="0"/>
              </a:spcBef>
              <a:spcAft>
                <a:spcPts val="0"/>
              </a:spcAft>
              <a:buSzPts val="1300"/>
              <a:buAutoNum type="arabicPeriod"/>
            </a:pPr>
            <a:r>
              <a:rPr b="1" lang="en"/>
              <a:t>Tesla </a:t>
            </a:r>
            <a:r>
              <a:rPr lang="en"/>
              <a:t>: For faster image recognition useful for the Automation car </a:t>
            </a:r>
            <a:endParaRPr/>
          </a:p>
          <a:p>
            <a:pPr indent="-311150" lvl="0" marL="457200" rtl="0" algn="just">
              <a:spcBef>
                <a:spcPts val="0"/>
              </a:spcBef>
              <a:spcAft>
                <a:spcPts val="0"/>
              </a:spcAft>
              <a:buSzPts val="1300"/>
              <a:buAutoNum type="arabicPeriod"/>
            </a:pPr>
            <a:r>
              <a:rPr lang="en"/>
              <a:t>And many Signal Processing institution like </a:t>
            </a:r>
            <a:r>
              <a:rPr b="1" lang="en"/>
              <a:t>NASA,Radio Astronomy Observatories</a:t>
            </a:r>
            <a:endParaRPr b="1"/>
          </a:p>
          <a:p>
            <a:pPr indent="0" lvl="0" marL="0" rtl="0" algn="just">
              <a:spcBef>
                <a:spcPts val="1200"/>
              </a:spcBef>
              <a:spcAft>
                <a:spcPts val="1200"/>
              </a:spcAft>
              <a:buNone/>
            </a:pPr>
            <a:r>
              <a:rPr lang="en" sz="1500"/>
              <a:t> </a:t>
            </a:r>
            <a:r>
              <a:rPr lang="en" sz="1500"/>
              <a:t> </a:t>
            </a:r>
            <a:r>
              <a:rPr i="1" lang="en" sz="1200" u="sng"/>
              <a:t>It is to be noted that the QDSP is still in infancy and research is going on this field</a:t>
            </a:r>
            <a:endParaRPr i="1" sz="1200"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20"/>
              <a:t>Project that Implements Quantum Signal Processing</a:t>
            </a:r>
            <a:endParaRPr/>
          </a:p>
        </p:txBody>
      </p:sp>
      <p:sp>
        <p:nvSpPr>
          <p:cNvPr id="314" name="Google Shape;314;p19"/>
          <p:cNvSpPr txBox="1"/>
          <p:nvPr>
            <p:ph idx="1" type="body"/>
          </p:nvPr>
        </p:nvSpPr>
        <p:spPr>
          <a:xfrm>
            <a:off x="1303800" y="1600300"/>
            <a:ext cx="7030500" cy="3207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a:t>Quantum Gaussian Filter </a:t>
            </a:r>
            <a:r>
              <a:rPr b="1" i="1" lang="en"/>
              <a:t> </a:t>
            </a:r>
            <a:r>
              <a:rPr b="1" i="1" lang="en" u="sng">
                <a:solidFill>
                  <a:schemeClr val="hlink"/>
                </a:solidFill>
                <a:hlinkClick r:id="rId3"/>
              </a:rPr>
              <a:t>Paper</a:t>
            </a:r>
            <a:r>
              <a:rPr b="1" i="1" lang="en"/>
              <a:t> </a:t>
            </a:r>
            <a:br>
              <a:rPr b="1" i="1" lang="en"/>
            </a:br>
            <a:r>
              <a:rPr b="1" lang="en"/>
              <a:t>	</a:t>
            </a:r>
            <a:br>
              <a:rPr b="1" i="1" lang="en"/>
            </a:br>
            <a:r>
              <a:rPr b="1" lang="en"/>
              <a:t>	</a:t>
            </a:r>
            <a:r>
              <a:rPr lang="en"/>
              <a:t>     </a:t>
            </a:r>
            <a:r>
              <a:rPr lang="en">
                <a:solidFill>
                  <a:srgbClr val="FF0000"/>
                </a:solidFill>
              </a:rPr>
              <a:t>Abstract</a:t>
            </a:r>
            <a:r>
              <a:rPr lang="en"/>
              <a:t> :- The classical image is converted into a quantum version based on the novel enhanced quantum representation (NEQR) of digital images, and then a unique quantum module is designed to realize the median calculation of neighborhood pixels for each pixel point in the image. Finally, in order to improve the filtering effect, extremum detection is employed to distinguish noises from true signals.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60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that our team gonna Implements</a:t>
            </a:r>
            <a:endParaRPr/>
          </a:p>
        </p:txBody>
      </p:sp>
      <p:sp>
        <p:nvSpPr>
          <p:cNvPr id="320" name="Google Shape;320;p20"/>
          <p:cNvSpPr txBox="1"/>
          <p:nvPr>
            <p:ph idx="1" type="body"/>
          </p:nvPr>
        </p:nvSpPr>
        <p:spPr>
          <a:xfrm>
            <a:off x="1303800" y="1315250"/>
            <a:ext cx="7030500" cy="321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Quantum Mean Filter</a:t>
            </a:r>
            <a:endParaRPr b="1"/>
          </a:p>
          <a:p>
            <a:pPr indent="-311150" lvl="0" marL="457200" rtl="0" algn="l">
              <a:spcBef>
                <a:spcPts val="1200"/>
              </a:spcBef>
              <a:spcAft>
                <a:spcPts val="0"/>
              </a:spcAft>
              <a:buSzPts val="1300"/>
              <a:buAutoNum type="arabicPeriod"/>
            </a:pPr>
            <a:r>
              <a:rPr b="1" lang="en"/>
              <a:t>What actually is mean filter?</a:t>
            </a:r>
            <a:endParaRPr b="1"/>
          </a:p>
          <a:p>
            <a:pPr indent="0" lvl="0" marL="457200" rtl="0" algn="just">
              <a:spcBef>
                <a:spcPts val="1200"/>
              </a:spcBef>
              <a:spcAft>
                <a:spcPts val="0"/>
              </a:spcAft>
              <a:buNone/>
            </a:pPr>
            <a:r>
              <a:rPr lang="en"/>
              <a:t>A mean filter, also known as an averaging filter, is a common image processing technique used to reduce noise and enhance the quality of an image. It works by replacing each pixel's value with the average of the pixel values in its neighborhood. The neighborhood is typically defined by a small square or rectangular window around each pixel.</a:t>
            </a:r>
            <a:endParaRPr/>
          </a:p>
          <a:p>
            <a:pPr indent="-311150" lvl="0" marL="457200" rtl="0" algn="l">
              <a:spcBef>
                <a:spcPts val="1200"/>
              </a:spcBef>
              <a:spcAft>
                <a:spcPts val="0"/>
              </a:spcAft>
              <a:buSzPts val="1300"/>
              <a:buAutoNum type="arabicPeriod"/>
            </a:pPr>
            <a:r>
              <a:rPr b="1" lang="en"/>
              <a:t>Why do we choose this topic?</a:t>
            </a:r>
            <a:endParaRPr b="1"/>
          </a:p>
          <a:p>
            <a:pPr indent="0" lvl="0" marL="457200" rtl="0" algn="l">
              <a:spcBef>
                <a:spcPts val="1200"/>
              </a:spcBef>
              <a:spcAft>
                <a:spcPts val="0"/>
              </a:spcAft>
              <a:buNone/>
            </a:pPr>
            <a:r>
              <a:rPr lang="en"/>
              <a:t>We have done literature survey and came to the conclusion that our topic is novel. It has not been explored by anyone till now. And we believe that Quantum alternatives of classical DSP filters will pave new ways in the field of Quantum Signal Computing.</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Goals</a:t>
            </a:r>
            <a:endParaRPr/>
          </a:p>
        </p:txBody>
      </p:sp>
      <p:pic>
        <p:nvPicPr>
          <p:cNvPr id="326" name="Google Shape;326;p21"/>
          <p:cNvPicPr preferRelativeResize="0"/>
          <p:nvPr/>
        </p:nvPicPr>
        <p:blipFill>
          <a:blip r:embed="rId3">
            <a:alphaModFix/>
          </a:blip>
          <a:stretch>
            <a:fillRect/>
          </a:stretch>
        </p:blipFill>
        <p:spPr>
          <a:xfrm>
            <a:off x="152400" y="1750275"/>
            <a:ext cx="8839204" cy="30773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