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4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34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95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7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3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52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9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7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74FF8-C632-44C2-82D7-3A0B839ED885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4574D4-33F0-47F0-A16E-8DED9A8CD5A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90" y="344557"/>
            <a:ext cx="12108110" cy="319377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ASSIGNMENT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4000" b="1" dirty="0"/>
              <a:t>Clustering &amp; PCA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163" y="4617676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by</a:t>
            </a:r>
            <a:r>
              <a:rPr lang="en-IN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Prajwal Rao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4B90E7-E041-44A2-9190-3591CA9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86" y="145129"/>
            <a:ext cx="10015440" cy="9153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</a:rPr>
              <a:t>Analyzing  Clusters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80A32-E8D9-45CB-B7E0-99225F58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98" y="1208273"/>
            <a:ext cx="2469576" cy="164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4DC37-F125-4B0F-8BD3-CB81A057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98" y="3017206"/>
            <a:ext cx="2452221" cy="176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21D6A-19E9-4530-8255-EF300BB57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898" y="4942369"/>
            <a:ext cx="2452220" cy="1824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C4343-F82C-4705-8D8A-E00CD582D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980" y="1208274"/>
            <a:ext cx="2409081" cy="165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B954A0-335B-4084-9329-AAF059F72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8824" y="3045852"/>
            <a:ext cx="2415122" cy="1762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F9F12-9488-4804-AD0C-659EEB40A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980" y="4995041"/>
            <a:ext cx="2409081" cy="17790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EB52F6-CDC7-4813-B66F-6A18E1BCA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928" y="1208273"/>
            <a:ext cx="2291164" cy="1642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5712C-4C65-48CB-843C-7A15A0F08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9928" y="3017207"/>
            <a:ext cx="2291164" cy="1762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657871-0C66-465C-BFD1-247055DBF3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9928" y="4935653"/>
            <a:ext cx="2291163" cy="179773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C10B1FF-B9F2-4FB7-AF0F-D2B905261892}"/>
              </a:ext>
            </a:extLst>
          </p:cNvPr>
          <p:cNvSpPr/>
          <p:nvPr/>
        </p:nvSpPr>
        <p:spPr>
          <a:xfrm>
            <a:off x="67112" y="926506"/>
            <a:ext cx="37331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*actual cluster number will change on model rerun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Key Characteristics: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 Cluster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 highest fertility ,child mortality.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 Lowest income, </a:t>
            </a:r>
            <a:r>
              <a:rPr lang="en-US" sz="1400" dirty="0" err="1"/>
              <a:t>gdpp</a:t>
            </a:r>
            <a:r>
              <a:rPr lang="en-US" sz="1400" dirty="0"/>
              <a:t>, exports, life expectancy.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Very low inflation, health, imports.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countries in this cluster are in need of dire need.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Lato"/>
              </a:rPr>
              <a:t>Cluster 1: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Lato"/>
              </a:rPr>
              <a:t>High health , imports , exports , income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Lato"/>
              </a:rPr>
              <a:t>Low inflation child mortalities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Lato"/>
              </a:rPr>
              <a:t>Cluster 2: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Lato"/>
              </a:rPr>
              <a:t>Countries rising from poverty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Lato"/>
              </a:rPr>
              <a:t>Mainly constitute the developing countries with India and china</a:t>
            </a:r>
            <a:r>
              <a:rPr lang="en-IN" sz="1400" dirty="0">
                <a:latin typeface="Lato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Lato"/>
              </a:rPr>
              <a:t>Cluster 3: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Lato"/>
              </a:rPr>
              <a:t>Highest health , and </a:t>
            </a:r>
            <a:r>
              <a:rPr lang="en-US" sz="1400" dirty="0"/>
              <a:t>socio-economic</a:t>
            </a:r>
            <a:r>
              <a:rPr lang="en-IN" sz="1400" dirty="0">
                <a:latin typeface="Lato"/>
              </a:rPr>
              <a:t> factors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Lato"/>
              </a:rPr>
              <a:t>Developed</a:t>
            </a:r>
            <a:r>
              <a:rPr lang="en-IN" sz="1400" dirty="0">
                <a:latin typeface="Lato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425253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7FB233-36CA-4B72-8DC5-AAA3BDE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30" y="187074"/>
            <a:ext cx="10015440" cy="9153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</a:rPr>
              <a:t>Conclusion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CB898-7865-4178-A385-1C3950BF615B}"/>
              </a:ext>
            </a:extLst>
          </p:cNvPr>
          <p:cNvSpPr/>
          <p:nvPr/>
        </p:nvSpPr>
        <p:spPr>
          <a:xfrm>
            <a:off x="125835" y="1572458"/>
            <a:ext cx="84728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HELP International must invest in the following countries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countries that are in the direst need of aid are as follows:</a:t>
            </a:r>
            <a:endParaRPr lang="en-IN" sz="1400" dirty="0">
              <a:latin typeface="Lato"/>
            </a:endParaRPr>
          </a:p>
          <a:p>
            <a:pPr lvl="2"/>
            <a:endParaRPr lang="en-IN" sz="1400" dirty="0">
              <a:latin typeface="Lato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28C463-0624-4994-95EB-35BF6CF76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06536"/>
              </p:ext>
            </p:extLst>
          </p:nvPr>
        </p:nvGraphicFramePr>
        <p:xfrm>
          <a:off x="1431720" y="2640434"/>
          <a:ext cx="8962239" cy="405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87413">
                  <a:extLst>
                    <a:ext uri="{9D8B030D-6E8A-4147-A177-3AD203B41FA5}">
                      <a16:colId xmlns:a16="http://schemas.microsoft.com/office/drawing/2014/main" val="2989797643"/>
                    </a:ext>
                  </a:extLst>
                </a:gridCol>
                <a:gridCol w="2987413">
                  <a:extLst>
                    <a:ext uri="{9D8B030D-6E8A-4147-A177-3AD203B41FA5}">
                      <a16:colId xmlns:a16="http://schemas.microsoft.com/office/drawing/2014/main" val="4282090706"/>
                    </a:ext>
                  </a:extLst>
                </a:gridCol>
                <a:gridCol w="2987413">
                  <a:extLst>
                    <a:ext uri="{9D8B030D-6E8A-4147-A177-3AD203B41FA5}">
                      <a16:colId xmlns:a16="http://schemas.microsoft.com/office/drawing/2014/main" val="1631141793"/>
                    </a:ext>
                  </a:extLst>
                </a:gridCol>
              </a:tblGrid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Gambia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322102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Lesotho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358570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Timor-Leste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781832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856798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BurkinaFaso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Uganda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195982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2430921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Mauritania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Zambia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439897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CentralAfricanRepublic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85202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Namibia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868798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Guinea-Bissau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152952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Congo,Dem.Rep.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424999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Congo,Rep.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Kenya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859369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Coted'Ivoire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Kiribati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957433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EquatorialGuinea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Senegal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SouthAfrica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930329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Eritrea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SierraLeone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012656"/>
                  </a:ext>
                </a:extLst>
              </a:tr>
              <a:tr h="185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56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09B5-D6B8-4694-92B7-8CC30A4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082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/>
              </a:rPr>
              <a:t>Business 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BE19E-F2C3-4124-9247-57995B0D72E6}"/>
              </a:ext>
            </a:extLst>
          </p:cNvPr>
          <p:cNvSpPr/>
          <p:nvPr/>
        </p:nvSpPr>
        <p:spPr>
          <a:xfrm>
            <a:off x="704477" y="1356250"/>
            <a:ext cx="10946316" cy="309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Lato"/>
              </a:rPr>
              <a:t>Business Objective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Lato"/>
              </a:rPr>
              <a:t> </a:t>
            </a:r>
            <a:r>
              <a:rPr lang="en-US" sz="1600" dirty="0">
                <a:latin typeface="Lato"/>
              </a:rPr>
              <a:t>The aim of analysis is to identify and group countries by </a:t>
            </a:r>
            <a:r>
              <a:rPr lang="en-US" dirty="0"/>
              <a:t>socio-economic and health factors to  choose the countries that are in the direst need of aid</a:t>
            </a:r>
            <a:r>
              <a:rPr lang="en-US" sz="1600" dirty="0">
                <a:latin typeface="Lato"/>
              </a:rPr>
              <a:t>. </a:t>
            </a:r>
            <a:endParaRPr lang="en-IN" dirty="0">
              <a:latin typeface="Lato"/>
            </a:endParaRPr>
          </a:p>
          <a:p>
            <a:pPr algn="just">
              <a:lnSpc>
                <a:spcPct val="250000"/>
              </a:lnSpc>
            </a:pPr>
            <a:r>
              <a:rPr lang="en-IN" b="1" dirty="0">
                <a:latin typeface="Lato"/>
              </a:rPr>
              <a:t>Approach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Lato" panose="020F0502020204030203"/>
              </a:rPr>
              <a:t>problems are systematically solved using EDA ,data visualization and clustering.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A504D-0CF1-45BA-BBA5-FDD9DC93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8" y="2818320"/>
            <a:ext cx="3209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E913-BFF4-4950-A8F4-8A450C50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12191999" cy="80222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5F33-9625-40C1-9081-725E103A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2166010"/>
            <a:ext cx="11168742" cy="43442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400" b="1" dirty="0">
                <a:latin typeface="Lato"/>
                <a:cs typeface="+mn-cs"/>
              </a:rPr>
              <a:t>167 </a:t>
            </a:r>
            <a:r>
              <a:rPr lang="en-IN" sz="1400" dirty="0">
                <a:latin typeface="Lato"/>
                <a:cs typeface="+mn-cs"/>
              </a:rPr>
              <a:t>Countries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400" b="1" dirty="0">
                <a:latin typeface="Lato"/>
                <a:cs typeface="+mn-cs"/>
              </a:rPr>
              <a:t>9 </a:t>
            </a:r>
            <a:r>
              <a:rPr lang="en-IN" sz="1400" dirty="0">
                <a:latin typeface="Lato"/>
                <a:cs typeface="+mn-cs"/>
              </a:rPr>
              <a:t>metrics (columns) available for </a:t>
            </a:r>
            <a:r>
              <a:rPr lang="en-US" sz="1400" dirty="0"/>
              <a:t>socio-economic and health </a:t>
            </a:r>
            <a:r>
              <a:rPr lang="en-IN" sz="1400" dirty="0">
                <a:latin typeface="Lato"/>
                <a:cs typeface="+mn-cs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Lato"/>
                <a:cs typeface="+mn-cs"/>
              </a:rPr>
              <a:t>No null values in the dataset.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Lato"/>
                <a:cs typeface="+mn-cs"/>
              </a:rPr>
              <a:t>Convert inflation into absolute terms.</a:t>
            </a:r>
          </a:p>
          <a:p>
            <a:pPr marL="0" indent="0" algn="just">
              <a:buNone/>
            </a:pPr>
            <a:endParaRPr lang="en-IN" sz="1800" dirty="0">
              <a:latin typeface="Lato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43CA0-ED64-46CF-B0E3-F3558A83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32" y="3720535"/>
            <a:ext cx="8105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9080-3EE6-459D-AF54-C4F4B6A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4" y="328875"/>
            <a:ext cx="9261446" cy="1035857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D2619-E3B3-486B-802C-770722976CFA}"/>
              </a:ext>
            </a:extLst>
          </p:cNvPr>
          <p:cNvSpPr/>
          <p:nvPr/>
        </p:nvSpPr>
        <p:spPr>
          <a:xfrm>
            <a:off x="487505" y="2018205"/>
            <a:ext cx="6760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Outlier Countries detected in the data set and must be removed before clustering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Few correlated columns detected and PCA analysis is don’t to create independent columns </a:t>
            </a:r>
          </a:p>
          <a:p>
            <a:pPr algn="just"/>
            <a:endParaRPr lang="en-US" b="1" dirty="0">
              <a:latin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A08DC-1E7E-400A-9DD1-888CDD96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41" y="3429000"/>
            <a:ext cx="2694002" cy="3184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707E9-7479-4B39-A3A7-B9293E70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93" y="3429001"/>
            <a:ext cx="2343028" cy="3184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2C1B3-D76A-417A-A756-307C39074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24" y="1650668"/>
            <a:ext cx="2274063" cy="2368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2AFB6-9C1E-486E-B723-F25017FCC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871" y="4305371"/>
            <a:ext cx="6039811" cy="2308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C35D2-AD92-4DF7-803B-7098CC7B9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8779" y="1650668"/>
            <a:ext cx="2136903" cy="2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933-E443-45AC-9D71-64C10722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" y="98603"/>
            <a:ext cx="12128923" cy="120769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Principal Component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B81C-C71C-4E7E-B2D5-D8E44934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71" y="1398864"/>
            <a:ext cx="4248864" cy="4060271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1600" dirty="0"/>
              <a:t>Performed standardization of data to perform PCA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600" dirty="0"/>
              <a:t>Scree analysis shows 4 components are enough to describe 95% of the dataset and its variance.</a:t>
            </a:r>
          </a:p>
          <a:p>
            <a:pPr algn="just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8405A-2454-459A-B4BE-0F50ADA4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87" y="1777853"/>
            <a:ext cx="5751483" cy="45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4248-2FA1-4721-9F1B-26B4700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394" y="245798"/>
            <a:ext cx="9313817" cy="55954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" panose="020F0302020204030204" pitchFamily="34" charset="0"/>
              </a:rPr>
              <a:t>Analysis of PCA</a:t>
            </a:r>
            <a:br>
              <a:rPr lang="en-US" sz="3200" b="1" dirty="0">
                <a:solidFill>
                  <a:srgbClr val="404040"/>
                </a:solidFill>
                <a:latin typeface="Calibri Light" panose="020F0302020204030204" pitchFamily="34" charset="0"/>
              </a:rPr>
            </a:b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C575E-E896-4633-B9D9-61AA2DF0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170" y="1249960"/>
            <a:ext cx="5608696" cy="5362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0F0054-177F-4EA5-B83B-F29C4A9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71" y="1398864"/>
            <a:ext cx="4248864" cy="4060271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1600" dirty="0"/>
              <a:t>PCA scatter plots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tx1"/>
                </a:solidFill>
              </a:rPr>
              <a:t>After removing outlier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600" dirty="0"/>
              <a:t>PCA analysis results in independent columns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1600" dirty="0">
              <a:solidFill>
                <a:schemeClr val="tx1"/>
              </a:solidFill>
            </a:endParaRPr>
          </a:p>
          <a:p>
            <a:pPr algn="just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6A5AA-746C-46AB-92EB-09CDBBC0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6" y="3464319"/>
            <a:ext cx="5431749" cy="31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4321-A9FE-432A-A8D6-FF1D223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80" y="187074"/>
            <a:ext cx="10015440" cy="9153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</a:rPr>
              <a:t>Cluster formation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1B1AC-B30C-4A35-A998-E53C237FF005}"/>
              </a:ext>
            </a:extLst>
          </p:cNvPr>
          <p:cNvSpPr/>
          <p:nvPr/>
        </p:nvSpPr>
        <p:spPr>
          <a:xfrm>
            <a:off x="412002" y="1492393"/>
            <a:ext cx="10691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Optimum number </a:t>
            </a:r>
            <a:r>
              <a:rPr lang="en-US" dirty="0"/>
              <a:t>of cluster is found to be </a:t>
            </a:r>
            <a:r>
              <a:rPr lang="en-US" b="1" dirty="0"/>
              <a:t>4</a:t>
            </a:r>
            <a:r>
              <a:rPr lang="en-US" dirty="0"/>
              <a:t>  by  </a:t>
            </a:r>
            <a:r>
              <a:rPr lang="en-US" b="1" dirty="0"/>
              <a:t>Silhouette Analysis and Elbow curve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3 cluster results in good clustering but 4 is chosen to target the countries with the most dire need of help</a:t>
            </a:r>
          </a:p>
          <a:p>
            <a:pPr algn="just"/>
            <a:endParaRPr lang="en-IN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7908E-0F9A-404C-9EBC-A62AB2C6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6" y="3235396"/>
            <a:ext cx="4927642" cy="325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5440A-BACC-4615-814D-87E581F9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55" y="3235395"/>
            <a:ext cx="4845435" cy="3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E25338-FEA9-42ED-A348-A222F7F7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86" y="145129"/>
            <a:ext cx="10015440" cy="9153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</a:rPr>
              <a:t>K-means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9662A-38B3-4278-B02E-FCF7C365CBD8}"/>
              </a:ext>
            </a:extLst>
          </p:cNvPr>
          <p:cNvSpPr/>
          <p:nvPr/>
        </p:nvSpPr>
        <p:spPr>
          <a:xfrm>
            <a:off x="546227" y="1593061"/>
            <a:ext cx="4201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Optimum number </a:t>
            </a:r>
            <a:r>
              <a:rPr lang="en-US" dirty="0"/>
              <a:t>of cluster is found to be </a:t>
            </a:r>
            <a:r>
              <a:rPr lang="en-US" b="1" dirty="0"/>
              <a:t>4</a:t>
            </a:r>
            <a:r>
              <a:rPr lang="en-US" dirty="0"/>
              <a:t>  by  </a:t>
            </a:r>
            <a:r>
              <a:rPr lang="en-US" b="1" dirty="0"/>
              <a:t>Silhouette Analysis and Elbow curve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</a:p>
          <a:p>
            <a:pPr algn="just"/>
            <a:endParaRPr lang="en-IN" dirty="0">
              <a:latin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E6E73-8C8F-44CA-9C7E-596AEDFA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17" y="1494041"/>
            <a:ext cx="5565709" cy="51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F3967D-BA9B-49B0-AE0C-13A04D26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86" y="145129"/>
            <a:ext cx="10015440" cy="9153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</a:rPr>
              <a:t>Hierarchical Clustering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3EC6-AB13-42C5-8782-AB8D2FB66A02}"/>
              </a:ext>
            </a:extLst>
          </p:cNvPr>
          <p:cNvSpPr/>
          <p:nvPr/>
        </p:nvSpPr>
        <p:spPr>
          <a:xfrm>
            <a:off x="604950" y="1326766"/>
            <a:ext cx="420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Optimum number </a:t>
            </a:r>
            <a:r>
              <a:rPr lang="en-US" dirty="0"/>
              <a:t>of cluster is found to be </a:t>
            </a:r>
            <a:r>
              <a:rPr lang="en-US" b="1" dirty="0"/>
              <a:t>4</a:t>
            </a:r>
            <a:r>
              <a:rPr lang="en-US" dirty="0"/>
              <a:t>  by  </a:t>
            </a:r>
            <a:r>
              <a:rPr lang="en-US" b="1" dirty="0"/>
              <a:t>Silhouette Analysis and Elbow curve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 means and hierarchical clustering give same results</a:t>
            </a:r>
          </a:p>
          <a:p>
            <a:pPr algn="just"/>
            <a:endParaRPr lang="en-IN" dirty="0">
              <a:latin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E9C86-B0EB-46B3-895E-3E6293D6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2" y="3776909"/>
            <a:ext cx="2679146" cy="1854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964E8-4AC9-4934-AD08-C80A9469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11" y="3776909"/>
            <a:ext cx="2612936" cy="1854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CE6AC-4E57-4711-BE05-4C5905B8A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101" y="1468072"/>
            <a:ext cx="5245089" cy="49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405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Lato</vt:lpstr>
      <vt:lpstr>Wingdings</vt:lpstr>
      <vt:lpstr>Wingdings 3</vt:lpstr>
      <vt:lpstr>Ion</vt:lpstr>
      <vt:lpstr>ASSIGNMENT  Clustering &amp; PCA</vt:lpstr>
      <vt:lpstr>Business Objective</vt:lpstr>
      <vt:lpstr>Data exploration</vt:lpstr>
      <vt:lpstr>Data Analysis</vt:lpstr>
      <vt:lpstr>Principal Component Analysis</vt:lpstr>
      <vt:lpstr>Analysis of PCA </vt:lpstr>
      <vt:lpstr>Cluster formation</vt:lpstr>
      <vt:lpstr>K-means</vt:lpstr>
      <vt:lpstr>Hierarchical Clustering</vt:lpstr>
      <vt:lpstr>Analyzing 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 Submission</dc:title>
  <dc:creator>Chiranjeev</dc:creator>
  <cp:lastModifiedBy>Prajwal Rao</cp:lastModifiedBy>
  <cp:revision>102</cp:revision>
  <dcterms:created xsi:type="dcterms:W3CDTF">2016-06-09T08:16:28Z</dcterms:created>
  <dcterms:modified xsi:type="dcterms:W3CDTF">2019-02-23T15:56:32Z</dcterms:modified>
</cp:coreProperties>
</file>