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94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4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9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45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31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0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6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72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68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7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5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02-12-2018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IN"/>
              <a:t>1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D878043-F969-451A-9D4E-4BCECDAAF07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C321B8-BA49-4681-B4C8-4C9650935A7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3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90" y="344557"/>
            <a:ext cx="12108110" cy="319377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ASSIGNMENT</a:t>
            </a:r>
            <a:br>
              <a:rPr lang="en-IN" sz="3200" b="1" dirty="0"/>
            </a:br>
            <a:br>
              <a:rPr lang="en-IN" sz="3200" b="1" dirty="0"/>
            </a:br>
            <a:r>
              <a:rPr lang="en-IN" sz="3200" b="1" dirty="0"/>
              <a:t>Uber Supply-Demand Gap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163" y="4617676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I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Prajwal Rao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09B5-D6B8-4694-92B7-8CC30A45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2082"/>
            <a:ext cx="12191999" cy="85613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/>
              </a:rPr>
              <a:t>Business Objective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BE19E-F2C3-4124-9247-57995B0D72E6}"/>
              </a:ext>
            </a:extLst>
          </p:cNvPr>
          <p:cNvSpPr/>
          <p:nvPr/>
        </p:nvSpPr>
        <p:spPr>
          <a:xfrm>
            <a:off x="704477" y="1356250"/>
            <a:ext cx="10946316" cy="3016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latin typeface="Lato"/>
              </a:rPr>
              <a:t>Business Objective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Lato"/>
              </a:rPr>
              <a:t> </a:t>
            </a:r>
            <a:r>
              <a:rPr lang="en-US" sz="1600" dirty="0">
                <a:latin typeface="Lato"/>
              </a:rPr>
              <a:t>The aim of analysis is to identify the root cause of the problem (i.e. cancellation and non-availability of cars) and recommend ways to improve the situation. </a:t>
            </a:r>
            <a:endParaRPr lang="en-IN" dirty="0">
              <a:latin typeface="Lato"/>
            </a:endParaRPr>
          </a:p>
          <a:p>
            <a:pPr algn="just">
              <a:lnSpc>
                <a:spcPct val="250000"/>
              </a:lnSpc>
            </a:pPr>
            <a:r>
              <a:rPr lang="en-IN" b="1" dirty="0">
                <a:latin typeface="Lato"/>
              </a:rPr>
              <a:t>Approach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Lato" panose="020F0502020204030203"/>
              </a:rPr>
              <a:t>problems are systematically solved using EDA and data visualization.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1A504D-0CF1-45BA-BBA5-FDD9DC931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8" y="2818320"/>
            <a:ext cx="32099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6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E913-BFF4-4950-A8F4-8A450C50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080"/>
            <a:ext cx="12191999" cy="80222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5F33-9625-40C1-9081-725E103A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2166010"/>
            <a:ext cx="11168742" cy="434426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1800" b="1" dirty="0">
                <a:latin typeface="Lato"/>
                <a:cs typeface="+mn-cs"/>
              </a:rPr>
              <a:t>6754 </a:t>
            </a:r>
            <a:r>
              <a:rPr lang="en-IN" sz="1800" dirty="0">
                <a:latin typeface="Lato"/>
                <a:cs typeface="+mn-cs"/>
              </a:rPr>
              <a:t>Unique Entries</a:t>
            </a:r>
          </a:p>
          <a:p>
            <a:pPr marL="0" indent="0" algn="just">
              <a:buNone/>
            </a:pPr>
            <a:endParaRPr lang="en-IN" sz="1800" dirty="0">
              <a:latin typeface="Lato"/>
              <a:cs typeface="+mn-cs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800" b="1">
                <a:latin typeface="Lato"/>
                <a:cs typeface="+mn-cs"/>
              </a:rPr>
              <a:t>2 </a:t>
            </a:r>
            <a:r>
              <a:rPr lang="en-IN" sz="1800" b="1" dirty="0">
                <a:latin typeface="Lato"/>
                <a:cs typeface="+mn-cs"/>
              </a:rPr>
              <a:t>Pickup Points types </a:t>
            </a:r>
            <a:r>
              <a:rPr lang="en-IN" sz="1800" dirty="0">
                <a:latin typeface="Lato"/>
                <a:cs typeface="+mn-cs"/>
              </a:rPr>
              <a:t>comprising of Airport, City.</a:t>
            </a:r>
          </a:p>
          <a:p>
            <a:pPr marL="0" indent="0" algn="just">
              <a:buNone/>
            </a:pPr>
            <a:endParaRPr lang="en-IN" sz="1800" dirty="0">
              <a:latin typeface="Lato"/>
              <a:cs typeface="+mn-cs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800" b="1" dirty="0">
                <a:latin typeface="Lato"/>
              </a:rPr>
              <a:t>5 continuous </a:t>
            </a:r>
            <a:r>
              <a:rPr lang="en-IN" sz="1800" b="1" dirty="0">
                <a:latin typeface="Lato"/>
                <a:cs typeface="+mn-cs"/>
              </a:rPr>
              <a:t>days </a:t>
            </a:r>
            <a:r>
              <a:rPr lang="en-IN" sz="1800" dirty="0">
                <a:latin typeface="Lato"/>
                <a:cs typeface="+mn-cs"/>
              </a:rPr>
              <a:t>11</a:t>
            </a:r>
            <a:r>
              <a:rPr lang="en-IN" sz="1800" baseline="30000" dirty="0">
                <a:latin typeface="Lato"/>
                <a:cs typeface="+mn-cs"/>
              </a:rPr>
              <a:t>th</a:t>
            </a:r>
            <a:r>
              <a:rPr lang="en-IN" sz="1800" dirty="0">
                <a:latin typeface="Lato"/>
                <a:cs typeface="+mn-cs"/>
              </a:rPr>
              <a:t>,12</a:t>
            </a:r>
            <a:r>
              <a:rPr lang="en-IN" sz="1800" baseline="30000" dirty="0">
                <a:latin typeface="Lato"/>
                <a:cs typeface="+mn-cs"/>
              </a:rPr>
              <a:t>th</a:t>
            </a:r>
            <a:r>
              <a:rPr lang="en-IN" sz="1800" dirty="0">
                <a:latin typeface="Lato"/>
                <a:cs typeface="+mn-cs"/>
              </a:rPr>
              <a:t>, 13</a:t>
            </a:r>
            <a:r>
              <a:rPr lang="en-IN" sz="1800" baseline="30000" dirty="0">
                <a:latin typeface="Lato"/>
                <a:cs typeface="+mn-cs"/>
              </a:rPr>
              <a:t>th</a:t>
            </a:r>
            <a:r>
              <a:rPr lang="en-IN" sz="1800" dirty="0">
                <a:latin typeface="Lato"/>
                <a:cs typeface="+mn-cs"/>
              </a:rPr>
              <a:t>,14</a:t>
            </a:r>
            <a:r>
              <a:rPr lang="en-IN" sz="1800" baseline="30000" dirty="0">
                <a:latin typeface="Lato"/>
                <a:cs typeface="+mn-cs"/>
              </a:rPr>
              <a:t>th</a:t>
            </a:r>
            <a:r>
              <a:rPr lang="en-IN" sz="1800" dirty="0">
                <a:latin typeface="Lato"/>
                <a:cs typeface="+mn-cs"/>
              </a:rPr>
              <a:t> and </a:t>
            </a:r>
            <a:r>
              <a:rPr lang="en-IN" sz="1800" dirty="0">
                <a:latin typeface="Lato"/>
              </a:rPr>
              <a:t>15</a:t>
            </a:r>
            <a:r>
              <a:rPr lang="en-IN" sz="1800" baseline="30000" dirty="0">
                <a:latin typeface="Lato"/>
              </a:rPr>
              <a:t>th</a:t>
            </a:r>
            <a:r>
              <a:rPr lang="en-IN" sz="1800" baseline="30000" dirty="0"/>
              <a:t> </a:t>
            </a:r>
            <a:r>
              <a:rPr lang="en-IN" sz="1800" dirty="0">
                <a:latin typeface="Lato"/>
                <a:cs typeface="+mn-cs"/>
              </a:rPr>
              <a:t>in the month of July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35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9080-3EE6-459D-AF54-C4F4B6A5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14" y="328875"/>
            <a:ext cx="9261446" cy="1035857"/>
          </a:xfrm>
        </p:spPr>
        <p:txBody>
          <a:bodyPr>
            <a:noAutofit/>
          </a:bodyPr>
          <a:lstStyle/>
          <a:p>
            <a:pPr algn="ctr"/>
            <a:r>
              <a:rPr lang="en-IN" b="1" dirty="0"/>
              <a:t>Data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D2619-E3B3-486B-802C-770722976CFA}"/>
              </a:ext>
            </a:extLst>
          </p:cNvPr>
          <p:cNvSpPr/>
          <p:nvPr/>
        </p:nvSpPr>
        <p:spPr>
          <a:xfrm>
            <a:off x="487505" y="2018205"/>
            <a:ext cx="67605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arenR"/>
            </a:pPr>
            <a:r>
              <a:rPr lang="en-US" dirty="0">
                <a:latin typeface="Lato"/>
              </a:rPr>
              <a:t>Comparing the Pick points Based on the percent of Cancelled and Car not available Rides.</a:t>
            </a:r>
            <a:endParaRPr lang="en-US" b="1" dirty="0">
              <a:latin typeface="Lato"/>
            </a:endParaRPr>
          </a:p>
          <a:p>
            <a:pPr algn="just"/>
            <a:endParaRPr lang="en-US" b="1" dirty="0">
              <a:latin typeface="Lato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Lato"/>
              </a:rPr>
              <a:t>Car Not Available </a:t>
            </a:r>
            <a:r>
              <a:rPr lang="en-IN" dirty="0">
                <a:latin typeface="Lato"/>
              </a:rPr>
              <a:t>does not differ based on the pickup points and more cars needed generally in both the City and Airport.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Lato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Lato"/>
              </a:rPr>
              <a:t>Cancelled </a:t>
            </a:r>
            <a:r>
              <a:rPr lang="en-IN" dirty="0">
                <a:latin typeface="Lato"/>
              </a:rPr>
              <a:t>rides show a huge difference between Airport and City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1" dirty="0">
              <a:latin typeface="Lato"/>
            </a:endParaRPr>
          </a:p>
          <a:p>
            <a:pPr algn="just"/>
            <a:r>
              <a:rPr lang="en-IN" b="1" dirty="0">
                <a:latin typeface="Lato"/>
              </a:rPr>
              <a:t>- </a:t>
            </a:r>
            <a:r>
              <a:rPr lang="en-IN" dirty="0">
                <a:latin typeface="Lato"/>
              </a:rPr>
              <a:t>Assigning cars to close the demand gap in the airport first is the best ,due to the low cancel rate there.</a:t>
            </a:r>
            <a:endParaRPr lang="en-IN" b="1" dirty="0">
              <a:latin typeface="Lato"/>
            </a:endParaRPr>
          </a:p>
          <a:p>
            <a:pPr algn="just"/>
            <a:endParaRPr lang="en-US" b="1" dirty="0">
              <a:latin typeface="Lato"/>
            </a:endParaRPr>
          </a:p>
          <a:p>
            <a:pPr algn="just"/>
            <a:endParaRPr lang="en-US" b="1" dirty="0">
              <a:latin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94B588-5A1A-42A7-B7EE-19C5958E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088" y="3268702"/>
            <a:ext cx="4637318" cy="121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5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9933-E443-45AC-9D71-64C10722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" y="98603"/>
            <a:ext cx="12128923" cy="1207695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Hourly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B81C-C71C-4E7E-B2D5-D8E449343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917" y="1929468"/>
            <a:ext cx="4248864" cy="4060271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/>
                </a:solidFill>
              </a:rPr>
              <a:t> Analysing the Hourly inflow and outflow of cars to and from the airport.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/>
                </a:solidFill>
              </a:rPr>
              <a:t>Analysis relives that the inflow of car increases through out the data, then </a:t>
            </a:r>
            <a:r>
              <a:rPr lang="en-IN" b="1" dirty="0">
                <a:solidFill>
                  <a:schemeClr val="tx1"/>
                </a:solidFill>
              </a:rPr>
              <a:t>decreases at night </a:t>
            </a:r>
            <a:r>
              <a:rPr lang="en-IN" dirty="0">
                <a:solidFill>
                  <a:schemeClr val="tx1"/>
                </a:solidFill>
              </a:rPr>
              <a:t>corresponding to the arriving planes.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DA8A9-5D22-4412-B5EF-635910797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868" y="1929468"/>
            <a:ext cx="6768053" cy="43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4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4248-2FA1-4721-9F1B-26B47007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005" y="640080"/>
            <a:ext cx="9313817" cy="8561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04040"/>
                </a:solidFill>
                <a:latin typeface="Calibri Light" panose="020F0302020204030204" pitchFamily="34" charset="0"/>
              </a:rPr>
              <a:t>Demand and Supply Hourly Analysis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2827B-2E5D-4D37-9A5B-F1282FDA2B52}"/>
              </a:ext>
            </a:extLst>
          </p:cNvPr>
          <p:cNvSpPr/>
          <p:nvPr/>
        </p:nvSpPr>
        <p:spPr>
          <a:xfrm>
            <a:off x="604497" y="2010779"/>
            <a:ext cx="36487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b="1" dirty="0">
                <a:latin typeface="Lato"/>
              </a:rPr>
              <a:t>Airport </a:t>
            </a:r>
            <a:r>
              <a:rPr lang="en-US" sz="1600" dirty="0">
                <a:latin typeface="Lato"/>
              </a:rPr>
              <a:t>has a huge spike in the </a:t>
            </a:r>
            <a:r>
              <a:rPr lang="en-US" sz="1600" b="1" dirty="0">
                <a:latin typeface="Lato"/>
              </a:rPr>
              <a:t>demand</a:t>
            </a:r>
            <a:r>
              <a:rPr lang="en-US" sz="1600" dirty="0">
                <a:latin typeface="Lato"/>
              </a:rPr>
              <a:t> at Night from </a:t>
            </a:r>
            <a:r>
              <a:rPr lang="en-US" sz="1600" b="1" dirty="0">
                <a:latin typeface="Lato"/>
              </a:rPr>
              <a:t>5pm to 11pm.</a:t>
            </a:r>
            <a:endParaRPr lang="en-US" sz="1600" dirty="0">
              <a:latin typeface="La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Lato"/>
              </a:rPr>
              <a:t>More drivers must be assigned at the night by providing proper incentives such as extra pay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Lato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b="1" dirty="0">
                <a:latin typeface="Lato"/>
              </a:rPr>
              <a:t>City </a:t>
            </a:r>
            <a:r>
              <a:rPr lang="en-US" sz="1600" dirty="0">
                <a:latin typeface="Lato"/>
              </a:rPr>
              <a:t>has a huge spike in </a:t>
            </a:r>
            <a:r>
              <a:rPr lang="en-US" sz="1600" b="1" dirty="0">
                <a:latin typeface="Lato"/>
              </a:rPr>
              <a:t>demand</a:t>
            </a:r>
            <a:r>
              <a:rPr lang="en-US" sz="1600" dirty="0">
                <a:latin typeface="Lato"/>
              </a:rPr>
              <a:t> in the early mornings when the day is starting from </a:t>
            </a:r>
            <a:r>
              <a:rPr lang="en-US" sz="1600" b="1" dirty="0">
                <a:latin typeface="Lato"/>
              </a:rPr>
              <a:t>04:00am to 11:00am.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600" b="1" dirty="0">
              <a:latin typeface="Lato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Lato"/>
              </a:rPr>
              <a:t>More driver must be assigned at the night by adding proper incentives such as extra pay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1ED09B-3249-4510-B6DF-353D15057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128" y="1876617"/>
            <a:ext cx="7717872" cy="434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4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4321-A9FE-432A-A8D6-FF1D2233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640079"/>
            <a:ext cx="10015440" cy="91534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04040"/>
                </a:solidFill>
                <a:latin typeface="Calibri Light" panose="020F0302020204030204" pitchFamily="34" charset="0"/>
              </a:rPr>
              <a:t>Demand and Supply Gap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1B1AC-B30C-4A35-A998-E53C237FF005}"/>
              </a:ext>
            </a:extLst>
          </p:cNvPr>
          <p:cNvSpPr/>
          <p:nvPr/>
        </p:nvSpPr>
        <p:spPr>
          <a:xfrm>
            <a:off x="412003" y="2104790"/>
            <a:ext cx="25417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>
                <a:latin typeface="Lato"/>
              </a:rPr>
              <a:t>As we can see there is always excess demand.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dirty="0">
              <a:latin typeface="Lato"/>
            </a:endParaRPr>
          </a:p>
          <a:p>
            <a:pPr marL="457200" indent="-457200" algn="just">
              <a:buAutoNum type="arabicParenR"/>
            </a:pPr>
            <a:r>
              <a:rPr lang="en-IN" dirty="0">
                <a:latin typeface="Lato"/>
              </a:rPr>
              <a:t>Increase no of cars at night at the Airport</a:t>
            </a:r>
          </a:p>
          <a:p>
            <a:pPr marL="457200" indent="-457200" algn="just">
              <a:buAutoNum type="arabicParenR"/>
            </a:pPr>
            <a:endParaRPr lang="en-IN" dirty="0">
              <a:latin typeface="Lato"/>
            </a:endParaRPr>
          </a:p>
          <a:p>
            <a:pPr marL="457200" indent="-457200" algn="just">
              <a:buAutoNum type="arabicParenR"/>
            </a:pPr>
            <a:r>
              <a:rPr lang="en-IN" dirty="0">
                <a:latin typeface="Lato"/>
              </a:rPr>
              <a:t>Increase no of cars from 5am to11am at the City</a:t>
            </a:r>
          </a:p>
          <a:p>
            <a:pPr marL="457200" indent="-457200" algn="just">
              <a:buAutoNum type="arabicParenR"/>
            </a:pPr>
            <a:endParaRPr lang="en-IN" dirty="0">
              <a:latin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CCEE2-9F0A-40D5-B78A-334FDE0C1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64" y="1861509"/>
            <a:ext cx="8574481" cy="42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1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0BEE7-AAF9-4C4C-A90D-07AF7B5B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93" y="1982065"/>
            <a:ext cx="11427172" cy="2901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>
                <a:latin typeface="Lato"/>
              </a:rPr>
              <a:t>After a through analysis we can draw the following conclusion 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Lato"/>
              </a:rPr>
              <a:t> </a:t>
            </a:r>
            <a:r>
              <a:rPr lang="en-US" b="1" dirty="0">
                <a:latin typeface="Lato"/>
              </a:rPr>
              <a:t>Increase</a:t>
            </a:r>
            <a:r>
              <a:rPr lang="en-US" dirty="0">
                <a:latin typeface="Lato"/>
              </a:rPr>
              <a:t> no of cars at night at the </a:t>
            </a:r>
            <a:r>
              <a:rPr lang="en-US" b="1" dirty="0">
                <a:latin typeface="Lato"/>
              </a:rPr>
              <a:t>Airport</a:t>
            </a:r>
            <a:r>
              <a:rPr lang="en-US" dirty="0">
                <a:latin typeface="Lato"/>
              </a:rPr>
              <a:t> from </a:t>
            </a:r>
            <a:r>
              <a:rPr lang="en-US" b="1" dirty="0">
                <a:latin typeface="Lato"/>
              </a:rPr>
              <a:t>5pm to 11pm</a:t>
            </a:r>
            <a:r>
              <a:rPr lang="en-US" dirty="0">
                <a:latin typeface="Lato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Lato"/>
              </a:rPr>
              <a:t> </a:t>
            </a:r>
            <a:r>
              <a:rPr lang="en-US" b="1" dirty="0">
                <a:latin typeface="Lato"/>
              </a:rPr>
              <a:t>Increase</a:t>
            </a:r>
            <a:r>
              <a:rPr lang="en-US" dirty="0">
                <a:latin typeface="Lato"/>
              </a:rPr>
              <a:t> no of cars at the </a:t>
            </a:r>
            <a:r>
              <a:rPr lang="en-US" b="1" dirty="0">
                <a:latin typeface="Lato"/>
              </a:rPr>
              <a:t>City</a:t>
            </a:r>
            <a:r>
              <a:rPr lang="en-US" dirty="0">
                <a:latin typeface="Lato"/>
              </a:rPr>
              <a:t> from </a:t>
            </a:r>
            <a:r>
              <a:rPr lang="en-US" b="1" dirty="0">
                <a:latin typeface="Lato"/>
              </a:rPr>
              <a:t>04:00am to 11:00am</a:t>
            </a:r>
            <a:r>
              <a:rPr lang="en-US" dirty="0">
                <a:latin typeface="Lato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Lato"/>
              </a:rPr>
              <a:t> </a:t>
            </a:r>
            <a:r>
              <a:rPr lang="en-IN" b="1" dirty="0">
                <a:latin typeface="Lato"/>
              </a:rPr>
              <a:t>Assigning</a:t>
            </a:r>
            <a:r>
              <a:rPr lang="en-US" dirty="0">
                <a:latin typeface="Lato"/>
              </a:rPr>
              <a:t> car </a:t>
            </a:r>
            <a:r>
              <a:rPr lang="en-US" b="1" dirty="0">
                <a:latin typeface="Lato"/>
              </a:rPr>
              <a:t>first</a:t>
            </a:r>
            <a:r>
              <a:rPr lang="en-US" dirty="0">
                <a:latin typeface="Lato"/>
              </a:rPr>
              <a:t> to the </a:t>
            </a:r>
            <a:r>
              <a:rPr lang="en-US" b="1" dirty="0">
                <a:latin typeface="Lato"/>
              </a:rPr>
              <a:t>airport</a:t>
            </a:r>
            <a:r>
              <a:rPr lang="en-US" dirty="0">
                <a:latin typeface="Lato"/>
              </a:rPr>
              <a:t> as the riders have a </a:t>
            </a:r>
            <a:r>
              <a:rPr lang="en-US" b="1" dirty="0">
                <a:latin typeface="Lato"/>
              </a:rPr>
              <a:t>lower cancellation </a:t>
            </a:r>
            <a:r>
              <a:rPr lang="en-US" dirty="0">
                <a:latin typeface="Lato"/>
              </a:rPr>
              <a:t>rate but </a:t>
            </a:r>
            <a:r>
              <a:rPr lang="en-US" b="1" dirty="0">
                <a:latin typeface="Lato"/>
              </a:rPr>
              <a:t>Very High Demand</a:t>
            </a:r>
            <a:r>
              <a:rPr lang="en-US" dirty="0">
                <a:latin typeface="Lato"/>
              </a:rPr>
              <a:t> at night.</a:t>
            </a:r>
          </a:p>
          <a:p>
            <a:pPr marL="0" indent="0" algn="just">
              <a:buNone/>
            </a:pPr>
            <a:endParaRPr lang="en-US" dirty="0">
              <a:latin typeface="Lato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IN" sz="1800" dirty="0">
              <a:solidFill>
                <a:srgbClr val="000000"/>
              </a:solidFill>
              <a:latin typeface="Lato" panose="020F0502020204030203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58369-5948-4AF9-B1F2-3C03132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6913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/>
              </a:rPr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4134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540</TotalTime>
  <Words>368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Lato</vt:lpstr>
      <vt:lpstr>Wingdings</vt:lpstr>
      <vt:lpstr>Retrospect</vt:lpstr>
      <vt:lpstr>ASSIGNMENT  Uber Supply-Demand Gap</vt:lpstr>
      <vt:lpstr>Business Objective</vt:lpstr>
      <vt:lpstr>Data exploration</vt:lpstr>
      <vt:lpstr>Data Analysis</vt:lpstr>
      <vt:lpstr>Hourly Analysis</vt:lpstr>
      <vt:lpstr>Demand and Supply Hourly Analysis</vt:lpstr>
      <vt:lpstr>Demand and Supply Gap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 Submission</dc:title>
  <dc:creator>Chiranjeev</dc:creator>
  <cp:lastModifiedBy>Prajwal Rao</cp:lastModifiedBy>
  <cp:revision>66</cp:revision>
  <dcterms:created xsi:type="dcterms:W3CDTF">2016-06-09T08:16:28Z</dcterms:created>
  <dcterms:modified xsi:type="dcterms:W3CDTF">2018-12-02T11:16:05Z</dcterms:modified>
</cp:coreProperties>
</file>