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Open Sauce Bold" charset="1" panose="00000800000000000000"/>
      <p:regular r:id="rId28"/>
    </p:embeddedFont>
    <p:embeddedFont>
      <p:font typeface="Garet Bold" charset="1" panose="00000000000000000000"/>
      <p:regular r:id="rId29"/>
    </p:embeddedFont>
    <p:embeddedFont>
      <p:font typeface="Inter Bold" charset="1" panose="020B0802030000000004"/>
      <p:regular r:id="rId30"/>
    </p:embeddedFont>
    <p:embeddedFont>
      <p:font typeface="Inter" charset="1" panose="020B0502030000000004"/>
      <p:regular r:id="rId31"/>
    </p:embeddedFont>
    <p:embeddedFont>
      <p:font typeface="Canva Sans" charset="1" panose="020B0503030501040103"/>
      <p:regular r:id="rId32"/>
    </p:embeddedFont>
    <p:embeddedFont>
      <p:font typeface="Telegraf Bold" charset="1" panose="00000800000000000000"/>
      <p:regular r:id="rId33"/>
    </p:embeddedFont>
    <p:embeddedFont>
      <p:font typeface="Canva Sans Bold Italics" charset="1" panose="020B0803030501040103"/>
      <p:regular r:id="rId34"/>
    </p:embeddedFont>
    <p:embeddedFont>
      <p:font typeface="Canva Sans Bold" charset="1" panose="020B0803030501040103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https://longevityomics.tech" TargetMode="External" Type="http://schemas.openxmlformats.org/officeDocument/2006/relationships/hyperlink"/><Relationship Id="rId7" Target="https://longevityomics.tech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06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153650" y="3695700"/>
            <a:ext cx="8134350" cy="2895600"/>
          </a:xfrm>
          <a:prstGeom prst="rect">
            <a:avLst/>
          </a:prstGeom>
          <a:solidFill>
            <a:srgbClr val="240674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2662398" y="7159683"/>
            <a:ext cx="12963204" cy="846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11"/>
              </a:lnSpc>
            </a:pPr>
            <a:r>
              <a:rPr lang="en-US" sz="4936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Quantum Life AI Development Structure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5865641" y="3439161"/>
            <a:ext cx="6556719" cy="1985847"/>
          </a:xfrm>
          <a:custGeom>
            <a:avLst/>
            <a:gdLst/>
            <a:ahLst/>
            <a:cxnLst/>
            <a:rect r="r" b="b" t="t" l="l"/>
            <a:pathLst>
              <a:path h="1985847" w="6556719">
                <a:moveTo>
                  <a:pt x="0" y="0"/>
                </a:moveTo>
                <a:lnTo>
                  <a:pt x="6556718" y="0"/>
                </a:lnTo>
                <a:lnTo>
                  <a:pt x="6556718" y="1985847"/>
                </a:lnTo>
                <a:lnTo>
                  <a:pt x="0" y="198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662398" y="8431187"/>
            <a:ext cx="12963204" cy="67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1"/>
              </a:lnSpc>
            </a:pPr>
            <a:r>
              <a:rPr lang="en-US" sz="3936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Presenter: WU Bohuai</a:t>
            </a:r>
          </a:p>
        </p:txBody>
      </p:sp>
      <p:sp>
        <p:nvSpPr>
          <p:cNvPr name="AutoShape 6" id="6"/>
          <p:cNvSpPr/>
          <p:nvPr/>
        </p:nvSpPr>
        <p:spPr>
          <a:xfrm>
            <a:off x="5897880" y="5143500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06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62398" y="5642285"/>
            <a:ext cx="12963204" cy="846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11"/>
              </a:lnSpc>
            </a:pPr>
            <a:r>
              <a:rPr lang="en-US" sz="4936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2. AI Discussion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5865641" y="3439161"/>
            <a:ext cx="6556719" cy="1985847"/>
          </a:xfrm>
          <a:custGeom>
            <a:avLst/>
            <a:gdLst/>
            <a:ahLst/>
            <a:cxnLst/>
            <a:rect r="r" b="b" t="t" l="l"/>
            <a:pathLst>
              <a:path h="1985847" w="6556719">
                <a:moveTo>
                  <a:pt x="0" y="0"/>
                </a:moveTo>
                <a:lnTo>
                  <a:pt x="6556718" y="0"/>
                </a:lnTo>
                <a:lnTo>
                  <a:pt x="6556718" y="1985847"/>
                </a:lnTo>
                <a:lnTo>
                  <a:pt x="0" y="198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5897880" y="5143500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543194"/>
            <a:chOff x="0" y="0"/>
            <a:chExt cx="4816593" cy="4064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06438"/>
            </a:xfrm>
            <a:custGeom>
              <a:avLst/>
              <a:gdLst/>
              <a:ahLst/>
              <a:cxnLst/>
              <a:rect r="r" b="b" t="t" l="l"/>
              <a:pathLst>
                <a:path h="4064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44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35214" y="519403"/>
            <a:ext cx="17217573" cy="547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4"/>
              </a:lnSpc>
            </a:pPr>
            <a:r>
              <a:rPr lang="en-US" b="true" sz="3600" spc="72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CURRENT PRODUCT SITUATION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36489" y="2132405"/>
            <a:ext cx="7242909" cy="88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22"/>
              </a:lnSpc>
            </a:pPr>
            <a:r>
              <a:rPr lang="en-US" sz="4155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Following Information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042457" y="351840"/>
            <a:ext cx="2914179" cy="882623"/>
          </a:xfrm>
          <a:custGeom>
            <a:avLst/>
            <a:gdLst/>
            <a:ahLst/>
            <a:cxnLst/>
            <a:rect r="r" b="b" t="t" l="l"/>
            <a:pathLst>
              <a:path h="882623" w="2914179">
                <a:moveTo>
                  <a:pt x="0" y="0"/>
                </a:moveTo>
                <a:lnTo>
                  <a:pt x="2914179" y="0"/>
                </a:lnTo>
                <a:lnTo>
                  <a:pt x="2914179" y="882623"/>
                </a:lnTo>
                <a:lnTo>
                  <a:pt x="0" y="8826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36489" y="3235996"/>
            <a:ext cx="15522811" cy="3836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6617" indent="-308308" lvl="1">
              <a:lnSpc>
                <a:spcPts val="5169"/>
              </a:lnSpc>
              <a:buAutoNum type="arabicPeriod" startAt="1"/>
            </a:pPr>
            <a:r>
              <a:rPr lang="en-US" b="true" sz="2856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Current challenge and possible solutions on report generation</a:t>
            </a:r>
          </a:p>
          <a:p>
            <a:pPr algn="l" marL="616617" indent="-308308" lvl="1">
              <a:lnSpc>
                <a:spcPts val="5169"/>
              </a:lnSpc>
              <a:buAutoNum type="arabicPeriod" startAt="1"/>
            </a:pPr>
            <a:r>
              <a:rPr lang="en-US" b="true" sz="2856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Quantum Life AI Stack</a:t>
            </a:r>
          </a:p>
          <a:p>
            <a:pPr algn="l" marL="616617" indent="-308308" lvl="1">
              <a:lnSpc>
                <a:spcPts val="5169"/>
              </a:lnSpc>
              <a:buAutoNum type="arabicPeriod" startAt="1"/>
            </a:pPr>
            <a:r>
              <a:rPr lang="en-US" b="true" sz="2856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3 Steps of AI Models and Possible Goals</a:t>
            </a:r>
          </a:p>
          <a:p>
            <a:pPr algn="l" marL="1233234" indent="-411078" lvl="2">
              <a:lnSpc>
                <a:spcPts val="5169"/>
              </a:lnSpc>
              <a:buAutoNum type="alphaLcPeriod" startAt="1"/>
            </a:pPr>
            <a:r>
              <a:rPr lang="en-US" b="true" sz="2856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Nowcasting</a:t>
            </a:r>
          </a:p>
          <a:p>
            <a:pPr algn="l" marL="1233234" indent="-411078" lvl="2">
              <a:lnSpc>
                <a:spcPts val="5169"/>
              </a:lnSpc>
              <a:buAutoNum type="alphaLcPeriod" startAt="1"/>
            </a:pPr>
            <a:r>
              <a:rPr lang="en-US" b="true" sz="2856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Forecasting</a:t>
            </a:r>
          </a:p>
          <a:p>
            <a:pPr algn="l" marL="1233234" indent="-411078" lvl="2">
              <a:lnSpc>
                <a:spcPts val="5169"/>
              </a:lnSpc>
              <a:buAutoNum type="alphaLcPeriod" startAt="1"/>
            </a:pPr>
            <a:r>
              <a:rPr lang="en-US" b="true" sz="2856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Action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543194"/>
            <a:chOff x="0" y="0"/>
            <a:chExt cx="4816593" cy="4064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06438"/>
            </a:xfrm>
            <a:custGeom>
              <a:avLst/>
              <a:gdLst/>
              <a:ahLst/>
              <a:cxnLst/>
              <a:rect r="r" b="b" t="t" l="l"/>
              <a:pathLst>
                <a:path h="4064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44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35214" y="519403"/>
            <a:ext cx="17217573" cy="547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4"/>
              </a:lnSpc>
            </a:pPr>
            <a:r>
              <a:rPr lang="en-US" b="true" sz="3600" spc="72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CURRENT DATA ANALYTICAL PROCESS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042457" y="351840"/>
            <a:ext cx="2914179" cy="882623"/>
          </a:xfrm>
          <a:custGeom>
            <a:avLst/>
            <a:gdLst/>
            <a:ahLst/>
            <a:cxnLst/>
            <a:rect r="r" b="b" t="t" l="l"/>
            <a:pathLst>
              <a:path h="882623" w="2914179">
                <a:moveTo>
                  <a:pt x="0" y="0"/>
                </a:moveTo>
                <a:lnTo>
                  <a:pt x="2914179" y="0"/>
                </a:lnTo>
                <a:lnTo>
                  <a:pt x="2914179" y="882623"/>
                </a:lnTo>
                <a:lnTo>
                  <a:pt x="0" y="8826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89013" y="4109301"/>
            <a:ext cx="8769103" cy="2592199"/>
            <a:chOff x="0" y="0"/>
            <a:chExt cx="2049740" cy="60591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49740" cy="605915"/>
            </a:xfrm>
            <a:custGeom>
              <a:avLst/>
              <a:gdLst/>
              <a:ahLst/>
              <a:cxnLst/>
              <a:rect r="r" b="b" t="t" l="l"/>
              <a:pathLst>
                <a:path h="605915" w="2049740">
                  <a:moveTo>
                    <a:pt x="0" y="0"/>
                  </a:moveTo>
                  <a:lnTo>
                    <a:pt x="2049740" y="0"/>
                  </a:lnTo>
                  <a:lnTo>
                    <a:pt x="2049740" y="605915"/>
                  </a:lnTo>
                  <a:lnTo>
                    <a:pt x="0" y="6059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dash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2049740" cy="634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71259" y="4862299"/>
            <a:ext cx="1830021" cy="885385"/>
            <a:chOff x="0" y="0"/>
            <a:chExt cx="795428" cy="38483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95428" cy="384837"/>
            </a:xfrm>
            <a:custGeom>
              <a:avLst/>
              <a:gdLst/>
              <a:ahLst/>
              <a:cxnLst/>
              <a:rect r="r" b="b" t="t" l="l"/>
              <a:pathLst>
                <a:path h="384837" w="795428">
                  <a:moveTo>
                    <a:pt x="592228" y="0"/>
                  </a:moveTo>
                  <a:cubicBezTo>
                    <a:pt x="704452" y="0"/>
                    <a:pt x="795428" y="86149"/>
                    <a:pt x="795428" y="192419"/>
                  </a:cubicBezTo>
                  <a:cubicBezTo>
                    <a:pt x="795428" y="298688"/>
                    <a:pt x="704452" y="384837"/>
                    <a:pt x="592228" y="384837"/>
                  </a:cubicBezTo>
                  <a:lnTo>
                    <a:pt x="203200" y="384837"/>
                  </a:lnTo>
                  <a:cubicBezTo>
                    <a:pt x="90976" y="384837"/>
                    <a:pt x="0" y="298688"/>
                    <a:pt x="0" y="192419"/>
                  </a:cubicBezTo>
                  <a:cubicBezTo>
                    <a:pt x="0" y="8614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8ECE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795428" cy="461037"/>
            </a:xfrm>
            <a:prstGeom prst="rect">
              <a:avLst/>
            </a:prstGeom>
          </p:spPr>
          <p:txBody>
            <a:bodyPr anchor="ctr" rtlCol="false" tIns="60140" lIns="60140" bIns="60140" rIns="60140"/>
            <a:lstStyle/>
            <a:p>
              <a:pPr algn="ctr">
                <a:lnSpc>
                  <a:spcPts val="2715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2344209" y="5317049"/>
            <a:ext cx="1321868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4" id="14"/>
          <p:cNvGrpSpPr/>
          <p:nvPr/>
        </p:nvGrpSpPr>
        <p:grpSpPr>
          <a:xfrm rot="0">
            <a:off x="3666077" y="4594879"/>
            <a:ext cx="2179757" cy="1420225"/>
            <a:chOff x="0" y="0"/>
            <a:chExt cx="1042328" cy="67913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42328" cy="679131"/>
            </a:xfrm>
            <a:custGeom>
              <a:avLst/>
              <a:gdLst/>
              <a:ahLst/>
              <a:cxnLst/>
              <a:rect r="r" b="b" t="t" l="l"/>
              <a:pathLst>
                <a:path h="679131" w="1042328">
                  <a:moveTo>
                    <a:pt x="839128" y="0"/>
                  </a:moveTo>
                  <a:cubicBezTo>
                    <a:pt x="951352" y="0"/>
                    <a:pt x="1042328" y="152029"/>
                    <a:pt x="1042328" y="339565"/>
                  </a:cubicBezTo>
                  <a:cubicBezTo>
                    <a:pt x="1042328" y="527102"/>
                    <a:pt x="951352" y="679131"/>
                    <a:pt x="839128" y="679131"/>
                  </a:cubicBezTo>
                  <a:lnTo>
                    <a:pt x="203200" y="679131"/>
                  </a:lnTo>
                  <a:cubicBezTo>
                    <a:pt x="90976" y="679131"/>
                    <a:pt x="0" y="527102"/>
                    <a:pt x="0" y="339565"/>
                  </a:cubicBezTo>
                  <a:cubicBezTo>
                    <a:pt x="0" y="15202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8ECE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1042328" cy="755331"/>
            </a:xfrm>
            <a:prstGeom prst="rect">
              <a:avLst/>
            </a:prstGeom>
          </p:spPr>
          <p:txBody>
            <a:bodyPr anchor="ctr" rtlCol="false" tIns="60140" lIns="60140" bIns="60140" rIns="60140"/>
            <a:lstStyle/>
            <a:p>
              <a:pPr algn="ctr">
                <a:lnSpc>
                  <a:spcPts val="2715"/>
                </a:lnSpc>
              </a:pPr>
            </a:p>
          </p:txBody>
        </p:sp>
      </p:grpSp>
      <p:sp>
        <p:nvSpPr>
          <p:cNvPr name="AutoShape 17" id="17"/>
          <p:cNvSpPr/>
          <p:nvPr/>
        </p:nvSpPr>
        <p:spPr>
          <a:xfrm>
            <a:off x="5845834" y="5304991"/>
            <a:ext cx="1414004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8" id="18"/>
          <p:cNvGrpSpPr/>
          <p:nvPr/>
        </p:nvGrpSpPr>
        <p:grpSpPr>
          <a:xfrm rot="0">
            <a:off x="7259838" y="4848475"/>
            <a:ext cx="1654448" cy="965984"/>
            <a:chOff x="0" y="0"/>
            <a:chExt cx="659113" cy="38483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59113" cy="384837"/>
            </a:xfrm>
            <a:custGeom>
              <a:avLst/>
              <a:gdLst/>
              <a:ahLst/>
              <a:cxnLst/>
              <a:rect r="r" b="b" t="t" l="l"/>
              <a:pathLst>
                <a:path h="384837" w="659113">
                  <a:moveTo>
                    <a:pt x="455913" y="0"/>
                  </a:moveTo>
                  <a:cubicBezTo>
                    <a:pt x="568138" y="0"/>
                    <a:pt x="659113" y="86149"/>
                    <a:pt x="659113" y="192419"/>
                  </a:cubicBezTo>
                  <a:cubicBezTo>
                    <a:pt x="659113" y="298688"/>
                    <a:pt x="568138" y="384837"/>
                    <a:pt x="455913" y="384837"/>
                  </a:cubicBezTo>
                  <a:lnTo>
                    <a:pt x="203200" y="384837"/>
                  </a:lnTo>
                  <a:cubicBezTo>
                    <a:pt x="90976" y="384837"/>
                    <a:pt x="0" y="298688"/>
                    <a:pt x="0" y="192419"/>
                  </a:cubicBezTo>
                  <a:cubicBezTo>
                    <a:pt x="0" y="8614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8ECEC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76200"/>
              <a:ext cx="659113" cy="461037"/>
            </a:xfrm>
            <a:prstGeom prst="rect">
              <a:avLst/>
            </a:prstGeom>
          </p:spPr>
          <p:txBody>
            <a:bodyPr anchor="ctr" rtlCol="false" tIns="60140" lIns="60140" bIns="60140" rIns="60140"/>
            <a:lstStyle/>
            <a:p>
              <a:pPr algn="ctr">
                <a:lnSpc>
                  <a:spcPts val="2715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7174716" y="4965853"/>
            <a:ext cx="1824691" cy="693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Variant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.vcf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8958116" y="2008126"/>
            <a:ext cx="4502817" cy="6454106"/>
            <a:chOff x="0" y="0"/>
            <a:chExt cx="1052514" cy="150861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052514" cy="1508619"/>
            </a:xfrm>
            <a:custGeom>
              <a:avLst/>
              <a:gdLst/>
              <a:ahLst/>
              <a:cxnLst/>
              <a:rect r="r" b="b" t="t" l="l"/>
              <a:pathLst>
                <a:path h="1508619" w="1052514">
                  <a:moveTo>
                    <a:pt x="0" y="0"/>
                  </a:moveTo>
                  <a:lnTo>
                    <a:pt x="1052514" y="0"/>
                  </a:lnTo>
                  <a:lnTo>
                    <a:pt x="1052514" y="1508619"/>
                  </a:lnTo>
                  <a:lnTo>
                    <a:pt x="0" y="15086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dash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28575"/>
              <a:ext cx="1052514" cy="15371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AutoShape 25" id="25"/>
          <p:cNvSpPr/>
          <p:nvPr/>
        </p:nvSpPr>
        <p:spPr>
          <a:xfrm flipV="true">
            <a:off x="8914286" y="2876852"/>
            <a:ext cx="2238084" cy="2454615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6" id="26"/>
          <p:cNvSpPr txBox="true"/>
          <p:nvPr/>
        </p:nvSpPr>
        <p:spPr>
          <a:xfrm rot="0">
            <a:off x="8923811" y="5121270"/>
            <a:ext cx="2071796" cy="372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12"/>
              </a:lnSpc>
            </a:pPr>
            <a:r>
              <a:rPr lang="en-US" sz="21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Analyze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1152370" y="2224379"/>
            <a:ext cx="1499780" cy="1086299"/>
            <a:chOff x="0" y="0"/>
            <a:chExt cx="531319" cy="384837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531319" cy="384837"/>
            </a:xfrm>
            <a:custGeom>
              <a:avLst/>
              <a:gdLst/>
              <a:ahLst/>
              <a:cxnLst/>
              <a:rect r="r" b="b" t="t" l="l"/>
              <a:pathLst>
                <a:path h="384837" w="531319">
                  <a:moveTo>
                    <a:pt x="328119" y="0"/>
                  </a:moveTo>
                  <a:cubicBezTo>
                    <a:pt x="440343" y="0"/>
                    <a:pt x="531319" y="86149"/>
                    <a:pt x="531319" y="192419"/>
                  </a:cubicBezTo>
                  <a:cubicBezTo>
                    <a:pt x="531319" y="298688"/>
                    <a:pt x="440343" y="384837"/>
                    <a:pt x="328119" y="384837"/>
                  </a:cubicBezTo>
                  <a:lnTo>
                    <a:pt x="203200" y="384837"/>
                  </a:lnTo>
                  <a:cubicBezTo>
                    <a:pt x="90976" y="384837"/>
                    <a:pt x="0" y="298688"/>
                    <a:pt x="0" y="192419"/>
                  </a:cubicBezTo>
                  <a:cubicBezTo>
                    <a:pt x="0" y="8614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8ECEC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76200"/>
              <a:ext cx="531319" cy="461037"/>
            </a:xfrm>
            <a:prstGeom prst="rect">
              <a:avLst/>
            </a:prstGeom>
          </p:spPr>
          <p:txBody>
            <a:bodyPr anchor="ctr" rtlCol="false" tIns="60140" lIns="60140" bIns="60140" rIns="60140"/>
            <a:lstStyle/>
            <a:p>
              <a:pPr algn="ctr">
                <a:lnSpc>
                  <a:spcPts val="2715"/>
                </a:lnSpc>
              </a:pPr>
              <a:r>
                <a:rPr lang="en-US" b="true" sz="1939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PharmCat</a:t>
              </a: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3828985" y="4687282"/>
            <a:ext cx="1861688" cy="113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12"/>
              </a:lnSpc>
            </a:pPr>
            <a:r>
              <a:rPr lang="en-US" sz="21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Sequence Alignment</a:t>
            </a:r>
          </a:p>
          <a:p>
            <a:pPr algn="ctr">
              <a:lnSpc>
                <a:spcPts val="3012"/>
              </a:lnSpc>
            </a:pPr>
            <a:r>
              <a:rPr lang="en-US" sz="21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.bam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700210" y="4502500"/>
            <a:ext cx="1431577" cy="752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12"/>
              </a:lnSpc>
            </a:pPr>
            <a:r>
              <a:rPr lang="en-US" sz="21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variant calling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66969" y="4916950"/>
            <a:ext cx="1238600" cy="752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12"/>
              </a:lnSpc>
            </a:pPr>
            <a:r>
              <a:rPr lang="en-US" sz="21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Raw Data</a:t>
            </a:r>
          </a:p>
          <a:p>
            <a:pPr algn="ctr">
              <a:lnSpc>
                <a:spcPts val="3012"/>
              </a:lnSpc>
            </a:pPr>
            <a:r>
              <a:rPr lang="en-US" sz="21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.fastq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431772" y="4817111"/>
            <a:ext cx="1009418" cy="372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12"/>
              </a:lnSpc>
            </a:pPr>
            <a:r>
              <a:rPr lang="en-US" sz="21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fq2bam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817649" y="6958293"/>
            <a:ext cx="5511831" cy="1512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12"/>
              </a:lnSpc>
            </a:pPr>
            <a:r>
              <a:rPr lang="en-US" sz="21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Secondary Analysis</a:t>
            </a:r>
          </a:p>
          <a:p>
            <a:pPr algn="ctr">
              <a:lnSpc>
                <a:spcPts val="3012"/>
              </a:lnSpc>
            </a:pPr>
          </a:p>
          <a:p>
            <a:pPr algn="ctr">
              <a:lnSpc>
                <a:spcPts val="3012"/>
              </a:lnSpc>
            </a:pPr>
            <a:r>
              <a:rPr lang="en-US" sz="21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Extract genome information from raw data to variant data.</a:t>
            </a:r>
          </a:p>
        </p:txBody>
      </p:sp>
      <p:sp>
        <p:nvSpPr>
          <p:cNvPr name="AutoShape 35" id="35"/>
          <p:cNvSpPr/>
          <p:nvPr/>
        </p:nvSpPr>
        <p:spPr>
          <a:xfrm>
            <a:off x="12652151" y="2767528"/>
            <a:ext cx="3464407" cy="2594872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36" id="36"/>
          <p:cNvSpPr txBox="true"/>
          <p:nvPr/>
        </p:nvSpPr>
        <p:spPr>
          <a:xfrm rot="0">
            <a:off x="9144000" y="8599941"/>
            <a:ext cx="4241815" cy="372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12"/>
              </a:lnSpc>
            </a:pPr>
            <a:r>
              <a:rPr lang="en-US" sz="21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Tertiary Analysis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16164183" y="4804964"/>
            <a:ext cx="1499780" cy="1086299"/>
            <a:chOff x="0" y="0"/>
            <a:chExt cx="531319" cy="384837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531319" cy="384837"/>
            </a:xfrm>
            <a:custGeom>
              <a:avLst/>
              <a:gdLst/>
              <a:ahLst/>
              <a:cxnLst/>
              <a:rect r="r" b="b" t="t" l="l"/>
              <a:pathLst>
                <a:path h="384837" w="531319">
                  <a:moveTo>
                    <a:pt x="328119" y="0"/>
                  </a:moveTo>
                  <a:cubicBezTo>
                    <a:pt x="440343" y="0"/>
                    <a:pt x="531319" y="86149"/>
                    <a:pt x="531319" y="192419"/>
                  </a:cubicBezTo>
                  <a:cubicBezTo>
                    <a:pt x="531319" y="298688"/>
                    <a:pt x="440343" y="384837"/>
                    <a:pt x="328119" y="384837"/>
                  </a:cubicBezTo>
                  <a:lnTo>
                    <a:pt x="203200" y="384837"/>
                  </a:lnTo>
                  <a:cubicBezTo>
                    <a:pt x="90976" y="384837"/>
                    <a:pt x="0" y="298688"/>
                    <a:pt x="0" y="192419"/>
                  </a:cubicBezTo>
                  <a:cubicBezTo>
                    <a:pt x="0" y="8614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8ECEC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76200"/>
              <a:ext cx="531319" cy="461037"/>
            </a:xfrm>
            <a:prstGeom prst="rect">
              <a:avLst/>
            </a:prstGeom>
          </p:spPr>
          <p:txBody>
            <a:bodyPr anchor="ctr" rtlCol="false" tIns="60140" lIns="60140" bIns="60140" rIns="60140"/>
            <a:lstStyle/>
            <a:p>
              <a:pPr algn="ctr">
                <a:lnSpc>
                  <a:spcPts val="2715"/>
                </a:lnSpc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16078729" y="5111441"/>
            <a:ext cx="1670688" cy="372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12"/>
              </a:lnSpc>
            </a:pPr>
            <a:r>
              <a:rPr lang="en-US" sz="21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Report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4006559" y="2688136"/>
            <a:ext cx="2071796" cy="113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12"/>
              </a:lnSpc>
            </a:pPr>
            <a:r>
              <a:rPr lang="en-US" sz="21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</a:t>
            </a:r>
          </a:p>
          <a:p>
            <a:pPr algn="ctr">
              <a:lnSpc>
                <a:spcPts val="3012"/>
              </a:lnSpc>
            </a:pPr>
            <a:r>
              <a:rPr lang="en-US" sz="21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rearrange and Generate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2850944" y="8089463"/>
            <a:ext cx="5511831" cy="372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12"/>
              </a:lnSpc>
            </a:pPr>
            <a:r>
              <a:rPr lang="en-US" sz="21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Report Generation</a:t>
            </a:r>
          </a:p>
        </p:txBody>
      </p:sp>
      <p:grpSp>
        <p:nvGrpSpPr>
          <p:cNvPr name="Group 43" id="43"/>
          <p:cNvGrpSpPr/>
          <p:nvPr/>
        </p:nvGrpSpPr>
        <p:grpSpPr>
          <a:xfrm rot="0">
            <a:off x="11172453" y="4168773"/>
            <a:ext cx="1499780" cy="1086299"/>
            <a:chOff x="0" y="0"/>
            <a:chExt cx="531319" cy="384837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531319" cy="384837"/>
            </a:xfrm>
            <a:custGeom>
              <a:avLst/>
              <a:gdLst/>
              <a:ahLst/>
              <a:cxnLst/>
              <a:rect r="r" b="b" t="t" l="l"/>
              <a:pathLst>
                <a:path h="384837" w="531319">
                  <a:moveTo>
                    <a:pt x="328119" y="0"/>
                  </a:moveTo>
                  <a:cubicBezTo>
                    <a:pt x="440343" y="0"/>
                    <a:pt x="531319" y="86149"/>
                    <a:pt x="531319" y="192419"/>
                  </a:cubicBezTo>
                  <a:cubicBezTo>
                    <a:pt x="531319" y="298688"/>
                    <a:pt x="440343" y="384837"/>
                    <a:pt x="328119" y="384837"/>
                  </a:cubicBezTo>
                  <a:lnTo>
                    <a:pt x="203200" y="384837"/>
                  </a:lnTo>
                  <a:cubicBezTo>
                    <a:pt x="90976" y="384837"/>
                    <a:pt x="0" y="298688"/>
                    <a:pt x="0" y="192419"/>
                  </a:cubicBezTo>
                  <a:cubicBezTo>
                    <a:pt x="0" y="8614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8ECEC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76200"/>
              <a:ext cx="531319" cy="461037"/>
            </a:xfrm>
            <a:prstGeom prst="rect">
              <a:avLst/>
            </a:prstGeom>
          </p:spPr>
          <p:txBody>
            <a:bodyPr anchor="ctr" rtlCol="false" tIns="60140" lIns="60140" bIns="60140" rIns="60140"/>
            <a:lstStyle/>
            <a:p>
              <a:pPr algn="ctr">
                <a:lnSpc>
                  <a:spcPts val="2715"/>
                </a:lnSpc>
              </a:pPr>
              <a:r>
                <a:rPr lang="en-US" b="true" sz="1939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Longevity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1152370" y="6507376"/>
            <a:ext cx="1499780" cy="1086299"/>
            <a:chOff x="0" y="0"/>
            <a:chExt cx="531319" cy="384837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531319" cy="384837"/>
            </a:xfrm>
            <a:custGeom>
              <a:avLst/>
              <a:gdLst/>
              <a:ahLst/>
              <a:cxnLst/>
              <a:rect r="r" b="b" t="t" l="l"/>
              <a:pathLst>
                <a:path h="384837" w="531319">
                  <a:moveTo>
                    <a:pt x="328119" y="0"/>
                  </a:moveTo>
                  <a:cubicBezTo>
                    <a:pt x="440343" y="0"/>
                    <a:pt x="531319" y="86149"/>
                    <a:pt x="531319" y="192419"/>
                  </a:cubicBezTo>
                  <a:cubicBezTo>
                    <a:pt x="531319" y="298688"/>
                    <a:pt x="440343" y="384837"/>
                    <a:pt x="328119" y="384837"/>
                  </a:cubicBezTo>
                  <a:lnTo>
                    <a:pt x="203200" y="384837"/>
                  </a:lnTo>
                  <a:cubicBezTo>
                    <a:pt x="90976" y="384837"/>
                    <a:pt x="0" y="298688"/>
                    <a:pt x="0" y="192419"/>
                  </a:cubicBezTo>
                  <a:cubicBezTo>
                    <a:pt x="0" y="8614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A95A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76200"/>
              <a:ext cx="531319" cy="461037"/>
            </a:xfrm>
            <a:prstGeom prst="rect">
              <a:avLst/>
            </a:prstGeom>
          </p:spPr>
          <p:txBody>
            <a:bodyPr anchor="ctr" rtlCol="false" tIns="60140" lIns="60140" bIns="60140" rIns="60140"/>
            <a:lstStyle/>
            <a:p>
              <a:pPr algn="ctr">
                <a:lnSpc>
                  <a:spcPts val="2715"/>
                </a:lnSpc>
              </a:pPr>
              <a:r>
                <a:rPr lang="en-US" sz="1939" b="true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Emedgene</a:t>
              </a:r>
            </a:p>
            <a:p>
              <a:pPr algn="ctr">
                <a:lnSpc>
                  <a:spcPts val="2715"/>
                </a:lnSpc>
              </a:pPr>
              <a:r>
                <a:rPr lang="en-US" b="true" sz="1939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/QCI</a:t>
              </a:r>
            </a:p>
          </p:txBody>
        </p:sp>
      </p:grpSp>
      <p:sp>
        <p:nvSpPr>
          <p:cNvPr name="AutoShape 49" id="49"/>
          <p:cNvSpPr/>
          <p:nvPr/>
        </p:nvSpPr>
        <p:spPr>
          <a:xfrm flipV="true">
            <a:off x="8923811" y="4711922"/>
            <a:ext cx="2248642" cy="619545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0" id="50"/>
          <p:cNvSpPr/>
          <p:nvPr/>
        </p:nvSpPr>
        <p:spPr>
          <a:xfrm>
            <a:off x="8923811" y="5331467"/>
            <a:ext cx="2228559" cy="1719058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1" id="51"/>
          <p:cNvSpPr/>
          <p:nvPr/>
        </p:nvSpPr>
        <p:spPr>
          <a:xfrm flipV="true">
            <a:off x="12652151" y="5321638"/>
            <a:ext cx="3426578" cy="1728888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2" id="52"/>
          <p:cNvSpPr/>
          <p:nvPr/>
        </p:nvSpPr>
        <p:spPr>
          <a:xfrm>
            <a:off x="12672233" y="4711922"/>
            <a:ext cx="3491949" cy="636191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53" id="53"/>
          <p:cNvGrpSpPr/>
          <p:nvPr/>
        </p:nvGrpSpPr>
        <p:grpSpPr>
          <a:xfrm rot="0">
            <a:off x="13460933" y="2341459"/>
            <a:ext cx="4291854" cy="5252216"/>
            <a:chOff x="0" y="0"/>
            <a:chExt cx="1003202" cy="1227683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1003202" cy="1227683"/>
            </a:xfrm>
            <a:custGeom>
              <a:avLst/>
              <a:gdLst/>
              <a:ahLst/>
              <a:cxnLst/>
              <a:rect r="r" b="b" t="t" l="l"/>
              <a:pathLst>
                <a:path h="1227683" w="1003202">
                  <a:moveTo>
                    <a:pt x="0" y="0"/>
                  </a:moveTo>
                  <a:lnTo>
                    <a:pt x="1003202" y="0"/>
                  </a:lnTo>
                  <a:lnTo>
                    <a:pt x="1003202" y="1227683"/>
                  </a:lnTo>
                  <a:lnTo>
                    <a:pt x="0" y="12276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dash"/>
              <a:miter/>
            </a:ln>
          </p:spPr>
        </p:sp>
        <p:sp>
          <p:nvSpPr>
            <p:cNvPr name="TextBox 55" id="55"/>
            <p:cNvSpPr txBox="true"/>
            <p:nvPr/>
          </p:nvSpPr>
          <p:spPr>
            <a:xfrm>
              <a:off x="0" y="-28575"/>
              <a:ext cx="1003202" cy="12562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56" id="56"/>
          <p:cNvSpPr txBox="true"/>
          <p:nvPr/>
        </p:nvSpPr>
        <p:spPr>
          <a:xfrm rot="0">
            <a:off x="7901990" y="9110420"/>
            <a:ext cx="7140467" cy="1135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12"/>
              </a:lnSpc>
            </a:pPr>
            <a:r>
              <a:rPr lang="en-US" sz="2151" i="true" b="true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Need to take into account the patient’s situation and expert’s consideration, which causes huge manual efforts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9959709" y="3282103"/>
            <a:ext cx="4241815" cy="593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52"/>
              </a:lnSpc>
            </a:pPr>
            <a:r>
              <a:rPr lang="en-US" sz="17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Pharmacogenomics </a:t>
            </a:r>
          </a:p>
          <a:p>
            <a:pPr algn="ctr">
              <a:lnSpc>
                <a:spcPts val="2452"/>
              </a:lnSpc>
            </a:pPr>
            <a:r>
              <a:rPr lang="en-US" sz="17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Annotation Tool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0485308" y="5260358"/>
            <a:ext cx="3126081" cy="898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52"/>
              </a:lnSpc>
            </a:pPr>
            <a:r>
              <a:rPr lang="en-US" sz="17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Quantum Life </a:t>
            </a:r>
          </a:p>
          <a:p>
            <a:pPr algn="ctr">
              <a:lnSpc>
                <a:spcPts val="2452"/>
              </a:lnSpc>
            </a:pPr>
            <a:r>
              <a:rPr lang="en-US" sz="17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Internal Longevity Gene Database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0686140" y="7565100"/>
            <a:ext cx="2724417" cy="593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52"/>
              </a:lnSpc>
            </a:pPr>
            <a:r>
              <a:rPr lang="en-US" sz="17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Variant Interpretation Platform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37375" y="2058274"/>
            <a:ext cx="16669468" cy="3423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43"/>
              </a:lnSpc>
            </a:pPr>
            <a:r>
              <a:rPr lang="en-US" sz="2459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Current problem/bottleneck of our report generation pipeline:</a:t>
            </a:r>
          </a:p>
          <a:p>
            <a:pPr algn="just">
              <a:lnSpc>
                <a:spcPts val="3443"/>
              </a:lnSpc>
            </a:pPr>
          </a:p>
          <a:p>
            <a:pPr algn="just">
              <a:lnSpc>
                <a:spcPts val="3443"/>
              </a:lnSpc>
            </a:pPr>
            <a:r>
              <a:rPr lang="en-US" sz="245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Due to the manual selection and review of the results obtained from QCI or Emedgene by our Experts, our report generation system can only process one report each time.</a:t>
            </a:r>
          </a:p>
          <a:p>
            <a:pPr algn="just">
              <a:lnSpc>
                <a:spcPts val="3443"/>
              </a:lnSpc>
            </a:pPr>
          </a:p>
          <a:p>
            <a:pPr algn="just">
              <a:lnSpc>
                <a:spcPts val="3443"/>
              </a:lnSpc>
            </a:pPr>
            <a:r>
              <a:rPr lang="en-US" sz="245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Then according to Queueing Theory,</a:t>
            </a:r>
          </a:p>
          <a:p>
            <a:pPr algn="just">
              <a:lnSpc>
                <a:spcPts val="3443"/>
              </a:lnSpc>
            </a:pPr>
            <a:r>
              <a:rPr lang="en-US" sz="245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if we have 1000 reports that need to be processed, and 1 report needs 1 day to process,</a:t>
            </a:r>
          </a:p>
          <a:p>
            <a:pPr algn="just">
              <a:lnSpc>
                <a:spcPts val="3443"/>
              </a:lnSpc>
              <a:spcBef>
                <a:spcPct val="0"/>
              </a:spcBef>
            </a:pPr>
            <a:r>
              <a:rPr lang="en-US" sz="245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then the 1000th report need to wait 1000 days.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543194"/>
            <a:chOff x="0" y="0"/>
            <a:chExt cx="4816593" cy="4064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406438"/>
            </a:xfrm>
            <a:custGeom>
              <a:avLst/>
              <a:gdLst/>
              <a:ahLst/>
              <a:cxnLst/>
              <a:rect r="r" b="b" t="t" l="l"/>
              <a:pathLst>
                <a:path h="4064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44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63322" y="497849"/>
            <a:ext cx="17217573" cy="547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4"/>
              </a:lnSpc>
            </a:pPr>
            <a:r>
              <a:rPr lang="en-US" b="true" sz="3600" spc="72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BOTTLENECK OF CURRENT REPORT GENERATION PIPELINE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042457" y="351840"/>
            <a:ext cx="2914179" cy="882623"/>
          </a:xfrm>
          <a:custGeom>
            <a:avLst/>
            <a:gdLst/>
            <a:ahLst/>
            <a:cxnLst/>
            <a:rect r="r" b="b" t="t" l="l"/>
            <a:pathLst>
              <a:path h="882623" w="2914179">
                <a:moveTo>
                  <a:pt x="0" y="0"/>
                </a:moveTo>
                <a:lnTo>
                  <a:pt x="2914179" y="0"/>
                </a:lnTo>
                <a:lnTo>
                  <a:pt x="2914179" y="882623"/>
                </a:lnTo>
                <a:lnTo>
                  <a:pt x="0" y="8826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89832" y="7508233"/>
            <a:ext cx="16669468" cy="1709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43"/>
              </a:lnSpc>
            </a:pPr>
            <a:r>
              <a:rPr lang="en-US" sz="2459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Possible solutions:</a:t>
            </a:r>
          </a:p>
          <a:p>
            <a:pPr algn="just">
              <a:lnSpc>
                <a:spcPts val="3443"/>
              </a:lnSpc>
            </a:pPr>
          </a:p>
          <a:p>
            <a:pPr algn="just" marL="531095" indent="-265547" lvl="1">
              <a:lnSpc>
                <a:spcPts val="3443"/>
              </a:lnSpc>
              <a:buAutoNum type="arabicPeriod" startAt="1"/>
            </a:pPr>
            <a:r>
              <a:rPr lang="en-US" b="true" sz="245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remove QCI analysis -&gt; medical sensitive information</a:t>
            </a:r>
          </a:p>
          <a:p>
            <a:pPr algn="just" marL="531095" indent="-265547" lvl="1">
              <a:lnSpc>
                <a:spcPts val="3443"/>
              </a:lnSpc>
              <a:spcBef>
                <a:spcPct val="0"/>
              </a:spcBef>
              <a:buAutoNum type="arabicPeriod" startAt="1"/>
            </a:pPr>
            <a:r>
              <a:rPr lang="en-US" b="true" sz="245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keep QCI but raise prices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9832" y="5856215"/>
            <a:ext cx="16669468" cy="1280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43"/>
              </a:lnSpc>
            </a:pPr>
            <a:r>
              <a:rPr lang="en-US" sz="2459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Target/Goal:</a:t>
            </a:r>
          </a:p>
          <a:p>
            <a:pPr algn="just" marL="531095" indent="-265547" lvl="1">
              <a:lnSpc>
                <a:spcPts val="3443"/>
              </a:lnSpc>
              <a:buAutoNum type="arabicPeriod" startAt="1"/>
            </a:pPr>
            <a:r>
              <a:rPr lang="en-US" b="true" sz="245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Keep our efficiency when bunch of reports requirements come.</a:t>
            </a:r>
          </a:p>
          <a:p>
            <a:pPr algn="just" marL="531095" indent="-265547" lvl="1">
              <a:lnSpc>
                <a:spcPts val="3443"/>
              </a:lnSpc>
              <a:spcBef>
                <a:spcPct val="0"/>
              </a:spcBef>
              <a:buAutoNum type="arabicPeriod" startAt="1"/>
            </a:pPr>
            <a:r>
              <a:rPr lang="en-US" b="true" sz="245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Transfer as much manual efforts as possible to system analysis.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543194"/>
            <a:chOff x="0" y="0"/>
            <a:chExt cx="4816593" cy="4064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06438"/>
            </a:xfrm>
            <a:custGeom>
              <a:avLst/>
              <a:gdLst/>
              <a:ahLst/>
              <a:cxnLst/>
              <a:rect r="r" b="b" t="t" l="l"/>
              <a:pathLst>
                <a:path h="4064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44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63322" y="497849"/>
            <a:ext cx="17217573" cy="547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4"/>
              </a:lnSpc>
            </a:pPr>
            <a:r>
              <a:rPr lang="en-US" b="true" sz="3600" spc="72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QUANTUM LIFE AI STACK: Q.L.A.I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042457" y="351840"/>
            <a:ext cx="2914179" cy="882623"/>
          </a:xfrm>
          <a:custGeom>
            <a:avLst/>
            <a:gdLst/>
            <a:ahLst/>
            <a:cxnLst/>
            <a:rect r="r" b="b" t="t" l="l"/>
            <a:pathLst>
              <a:path h="882623" w="2914179">
                <a:moveTo>
                  <a:pt x="0" y="0"/>
                </a:moveTo>
                <a:lnTo>
                  <a:pt x="2914179" y="0"/>
                </a:lnTo>
                <a:lnTo>
                  <a:pt x="2914179" y="882623"/>
                </a:lnTo>
                <a:lnTo>
                  <a:pt x="0" y="8826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785761" y="6565120"/>
            <a:ext cx="4651561" cy="509302"/>
            <a:chOff x="0" y="0"/>
            <a:chExt cx="1225103" cy="13413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25103" cy="134137"/>
            </a:xfrm>
            <a:custGeom>
              <a:avLst/>
              <a:gdLst/>
              <a:ahLst/>
              <a:cxnLst/>
              <a:rect r="r" b="b" t="t" l="l"/>
              <a:pathLst>
                <a:path h="134137" w="1225103">
                  <a:moveTo>
                    <a:pt x="0" y="0"/>
                  </a:moveTo>
                  <a:lnTo>
                    <a:pt x="1225103" y="0"/>
                  </a:lnTo>
                  <a:lnTo>
                    <a:pt x="1225103" y="134137"/>
                  </a:lnTo>
                  <a:lnTo>
                    <a:pt x="0" y="134137"/>
                  </a:ln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225103" cy="172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Discriminative AI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785761" y="5387234"/>
            <a:ext cx="2325781" cy="796886"/>
            <a:chOff x="0" y="0"/>
            <a:chExt cx="612551" cy="20988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12551" cy="209880"/>
            </a:xfrm>
            <a:custGeom>
              <a:avLst/>
              <a:gdLst/>
              <a:ahLst/>
              <a:cxnLst/>
              <a:rect r="r" b="b" t="t" l="l"/>
              <a:pathLst>
                <a:path h="209880" w="612551">
                  <a:moveTo>
                    <a:pt x="0" y="0"/>
                  </a:moveTo>
                  <a:lnTo>
                    <a:pt x="612551" y="0"/>
                  </a:lnTo>
                  <a:lnTo>
                    <a:pt x="612551" y="209880"/>
                  </a:lnTo>
                  <a:lnTo>
                    <a:pt x="0" y="209880"/>
                  </a:ln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612551" cy="2479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Supervised Learning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813904" y="5387234"/>
            <a:ext cx="2438136" cy="796886"/>
            <a:chOff x="0" y="0"/>
            <a:chExt cx="642143" cy="20988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42143" cy="209880"/>
            </a:xfrm>
            <a:custGeom>
              <a:avLst/>
              <a:gdLst/>
              <a:ahLst/>
              <a:cxnLst/>
              <a:rect r="r" b="b" t="t" l="l"/>
              <a:pathLst>
                <a:path h="209880" w="642143">
                  <a:moveTo>
                    <a:pt x="0" y="0"/>
                  </a:moveTo>
                  <a:lnTo>
                    <a:pt x="642143" y="0"/>
                  </a:lnTo>
                  <a:lnTo>
                    <a:pt x="642143" y="209880"/>
                  </a:lnTo>
                  <a:lnTo>
                    <a:pt x="0" y="209880"/>
                  </a:ln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642143" cy="2479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Reinforcement Learning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442540" y="5387234"/>
            <a:ext cx="2285626" cy="796886"/>
            <a:chOff x="0" y="0"/>
            <a:chExt cx="601976" cy="20988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01976" cy="209880"/>
            </a:xfrm>
            <a:custGeom>
              <a:avLst/>
              <a:gdLst/>
              <a:ahLst/>
              <a:cxnLst/>
              <a:rect r="r" b="b" t="t" l="l"/>
              <a:pathLst>
                <a:path h="209880" w="601976">
                  <a:moveTo>
                    <a:pt x="0" y="0"/>
                  </a:moveTo>
                  <a:lnTo>
                    <a:pt x="601976" y="0"/>
                  </a:lnTo>
                  <a:lnTo>
                    <a:pt x="601976" y="209880"/>
                  </a:lnTo>
                  <a:lnTo>
                    <a:pt x="0" y="209880"/>
                  </a:ln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601976" cy="2479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LLM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785761" y="4500032"/>
            <a:ext cx="3076185" cy="491263"/>
            <a:chOff x="0" y="0"/>
            <a:chExt cx="810189" cy="12938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0189" cy="129386"/>
            </a:xfrm>
            <a:custGeom>
              <a:avLst/>
              <a:gdLst/>
              <a:ahLst/>
              <a:cxnLst/>
              <a:rect r="r" b="b" t="t" l="l"/>
              <a:pathLst>
                <a:path h="129386" w="810189">
                  <a:moveTo>
                    <a:pt x="0" y="0"/>
                  </a:moveTo>
                  <a:lnTo>
                    <a:pt x="810189" y="0"/>
                  </a:lnTo>
                  <a:lnTo>
                    <a:pt x="810189" y="129386"/>
                  </a:lnTo>
                  <a:lnTo>
                    <a:pt x="0" y="129386"/>
                  </a:ln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810189" cy="167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Transfer Learning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199642" y="4506828"/>
            <a:ext cx="6533729" cy="477670"/>
            <a:chOff x="0" y="0"/>
            <a:chExt cx="1720818" cy="12580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720818" cy="125806"/>
            </a:xfrm>
            <a:custGeom>
              <a:avLst/>
              <a:gdLst/>
              <a:ahLst/>
              <a:cxnLst/>
              <a:rect r="r" b="b" t="t" l="l"/>
              <a:pathLst>
                <a:path h="125806" w="1720818">
                  <a:moveTo>
                    <a:pt x="0" y="0"/>
                  </a:moveTo>
                  <a:lnTo>
                    <a:pt x="1720818" y="0"/>
                  </a:lnTo>
                  <a:lnTo>
                    <a:pt x="1720818" y="125806"/>
                  </a:lnTo>
                  <a:lnTo>
                    <a:pt x="0" y="125806"/>
                  </a:ln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1720818" cy="163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Collective Intelligence: Ensamble learning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3785761" y="3675802"/>
            <a:ext cx="2325781" cy="491263"/>
            <a:chOff x="0" y="0"/>
            <a:chExt cx="612551" cy="12938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12551" cy="129386"/>
            </a:xfrm>
            <a:custGeom>
              <a:avLst/>
              <a:gdLst/>
              <a:ahLst/>
              <a:cxnLst/>
              <a:rect r="r" b="b" t="t" l="l"/>
              <a:pathLst>
                <a:path h="129386" w="612551">
                  <a:moveTo>
                    <a:pt x="0" y="0"/>
                  </a:moveTo>
                  <a:lnTo>
                    <a:pt x="612551" y="0"/>
                  </a:lnTo>
                  <a:lnTo>
                    <a:pt x="612551" y="129386"/>
                  </a:lnTo>
                  <a:lnTo>
                    <a:pt x="0" y="129386"/>
                  </a:ln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612551" cy="167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Regression</a:t>
              </a:r>
            </a:p>
          </p:txBody>
        </p:sp>
      </p:grpSp>
      <p:sp>
        <p:nvSpPr>
          <p:cNvPr name="AutoShape 28" id="28"/>
          <p:cNvSpPr/>
          <p:nvPr/>
        </p:nvSpPr>
        <p:spPr>
          <a:xfrm>
            <a:off x="3785761" y="7750697"/>
            <a:ext cx="9947610" cy="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>
            <a:off x="2839614" y="3127688"/>
            <a:ext cx="11948580" cy="0"/>
          </a:xfrm>
          <a:prstGeom prst="line">
            <a:avLst/>
          </a:prstGeom>
          <a:ln cap="flat" w="38100">
            <a:solidFill>
              <a:srgbClr val="FFFFFF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3780556" y="6374620"/>
            <a:ext cx="9947610" cy="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3785761" y="5191320"/>
            <a:ext cx="9947610" cy="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3780556" y="3156263"/>
            <a:ext cx="9947610" cy="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33" id="33"/>
          <p:cNvGrpSpPr/>
          <p:nvPr/>
        </p:nvGrpSpPr>
        <p:grpSpPr>
          <a:xfrm rot="0">
            <a:off x="3780556" y="2417350"/>
            <a:ext cx="3076185" cy="491263"/>
            <a:chOff x="0" y="0"/>
            <a:chExt cx="810189" cy="12938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0189" cy="129386"/>
            </a:xfrm>
            <a:custGeom>
              <a:avLst/>
              <a:gdLst/>
              <a:ahLst/>
              <a:cxnLst/>
              <a:rect r="r" b="b" t="t" l="l"/>
              <a:pathLst>
                <a:path h="129386" w="810189">
                  <a:moveTo>
                    <a:pt x="0" y="0"/>
                  </a:moveTo>
                  <a:lnTo>
                    <a:pt x="810189" y="0"/>
                  </a:lnTo>
                  <a:lnTo>
                    <a:pt x="810189" y="129386"/>
                  </a:lnTo>
                  <a:lnTo>
                    <a:pt x="0" y="129386"/>
                  </a:lnTo>
                  <a:close/>
                </a:path>
              </a:pathLst>
            </a:custGeom>
            <a:solidFill>
              <a:srgbClr val="0A3981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810189" cy="167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Cancer Detection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7199642" y="2417350"/>
            <a:ext cx="3086100" cy="491263"/>
            <a:chOff x="0" y="0"/>
            <a:chExt cx="812800" cy="129386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129386"/>
            </a:xfrm>
            <a:custGeom>
              <a:avLst/>
              <a:gdLst/>
              <a:ahLst/>
              <a:cxnLst/>
              <a:rect r="r" b="b" t="t" l="l"/>
              <a:pathLst>
                <a:path h="129386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29386"/>
                  </a:lnTo>
                  <a:lnTo>
                    <a:pt x="0" y="129386"/>
                  </a:lnTo>
                  <a:close/>
                </a:path>
              </a:pathLst>
            </a:custGeom>
            <a:solidFill>
              <a:srgbClr val="0A3981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812800" cy="167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Cancer Forecasting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0628642" y="2417350"/>
            <a:ext cx="2143678" cy="491263"/>
            <a:chOff x="0" y="0"/>
            <a:chExt cx="564590" cy="129386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564590" cy="129386"/>
            </a:xfrm>
            <a:custGeom>
              <a:avLst/>
              <a:gdLst/>
              <a:ahLst/>
              <a:cxnLst/>
              <a:rect r="r" b="b" t="t" l="l"/>
              <a:pathLst>
                <a:path h="129386" w="564590">
                  <a:moveTo>
                    <a:pt x="0" y="0"/>
                  </a:moveTo>
                  <a:lnTo>
                    <a:pt x="564590" y="0"/>
                  </a:lnTo>
                  <a:lnTo>
                    <a:pt x="564590" y="129386"/>
                  </a:lnTo>
                  <a:lnTo>
                    <a:pt x="0" y="129386"/>
                  </a:lnTo>
                  <a:close/>
                </a:path>
              </a:pathLst>
            </a:custGeom>
            <a:solidFill>
              <a:srgbClr val="0A3981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564590" cy="167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Outcome3</a:t>
              </a:r>
            </a:p>
          </p:txBody>
        </p:sp>
      </p:grpSp>
      <p:sp>
        <p:nvSpPr>
          <p:cNvPr name="AutoShape 42" id="42"/>
          <p:cNvSpPr/>
          <p:nvPr/>
        </p:nvSpPr>
        <p:spPr>
          <a:xfrm>
            <a:off x="3785761" y="1974066"/>
            <a:ext cx="9947610" cy="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43" id="43"/>
          <p:cNvGrpSpPr/>
          <p:nvPr/>
        </p:nvGrpSpPr>
        <p:grpSpPr>
          <a:xfrm rot="0">
            <a:off x="7005272" y="1282777"/>
            <a:ext cx="3086100" cy="491263"/>
            <a:chOff x="0" y="0"/>
            <a:chExt cx="812800" cy="129386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129386"/>
            </a:xfrm>
            <a:custGeom>
              <a:avLst/>
              <a:gdLst/>
              <a:ahLst/>
              <a:cxnLst/>
              <a:rect r="r" b="b" t="t" l="l"/>
              <a:pathLst>
                <a:path h="129386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29386"/>
                  </a:lnTo>
                  <a:lnTo>
                    <a:pt x="0" y="129386"/>
                  </a:lnTo>
                  <a:close/>
                </a:path>
              </a:pathLst>
            </a:custGeom>
            <a:solidFill>
              <a:srgbClr val="D4EBF8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38100"/>
              <a:ext cx="812800" cy="167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222222"/>
                  </a:solidFill>
                  <a:latin typeface="Inter Bold"/>
                  <a:ea typeface="Inter Bold"/>
                  <a:cs typeface="Inter Bold"/>
                  <a:sym typeface="Inter Bold"/>
                </a:rPr>
                <a:t>Outcome Network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9081810" y="6565120"/>
            <a:ext cx="4651561" cy="509302"/>
            <a:chOff x="0" y="0"/>
            <a:chExt cx="1225103" cy="134137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1225103" cy="134137"/>
            </a:xfrm>
            <a:custGeom>
              <a:avLst/>
              <a:gdLst/>
              <a:ahLst/>
              <a:cxnLst/>
              <a:rect r="r" b="b" t="t" l="l"/>
              <a:pathLst>
                <a:path h="134137" w="1225103">
                  <a:moveTo>
                    <a:pt x="0" y="0"/>
                  </a:moveTo>
                  <a:lnTo>
                    <a:pt x="1225103" y="0"/>
                  </a:lnTo>
                  <a:lnTo>
                    <a:pt x="1225103" y="134137"/>
                  </a:lnTo>
                  <a:lnTo>
                    <a:pt x="0" y="134137"/>
                  </a:ln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38100"/>
              <a:ext cx="1225103" cy="172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Generative AI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6299833" y="5387234"/>
            <a:ext cx="2325781" cy="796886"/>
            <a:chOff x="0" y="0"/>
            <a:chExt cx="612551" cy="20988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612551" cy="209880"/>
            </a:xfrm>
            <a:custGeom>
              <a:avLst/>
              <a:gdLst/>
              <a:ahLst/>
              <a:cxnLst/>
              <a:rect r="r" b="b" t="t" l="l"/>
              <a:pathLst>
                <a:path h="209880" w="612551">
                  <a:moveTo>
                    <a:pt x="0" y="0"/>
                  </a:moveTo>
                  <a:lnTo>
                    <a:pt x="612551" y="0"/>
                  </a:lnTo>
                  <a:lnTo>
                    <a:pt x="612551" y="209880"/>
                  </a:lnTo>
                  <a:lnTo>
                    <a:pt x="0" y="209880"/>
                  </a:ln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38100"/>
              <a:ext cx="612551" cy="2479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Unsupervised Learning</a:t>
              </a:r>
            </a:p>
          </p:txBody>
        </p:sp>
      </p:grpSp>
      <p:sp>
        <p:nvSpPr>
          <p:cNvPr name="AutoShape 52" id="52"/>
          <p:cNvSpPr/>
          <p:nvPr/>
        </p:nvSpPr>
        <p:spPr>
          <a:xfrm>
            <a:off x="3785761" y="4357565"/>
            <a:ext cx="9947610" cy="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53" id="53"/>
          <p:cNvGrpSpPr/>
          <p:nvPr/>
        </p:nvGrpSpPr>
        <p:grpSpPr>
          <a:xfrm rot="0">
            <a:off x="6299833" y="3675802"/>
            <a:ext cx="1410878" cy="491263"/>
            <a:chOff x="0" y="0"/>
            <a:chExt cx="371589" cy="129386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371589" cy="129386"/>
            </a:xfrm>
            <a:custGeom>
              <a:avLst/>
              <a:gdLst/>
              <a:ahLst/>
              <a:cxnLst/>
              <a:rect r="r" b="b" t="t" l="l"/>
              <a:pathLst>
                <a:path h="129386" w="371589">
                  <a:moveTo>
                    <a:pt x="0" y="0"/>
                  </a:moveTo>
                  <a:lnTo>
                    <a:pt x="371589" y="0"/>
                  </a:lnTo>
                  <a:lnTo>
                    <a:pt x="371589" y="129386"/>
                  </a:lnTo>
                  <a:lnTo>
                    <a:pt x="0" y="129386"/>
                  </a:ln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38100"/>
              <a:ext cx="371589" cy="167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CNN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7920174" y="3675802"/>
            <a:ext cx="1410878" cy="491263"/>
            <a:chOff x="0" y="0"/>
            <a:chExt cx="371589" cy="129386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371589" cy="129386"/>
            </a:xfrm>
            <a:custGeom>
              <a:avLst/>
              <a:gdLst/>
              <a:ahLst/>
              <a:cxnLst/>
              <a:rect r="r" b="b" t="t" l="l"/>
              <a:pathLst>
                <a:path h="129386" w="371589">
                  <a:moveTo>
                    <a:pt x="0" y="0"/>
                  </a:moveTo>
                  <a:lnTo>
                    <a:pt x="371589" y="0"/>
                  </a:lnTo>
                  <a:lnTo>
                    <a:pt x="371589" y="129386"/>
                  </a:lnTo>
                  <a:lnTo>
                    <a:pt x="0" y="129386"/>
                  </a:ln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38100"/>
              <a:ext cx="371589" cy="167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RNN</a:t>
              </a: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9540602" y="3675802"/>
            <a:ext cx="1410878" cy="491263"/>
            <a:chOff x="0" y="0"/>
            <a:chExt cx="371589" cy="129386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371589" cy="129386"/>
            </a:xfrm>
            <a:custGeom>
              <a:avLst/>
              <a:gdLst/>
              <a:ahLst/>
              <a:cxnLst/>
              <a:rect r="r" b="b" t="t" l="l"/>
              <a:pathLst>
                <a:path h="129386" w="371589">
                  <a:moveTo>
                    <a:pt x="0" y="0"/>
                  </a:moveTo>
                  <a:lnTo>
                    <a:pt x="371589" y="0"/>
                  </a:lnTo>
                  <a:lnTo>
                    <a:pt x="371589" y="129386"/>
                  </a:lnTo>
                  <a:lnTo>
                    <a:pt x="0" y="129386"/>
                  </a:ln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38100"/>
              <a:ext cx="371589" cy="167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GNN</a:t>
              </a: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11252040" y="3675802"/>
            <a:ext cx="1729364" cy="491263"/>
            <a:chOff x="0" y="0"/>
            <a:chExt cx="455470" cy="129386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455470" cy="129386"/>
            </a:xfrm>
            <a:custGeom>
              <a:avLst/>
              <a:gdLst/>
              <a:ahLst/>
              <a:cxnLst/>
              <a:rect r="r" b="b" t="t" l="l"/>
              <a:pathLst>
                <a:path h="129386" w="455470">
                  <a:moveTo>
                    <a:pt x="0" y="0"/>
                  </a:moveTo>
                  <a:lnTo>
                    <a:pt x="455470" y="0"/>
                  </a:lnTo>
                  <a:lnTo>
                    <a:pt x="455470" y="129386"/>
                  </a:lnTo>
                  <a:lnTo>
                    <a:pt x="0" y="129386"/>
                  </a:ln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0" y="-38100"/>
              <a:ext cx="455470" cy="167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Transformer</a:t>
              </a: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13171904" y="3675802"/>
            <a:ext cx="537633" cy="473036"/>
            <a:chOff x="0" y="0"/>
            <a:chExt cx="141599" cy="124586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141599" cy="124586"/>
            </a:xfrm>
            <a:custGeom>
              <a:avLst/>
              <a:gdLst/>
              <a:ahLst/>
              <a:cxnLst/>
              <a:rect r="r" b="b" t="t" l="l"/>
              <a:pathLst>
                <a:path h="124586" w="141599">
                  <a:moveTo>
                    <a:pt x="0" y="0"/>
                  </a:moveTo>
                  <a:lnTo>
                    <a:pt x="141599" y="0"/>
                  </a:lnTo>
                  <a:lnTo>
                    <a:pt x="141599" y="124586"/>
                  </a:lnTo>
                  <a:lnTo>
                    <a:pt x="0" y="124586"/>
                  </a:ln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0" y="-38100"/>
              <a:ext cx="141599" cy="1626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...</a:t>
              </a: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12982837" y="2417350"/>
            <a:ext cx="750534" cy="491263"/>
            <a:chOff x="0" y="0"/>
            <a:chExt cx="197672" cy="129386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197672" cy="129386"/>
            </a:xfrm>
            <a:custGeom>
              <a:avLst/>
              <a:gdLst/>
              <a:ahLst/>
              <a:cxnLst/>
              <a:rect r="r" b="b" t="t" l="l"/>
              <a:pathLst>
                <a:path h="129386" w="197672">
                  <a:moveTo>
                    <a:pt x="0" y="0"/>
                  </a:moveTo>
                  <a:lnTo>
                    <a:pt x="197672" y="0"/>
                  </a:lnTo>
                  <a:lnTo>
                    <a:pt x="197672" y="129386"/>
                  </a:lnTo>
                  <a:lnTo>
                    <a:pt x="0" y="129386"/>
                  </a:lnTo>
                  <a:close/>
                </a:path>
              </a:pathLst>
            </a:custGeom>
            <a:solidFill>
              <a:srgbClr val="0A3981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0" y="-38100"/>
              <a:ext cx="197672" cy="167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...</a:t>
              </a:r>
            </a:p>
          </p:txBody>
        </p:sp>
      </p:grpSp>
      <p:sp>
        <p:nvSpPr>
          <p:cNvPr name="Freeform 71" id="71"/>
          <p:cNvSpPr/>
          <p:nvPr/>
        </p:nvSpPr>
        <p:spPr>
          <a:xfrm flipH="false" flipV="false" rot="0">
            <a:off x="10865440" y="786788"/>
            <a:ext cx="1251282" cy="1092028"/>
          </a:xfrm>
          <a:custGeom>
            <a:avLst/>
            <a:gdLst/>
            <a:ahLst/>
            <a:cxnLst/>
            <a:rect r="r" b="b" t="t" l="l"/>
            <a:pathLst>
              <a:path h="1092028" w="1251282">
                <a:moveTo>
                  <a:pt x="0" y="0"/>
                </a:moveTo>
                <a:lnTo>
                  <a:pt x="1251282" y="0"/>
                </a:lnTo>
                <a:lnTo>
                  <a:pt x="1251282" y="1092028"/>
                </a:lnTo>
                <a:lnTo>
                  <a:pt x="0" y="10920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2" id="72"/>
          <p:cNvGrpSpPr/>
          <p:nvPr/>
        </p:nvGrpSpPr>
        <p:grpSpPr>
          <a:xfrm rot="0">
            <a:off x="2839614" y="1234463"/>
            <a:ext cx="607568" cy="8808813"/>
            <a:chOff x="0" y="0"/>
            <a:chExt cx="160018" cy="2320017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160018" cy="2320017"/>
            </a:xfrm>
            <a:custGeom>
              <a:avLst/>
              <a:gdLst/>
              <a:ahLst/>
              <a:cxnLst/>
              <a:rect r="r" b="b" t="t" l="l"/>
              <a:pathLst>
                <a:path h="2320017" w="160018">
                  <a:moveTo>
                    <a:pt x="0" y="0"/>
                  </a:moveTo>
                  <a:lnTo>
                    <a:pt x="160018" y="0"/>
                  </a:lnTo>
                  <a:lnTo>
                    <a:pt x="160018" y="2320017"/>
                  </a:lnTo>
                  <a:lnTo>
                    <a:pt x="0" y="2320017"/>
                  </a:lnTo>
                  <a:close/>
                </a:path>
              </a:pathLst>
            </a:custGeom>
            <a:gradFill rotWithShape="true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74" id="74"/>
            <p:cNvSpPr txBox="true"/>
            <p:nvPr/>
          </p:nvSpPr>
          <p:spPr>
            <a:xfrm>
              <a:off x="0" y="-38100"/>
              <a:ext cx="160018" cy="23581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</a:p>
          </p:txBody>
        </p:sp>
      </p:grpSp>
      <p:sp>
        <p:nvSpPr>
          <p:cNvPr name="TextBox 75" id="75"/>
          <p:cNvSpPr txBox="true"/>
          <p:nvPr/>
        </p:nvSpPr>
        <p:spPr>
          <a:xfrm rot="0">
            <a:off x="2839614" y="3194363"/>
            <a:ext cx="11948580" cy="357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64"/>
              </a:lnSpc>
              <a:spcBef>
                <a:spcPct val="0"/>
              </a:spcBef>
            </a:pPr>
            <a:r>
              <a:rPr lang="en-US" b="true" sz="2045">
                <a:solidFill>
                  <a:srgbClr val="E38E49"/>
                </a:solidFill>
                <a:latin typeface="Inter Bold"/>
                <a:ea typeface="Inter Bold"/>
                <a:cs typeface="Inter Bold"/>
                <a:sym typeface="Inter Bold"/>
              </a:rPr>
              <a:t>Methodologies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2839614" y="1964486"/>
            <a:ext cx="11948580" cy="357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64"/>
              </a:lnSpc>
              <a:spcBef>
                <a:spcPct val="0"/>
              </a:spcBef>
            </a:pPr>
            <a:r>
              <a:rPr lang="en-US" b="true" sz="2045">
                <a:solidFill>
                  <a:srgbClr val="1F509A"/>
                </a:solidFill>
                <a:latin typeface="Inter Bold"/>
                <a:ea typeface="Inter Bold"/>
                <a:cs typeface="Inter Bold"/>
                <a:sym typeface="Inter Bold"/>
              </a:rPr>
              <a:t>Outcomes</a:t>
            </a:r>
          </a:p>
        </p:txBody>
      </p:sp>
      <p:sp>
        <p:nvSpPr>
          <p:cNvPr name="TextBox 77" id="77"/>
          <p:cNvSpPr txBox="true"/>
          <p:nvPr/>
        </p:nvSpPr>
        <p:spPr>
          <a:xfrm rot="5400000">
            <a:off x="-1812832" y="5953040"/>
            <a:ext cx="9926848" cy="489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3"/>
              </a:lnSpc>
              <a:spcBef>
                <a:spcPct val="0"/>
              </a:spcBef>
            </a:pPr>
            <a:r>
              <a:rPr lang="en-US" sz="28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Federated Learning: Nvidia</a:t>
            </a:r>
          </a:p>
        </p:txBody>
      </p:sp>
      <p:sp>
        <p:nvSpPr>
          <p:cNvPr name="Freeform 78" id="78"/>
          <p:cNvSpPr/>
          <p:nvPr/>
        </p:nvSpPr>
        <p:spPr>
          <a:xfrm flipH="false" flipV="false" rot="0">
            <a:off x="7507339" y="8125073"/>
            <a:ext cx="2170423" cy="2176227"/>
          </a:xfrm>
          <a:custGeom>
            <a:avLst/>
            <a:gdLst/>
            <a:ahLst/>
            <a:cxnLst/>
            <a:rect r="r" b="b" t="t" l="l"/>
            <a:pathLst>
              <a:path h="2176227" w="2170423">
                <a:moveTo>
                  <a:pt x="0" y="0"/>
                </a:moveTo>
                <a:lnTo>
                  <a:pt x="2170423" y="0"/>
                </a:lnTo>
                <a:lnTo>
                  <a:pt x="2170423" y="2176226"/>
                </a:lnTo>
                <a:lnTo>
                  <a:pt x="0" y="21762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9" id="79"/>
          <p:cNvSpPr/>
          <p:nvPr/>
        </p:nvSpPr>
        <p:spPr>
          <a:xfrm flipH="false" flipV="false" rot="0">
            <a:off x="3866282" y="8125073"/>
            <a:ext cx="2170423" cy="2176227"/>
          </a:xfrm>
          <a:custGeom>
            <a:avLst/>
            <a:gdLst/>
            <a:ahLst/>
            <a:cxnLst/>
            <a:rect r="r" b="b" t="t" l="l"/>
            <a:pathLst>
              <a:path h="2176227" w="2170423">
                <a:moveTo>
                  <a:pt x="0" y="0"/>
                </a:moveTo>
                <a:lnTo>
                  <a:pt x="2170424" y="0"/>
                </a:lnTo>
                <a:lnTo>
                  <a:pt x="2170424" y="2176226"/>
                </a:lnTo>
                <a:lnTo>
                  <a:pt x="0" y="21762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0" id="80"/>
          <p:cNvSpPr/>
          <p:nvPr/>
        </p:nvSpPr>
        <p:spPr>
          <a:xfrm flipH="false" flipV="false" rot="0">
            <a:off x="11006913" y="8173371"/>
            <a:ext cx="2122254" cy="2127928"/>
          </a:xfrm>
          <a:custGeom>
            <a:avLst/>
            <a:gdLst/>
            <a:ahLst/>
            <a:cxnLst/>
            <a:rect r="r" b="b" t="t" l="l"/>
            <a:pathLst>
              <a:path h="2127928" w="2122254">
                <a:moveTo>
                  <a:pt x="0" y="0"/>
                </a:moveTo>
                <a:lnTo>
                  <a:pt x="2122253" y="0"/>
                </a:lnTo>
                <a:lnTo>
                  <a:pt x="2122253" y="2127928"/>
                </a:lnTo>
                <a:lnTo>
                  <a:pt x="0" y="21279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1" id="81"/>
          <p:cNvSpPr txBox="true"/>
          <p:nvPr/>
        </p:nvSpPr>
        <p:spPr>
          <a:xfrm rot="0">
            <a:off x="2985261" y="7798322"/>
            <a:ext cx="11126122" cy="326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6"/>
              </a:lnSpc>
              <a:spcBef>
                <a:spcPct val="0"/>
              </a:spcBef>
            </a:pPr>
            <a:r>
              <a:rPr lang="en-US" b="true" sz="1904">
                <a:solidFill>
                  <a:srgbClr val="064D6D"/>
                </a:solidFill>
                <a:latin typeface="Inter Bold"/>
                <a:ea typeface="Inter Bold"/>
                <a:cs typeface="Inter Bold"/>
                <a:sym typeface="Inter Bold"/>
              </a:rPr>
              <a:t> Multi-Omics Database Foundation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7750053" y="9035371"/>
            <a:ext cx="1684994" cy="241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5"/>
              </a:lnSpc>
              <a:spcBef>
                <a:spcPct val="0"/>
              </a:spcBef>
            </a:pPr>
            <a:r>
              <a:rPr lang="en-US" b="true" sz="1396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Clinical Biomarkers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8243689" y="9512777"/>
            <a:ext cx="697723" cy="241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5"/>
              </a:lnSpc>
              <a:spcBef>
                <a:spcPct val="0"/>
              </a:spcBef>
            </a:pPr>
            <a:r>
              <a:rPr lang="en-US" b="true" sz="1396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Imaging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4527420" y="9025846"/>
            <a:ext cx="848147" cy="271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1"/>
              </a:lnSpc>
              <a:spcBef>
                <a:spcPct val="0"/>
              </a:spcBef>
            </a:pPr>
            <a:r>
              <a:rPr lang="en-US" b="true" sz="152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Genomic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4392421" y="9445265"/>
            <a:ext cx="1118146" cy="271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1"/>
              </a:lnSpc>
              <a:spcBef>
                <a:spcPct val="0"/>
              </a:spcBef>
            </a:pPr>
            <a:r>
              <a:rPr lang="en-US" b="true" sz="152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Epigenomic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11569323" y="9045519"/>
            <a:ext cx="997434" cy="241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5"/>
              </a:lnSpc>
              <a:spcBef>
                <a:spcPct val="0"/>
              </a:spcBef>
            </a:pPr>
            <a:r>
              <a:rPr lang="en-US" b="true" sz="1396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Proteomics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11450880" y="9486661"/>
            <a:ext cx="1234320" cy="241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5"/>
              </a:lnSpc>
              <a:spcBef>
                <a:spcPct val="0"/>
              </a:spcBef>
            </a:pPr>
            <a:r>
              <a:rPr lang="en-US" b="true" sz="1396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Metabolomics</a:t>
            </a:r>
          </a:p>
        </p:txBody>
      </p:sp>
      <p:sp>
        <p:nvSpPr>
          <p:cNvPr name="TextBox 88" id="88"/>
          <p:cNvSpPr txBox="true"/>
          <p:nvPr/>
        </p:nvSpPr>
        <p:spPr>
          <a:xfrm rot="0">
            <a:off x="11219885" y="9859175"/>
            <a:ext cx="1819328" cy="241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5"/>
              </a:lnSpc>
              <a:spcBef>
                <a:spcPct val="0"/>
              </a:spcBef>
            </a:pPr>
            <a:r>
              <a:rPr lang="en-US" b="true" sz="1396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Immune cell function</a:t>
            </a:r>
          </a:p>
        </p:txBody>
      </p:sp>
      <p:sp>
        <p:nvSpPr>
          <p:cNvPr name="TextBox 89" id="89"/>
          <p:cNvSpPr txBox="true"/>
          <p:nvPr/>
        </p:nvSpPr>
        <p:spPr>
          <a:xfrm rot="0">
            <a:off x="7480850" y="8149714"/>
            <a:ext cx="2223401" cy="738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5"/>
              </a:lnSpc>
            </a:pPr>
            <a:r>
              <a:rPr lang="en-US" sz="1396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Traditional </a:t>
            </a:r>
          </a:p>
          <a:p>
            <a:pPr algn="ctr">
              <a:lnSpc>
                <a:spcPts val="1955"/>
              </a:lnSpc>
              <a:spcBef>
                <a:spcPct val="0"/>
              </a:spcBef>
            </a:pPr>
            <a:r>
              <a:rPr lang="en-US" b="true" sz="1396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Electronic Medical Record</a:t>
            </a:r>
          </a:p>
        </p:txBody>
      </p:sp>
      <p:sp>
        <p:nvSpPr>
          <p:cNvPr name="TextBox 90" id="90"/>
          <p:cNvSpPr txBox="true"/>
          <p:nvPr/>
        </p:nvSpPr>
        <p:spPr>
          <a:xfrm rot="0">
            <a:off x="4221461" y="8273885"/>
            <a:ext cx="1460066" cy="489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5"/>
              </a:lnSpc>
            </a:pPr>
            <a:r>
              <a:rPr lang="en-US" sz="1396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Molecular</a:t>
            </a:r>
          </a:p>
          <a:p>
            <a:pPr algn="ctr">
              <a:lnSpc>
                <a:spcPts val="1955"/>
              </a:lnSpc>
              <a:spcBef>
                <a:spcPct val="0"/>
              </a:spcBef>
            </a:pPr>
            <a:r>
              <a:rPr lang="en-US" b="true" sz="1396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Data</a:t>
            </a:r>
          </a:p>
        </p:txBody>
      </p:sp>
      <p:sp>
        <p:nvSpPr>
          <p:cNvPr name="TextBox 91" id="91"/>
          <p:cNvSpPr txBox="true"/>
          <p:nvPr/>
        </p:nvSpPr>
        <p:spPr>
          <a:xfrm rot="0">
            <a:off x="11223456" y="8176322"/>
            <a:ext cx="1689168" cy="738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5"/>
              </a:lnSpc>
            </a:pPr>
            <a:r>
              <a:rPr lang="en-US" sz="1396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Future</a:t>
            </a:r>
          </a:p>
          <a:p>
            <a:pPr algn="ctr">
              <a:lnSpc>
                <a:spcPts val="1955"/>
              </a:lnSpc>
              <a:spcBef>
                <a:spcPct val="0"/>
              </a:spcBef>
            </a:pPr>
            <a:r>
              <a:rPr lang="en-US" b="true" sz="1396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Additional Molecular Data</a:t>
            </a:r>
          </a:p>
        </p:txBody>
      </p:sp>
      <p:sp>
        <p:nvSpPr>
          <p:cNvPr name="AutoShape 92" id="92"/>
          <p:cNvSpPr/>
          <p:nvPr/>
        </p:nvSpPr>
        <p:spPr>
          <a:xfrm>
            <a:off x="3761927" y="7217297"/>
            <a:ext cx="9947610" cy="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TextBox 93" id="93"/>
          <p:cNvSpPr txBox="true"/>
          <p:nvPr/>
        </p:nvSpPr>
        <p:spPr>
          <a:xfrm rot="0">
            <a:off x="2985261" y="7328696"/>
            <a:ext cx="11126122" cy="326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6"/>
              </a:lnSpc>
              <a:spcBef>
                <a:spcPct val="0"/>
              </a:spcBef>
            </a:pPr>
            <a:r>
              <a:rPr lang="en-US" b="true" sz="1904">
                <a:solidFill>
                  <a:srgbClr val="064D6D"/>
                </a:solidFill>
                <a:latin typeface="Inter Bold"/>
                <a:ea typeface="Inter Bold"/>
                <a:cs typeface="Inter Bold"/>
                <a:sym typeface="Inter Bold"/>
              </a:rPr>
              <a:t>GPU Networks (Cloud)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939605" y="6011281"/>
            <a:ext cx="4651561" cy="509302"/>
            <a:chOff x="0" y="0"/>
            <a:chExt cx="1225103" cy="1341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25103" cy="134137"/>
            </a:xfrm>
            <a:custGeom>
              <a:avLst/>
              <a:gdLst/>
              <a:ahLst/>
              <a:cxnLst/>
              <a:rect r="r" b="b" t="t" l="l"/>
              <a:pathLst>
                <a:path h="134137" w="1225103">
                  <a:moveTo>
                    <a:pt x="0" y="0"/>
                  </a:moveTo>
                  <a:lnTo>
                    <a:pt x="1225103" y="0"/>
                  </a:lnTo>
                  <a:lnTo>
                    <a:pt x="1225103" y="134137"/>
                  </a:lnTo>
                  <a:lnTo>
                    <a:pt x="0" y="134137"/>
                  </a:ln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25103" cy="172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Discriminative AI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939605" y="4833395"/>
            <a:ext cx="2325781" cy="796886"/>
            <a:chOff x="0" y="0"/>
            <a:chExt cx="612551" cy="2098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12551" cy="209880"/>
            </a:xfrm>
            <a:custGeom>
              <a:avLst/>
              <a:gdLst/>
              <a:ahLst/>
              <a:cxnLst/>
              <a:rect r="r" b="b" t="t" l="l"/>
              <a:pathLst>
                <a:path h="209880" w="612551">
                  <a:moveTo>
                    <a:pt x="0" y="0"/>
                  </a:moveTo>
                  <a:lnTo>
                    <a:pt x="612551" y="0"/>
                  </a:lnTo>
                  <a:lnTo>
                    <a:pt x="612551" y="209880"/>
                  </a:lnTo>
                  <a:lnTo>
                    <a:pt x="0" y="209880"/>
                  </a:ln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612551" cy="2479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Supervised Learning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67748" y="4833395"/>
            <a:ext cx="2438136" cy="796886"/>
            <a:chOff x="0" y="0"/>
            <a:chExt cx="642143" cy="2098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42143" cy="209880"/>
            </a:xfrm>
            <a:custGeom>
              <a:avLst/>
              <a:gdLst/>
              <a:ahLst/>
              <a:cxnLst/>
              <a:rect r="r" b="b" t="t" l="l"/>
              <a:pathLst>
                <a:path h="209880" w="642143">
                  <a:moveTo>
                    <a:pt x="0" y="0"/>
                  </a:moveTo>
                  <a:lnTo>
                    <a:pt x="642143" y="0"/>
                  </a:lnTo>
                  <a:lnTo>
                    <a:pt x="642143" y="209880"/>
                  </a:lnTo>
                  <a:lnTo>
                    <a:pt x="0" y="209880"/>
                  </a:ln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642143" cy="2479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Reinforcement Learning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596384" y="4833395"/>
            <a:ext cx="2285626" cy="796886"/>
            <a:chOff x="0" y="0"/>
            <a:chExt cx="601976" cy="20988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01976" cy="209880"/>
            </a:xfrm>
            <a:custGeom>
              <a:avLst/>
              <a:gdLst/>
              <a:ahLst/>
              <a:cxnLst/>
              <a:rect r="r" b="b" t="t" l="l"/>
              <a:pathLst>
                <a:path h="209880" w="601976">
                  <a:moveTo>
                    <a:pt x="0" y="0"/>
                  </a:moveTo>
                  <a:lnTo>
                    <a:pt x="601976" y="0"/>
                  </a:lnTo>
                  <a:lnTo>
                    <a:pt x="601976" y="209880"/>
                  </a:lnTo>
                  <a:lnTo>
                    <a:pt x="0" y="209880"/>
                  </a:ln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601976" cy="2479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LLM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939605" y="3946193"/>
            <a:ext cx="3076185" cy="491263"/>
            <a:chOff x="0" y="0"/>
            <a:chExt cx="810189" cy="12938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0189" cy="129386"/>
            </a:xfrm>
            <a:custGeom>
              <a:avLst/>
              <a:gdLst/>
              <a:ahLst/>
              <a:cxnLst/>
              <a:rect r="r" b="b" t="t" l="l"/>
              <a:pathLst>
                <a:path h="129386" w="810189">
                  <a:moveTo>
                    <a:pt x="0" y="0"/>
                  </a:moveTo>
                  <a:lnTo>
                    <a:pt x="810189" y="0"/>
                  </a:lnTo>
                  <a:lnTo>
                    <a:pt x="810189" y="129386"/>
                  </a:lnTo>
                  <a:lnTo>
                    <a:pt x="0" y="129386"/>
                  </a:ln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0189" cy="167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Transfer Learning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353486" y="3952990"/>
            <a:ext cx="6533729" cy="477670"/>
            <a:chOff x="0" y="0"/>
            <a:chExt cx="1720818" cy="12580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720818" cy="125806"/>
            </a:xfrm>
            <a:custGeom>
              <a:avLst/>
              <a:gdLst/>
              <a:ahLst/>
              <a:cxnLst/>
              <a:rect r="r" b="b" t="t" l="l"/>
              <a:pathLst>
                <a:path h="125806" w="1720818">
                  <a:moveTo>
                    <a:pt x="0" y="0"/>
                  </a:moveTo>
                  <a:lnTo>
                    <a:pt x="1720818" y="0"/>
                  </a:lnTo>
                  <a:lnTo>
                    <a:pt x="1720818" y="125806"/>
                  </a:lnTo>
                  <a:lnTo>
                    <a:pt x="0" y="125806"/>
                  </a:ln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720818" cy="163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Collective Intelligence: Ensamble learning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3939605" y="3121963"/>
            <a:ext cx="2325781" cy="491263"/>
            <a:chOff x="0" y="0"/>
            <a:chExt cx="612551" cy="12938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12551" cy="129386"/>
            </a:xfrm>
            <a:custGeom>
              <a:avLst/>
              <a:gdLst/>
              <a:ahLst/>
              <a:cxnLst/>
              <a:rect r="r" b="b" t="t" l="l"/>
              <a:pathLst>
                <a:path h="129386" w="612551">
                  <a:moveTo>
                    <a:pt x="0" y="0"/>
                  </a:moveTo>
                  <a:lnTo>
                    <a:pt x="612551" y="0"/>
                  </a:lnTo>
                  <a:lnTo>
                    <a:pt x="612551" y="129386"/>
                  </a:lnTo>
                  <a:lnTo>
                    <a:pt x="0" y="129386"/>
                  </a:ln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612551" cy="167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Regression</a:t>
              </a:r>
            </a:p>
          </p:txBody>
        </p:sp>
      </p:grpSp>
      <p:sp>
        <p:nvSpPr>
          <p:cNvPr name="AutoShape 23" id="23"/>
          <p:cNvSpPr/>
          <p:nvPr/>
        </p:nvSpPr>
        <p:spPr>
          <a:xfrm>
            <a:off x="3939605" y="7196858"/>
            <a:ext cx="9947610" cy="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2993458" y="2573850"/>
            <a:ext cx="11948580" cy="0"/>
          </a:xfrm>
          <a:prstGeom prst="line">
            <a:avLst/>
          </a:prstGeom>
          <a:ln cap="flat" w="38100">
            <a:solidFill>
              <a:srgbClr val="FFFFFF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3934401" y="5820781"/>
            <a:ext cx="9947610" cy="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3939605" y="4637482"/>
            <a:ext cx="9947610" cy="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3934401" y="2602425"/>
            <a:ext cx="9947610" cy="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0">
            <a:off x="3934401" y="1863511"/>
            <a:ext cx="3076185" cy="491263"/>
            <a:chOff x="0" y="0"/>
            <a:chExt cx="810189" cy="129386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0189" cy="129386"/>
            </a:xfrm>
            <a:custGeom>
              <a:avLst/>
              <a:gdLst/>
              <a:ahLst/>
              <a:cxnLst/>
              <a:rect r="r" b="b" t="t" l="l"/>
              <a:pathLst>
                <a:path h="129386" w="810189">
                  <a:moveTo>
                    <a:pt x="0" y="0"/>
                  </a:moveTo>
                  <a:lnTo>
                    <a:pt x="810189" y="0"/>
                  </a:lnTo>
                  <a:lnTo>
                    <a:pt x="810189" y="129386"/>
                  </a:lnTo>
                  <a:lnTo>
                    <a:pt x="0" y="129386"/>
                  </a:lnTo>
                  <a:close/>
                </a:path>
              </a:pathLst>
            </a:custGeom>
            <a:solidFill>
              <a:srgbClr val="0A3981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810189" cy="167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Cancer Detection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7353486" y="1863511"/>
            <a:ext cx="3086100" cy="491263"/>
            <a:chOff x="0" y="0"/>
            <a:chExt cx="812800" cy="129386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129386"/>
            </a:xfrm>
            <a:custGeom>
              <a:avLst/>
              <a:gdLst/>
              <a:ahLst/>
              <a:cxnLst/>
              <a:rect r="r" b="b" t="t" l="l"/>
              <a:pathLst>
                <a:path h="129386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29386"/>
                  </a:lnTo>
                  <a:lnTo>
                    <a:pt x="0" y="129386"/>
                  </a:lnTo>
                  <a:close/>
                </a:path>
              </a:pathLst>
            </a:custGeom>
            <a:solidFill>
              <a:srgbClr val="0A3981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812800" cy="167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Cancer Forecasting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0782486" y="1863511"/>
            <a:ext cx="2143678" cy="491263"/>
            <a:chOff x="0" y="0"/>
            <a:chExt cx="564590" cy="129386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564590" cy="129386"/>
            </a:xfrm>
            <a:custGeom>
              <a:avLst/>
              <a:gdLst/>
              <a:ahLst/>
              <a:cxnLst/>
              <a:rect r="r" b="b" t="t" l="l"/>
              <a:pathLst>
                <a:path h="129386" w="564590">
                  <a:moveTo>
                    <a:pt x="0" y="0"/>
                  </a:moveTo>
                  <a:lnTo>
                    <a:pt x="564590" y="0"/>
                  </a:lnTo>
                  <a:lnTo>
                    <a:pt x="564590" y="129386"/>
                  </a:lnTo>
                  <a:lnTo>
                    <a:pt x="0" y="129386"/>
                  </a:lnTo>
                  <a:close/>
                </a:path>
              </a:pathLst>
            </a:custGeom>
            <a:solidFill>
              <a:srgbClr val="0A3981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564590" cy="167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Outcome3</a:t>
              </a:r>
            </a:p>
          </p:txBody>
        </p:sp>
      </p:grpSp>
      <p:sp>
        <p:nvSpPr>
          <p:cNvPr name="AutoShape 37" id="37"/>
          <p:cNvSpPr/>
          <p:nvPr/>
        </p:nvSpPr>
        <p:spPr>
          <a:xfrm>
            <a:off x="3939605" y="1420227"/>
            <a:ext cx="9947610" cy="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38" id="38"/>
          <p:cNvGrpSpPr/>
          <p:nvPr/>
        </p:nvGrpSpPr>
        <p:grpSpPr>
          <a:xfrm rot="0">
            <a:off x="7159116" y="728939"/>
            <a:ext cx="3086100" cy="491263"/>
            <a:chOff x="0" y="0"/>
            <a:chExt cx="812800" cy="129386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129386"/>
            </a:xfrm>
            <a:custGeom>
              <a:avLst/>
              <a:gdLst/>
              <a:ahLst/>
              <a:cxnLst/>
              <a:rect r="r" b="b" t="t" l="l"/>
              <a:pathLst>
                <a:path h="129386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29386"/>
                  </a:lnTo>
                  <a:lnTo>
                    <a:pt x="0" y="129386"/>
                  </a:lnTo>
                  <a:close/>
                </a:path>
              </a:pathLst>
            </a:custGeom>
            <a:solidFill>
              <a:srgbClr val="D4EBF8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812800" cy="167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222222"/>
                  </a:solidFill>
                  <a:latin typeface="Inter Bold"/>
                  <a:ea typeface="Inter Bold"/>
                  <a:cs typeface="Inter Bold"/>
                  <a:sym typeface="Inter Bold"/>
                </a:rPr>
                <a:t>Outcome Network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9235654" y="6011281"/>
            <a:ext cx="4651561" cy="509302"/>
            <a:chOff x="0" y="0"/>
            <a:chExt cx="1225103" cy="134137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225103" cy="134137"/>
            </a:xfrm>
            <a:custGeom>
              <a:avLst/>
              <a:gdLst/>
              <a:ahLst/>
              <a:cxnLst/>
              <a:rect r="r" b="b" t="t" l="l"/>
              <a:pathLst>
                <a:path h="134137" w="1225103">
                  <a:moveTo>
                    <a:pt x="0" y="0"/>
                  </a:moveTo>
                  <a:lnTo>
                    <a:pt x="1225103" y="0"/>
                  </a:lnTo>
                  <a:lnTo>
                    <a:pt x="1225103" y="134137"/>
                  </a:lnTo>
                  <a:lnTo>
                    <a:pt x="0" y="134137"/>
                  </a:ln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1225103" cy="172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Generative AI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6453677" y="4833395"/>
            <a:ext cx="2325781" cy="796886"/>
            <a:chOff x="0" y="0"/>
            <a:chExt cx="612551" cy="20988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12551" cy="209880"/>
            </a:xfrm>
            <a:custGeom>
              <a:avLst/>
              <a:gdLst/>
              <a:ahLst/>
              <a:cxnLst/>
              <a:rect r="r" b="b" t="t" l="l"/>
              <a:pathLst>
                <a:path h="209880" w="612551">
                  <a:moveTo>
                    <a:pt x="0" y="0"/>
                  </a:moveTo>
                  <a:lnTo>
                    <a:pt x="612551" y="0"/>
                  </a:lnTo>
                  <a:lnTo>
                    <a:pt x="612551" y="209880"/>
                  </a:lnTo>
                  <a:lnTo>
                    <a:pt x="0" y="209880"/>
                  </a:ln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38100"/>
              <a:ext cx="612551" cy="2479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Unsupervised Learning</a:t>
              </a:r>
            </a:p>
          </p:txBody>
        </p:sp>
      </p:grpSp>
      <p:sp>
        <p:nvSpPr>
          <p:cNvPr name="AutoShape 47" id="47"/>
          <p:cNvSpPr/>
          <p:nvPr/>
        </p:nvSpPr>
        <p:spPr>
          <a:xfrm>
            <a:off x="3939605" y="3803727"/>
            <a:ext cx="9947610" cy="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48" id="48"/>
          <p:cNvGrpSpPr/>
          <p:nvPr/>
        </p:nvGrpSpPr>
        <p:grpSpPr>
          <a:xfrm rot="0">
            <a:off x="6453677" y="3121963"/>
            <a:ext cx="1410878" cy="491263"/>
            <a:chOff x="0" y="0"/>
            <a:chExt cx="371589" cy="129386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371589" cy="129386"/>
            </a:xfrm>
            <a:custGeom>
              <a:avLst/>
              <a:gdLst/>
              <a:ahLst/>
              <a:cxnLst/>
              <a:rect r="r" b="b" t="t" l="l"/>
              <a:pathLst>
                <a:path h="129386" w="371589">
                  <a:moveTo>
                    <a:pt x="0" y="0"/>
                  </a:moveTo>
                  <a:lnTo>
                    <a:pt x="371589" y="0"/>
                  </a:lnTo>
                  <a:lnTo>
                    <a:pt x="371589" y="129386"/>
                  </a:lnTo>
                  <a:lnTo>
                    <a:pt x="0" y="129386"/>
                  </a:ln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371589" cy="167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CNN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8074018" y="3121963"/>
            <a:ext cx="1410878" cy="491263"/>
            <a:chOff x="0" y="0"/>
            <a:chExt cx="371589" cy="129386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371589" cy="129386"/>
            </a:xfrm>
            <a:custGeom>
              <a:avLst/>
              <a:gdLst/>
              <a:ahLst/>
              <a:cxnLst/>
              <a:rect r="r" b="b" t="t" l="l"/>
              <a:pathLst>
                <a:path h="129386" w="371589">
                  <a:moveTo>
                    <a:pt x="0" y="0"/>
                  </a:moveTo>
                  <a:lnTo>
                    <a:pt x="371589" y="0"/>
                  </a:lnTo>
                  <a:lnTo>
                    <a:pt x="371589" y="129386"/>
                  </a:lnTo>
                  <a:lnTo>
                    <a:pt x="0" y="129386"/>
                  </a:ln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371589" cy="167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RNN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9694446" y="3121963"/>
            <a:ext cx="1410878" cy="491263"/>
            <a:chOff x="0" y="0"/>
            <a:chExt cx="371589" cy="129386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371589" cy="129386"/>
            </a:xfrm>
            <a:custGeom>
              <a:avLst/>
              <a:gdLst/>
              <a:ahLst/>
              <a:cxnLst/>
              <a:rect r="r" b="b" t="t" l="l"/>
              <a:pathLst>
                <a:path h="129386" w="371589">
                  <a:moveTo>
                    <a:pt x="0" y="0"/>
                  </a:moveTo>
                  <a:lnTo>
                    <a:pt x="371589" y="0"/>
                  </a:lnTo>
                  <a:lnTo>
                    <a:pt x="371589" y="129386"/>
                  </a:lnTo>
                  <a:lnTo>
                    <a:pt x="0" y="129386"/>
                  </a:ln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38100"/>
              <a:ext cx="371589" cy="167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GNN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11405884" y="3121963"/>
            <a:ext cx="1729364" cy="491263"/>
            <a:chOff x="0" y="0"/>
            <a:chExt cx="455470" cy="129386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455470" cy="129386"/>
            </a:xfrm>
            <a:custGeom>
              <a:avLst/>
              <a:gdLst/>
              <a:ahLst/>
              <a:cxnLst/>
              <a:rect r="r" b="b" t="t" l="l"/>
              <a:pathLst>
                <a:path h="129386" w="455470">
                  <a:moveTo>
                    <a:pt x="0" y="0"/>
                  </a:moveTo>
                  <a:lnTo>
                    <a:pt x="455470" y="0"/>
                  </a:lnTo>
                  <a:lnTo>
                    <a:pt x="455470" y="129386"/>
                  </a:lnTo>
                  <a:lnTo>
                    <a:pt x="0" y="129386"/>
                  </a:ln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38100"/>
              <a:ext cx="455470" cy="167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Transformer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13325748" y="3121963"/>
            <a:ext cx="537633" cy="473036"/>
            <a:chOff x="0" y="0"/>
            <a:chExt cx="141599" cy="124586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141599" cy="124586"/>
            </a:xfrm>
            <a:custGeom>
              <a:avLst/>
              <a:gdLst/>
              <a:ahLst/>
              <a:cxnLst/>
              <a:rect r="r" b="b" t="t" l="l"/>
              <a:pathLst>
                <a:path h="124586" w="141599">
                  <a:moveTo>
                    <a:pt x="0" y="0"/>
                  </a:moveTo>
                  <a:lnTo>
                    <a:pt x="141599" y="0"/>
                  </a:lnTo>
                  <a:lnTo>
                    <a:pt x="141599" y="124586"/>
                  </a:lnTo>
                  <a:lnTo>
                    <a:pt x="0" y="124586"/>
                  </a:ln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38100"/>
              <a:ext cx="141599" cy="1626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...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13136681" y="1863511"/>
            <a:ext cx="750534" cy="491263"/>
            <a:chOff x="0" y="0"/>
            <a:chExt cx="197672" cy="129386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197672" cy="129386"/>
            </a:xfrm>
            <a:custGeom>
              <a:avLst/>
              <a:gdLst/>
              <a:ahLst/>
              <a:cxnLst/>
              <a:rect r="r" b="b" t="t" l="l"/>
              <a:pathLst>
                <a:path h="129386" w="197672">
                  <a:moveTo>
                    <a:pt x="0" y="0"/>
                  </a:moveTo>
                  <a:lnTo>
                    <a:pt x="197672" y="0"/>
                  </a:lnTo>
                  <a:lnTo>
                    <a:pt x="197672" y="129386"/>
                  </a:lnTo>
                  <a:lnTo>
                    <a:pt x="0" y="129386"/>
                  </a:lnTo>
                  <a:close/>
                </a:path>
              </a:pathLst>
            </a:custGeom>
            <a:solidFill>
              <a:srgbClr val="0A3981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-38100"/>
              <a:ext cx="197672" cy="167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...</a:t>
              </a:r>
            </a:p>
          </p:txBody>
        </p:sp>
      </p:grpSp>
      <p:sp>
        <p:nvSpPr>
          <p:cNvPr name="Freeform 66" id="66"/>
          <p:cNvSpPr/>
          <p:nvPr/>
        </p:nvSpPr>
        <p:spPr>
          <a:xfrm flipH="false" flipV="false" rot="0">
            <a:off x="11019285" y="232950"/>
            <a:ext cx="1251282" cy="1092028"/>
          </a:xfrm>
          <a:custGeom>
            <a:avLst/>
            <a:gdLst/>
            <a:ahLst/>
            <a:cxnLst/>
            <a:rect r="r" b="b" t="t" l="l"/>
            <a:pathLst>
              <a:path h="1092028" w="1251282">
                <a:moveTo>
                  <a:pt x="0" y="0"/>
                </a:moveTo>
                <a:lnTo>
                  <a:pt x="1251281" y="0"/>
                </a:lnTo>
                <a:lnTo>
                  <a:pt x="1251281" y="1092027"/>
                </a:lnTo>
                <a:lnTo>
                  <a:pt x="0" y="10920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7" id="67"/>
          <p:cNvGrpSpPr/>
          <p:nvPr/>
        </p:nvGrpSpPr>
        <p:grpSpPr>
          <a:xfrm rot="0">
            <a:off x="2993458" y="680625"/>
            <a:ext cx="607568" cy="8808813"/>
            <a:chOff x="0" y="0"/>
            <a:chExt cx="160018" cy="2320017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160018" cy="2320017"/>
            </a:xfrm>
            <a:custGeom>
              <a:avLst/>
              <a:gdLst/>
              <a:ahLst/>
              <a:cxnLst/>
              <a:rect r="r" b="b" t="t" l="l"/>
              <a:pathLst>
                <a:path h="2320017" w="160018">
                  <a:moveTo>
                    <a:pt x="0" y="0"/>
                  </a:moveTo>
                  <a:lnTo>
                    <a:pt x="160018" y="0"/>
                  </a:lnTo>
                  <a:lnTo>
                    <a:pt x="160018" y="2320017"/>
                  </a:lnTo>
                  <a:lnTo>
                    <a:pt x="0" y="2320017"/>
                  </a:lnTo>
                  <a:close/>
                </a:path>
              </a:pathLst>
            </a:custGeom>
            <a:gradFill rotWithShape="true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38100"/>
              <a:ext cx="160018" cy="23581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</a:p>
          </p:txBody>
        </p:sp>
      </p:grpSp>
      <p:sp>
        <p:nvSpPr>
          <p:cNvPr name="TextBox 70" id="70"/>
          <p:cNvSpPr txBox="true"/>
          <p:nvPr/>
        </p:nvSpPr>
        <p:spPr>
          <a:xfrm rot="0">
            <a:off x="2993458" y="2640525"/>
            <a:ext cx="11948580" cy="357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64"/>
              </a:lnSpc>
              <a:spcBef>
                <a:spcPct val="0"/>
              </a:spcBef>
            </a:pPr>
            <a:r>
              <a:rPr lang="en-US" b="true" sz="2045">
                <a:solidFill>
                  <a:srgbClr val="E38E49"/>
                </a:solidFill>
                <a:latin typeface="Inter Bold"/>
                <a:ea typeface="Inter Bold"/>
                <a:cs typeface="Inter Bold"/>
                <a:sym typeface="Inter Bold"/>
              </a:rPr>
              <a:t>Methodologies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2993458" y="1410648"/>
            <a:ext cx="11948580" cy="357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64"/>
              </a:lnSpc>
              <a:spcBef>
                <a:spcPct val="0"/>
              </a:spcBef>
            </a:pPr>
            <a:r>
              <a:rPr lang="en-US" b="true" sz="2045">
                <a:solidFill>
                  <a:srgbClr val="1F509A"/>
                </a:solidFill>
                <a:latin typeface="Inter Bold"/>
                <a:ea typeface="Inter Bold"/>
                <a:cs typeface="Inter Bold"/>
                <a:sym typeface="Inter Bold"/>
              </a:rPr>
              <a:t>Outcomes</a:t>
            </a:r>
          </a:p>
        </p:txBody>
      </p:sp>
      <p:sp>
        <p:nvSpPr>
          <p:cNvPr name="TextBox 72" id="72"/>
          <p:cNvSpPr txBox="true"/>
          <p:nvPr/>
        </p:nvSpPr>
        <p:spPr>
          <a:xfrm rot="5400000">
            <a:off x="-1658987" y="5399201"/>
            <a:ext cx="9926848" cy="489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3"/>
              </a:lnSpc>
              <a:spcBef>
                <a:spcPct val="0"/>
              </a:spcBef>
            </a:pPr>
            <a:r>
              <a:rPr lang="en-US" sz="28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Federated Learning: Nvidia</a:t>
            </a:r>
          </a:p>
        </p:txBody>
      </p:sp>
      <p:sp>
        <p:nvSpPr>
          <p:cNvPr name="Freeform 73" id="73"/>
          <p:cNvSpPr/>
          <p:nvPr/>
        </p:nvSpPr>
        <p:spPr>
          <a:xfrm flipH="false" flipV="false" rot="0">
            <a:off x="7661183" y="7571234"/>
            <a:ext cx="2170423" cy="2176227"/>
          </a:xfrm>
          <a:custGeom>
            <a:avLst/>
            <a:gdLst/>
            <a:ahLst/>
            <a:cxnLst/>
            <a:rect r="r" b="b" t="t" l="l"/>
            <a:pathLst>
              <a:path h="2176227" w="2170423">
                <a:moveTo>
                  <a:pt x="0" y="0"/>
                </a:moveTo>
                <a:lnTo>
                  <a:pt x="2170423" y="0"/>
                </a:lnTo>
                <a:lnTo>
                  <a:pt x="2170423" y="2176227"/>
                </a:lnTo>
                <a:lnTo>
                  <a:pt x="0" y="21762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4" id="74"/>
          <p:cNvSpPr/>
          <p:nvPr/>
        </p:nvSpPr>
        <p:spPr>
          <a:xfrm flipH="false" flipV="false" rot="0">
            <a:off x="4020126" y="7571234"/>
            <a:ext cx="2170423" cy="2176227"/>
          </a:xfrm>
          <a:custGeom>
            <a:avLst/>
            <a:gdLst/>
            <a:ahLst/>
            <a:cxnLst/>
            <a:rect r="r" b="b" t="t" l="l"/>
            <a:pathLst>
              <a:path h="2176227" w="2170423">
                <a:moveTo>
                  <a:pt x="0" y="0"/>
                </a:moveTo>
                <a:lnTo>
                  <a:pt x="2170424" y="0"/>
                </a:lnTo>
                <a:lnTo>
                  <a:pt x="2170424" y="2176227"/>
                </a:lnTo>
                <a:lnTo>
                  <a:pt x="0" y="21762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5" id="75"/>
          <p:cNvSpPr/>
          <p:nvPr/>
        </p:nvSpPr>
        <p:spPr>
          <a:xfrm flipH="false" flipV="false" rot="0">
            <a:off x="11160757" y="7619532"/>
            <a:ext cx="2122254" cy="2127928"/>
          </a:xfrm>
          <a:custGeom>
            <a:avLst/>
            <a:gdLst/>
            <a:ahLst/>
            <a:cxnLst/>
            <a:rect r="r" b="b" t="t" l="l"/>
            <a:pathLst>
              <a:path h="2127928" w="2122254">
                <a:moveTo>
                  <a:pt x="0" y="0"/>
                </a:moveTo>
                <a:lnTo>
                  <a:pt x="2122253" y="0"/>
                </a:lnTo>
                <a:lnTo>
                  <a:pt x="2122253" y="2127929"/>
                </a:lnTo>
                <a:lnTo>
                  <a:pt x="0" y="21279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6" id="76"/>
          <p:cNvSpPr txBox="true"/>
          <p:nvPr/>
        </p:nvSpPr>
        <p:spPr>
          <a:xfrm rot="0">
            <a:off x="3139105" y="7244483"/>
            <a:ext cx="11126122" cy="326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6"/>
              </a:lnSpc>
              <a:spcBef>
                <a:spcPct val="0"/>
              </a:spcBef>
            </a:pPr>
            <a:r>
              <a:rPr lang="en-US" b="true" sz="1904">
                <a:solidFill>
                  <a:srgbClr val="064D6D"/>
                </a:solidFill>
                <a:latin typeface="Inter Bold"/>
                <a:ea typeface="Inter Bold"/>
                <a:cs typeface="Inter Bold"/>
                <a:sym typeface="Inter Bold"/>
              </a:rPr>
              <a:t> Multi-Omics Database Foundation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7903897" y="8481532"/>
            <a:ext cx="1684994" cy="241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5"/>
              </a:lnSpc>
              <a:spcBef>
                <a:spcPct val="0"/>
              </a:spcBef>
            </a:pPr>
            <a:r>
              <a:rPr lang="en-US" b="true" sz="1396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Clinical Biomarkers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8397533" y="8958939"/>
            <a:ext cx="697723" cy="241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5"/>
              </a:lnSpc>
              <a:spcBef>
                <a:spcPct val="0"/>
              </a:spcBef>
            </a:pPr>
            <a:r>
              <a:rPr lang="en-US" b="true" sz="1396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Imaging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4681264" y="8472007"/>
            <a:ext cx="848147" cy="271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1"/>
              </a:lnSpc>
              <a:spcBef>
                <a:spcPct val="0"/>
              </a:spcBef>
            </a:pPr>
            <a:r>
              <a:rPr lang="en-US" b="true" sz="1529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Genomic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4546265" y="8891426"/>
            <a:ext cx="1118146" cy="271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1"/>
              </a:lnSpc>
              <a:spcBef>
                <a:spcPct val="0"/>
              </a:spcBef>
            </a:pPr>
            <a:r>
              <a:rPr lang="en-US" b="true" sz="1529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Epigenomic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11723167" y="8491681"/>
            <a:ext cx="997434" cy="241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5"/>
              </a:lnSpc>
              <a:spcBef>
                <a:spcPct val="0"/>
              </a:spcBef>
            </a:pPr>
            <a:r>
              <a:rPr lang="en-US" b="true" sz="1396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Proteomics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11604724" y="8932823"/>
            <a:ext cx="1234320" cy="241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5"/>
              </a:lnSpc>
              <a:spcBef>
                <a:spcPct val="0"/>
              </a:spcBef>
            </a:pPr>
            <a:r>
              <a:rPr lang="en-US" b="true" sz="1396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Metabolomics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11373729" y="9305336"/>
            <a:ext cx="1819328" cy="241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5"/>
              </a:lnSpc>
              <a:spcBef>
                <a:spcPct val="0"/>
              </a:spcBef>
            </a:pPr>
            <a:r>
              <a:rPr lang="en-US" b="true" sz="1396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Immune cell function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7634694" y="7595875"/>
            <a:ext cx="2223401" cy="738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5"/>
              </a:lnSpc>
            </a:pPr>
            <a:r>
              <a:rPr lang="en-US" sz="1396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Existing</a:t>
            </a:r>
          </a:p>
          <a:p>
            <a:pPr algn="ctr">
              <a:lnSpc>
                <a:spcPts val="1955"/>
              </a:lnSpc>
              <a:spcBef>
                <a:spcPct val="0"/>
              </a:spcBef>
            </a:pPr>
            <a:r>
              <a:rPr lang="en-US" b="true" sz="1396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Electronic Medical Record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4247169" y="7837934"/>
            <a:ext cx="1716339" cy="241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5"/>
              </a:lnSpc>
              <a:spcBef>
                <a:spcPct val="0"/>
              </a:spcBef>
            </a:pPr>
            <a:r>
              <a:rPr lang="en-US" b="true" sz="1396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Whole-Omics Data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11377300" y="7714109"/>
            <a:ext cx="1689168" cy="489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5"/>
              </a:lnSpc>
            </a:pPr>
            <a:r>
              <a:rPr lang="en-US" sz="1396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Future</a:t>
            </a:r>
          </a:p>
          <a:p>
            <a:pPr algn="ctr">
              <a:lnSpc>
                <a:spcPts val="1955"/>
              </a:lnSpc>
              <a:spcBef>
                <a:spcPct val="0"/>
              </a:spcBef>
            </a:pPr>
            <a:r>
              <a:rPr lang="en-US" b="true" sz="1396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Multi-Omics Data</a:t>
            </a:r>
          </a:p>
        </p:txBody>
      </p:sp>
      <p:sp>
        <p:nvSpPr>
          <p:cNvPr name="AutoShape 87" id="87"/>
          <p:cNvSpPr/>
          <p:nvPr/>
        </p:nvSpPr>
        <p:spPr>
          <a:xfrm>
            <a:off x="3915771" y="6663458"/>
            <a:ext cx="9947610" cy="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TextBox 88" id="88"/>
          <p:cNvSpPr txBox="true"/>
          <p:nvPr/>
        </p:nvSpPr>
        <p:spPr>
          <a:xfrm rot="0">
            <a:off x="3139105" y="6774857"/>
            <a:ext cx="11126122" cy="326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6"/>
              </a:lnSpc>
              <a:spcBef>
                <a:spcPct val="0"/>
              </a:spcBef>
            </a:pPr>
            <a:r>
              <a:rPr lang="en-US" b="true" sz="1904">
                <a:solidFill>
                  <a:srgbClr val="064D6D"/>
                </a:solidFill>
                <a:latin typeface="Inter Bold"/>
                <a:ea typeface="Inter Bold"/>
                <a:cs typeface="Inter Bold"/>
                <a:sym typeface="Inter Bold"/>
              </a:rPr>
              <a:t>GPU Networks (Cloud)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543194"/>
            <a:chOff x="0" y="0"/>
            <a:chExt cx="4816593" cy="4064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06438"/>
            </a:xfrm>
            <a:custGeom>
              <a:avLst/>
              <a:gdLst/>
              <a:ahLst/>
              <a:cxnLst/>
              <a:rect r="r" b="b" t="t" l="l"/>
              <a:pathLst>
                <a:path h="4064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44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63322" y="497849"/>
            <a:ext cx="17217573" cy="547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4"/>
              </a:lnSpc>
            </a:pPr>
            <a:r>
              <a:rPr lang="en-US" b="true" sz="3600" spc="72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EXAMPLE OF QUANTUM LIFE AI STACK: Q.L.A.I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042457" y="351840"/>
            <a:ext cx="2914179" cy="882623"/>
          </a:xfrm>
          <a:custGeom>
            <a:avLst/>
            <a:gdLst/>
            <a:ahLst/>
            <a:cxnLst/>
            <a:rect r="r" b="b" t="t" l="l"/>
            <a:pathLst>
              <a:path h="882623" w="2914179">
                <a:moveTo>
                  <a:pt x="0" y="0"/>
                </a:moveTo>
                <a:lnTo>
                  <a:pt x="2914179" y="0"/>
                </a:lnTo>
                <a:lnTo>
                  <a:pt x="2914179" y="882623"/>
                </a:lnTo>
                <a:lnTo>
                  <a:pt x="0" y="8826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785761" y="6565120"/>
            <a:ext cx="4651561" cy="509302"/>
            <a:chOff x="0" y="0"/>
            <a:chExt cx="1225103" cy="13413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25103" cy="134137"/>
            </a:xfrm>
            <a:custGeom>
              <a:avLst/>
              <a:gdLst/>
              <a:ahLst/>
              <a:cxnLst/>
              <a:rect r="r" b="b" t="t" l="l"/>
              <a:pathLst>
                <a:path h="134137" w="1225103">
                  <a:moveTo>
                    <a:pt x="0" y="0"/>
                  </a:moveTo>
                  <a:lnTo>
                    <a:pt x="1225103" y="0"/>
                  </a:lnTo>
                  <a:lnTo>
                    <a:pt x="1225103" y="134137"/>
                  </a:lnTo>
                  <a:lnTo>
                    <a:pt x="0" y="134137"/>
                  </a:ln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225103" cy="172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Discriminative AI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785761" y="5387234"/>
            <a:ext cx="2325781" cy="796886"/>
            <a:chOff x="0" y="0"/>
            <a:chExt cx="612551" cy="20988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12551" cy="209880"/>
            </a:xfrm>
            <a:custGeom>
              <a:avLst/>
              <a:gdLst/>
              <a:ahLst/>
              <a:cxnLst/>
              <a:rect r="r" b="b" t="t" l="l"/>
              <a:pathLst>
                <a:path h="209880" w="612551">
                  <a:moveTo>
                    <a:pt x="0" y="0"/>
                  </a:moveTo>
                  <a:lnTo>
                    <a:pt x="612551" y="0"/>
                  </a:lnTo>
                  <a:lnTo>
                    <a:pt x="612551" y="209880"/>
                  </a:lnTo>
                  <a:lnTo>
                    <a:pt x="0" y="209880"/>
                  </a:ln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612551" cy="2479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Supervised Learning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813904" y="5387234"/>
            <a:ext cx="2438136" cy="796886"/>
            <a:chOff x="0" y="0"/>
            <a:chExt cx="642143" cy="20988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42143" cy="209880"/>
            </a:xfrm>
            <a:custGeom>
              <a:avLst/>
              <a:gdLst/>
              <a:ahLst/>
              <a:cxnLst/>
              <a:rect r="r" b="b" t="t" l="l"/>
              <a:pathLst>
                <a:path h="209880" w="642143">
                  <a:moveTo>
                    <a:pt x="0" y="0"/>
                  </a:moveTo>
                  <a:lnTo>
                    <a:pt x="642143" y="0"/>
                  </a:lnTo>
                  <a:lnTo>
                    <a:pt x="642143" y="209880"/>
                  </a:lnTo>
                  <a:lnTo>
                    <a:pt x="0" y="209880"/>
                  </a:ln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642143" cy="2479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Reinforcement Learning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442540" y="5387234"/>
            <a:ext cx="2285626" cy="796886"/>
            <a:chOff x="0" y="0"/>
            <a:chExt cx="601976" cy="20988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01976" cy="209880"/>
            </a:xfrm>
            <a:custGeom>
              <a:avLst/>
              <a:gdLst/>
              <a:ahLst/>
              <a:cxnLst/>
              <a:rect r="r" b="b" t="t" l="l"/>
              <a:pathLst>
                <a:path h="209880" w="601976">
                  <a:moveTo>
                    <a:pt x="0" y="0"/>
                  </a:moveTo>
                  <a:lnTo>
                    <a:pt x="601976" y="0"/>
                  </a:lnTo>
                  <a:lnTo>
                    <a:pt x="601976" y="209880"/>
                  </a:lnTo>
                  <a:lnTo>
                    <a:pt x="0" y="209880"/>
                  </a:ln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601976" cy="2479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LLM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785761" y="4500032"/>
            <a:ext cx="3076185" cy="491263"/>
            <a:chOff x="0" y="0"/>
            <a:chExt cx="810189" cy="12938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0189" cy="129386"/>
            </a:xfrm>
            <a:custGeom>
              <a:avLst/>
              <a:gdLst/>
              <a:ahLst/>
              <a:cxnLst/>
              <a:rect r="r" b="b" t="t" l="l"/>
              <a:pathLst>
                <a:path h="129386" w="810189">
                  <a:moveTo>
                    <a:pt x="0" y="0"/>
                  </a:moveTo>
                  <a:lnTo>
                    <a:pt x="810189" y="0"/>
                  </a:lnTo>
                  <a:lnTo>
                    <a:pt x="810189" y="129386"/>
                  </a:lnTo>
                  <a:lnTo>
                    <a:pt x="0" y="129386"/>
                  </a:ln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810189" cy="167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Transfer Learning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199642" y="4506828"/>
            <a:ext cx="6533729" cy="477670"/>
            <a:chOff x="0" y="0"/>
            <a:chExt cx="1720818" cy="12580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720818" cy="125806"/>
            </a:xfrm>
            <a:custGeom>
              <a:avLst/>
              <a:gdLst/>
              <a:ahLst/>
              <a:cxnLst/>
              <a:rect r="r" b="b" t="t" l="l"/>
              <a:pathLst>
                <a:path h="125806" w="1720818">
                  <a:moveTo>
                    <a:pt x="0" y="0"/>
                  </a:moveTo>
                  <a:lnTo>
                    <a:pt x="1720818" y="0"/>
                  </a:lnTo>
                  <a:lnTo>
                    <a:pt x="1720818" y="125806"/>
                  </a:lnTo>
                  <a:lnTo>
                    <a:pt x="0" y="125806"/>
                  </a:ln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1720818" cy="163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Collective Intelligence: Ensamble learning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3785761" y="3675802"/>
            <a:ext cx="2325781" cy="491263"/>
            <a:chOff x="0" y="0"/>
            <a:chExt cx="612551" cy="12938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12551" cy="129386"/>
            </a:xfrm>
            <a:custGeom>
              <a:avLst/>
              <a:gdLst/>
              <a:ahLst/>
              <a:cxnLst/>
              <a:rect r="r" b="b" t="t" l="l"/>
              <a:pathLst>
                <a:path h="129386" w="612551">
                  <a:moveTo>
                    <a:pt x="0" y="0"/>
                  </a:moveTo>
                  <a:lnTo>
                    <a:pt x="612551" y="0"/>
                  </a:lnTo>
                  <a:lnTo>
                    <a:pt x="612551" y="129386"/>
                  </a:lnTo>
                  <a:lnTo>
                    <a:pt x="0" y="129386"/>
                  </a:ln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612551" cy="167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Regression</a:t>
              </a:r>
            </a:p>
          </p:txBody>
        </p:sp>
      </p:grpSp>
      <p:sp>
        <p:nvSpPr>
          <p:cNvPr name="AutoShape 28" id="28"/>
          <p:cNvSpPr/>
          <p:nvPr/>
        </p:nvSpPr>
        <p:spPr>
          <a:xfrm>
            <a:off x="3785761" y="7750697"/>
            <a:ext cx="9947610" cy="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>
            <a:off x="2839614" y="3127688"/>
            <a:ext cx="11948580" cy="0"/>
          </a:xfrm>
          <a:prstGeom prst="line">
            <a:avLst/>
          </a:prstGeom>
          <a:ln cap="flat" w="38100">
            <a:solidFill>
              <a:srgbClr val="FFFFFF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3780556" y="6374620"/>
            <a:ext cx="9947610" cy="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3785761" y="5191320"/>
            <a:ext cx="9947610" cy="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3780556" y="3156263"/>
            <a:ext cx="9947610" cy="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33" id="33"/>
          <p:cNvGrpSpPr/>
          <p:nvPr/>
        </p:nvGrpSpPr>
        <p:grpSpPr>
          <a:xfrm rot="0">
            <a:off x="3780556" y="2417350"/>
            <a:ext cx="3076185" cy="491263"/>
            <a:chOff x="0" y="0"/>
            <a:chExt cx="810189" cy="12938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0189" cy="129386"/>
            </a:xfrm>
            <a:custGeom>
              <a:avLst/>
              <a:gdLst/>
              <a:ahLst/>
              <a:cxnLst/>
              <a:rect r="r" b="b" t="t" l="l"/>
              <a:pathLst>
                <a:path h="129386" w="810189">
                  <a:moveTo>
                    <a:pt x="0" y="0"/>
                  </a:moveTo>
                  <a:lnTo>
                    <a:pt x="810189" y="0"/>
                  </a:lnTo>
                  <a:lnTo>
                    <a:pt x="810189" y="129386"/>
                  </a:lnTo>
                  <a:lnTo>
                    <a:pt x="0" y="129386"/>
                  </a:lnTo>
                  <a:close/>
                </a:path>
              </a:pathLst>
            </a:custGeom>
            <a:solidFill>
              <a:srgbClr val="0A3981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810189" cy="167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Cancer Detection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7199642" y="2417350"/>
            <a:ext cx="3086100" cy="491263"/>
            <a:chOff x="0" y="0"/>
            <a:chExt cx="812800" cy="129386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129386"/>
            </a:xfrm>
            <a:custGeom>
              <a:avLst/>
              <a:gdLst/>
              <a:ahLst/>
              <a:cxnLst/>
              <a:rect r="r" b="b" t="t" l="l"/>
              <a:pathLst>
                <a:path h="129386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29386"/>
                  </a:lnTo>
                  <a:lnTo>
                    <a:pt x="0" y="129386"/>
                  </a:lnTo>
                  <a:close/>
                </a:path>
              </a:pathLst>
            </a:custGeom>
            <a:solidFill>
              <a:srgbClr val="0A3981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812800" cy="167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Cancer Forecasting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0628642" y="2417350"/>
            <a:ext cx="2143678" cy="491263"/>
            <a:chOff x="0" y="0"/>
            <a:chExt cx="564590" cy="129386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564590" cy="129386"/>
            </a:xfrm>
            <a:custGeom>
              <a:avLst/>
              <a:gdLst/>
              <a:ahLst/>
              <a:cxnLst/>
              <a:rect r="r" b="b" t="t" l="l"/>
              <a:pathLst>
                <a:path h="129386" w="564590">
                  <a:moveTo>
                    <a:pt x="0" y="0"/>
                  </a:moveTo>
                  <a:lnTo>
                    <a:pt x="564590" y="0"/>
                  </a:lnTo>
                  <a:lnTo>
                    <a:pt x="564590" y="129386"/>
                  </a:lnTo>
                  <a:lnTo>
                    <a:pt x="0" y="129386"/>
                  </a:lnTo>
                  <a:close/>
                </a:path>
              </a:pathLst>
            </a:custGeom>
            <a:solidFill>
              <a:srgbClr val="0A3981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564590" cy="167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Outcome3</a:t>
              </a:r>
            </a:p>
          </p:txBody>
        </p:sp>
      </p:grpSp>
      <p:sp>
        <p:nvSpPr>
          <p:cNvPr name="AutoShape 42" id="42"/>
          <p:cNvSpPr/>
          <p:nvPr/>
        </p:nvSpPr>
        <p:spPr>
          <a:xfrm>
            <a:off x="3785761" y="1974066"/>
            <a:ext cx="9947610" cy="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43" id="43"/>
          <p:cNvGrpSpPr/>
          <p:nvPr/>
        </p:nvGrpSpPr>
        <p:grpSpPr>
          <a:xfrm rot="0">
            <a:off x="7005272" y="1282777"/>
            <a:ext cx="3086100" cy="491263"/>
            <a:chOff x="0" y="0"/>
            <a:chExt cx="812800" cy="129386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129386"/>
            </a:xfrm>
            <a:custGeom>
              <a:avLst/>
              <a:gdLst/>
              <a:ahLst/>
              <a:cxnLst/>
              <a:rect r="r" b="b" t="t" l="l"/>
              <a:pathLst>
                <a:path h="129386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29386"/>
                  </a:lnTo>
                  <a:lnTo>
                    <a:pt x="0" y="129386"/>
                  </a:lnTo>
                  <a:close/>
                </a:path>
              </a:pathLst>
            </a:custGeom>
            <a:solidFill>
              <a:srgbClr val="D4EBF8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38100"/>
              <a:ext cx="812800" cy="167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222222"/>
                  </a:solidFill>
                  <a:latin typeface="Inter Bold"/>
                  <a:ea typeface="Inter Bold"/>
                  <a:cs typeface="Inter Bold"/>
                  <a:sym typeface="Inter Bold"/>
                </a:rPr>
                <a:t>Outcome Network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9081810" y="6565120"/>
            <a:ext cx="4651561" cy="509302"/>
            <a:chOff x="0" y="0"/>
            <a:chExt cx="1225103" cy="134137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1225103" cy="134137"/>
            </a:xfrm>
            <a:custGeom>
              <a:avLst/>
              <a:gdLst/>
              <a:ahLst/>
              <a:cxnLst/>
              <a:rect r="r" b="b" t="t" l="l"/>
              <a:pathLst>
                <a:path h="134137" w="1225103">
                  <a:moveTo>
                    <a:pt x="0" y="0"/>
                  </a:moveTo>
                  <a:lnTo>
                    <a:pt x="1225103" y="0"/>
                  </a:lnTo>
                  <a:lnTo>
                    <a:pt x="1225103" y="134137"/>
                  </a:lnTo>
                  <a:lnTo>
                    <a:pt x="0" y="134137"/>
                  </a:ln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38100"/>
              <a:ext cx="1225103" cy="172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Generative AI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6299833" y="5387234"/>
            <a:ext cx="2325781" cy="796886"/>
            <a:chOff x="0" y="0"/>
            <a:chExt cx="612551" cy="20988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612551" cy="209880"/>
            </a:xfrm>
            <a:custGeom>
              <a:avLst/>
              <a:gdLst/>
              <a:ahLst/>
              <a:cxnLst/>
              <a:rect r="r" b="b" t="t" l="l"/>
              <a:pathLst>
                <a:path h="209880" w="612551">
                  <a:moveTo>
                    <a:pt x="0" y="0"/>
                  </a:moveTo>
                  <a:lnTo>
                    <a:pt x="612551" y="0"/>
                  </a:lnTo>
                  <a:lnTo>
                    <a:pt x="612551" y="209880"/>
                  </a:lnTo>
                  <a:lnTo>
                    <a:pt x="0" y="209880"/>
                  </a:ln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38100"/>
              <a:ext cx="612551" cy="2479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Unsupervised Learning</a:t>
              </a:r>
            </a:p>
          </p:txBody>
        </p:sp>
      </p:grpSp>
      <p:sp>
        <p:nvSpPr>
          <p:cNvPr name="AutoShape 52" id="52"/>
          <p:cNvSpPr/>
          <p:nvPr/>
        </p:nvSpPr>
        <p:spPr>
          <a:xfrm>
            <a:off x="3785761" y="4357565"/>
            <a:ext cx="9947610" cy="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53" id="53"/>
          <p:cNvGrpSpPr/>
          <p:nvPr/>
        </p:nvGrpSpPr>
        <p:grpSpPr>
          <a:xfrm rot="0">
            <a:off x="6299833" y="3675802"/>
            <a:ext cx="1410878" cy="491263"/>
            <a:chOff x="0" y="0"/>
            <a:chExt cx="371589" cy="129386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371589" cy="129386"/>
            </a:xfrm>
            <a:custGeom>
              <a:avLst/>
              <a:gdLst/>
              <a:ahLst/>
              <a:cxnLst/>
              <a:rect r="r" b="b" t="t" l="l"/>
              <a:pathLst>
                <a:path h="129386" w="371589">
                  <a:moveTo>
                    <a:pt x="0" y="0"/>
                  </a:moveTo>
                  <a:lnTo>
                    <a:pt x="371589" y="0"/>
                  </a:lnTo>
                  <a:lnTo>
                    <a:pt x="371589" y="129386"/>
                  </a:lnTo>
                  <a:lnTo>
                    <a:pt x="0" y="129386"/>
                  </a:ln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38100"/>
              <a:ext cx="371589" cy="167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CNN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7920174" y="3675802"/>
            <a:ext cx="1410878" cy="491263"/>
            <a:chOff x="0" y="0"/>
            <a:chExt cx="371589" cy="129386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371589" cy="129386"/>
            </a:xfrm>
            <a:custGeom>
              <a:avLst/>
              <a:gdLst/>
              <a:ahLst/>
              <a:cxnLst/>
              <a:rect r="r" b="b" t="t" l="l"/>
              <a:pathLst>
                <a:path h="129386" w="371589">
                  <a:moveTo>
                    <a:pt x="0" y="0"/>
                  </a:moveTo>
                  <a:lnTo>
                    <a:pt x="371589" y="0"/>
                  </a:lnTo>
                  <a:lnTo>
                    <a:pt x="371589" y="129386"/>
                  </a:lnTo>
                  <a:lnTo>
                    <a:pt x="0" y="129386"/>
                  </a:ln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38100"/>
              <a:ext cx="371589" cy="167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RNN</a:t>
              </a: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9540602" y="3675802"/>
            <a:ext cx="1410878" cy="491263"/>
            <a:chOff x="0" y="0"/>
            <a:chExt cx="371589" cy="129386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371589" cy="129386"/>
            </a:xfrm>
            <a:custGeom>
              <a:avLst/>
              <a:gdLst/>
              <a:ahLst/>
              <a:cxnLst/>
              <a:rect r="r" b="b" t="t" l="l"/>
              <a:pathLst>
                <a:path h="129386" w="371589">
                  <a:moveTo>
                    <a:pt x="0" y="0"/>
                  </a:moveTo>
                  <a:lnTo>
                    <a:pt x="371589" y="0"/>
                  </a:lnTo>
                  <a:lnTo>
                    <a:pt x="371589" y="129386"/>
                  </a:lnTo>
                  <a:lnTo>
                    <a:pt x="0" y="129386"/>
                  </a:ln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38100"/>
              <a:ext cx="371589" cy="167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GNN</a:t>
              </a: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11252040" y="3675802"/>
            <a:ext cx="1729364" cy="491263"/>
            <a:chOff x="0" y="0"/>
            <a:chExt cx="455470" cy="129386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455470" cy="129386"/>
            </a:xfrm>
            <a:custGeom>
              <a:avLst/>
              <a:gdLst/>
              <a:ahLst/>
              <a:cxnLst/>
              <a:rect r="r" b="b" t="t" l="l"/>
              <a:pathLst>
                <a:path h="129386" w="455470">
                  <a:moveTo>
                    <a:pt x="0" y="0"/>
                  </a:moveTo>
                  <a:lnTo>
                    <a:pt x="455470" y="0"/>
                  </a:lnTo>
                  <a:lnTo>
                    <a:pt x="455470" y="129386"/>
                  </a:lnTo>
                  <a:lnTo>
                    <a:pt x="0" y="129386"/>
                  </a:ln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0" y="-38100"/>
              <a:ext cx="455470" cy="167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Transformer</a:t>
              </a: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13171904" y="3675802"/>
            <a:ext cx="537633" cy="473036"/>
            <a:chOff x="0" y="0"/>
            <a:chExt cx="141599" cy="124586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141599" cy="124586"/>
            </a:xfrm>
            <a:custGeom>
              <a:avLst/>
              <a:gdLst/>
              <a:ahLst/>
              <a:cxnLst/>
              <a:rect r="r" b="b" t="t" l="l"/>
              <a:pathLst>
                <a:path h="124586" w="141599">
                  <a:moveTo>
                    <a:pt x="0" y="0"/>
                  </a:moveTo>
                  <a:lnTo>
                    <a:pt x="141599" y="0"/>
                  </a:lnTo>
                  <a:lnTo>
                    <a:pt x="141599" y="124586"/>
                  </a:lnTo>
                  <a:lnTo>
                    <a:pt x="0" y="124586"/>
                  </a:ln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0" y="-38100"/>
              <a:ext cx="141599" cy="1626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...</a:t>
              </a: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12982837" y="2417350"/>
            <a:ext cx="750534" cy="491263"/>
            <a:chOff x="0" y="0"/>
            <a:chExt cx="197672" cy="129386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197672" cy="129386"/>
            </a:xfrm>
            <a:custGeom>
              <a:avLst/>
              <a:gdLst/>
              <a:ahLst/>
              <a:cxnLst/>
              <a:rect r="r" b="b" t="t" l="l"/>
              <a:pathLst>
                <a:path h="129386" w="197672">
                  <a:moveTo>
                    <a:pt x="0" y="0"/>
                  </a:moveTo>
                  <a:lnTo>
                    <a:pt x="197672" y="0"/>
                  </a:lnTo>
                  <a:lnTo>
                    <a:pt x="197672" y="129386"/>
                  </a:lnTo>
                  <a:lnTo>
                    <a:pt x="0" y="129386"/>
                  </a:lnTo>
                  <a:close/>
                </a:path>
              </a:pathLst>
            </a:custGeom>
            <a:solidFill>
              <a:srgbClr val="0A3981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0" y="-38100"/>
              <a:ext cx="197672" cy="167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...</a:t>
              </a:r>
            </a:p>
          </p:txBody>
        </p:sp>
      </p:grpSp>
      <p:sp>
        <p:nvSpPr>
          <p:cNvPr name="Freeform 71" id="71"/>
          <p:cNvSpPr/>
          <p:nvPr/>
        </p:nvSpPr>
        <p:spPr>
          <a:xfrm flipH="false" flipV="false" rot="0">
            <a:off x="10865440" y="786788"/>
            <a:ext cx="1251282" cy="1092028"/>
          </a:xfrm>
          <a:custGeom>
            <a:avLst/>
            <a:gdLst/>
            <a:ahLst/>
            <a:cxnLst/>
            <a:rect r="r" b="b" t="t" l="l"/>
            <a:pathLst>
              <a:path h="1092028" w="1251282">
                <a:moveTo>
                  <a:pt x="0" y="0"/>
                </a:moveTo>
                <a:lnTo>
                  <a:pt x="1251282" y="0"/>
                </a:lnTo>
                <a:lnTo>
                  <a:pt x="1251282" y="1092028"/>
                </a:lnTo>
                <a:lnTo>
                  <a:pt x="0" y="10920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2" id="72"/>
          <p:cNvGrpSpPr/>
          <p:nvPr/>
        </p:nvGrpSpPr>
        <p:grpSpPr>
          <a:xfrm rot="0">
            <a:off x="2839614" y="1234463"/>
            <a:ext cx="607568" cy="8808813"/>
            <a:chOff x="0" y="0"/>
            <a:chExt cx="160018" cy="2320017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160018" cy="2320017"/>
            </a:xfrm>
            <a:custGeom>
              <a:avLst/>
              <a:gdLst/>
              <a:ahLst/>
              <a:cxnLst/>
              <a:rect r="r" b="b" t="t" l="l"/>
              <a:pathLst>
                <a:path h="2320017" w="160018">
                  <a:moveTo>
                    <a:pt x="0" y="0"/>
                  </a:moveTo>
                  <a:lnTo>
                    <a:pt x="160018" y="0"/>
                  </a:lnTo>
                  <a:lnTo>
                    <a:pt x="160018" y="2320017"/>
                  </a:lnTo>
                  <a:lnTo>
                    <a:pt x="0" y="2320017"/>
                  </a:lnTo>
                  <a:close/>
                </a:path>
              </a:pathLst>
            </a:custGeom>
            <a:gradFill rotWithShape="true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74" id="74"/>
            <p:cNvSpPr txBox="true"/>
            <p:nvPr/>
          </p:nvSpPr>
          <p:spPr>
            <a:xfrm>
              <a:off x="0" y="-38100"/>
              <a:ext cx="160018" cy="23581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</a:p>
          </p:txBody>
        </p:sp>
      </p:grpSp>
      <p:sp>
        <p:nvSpPr>
          <p:cNvPr name="TextBox 75" id="75"/>
          <p:cNvSpPr txBox="true"/>
          <p:nvPr/>
        </p:nvSpPr>
        <p:spPr>
          <a:xfrm rot="0">
            <a:off x="2839614" y="3194363"/>
            <a:ext cx="11948580" cy="357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64"/>
              </a:lnSpc>
              <a:spcBef>
                <a:spcPct val="0"/>
              </a:spcBef>
            </a:pPr>
            <a:r>
              <a:rPr lang="en-US" b="true" sz="2045">
                <a:solidFill>
                  <a:srgbClr val="E38E49"/>
                </a:solidFill>
                <a:latin typeface="Inter Bold"/>
                <a:ea typeface="Inter Bold"/>
                <a:cs typeface="Inter Bold"/>
                <a:sym typeface="Inter Bold"/>
              </a:rPr>
              <a:t>Methodologies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2839614" y="1964486"/>
            <a:ext cx="11948580" cy="357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64"/>
              </a:lnSpc>
              <a:spcBef>
                <a:spcPct val="0"/>
              </a:spcBef>
            </a:pPr>
            <a:r>
              <a:rPr lang="en-US" b="true" sz="2045">
                <a:solidFill>
                  <a:srgbClr val="1F509A"/>
                </a:solidFill>
                <a:latin typeface="Inter Bold"/>
                <a:ea typeface="Inter Bold"/>
                <a:cs typeface="Inter Bold"/>
                <a:sym typeface="Inter Bold"/>
              </a:rPr>
              <a:t>Outcomes</a:t>
            </a:r>
          </a:p>
        </p:txBody>
      </p:sp>
      <p:sp>
        <p:nvSpPr>
          <p:cNvPr name="TextBox 77" id="77"/>
          <p:cNvSpPr txBox="true"/>
          <p:nvPr/>
        </p:nvSpPr>
        <p:spPr>
          <a:xfrm rot="5400000">
            <a:off x="-1812832" y="5953040"/>
            <a:ext cx="9926848" cy="489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3"/>
              </a:lnSpc>
              <a:spcBef>
                <a:spcPct val="0"/>
              </a:spcBef>
            </a:pPr>
            <a:r>
              <a:rPr lang="en-US" sz="28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Federated Learning: Nvidia</a:t>
            </a:r>
          </a:p>
        </p:txBody>
      </p:sp>
      <p:sp>
        <p:nvSpPr>
          <p:cNvPr name="Freeform 78" id="78"/>
          <p:cNvSpPr/>
          <p:nvPr/>
        </p:nvSpPr>
        <p:spPr>
          <a:xfrm flipH="false" flipV="false" rot="0">
            <a:off x="7507339" y="8125073"/>
            <a:ext cx="2170423" cy="2176227"/>
          </a:xfrm>
          <a:custGeom>
            <a:avLst/>
            <a:gdLst/>
            <a:ahLst/>
            <a:cxnLst/>
            <a:rect r="r" b="b" t="t" l="l"/>
            <a:pathLst>
              <a:path h="2176227" w="2170423">
                <a:moveTo>
                  <a:pt x="0" y="0"/>
                </a:moveTo>
                <a:lnTo>
                  <a:pt x="2170423" y="0"/>
                </a:lnTo>
                <a:lnTo>
                  <a:pt x="2170423" y="2176226"/>
                </a:lnTo>
                <a:lnTo>
                  <a:pt x="0" y="21762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9" id="79"/>
          <p:cNvSpPr/>
          <p:nvPr/>
        </p:nvSpPr>
        <p:spPr>
          <a:xfrm flipH="false" flipV="false" rot="0">
            <a:off x="3866282" y="8125073"/>
            <a:ext cx="2170423" cy="2176227"/>
          </a:xfrm>
          <a:custGeom>
            <a:avLst/>
            <a:gdLst/>
            <a:ahLst/>
            <a:cxnLst/>
            <a:rect r="r" b="b" t="t" l="l"/>
            <a:pathLst>
              <a:path h="2176227" w="2170423">
                <a:moveTo>
                  <a:pt x="0" y="0"/>
                </a:moveTo>
                <a:lnTo>
                  <a:pt x="2170424" y="0"/>
                </a:lnTo>
                <a:lnTo>
                  <a:pt x="2170424" y="2176226"/>
                </a:lnTo>
                <a:lnTo>
                  <a:pt x="0" y="21762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0" id="80"/>
          <p:cNvSpPr/>
          <p:nvPr/>
        </p:nvSpPr>
        <p:spPr>
          <a:xfrm flipH="false" flipV="false" rot="0">
            <a:off x="11006913" y="8173371"/>
            <a:ext cx="2122254" cy="2127928"/>
          </a:xfrm>
          <a:custGeom>
            <a:avLst/>
            <a:gdLst/>
            <a:ahLst/>
            <a:cxnLst/>
            <a:rect r="r" b="b" t="t" l="l"/>
            <a:pathLst>
              <a:path h="2127928" w="2122254">
                <a:moveTo>
                  <a:pt x="0" y="0"/>
                </a:moveTo>
                <a:lnTo>
                  <a:pt x="2122253" y="0"/>
                </a:lnTo>
                <a:lnTo>
                  <a:pt x="2122253" y="2127928"/>
                </a:lnTo>
                <a:lnTo>
                  <a:pt x="0" y="21279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1" id="81"/>
          <p:cNvSpPr txBox="true"/>
          <p:nvPr/>
        </p:nvSpPr>
        <p:spPr>
          <a:xfrm rot="0">
            <a:off x="2985261" y="7798322"/>
            <a:ext cx="11126122" cy="326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6"/>
              </a:lnSpc>
              <a:spcBef>
                <a:spcPct val="0"/>
              </a:spcBef>
            </a:pPr>
            <a:r>
              <a:rPr lang="en-US" b="true" sz="1904">
                <a:solidFill>
                  <a:srgbClr val="064D6D"/>
                </a:solidFill>
                <a:latin typeface="Inter Bold"/>
                <a:ea typeface="Inter Bold"/>
                <a:cs typeface="Inter Bold"/>
                <a:sym typeface="Inter Bold"/>
              </a:rPr>
              <a:t> Multi-Omics Database Foundation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7750053" y="9035371"/>
            <a:ext cx="1684994" cy="241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5"/>
              </a:lnSpc>
              <a:spcBef>
                <a:spcPct val="0"/>
              </a:spcBef>
            </a:pPr>
            <a:r>
              <a:rPr lang="en-US" b="true" sz="1396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Clinical Biomarkers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8243689" y="9512777"/>
            <a:ext cx="697723" cy="241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5"/>
              </a:lnSpc>
              <a:spcBef>
                <a:spcPct val="0"/>
              </a:spcBef>
            </a:pPr>
            <a:r>
              <a:rPr lang="en-US" b="true" sz="1396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Imaging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4527420" y="9025846"/>
            <a:ext cx="848147" cy="271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1"/>
              </a:lnSpc>
              <a:spcBef>
                <a:spcPct val="0"/>
              </a:spcBef>
            </a:pPr>
            <a:r>
              <a:rPr lang="en-US" b="true" sz="152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Genomic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4392421" y="9445265"/>
            <a:ext cx="1118146" cy="271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1"/>
              </a:lnSpc>
              <a:spcBef>
                <a:spcPct val="0"/>
              </a:spcBef>
            </a:pPr>
            <a:r>
              <a:rPr lang="en-US" b="true" sz="152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Epigenomic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11569323" y="9045519"/>
            <a:ext cx="997434" cy="241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5"/>
              </a:lnSpc>
              <a:spcBef>
                <a:spcPct val="0"/>
              </a:spcBef>
            </a:pPr>
            <a:r>
              <a:rPr lang="en-US" b="true" sz="1396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Proteomics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11450880" y="9486661"/>
            <a:ext cx="1234320" cy="241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5"/>
              </a:lnSpc>
              <a:spcBef>
                <a:spcPct val="0"/>
              </a:spcBef>
            </a:pPr>
            <a:r>
              <a:rPr lang="en-US" b="true" sz="1396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Metabolomics</a:t>
            </a:r>
          </a:p>
        </p:txBody>
      </p:sp>
      <p:sp>
        <p:nvSpPr>
          <p:cNvPr name="TextBox 88" id="88"/>
          <p:cNvSpPr txBox="true"/>
          <p:nvPr/>
        </p:nvSpPr>
        <p:spPr>
          <a:xfrm rot="0">
            <a:off x="11219885" y="9859175"/>
            <a:ext cx="1819328" cy="241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5"/>
              </a:lnSpc>
              <a:spcBef>
                <a:spcPct val="0"/>
              </a:spcBef>
            </a:pPr>
            <a:r>
              <a:rPr lang="en-US" b="true" sz="1396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Immune cell function</a:t>
            </a:r>
          </a:p>
        </p:txBody>
      </p:sp>
      <p:sp>
        <p:nvSpPr>
          <p:cNvPr name="TextBox 89" id="89"/>
          <p:cNvSpPr txBox="true"/>
          <p:nvPr/>
        </p:nvSpPr>
        <p:spPr>
          <a:xfrm rot="0">
            <a:off x="7480850" y="8149714"/>
            <a:ext cx="2223401" cy="738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5"/>
              </a:lnSpc>
            </a:pPr>
            <a:r>
              <a:rPr lang="en-US" sz="1396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Traditional </a:t>
            </a:r>
          </a:p>
          <a:p>
            <a:pPr algn="ctr">
              <a:lnSpc>
                <a:spcPts val="1955"/>
              </a:lnSpc>
              <a:spcBef>
                <a:spcPct val="0"/>
              </a:spcBef>
            </a:pPr>
            <a:r>
              <a:rPr lang="en-US" b="true" sz="1396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Electronic Medical Record</a:t>
            </a:r>
          </a:p>
        </p:txBody>
      </p:sp>
      <p:sp>
        <p:nvSpPr>
          <p:cNvPr name="TextBox 90" id="90"/>
          <p:cNvSpPr txBox="true"/>
          <p:nvPr/>
        </p:nvSpPr>
        <p:spPr>
          <a:xfrm rot="0">
            <a:off x="4221461" y="8273885"/>
            <a:ext cx="1460066" cy="489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5"/>
              </a:lnSpc>
            </a:pPr>
            <a:r>
              <a:rPr lang="en-US" sz="1396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Molecular</a:t>
            </a:r>
          </a:p>
          <a:p>
            <a:pPr algn="ctr">
              <a:lnSpc>
                <a:spcPts val="1955"/>
              </a:lnSpc>
              <a:spcBef>
                <a:spcPct val="0"/>
              </a:spcBef>
            </a:pPr>
            <a:r>
              <a:rPr lang="en-US" b="true" sz="1396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Data</a:t>
            </a:r>
          </a:p>
        </p:txBody>
      </p:sp>
      <p:sp>
        <p:nvSpPr>
          <p:cNvPr name="TextBox 91" id="91"/>
          <p:cNvSpPr txBox="true"/>
          <p:nvPr/>
        </p:nvSpPr>
        <p:spPr>
          <a:xfrm rot="0">
            <a:off x="11223456" y="8176322"/>
            <a:ext cx="1689168" cy="738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5"/>
              </a:lnSpc>
            </a:pPr>
            <a:r>
              <a:rPr lang="en-US" sz="1396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Future</a:t>
            </a:r>
          </a:p>
          <a:p>
            <a:pPr algn="ctr">
              <a:lnSpc>
                <a:spcPts val="1955"/>
              </a:lnSpc>
              <a:spcBef>
                <a:spcPct val="0"/>
              </a:spcBef>
            </a:pPr>
            <a:r>
              <a:rPr lang="en-US" b="true" sz="1396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Additional Molecular Data</a:t>
            </a:r>
          </a:p>
        </p:txBody>
      </p:sp>
      <p:sp>
        <p:nvSpPr>
          <p:cNvPr name="AutoShape 92" id="92"/>
          <p:cNvSpPr/>
          <p:nvPr/>
        </p:nvSpPr>
        <p:spPr>
          <a:xfrm>
            <a:off x="3761927" y="7217297"/>
            <a:ext cx="9947610" cy="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TextBox 93" id="93"/>
          <p:cNvSpPr txBox="true"/>
          <p:nvPr/>
        </p:nvSpPr>
        <p:spPr>
          <a:xfrm rot="0">
            <a:off x="2985261" y="7328696"/>
            <a:ext cx="11126122" cy="326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6"/>
              </a:lnSpc>
              <a:spcBef>
                <a:spcPct val="0"/>
              </a:spcBef>
            </a:pPr>
            <a:r>
              <a:rPr lang="en-US" b="true" sz="1904">
                <a:solidFill>
                  <a:srgbClr val="064D6D"/>
                </a:solidFill>
                <a:latin typeface="Inter Bold"/>
                <a:ea typeface="Inter Bold"/>
                <a:cs typeface="Inter Bold"/>
                <a:sym typeface="Inter Bold"/>
              </a:rPr>
              <a:t>GPU Networks (Cloud)</a:t>
            </a:r>
          </a:p>
        </p:txBody>
      </p:sp>
      <p:sp>
        <p:nvSpPr>
          <p:cNvPr name="Freeform 94" id="94"/>
          <p:cNvSpPr/>
          <p:nvPr/>
        </p:nvSpPr>
        <p:spPr>
          <a:xfrm flipH="false" flipV="false" rot="0">
            <a:off x="5468000" y="8125073"/>
            <a:ext cx="643542" cy="596038"/>
          </a:xfrm>
          <a:custGeom>
            <a:avLst/>
            <a:gdLst/>
            <a:ahLst/>
            <a:cxnLst/>
            <a:rect r="r" b="b" t="t" l="l"/>
            <a:pathLst>
              <a:path h="596038" w="643542">
                <a:moveTo>
                  <a:pt x="0" y="0"/>
                </a:moveTo>
                <a:lnTo>
                  <a:pt x="643542" y="0"/>
                </a:lnTo>
                <a:lnTo>
                  <a:pt x="643542" y="596038"/>
                </a:lnTo>
                <a:lnTo>
                  <a:pt x="0" y="59603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5" id="95"/>
          <p:cNvSpPr/>
          <p:nvPr/>
        </p:nvSpPr>
        <p:spPr>
          <a:xfrm flipH="false" flipV="false" rot="0">
            <a:off x="7276632" y="6521751"/>
            <a:ext cx="643542" cy="596038"/>
          </a:xfrm>
          <a:custGeom>
            <a:avLst/>
            <a:gdLst/>
            <a:ahLst/>
            <a:cxnLst/>
            <a:rect r="r" b="b" t="t" l="l"/>
            <a:pathLst>
              <a:path h="596038" w="643542">
                <a:moveTo>
                  <a:pt x="0" y="0"/>
                </a:moveTo>
                <a:lnTo>
                  <a:pt x="643542" y="0"/>
                </a:lnTo>
                <a:lnTo>
                  <a:pt x="643542" y="596039"/>
                </a:lnTo>
                <a:lnTo>
                  <a:pt x="0" y="59603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6" id="96"/>
          <p:cNvSpPr/>
          <p:nvPr/>
        </p:nvSpPr>
        <p:spPr>
          <a:xfrm flipH="false" flipV="false" rot="0">
            <a:off x="5571335" y="5487657"/>
            <a:ext cx="643542" cy="596038"/>
          </a:xfrm>
          <a:custGeom>
            <a:avLst/>
            <a:gdLst/>
            <a:ahLst/>
            <a:cxnLst/>
            <a:rect r="r" b="b" t="t" l="l"/>
            <a:pathLst>
              <a:path h="596038" w="643542">
                <a:moveTo>
                  <a:pt x="0" y="0"/>
                </a:moveTo>
                <a:lnTo>
                  <a:pt x="643542" y="0"/>
                </a:lnTo>
                <a:lnTo>
                  <a:pt x="643542" y="596039"/>
                </a:lnTo>
                <a:lnTo>
                  <a:pt x="0" y="59603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7" id="97"/>
          <p:cNvSpPr/>
          <p:nvPr/>
        </p:nvSpPr>
        <p:spPr>
          <a:xfrm flipH="false" flipV="false" rot="0">
            <a:off x="5571335" y="3623414"/>
            <a:ext cx="643542" cy="596038"/>
          </a:xfrm>
          <a:custGeom>
            <a:avLst/>
            <a:gdLst/>
            <a:ahLst/>
            <a:cxnLst/>
            <a:rect r="r" b="b" t="t" l="l"/>
            <a:pathLst>
              <a:path h="596038" w="643542">
                <a:moveTo>
                  <a:pt x="0" y="0"/>
                </a:moveTo>
                <a:lnTo>
                  <a:pt x="643542" y="0"/>
                </a:lnTo>
                <a:lnTo>
                  <a:pt x="643542" y="596039"/>
                </a:lnTo>
                <a:lnTo>
                  <a:pt x="0" y="59603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8" id="98"/>
          <p:cNvSpPr/>
          <p:nvPr/>
        </p:nvSpPr>
        <p:spPr>
          <a:xfrm flipH="false" flipV="false" rot="0">
            <a:off x="6036706" y="1912525"/>
            <a:ext cx="643542" cy="596038"/>
          </a:xfrm>
          <a:custGeom>
            <a:avLst/>
            <a:gdLst/>
            <a:ahLst/>
            <a:cxnLst/>
            <a:rect r="r" b="b" t="t" l="l"/>
            <a:pathLst>
              <a:path h="596038" w="643542">
                <a:moveTo>
                  <a:pt x="0" y="0"/>
                </a:moveTo>
                <a:lnTo>
                  <a:pt x="643542" y="0"/>
                </a:lnTo>
                <a:lnTo>
                  <a:pt x="643542" y="596038"/>
                </a:lnTo>
                <a:lnTo>
                  <a:pt x="0" y="59603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09266" y="4089259"/>
            <a:ext cx="16669468" cy="5566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43"/>
              </a:lnSpc>
            </a:pPr>
            <a:r>
              <a:rPr lang="en-US" sz="2459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Nowcasting stage (current):</a:t>
            </a:r>
          </a:p>
          <a:p>
            <a:pPr algn="just">
              <a:lnSpc>
                <a:spcPts val="3443"/>
              </a:lnSpc>
            </a:pPr>
          </a:p>
          <a:p>
            <a:pPr algn="just">
              <a:lnSpc>
                <a:spcPts val="3443"/>
              </a:lnSpc>
            </a:pPr>
            <a:r>
              <a:rPr lang="en-US" sz="245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Target is related to the patient current situations (diagnosis): e.g. predict whether the patient suffer from the breast cancer </a:t>
            </a:r>
          </a:p>
          <a:p>
            <a:pPr algn="just">
              <a:lnSpc>
                <a:spcPts val="3443"/>
              </a:lnSpc>
            </a:pPr>
          </a:p>
          <a:p>
            <a:pPr algn="just">
              <a:lnSpc>
                <a:spcPts val="3443"/>
              </a:lnSpc>
            </a:pPr>
            <a:r>
              <a:rPr lang="en-US" sz="2459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Forecasting stage (next):</a:t>
            </a:r>
          </a:p>
          <a:p>
            <a:pPr algn="just">
              <a:lnSpc>
                <a:spcPts val="3443"/>
              </a:lnSpc>
            </a:pPr>
          </a:p>
          <a:p>
            <a:pPr algn="just">
              <a:lnSpc>
                <a:spcPts val="3443"/>
              </a:lnSpc>
            </a:pPr>
            <a:r>
              <a:rPr lang="en-US" sz="245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Target is related to predict the future situations of the patient: e.g. risk / onset of suffering from some diseases  </a:t>
            </a:r>
          </a:p>
          <a:p>
            <a:pPr algn="just">
              <a:lnSpc>
                <a:spcPts val="3443"/>
              </a:lnSpc>
            </a:pPr>
          </a:p>
          <a:p>
            <a:pPr algn="just">
              <a:lnSpc>
                <a:spcPts val="3443"/>
              </a:lnSpc>
            </a:pPr>
            <a:r>
              <a:rPr lang="en-US" sz="2459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Action/Intervention (future):</a:t>
            </a:r>
          </a:p>
          <a:p>
            <a:pPr algn="just">
              <a:lnSpc>
                <a:spcPts val="3443"/>
              </a:lnSpc>
            </a:pPr>
          </a:p>
          <a:p>
            <a:pPr algn="just">
              <a:lnSpc>
                <a:spcPts val="3443"/>
              </a:lnSpc>
            </a:pPr>
            <a:r>
              <a:rPr lang="en-US" sz="245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Target is related to predict some actions to affect the future situations.</a:t>
            </a:r>
          </a:p>
          <a:p>
            <a:pPr algn="just">
              <a:lnSpc>
                <a:spcPts val="3443"/>
              </a:lnSpc>
              <a:spcBef>
                <a:spcPct val="0"/>
              </a:spcBef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543194"/>
            <a:chOff x="0" y="0"/>
            <a:chExt cx="4816593" cy="4064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406438"/>
            </a:xfrm>
            <a:custGeom>
              <a:avLst/>
              <a:gdLst/>
              <a:ahLst/>
              <a:cxnLst/>
              <a:rect r="r" b="b" t="t" l="l"/>
              <a:pathLst>
                <a:path h="4064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44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63322" y="497849"/>
            <a:ext cx="17217573" cy="547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4"/>
              </a:lnSpc>
            </a:pPr>
            <a:r>
              <a:rPr lang="en-US" b="true" sz="3600" spc="72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3 STEPS OF OUR AI MODELS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042457" y="351840"/>
            <a:ext cx="2914179" cy="882623"/>
          </a:xfrm>
          <a:custGeom>
            <a:avLst/>
            <a:gdLst/>
            <a:ahLst/>
            <a:cxnLst/>
            <a:rect r="r" b="b" t="t" l="l"/>
            <a:pathLst>
              <a:path h="882623" w="2914179">
                <a:moveTo>
                  <a:pt x="0" y="0"/>
                </a:moveTo>
                <a:lnTo>
                  <a:pt x="2914179" y="0"/>
                </a:lnTo>
                <a:lnTo>
                  <a:pt x="2914179" y="882623"/>
                </a:lnTo>
                <a:lnTo>
                  <a:pt x="0" y="8826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3494520" y="2197962"/>
            <a:ext cx="1073212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" id="9"/>
          <p:cNvSpPr/>
          <p:nvPr/>
        </p:nvSpPr>
        <p:spPr>
          <a:xfrm>
            <a:off x="4982978" y="2197962"/>
            <a:ext cx="0" cy="78101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oval" len="lg" w="lg"/>
            <a:tailEnd type="triangle" len="med" w="lg"/>
          </a:ln>
        </p:spPr>
      </p:sp>
      <p:sp>
        <p:nvSpPr>
          <p:cNvPr name="TextBox 10" id="10"/>
          <p:cNvSpPr txBox="true"/>
          <p:nvPr/>
        </p:nvSpPr>
        <p:spPr>
          <a:xfrm rot="0">
            <a:off x="4184713" y="3135489"/>
            <a:ext cx="1596529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Nowcasting</a:t>
            </a:r>
          </a:p>
        </p:txBody>
      </p:sp>
      <p:sp>
        <p:nvSpPr>
          <p:cNvPr name="AutoShape 11" id="11"/>
          <p:cNvSpPr/>
          <p:nvPr/>
        </p:nvSpPr>
        <p:spPr>
          <a:xfrm>
            <a:off x="8972109" y="2197185"/>
            <a:ext cx="0" cy="78101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oval" len="lg" w="lg"/>
            <a:tailEnd type="triangle" len="med" w="lg"/>
          </a:ln>
        </p:spPr>
      </p:sp>
      <p:sp>
        <p:nvSpPr>
          <p:cNvPr name="TextBox 12" id="12"/>
          <p:cNvSpPr txBox="true"/>
          <p:nvPr/>
        </p:nvSpPr>
        <p:spPr>
          <a:xfrm rot="0">
            <a:off x="8171771" y="3134712"/>
            <a:ext cx="1600676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Forecasting</a:t>
            </a:r>
          </a:p>
        </p:txBody>
      </p:sp>
      <p:sp>
        <p:nvSpPr>
          <p:cNvPr name="AutoShape 13" id="13"/>
          <p:cNvSpPr/>
          <p:nvPr/>
        </p:nvSpPr>
        <p:spPr>
          <a:xfrm>
            <a:off x="12959512" y="2197185"/>
            <a:ext cx="0" cy="78101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oval" len="lg" w="lg"/>
            <a:tailEnd type="triangle" len="med" w="lg"/>
          </a:ln>
        </p:spPr>
      </p:sp>
      <p:sp>
        <p:nvSpPr>
          <p:cNvPr name="TextBox 14" id="14"/>
          <p:cNvSpPr txBox="true"/>
          <p:nvPr/>
        </p:nvSpPr>
        <p:spPr>
          <a:xfrm rot="0">
            <a:off x="11593419" y="3134712"/>
            <a:ext cx="2732187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Action/Intervention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09266" y="4089259"/>
            <a:ext cx="16669468" cy="2995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43"/>
              </a:lnSpc>
            </a:pPr>
            <a:r>
              <a:rPr lang="en-US" sz="2459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Nowcasting stage possible tasks:</a:t>
            </a:r>
          </a:p>
          <a:p>
            <a:pPr algn="just">
              <a:lnSpc>
                <a:spcPts val="3443"/>
              </a:lnSpc>
            </a:pPr>
          </a:p>
          <a:p>
            <a:pPr algn="just" marL="531095" indent="-265547" lvl="1">
              <a:lnSpc>
                <a:spcPts val="3443"/>
              </a:lnSpc>
              <a:buAutoNum type="arabicPeriod" startAt="1"/>
            </a:pPr>
            <a:r>
              <a:rPr lang="en-US" sz="245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use integrated molecular data and medical data to predict the epigenetic age </a:t>
            </a:r>
          </a:p>
          <a:p>
            <a:pPr algn="just" marL="531095" indent="-265547" lvl="1">
              <a:lnSpc>
                <a:spcPts val="3443"/>
              </a:lnSpc>
              <a:buAutoNum type="arabicPeriod" startAt="1"/>
            </a:pPr>
            <a:r>
              <a:rPr lang="en-US" sz="245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use integrated molecular data and medical data to predict more accurate patient health status</a:t>
            </a:r>
          </a:p>
          <a:p>
            <a:pPr algn="just" marL="531095" indent="-265547" lvl="1">
              <a:lnSpc>
                <a:spcPts val="3443"/>
              </a:lnSpc>
              <a:buAutoNum type="arabicPeriod" startAt="1"/>
            </a:pPr>
            <a:r>
              <a:rPr lang="en-US" sz="245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knowledge base AI interpretation: https://www.nature.com/articles/s41591-024-03233-x</a:t>
            </a:r>
          </a:p>
          <a:p>
            <a:pPr algn="just" marL="531095" indent="-265547" lvl="1">
              <a:lnSpc>
                <a:spcPts val="3443"/>
              </a:lnSpc>
              <a:buAutoNum type="arabicPeriod" startAt="1"/>
            </a:pPr>
            <a:r>
              <a:rPr lang="en-US" sz="245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report digitalization from pdf/images</a:t>
            </a:r>
          </a:p>
          <a:p>
            <a:pPr algn="just">
              <a:lnSpc>
                <a:spcPts val="3443"/>
              </a:lnSpc>
              <a:spcBef>
                <a:spcPct val="0"/>
              </a:spcBef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543194"/>
            <a:chOff x="0" y="0"/>
            <a:chExt cx="4816593" cy="4064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406438"/>
            </a:xfrm>
            <a:custGeom>
              <a:avLst/>
              <a:gdLst/>
              <a:ahLst/>
              <a:cxnLst/>
              <a:rect r="r" b="b" t="t" l="l"/>
              <a:pathLst>
                <a:path h="4064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44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63322" y="497849"/>
            <a:ext cx="17217573" cy="547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4"/>
              </a:lnSpc>
            </a:pPr>
            <a:r>
              <a:rPr lang="en-US" b="true" sz="3600" spc="72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NOWCASTING POSSIBLE GOALS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042457" y="351840"/>
            <a:ext cx="2914179" cy="882623"/>
          </a:xfrm>
          <a:custGeom>
            <a:avLst/>
            <a:gdLst/>
            <a:ahLst/>
            <a:cxnLst/>
            <a:rect r="r" b="b" t="t" l="l"/>
            <a:pathLst>
              <a:path h="882623" w="2914179">
                <a:moveTo>
                  <a:pt x="0" y="0"/>
                </a:moveTo>
                <a:lnTo>
                  <a:pt x="2914179" y="0"/>
                </a:lnTo>
                <a:lnTo>
                  <a:pt x="2914179" y="882623"/>
                </a:lnTo>
                <a:lnTo>
                  <a:pt x="0" y="8826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3494520" y="2197962"/>
            <a:ext cx="1073212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" id="9"/>
          <p:cNvSpPr/>
          <p:nvPr/>
        </p:nvSpPr>
        <p:spPr>
          <a:xfrm>
            <a:off x="4982978" y="2197962"/>
            <a:ext cx="0" cy="78101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oval" len="lg" w="lg"/>
            <a:tailEnd type="triangle" len="med" w="lg"/>
          </a:ln>
        </p:spPr>
      </p:sp>
      <p:sp>
        <p:nvSpPr>
          <p:cNvPr name="TextBox 10" id="10"/>
          <p:cNvSpPr txBox="true"/>
          <p:nvPr/>
        </p:nvSpPr>
        <p:spPr>
          <a:xfrm rot="0">
            <a:off x="4184713" y="3135489"/>
            <a:ext cx="1596529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Nowcasting</a:t>
            </a:r>
          </a:p>
        </p:txBody>
      </p:sp>
      <p:sp>
        <p:nvSpPr>
          <p:cNvPr name="AutoShape 11" id="11"/>
          <p:cNvSpPr/>
          <p:nvPr/>
        </p:nvSpPr>
        <p:spPr>
          <a:xfrm>
            <a:off x="8972109" y="2197185"/>
            <a:ext cx="0" cy="78101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oval" len="lg" w="lg"/>
            <a:tailEnd type="triangle" len="med" w="lg"/>
          </a:ln>
        </p:spPr>
      </p:sp>
      <p:sp>
        <p:nvSpPr>
          <p:cNvPr name="TextBox 12" id="12"/>
          <p:cNvSpPr txBox="true"/>
          <p:nvPr/>
        </p:nvSpPr>
        <p:spPr>
          <a:xfrm rot="0">
            <a:off x="8171771" y="3134712"/>
            <a:ext cx="1600676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Forecasting</a:t>
            </a:r>
          </a:p>
        </p:txBody>
      </p:sp>
      <p:sp>
        <p:nvSpPr>
          <p:cNvPr name="AutoShape 13" id="13"/>
          <p:cNvSpPr/>
          <p:nvPr/>
        </p:nvSpPr>
        <p:spPr>
          <a:xfrm>
            <a:off x="12959512" y="2197185"/>
            <a:ext cx="0" cy="78101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oval" len="lg" w="lg"/>
            <a:tailEnd type="triangle" len="med" w="lg"/>
          </a:ln>
        </p:spPr>
      </p:sp>
      <p:sp>
        <p:nvSpPr>
          <p:cNvPr name="TextBox 14" id="14"/>
          <p:cNvSpPr txBox="true"/>
          <p:nvPr/>
        </p:nvSpPr>
        <p:spPr>
          <a:xfrm rot="0">
            <a:off x="11593419" y="3134712"/>
            <a:ext cx="2732187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Action/Intervention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09266" y="4089259"/>
            <a:ext cx="16669468" cy="3423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43"/>
              </a:lnSpc>
            </a:pPr>
            <a:r>
              <a:rPr lang="en-US" sz="2459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Forecasting stage:</a:t>
            </a:r>
          </a:p>
          <a:p>
            <a:pPr algn="just">
              <a:lnSpc>
                <a:spcPts val="3443"/>
              </a:lnSpc>
            </a:pPr>
          </a:p>
          <a:p>
            <a:pPr algn="just" marL="531095" indent="-265547" lvl="1">
              <a:lnSpc>
                <a:spcPts val="3443"/>
              </a:lnSpc>
              <a:buAutoNum type="arabicPeriod" startAt="1"/>
            </a:pPr>
            <a:r>
              <a:rPr lang="en-US" sz="245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use integrated whole-omics data and medical data to predict the onset of a disease  </a:t>
            </a:r>
          </a:p>
          <a:p>
            <a:pPr algn="just">
              <a:lnSpc>
                <a:spcPts val="3443"/>
              </a:lnSpc>
            </a:pPr>
          </a:p>
          <a:p>
            <a:pPr algn="just">
              <a:lnSpc>
                <a:spcPts val="3443"/>
              </a:lnSpc>
            </a:pPr>
            <a:r>
              <a:rPr lang="en-US" sz="2459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Action/Intervention stage</a:t>
            </a:r>
          </a:p>
          <a:p>
            <a:pPr algn="just">
              <a:lnSpc>
                <a:spcPts val="3443"/>
              </a:lnSpc>
            </a:pPr>
          </a:p>
          <a:p>
            <a:pPr algn="just" marL="531095" indent="-265547" lvl="1">
              <a:lnSpc>
                <a:spcPts val="3443"/>
              </a:lnSpc>
              <a:buAutoNum type="arabicPeriod" startAt="1"/>
            </a:pPr>
            <a:r>
              <a:rPr lang="en-US" sz="245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use integrated whole-omics data and medical data to predict the healthy/intervention actions for the patient</a:t>
            </a:r>
          </a:p>
          <a:p>
            <a:pPr algn="just">
              <a:lnSpc>
                <a:spcPts val="3443"/>
              </a:lnSpc>
              <a:spcBef>
                <a:spcPct val="0"/>
              </a:spcBef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543194"/>
            <a:chOff x="0" y="0"/>
            <a:chExt cx="4816593" cy="4064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406438"/>
            </a:xfrm>
            <a:custGeom>
              <a:avLst/>
              <a:gdLst/>
              <a:ahLst/>
              <a:cxnLst/>
              <a:rect r="r" b="b" t="t" l="l"/>
              <a:pathLst>
                <a:path h="4064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44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63322" y="497849"/>
            <a:ext cx="17217573" cy="547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4"/>
              </a:lnSpc>
            </a:pPr>
            <a:r>
              <a:rPr lang="en-US" b="true" sz="3600" spc="72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FORECASTING POSSIBLE GOALS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042457" y="351840"/>
            <a:ext cx="2914179" cy="882623"/>
          </a:xfrm>
          <a:custGeom>
            <a:avLst/>
            <a:gdLst/>
            <a:ahLst/>
            <a:cxnLst/>
            <a:rect r="r" b="b" t="t" l="l"/>
            <a:pathLst>
              <a:path h="882623" w="2914179">
                <a:moveTo>
                  <a:pt x="0" y="0"/>
                </a:moveTo>
                <a:lnTo>
                  <a:pt x="2914179" y="0"/>
                </a:lnTo>
                <a:lnTo>
                  <a:pt x="2914179" y="882623"/>
                </a:lnTo>
                <a:lnTo>
                  <a:pt x="0" y="8826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3494520" y="2197962"/>
            <a:ext cx="1073212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" id="9"/>
          <p:cNvSpPr/>
          <p:nvPr/>
        </p:nvSpPr>
        <p:spPr>
          <a:xfrm>
            <a:off x="4982978" y="2197962"/>
            <a:ext cx="0" cy="78101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oval" len="lg" w="lg"/>
            <a:tailEnd type="triangle" len="med" w="lg"/>
          </a:ln>
        </p:spPr>
      </p:sp>
      <p:sp>
        <p:nvSpPr>
          <p:cNvPr name="TextBox 10" id="10"/>
          <p:cNvSpPr txBox="true"/>
          <p:nvPr/>
        </p:nvSpPr>
        <p:spPr>
          <a:xfrm rot="0">
            <a:off x="4184713" y="3135489"/>
            <a:ext cx="1596529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Nowcasting</a:t>
            </a:r>
          </a:p>
        </p:txBody>
      </p:sp>
      <p:sp>
        <p:nvSpPr>
          <p:cNvPr name="AutoShape 11" id="11"/>
          <p:cNvSpPr/>
          <p:nvPr/>
        </p:nvSpPr>
        <p:spPr>
          <a:xfrm>
            <a:off x="8972109" y="2197185"/>
            <a:ext cx="0" cy="78101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oval" len="lg" w="lg"/>
            <a:tailEnd type="triangle" len="med" w="lg"/>
          </a:ln>
        </p:spPr>
      </p:sp>
      <p:sp>
        <p:nvSpPr>
          <p:cNvPr name="TextBox 12" id="12"/>
          <p:cNvSpPr txBox="true"/>
          <p:nvPr/>
        </p:nvSpPr>
        <p:spPr>
          <a:xfrm rot="0">
            <a:off x="8171771" y="3134712"/>
            <a:ext cx="1600676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Forecasting</a:t>
            </a:r>
          </a:p>
        </p:txBody>
      </p:sp>
      <p:sp>
        <p:nvSpPr>
          <p:cNvPr name="AutoShape 13" id="13"/>
          <p:cNvSpPr/>
          <p:nvPr/>
        </p:nvSpPr>
        <p:spPr>
          <a:xfrm>
            <a:off x="12959512" y="2197185"/>
            <a:ext cx="0" cy="78101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oval" len="lg" w="lg"/>
            <a:tailEnd type="triangle" len="med" w="lg"/>
          </a:ln>
        </p:spPr>
      </p:sp>
      <p:sp>
        <p:nvSpPr>
          <p:cNvPr name="TextBox 14" id="14"/>
          <p:cNvSpPr txBox="true"/>
          <p:nvPr/>
        </p:nvSpPr>
        <p:spPr>
          <a:xfrm rot="0">
            <a:off x="11593419" y="3134712"/>
            <a:ext cx="2732187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Action/Intervention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06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62398" y="5642285"/>
            <a:ext cx="12963204" cy="846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11"/>
              </a:lnSpc>
            </a:pPr>
            <a:r>
              <a:rPr lang="en-US" sz="4936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1. Introduction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5865641" y="3439161"/>
            <a:ext cx="6556719" cy="1985847"/>
          </a:xfrm>
          <a:custGeom>
            <a:avLst/>
            <a:gdLst/>
            <a:ahLst/>
            <a:cxnLst/>
            <a:rect r="r" b="b" t="t" l="l"/>
            <a:pathLst>
              <a:path h="1985847" w="6556719">
                <a:moveTo>
                  <a:pt x="0" y="0"/>
                </a:moveTo>
                <a:lnTo>
                  <a:pt x="6556718" y="0"/>
                </a:lnTo>
                <a:lnTo>
                  <a:pt x="6556718" y="1985847"/>
                </a:lnTo>
                <a:lnTo>
                  <a:pt x="0" y="198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5897880" y="5143500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543194"/>
            <a:chOff x="0" y="0"/>
            <a:chExt cx="4816593" cy="4064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06438"/>
            </a:xfrm>
            <a:custGeom>
              <a:avLst/>
              <a:gdLst/>
              <a:ahLst/>
              <a:cxnLst/>
              <a:rect r="r" b="b" t="t" l="l"/>
              <a:pathLst>
                <a:path h="4064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44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63322" y="497849"/>
            <a:ext cx="17217573" cy="547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4"/>
              </a:lnSpc>
            </a:pPr>
            <a:r>
              <a:rPr lang="en-US" b="true" sz="3600" spc="72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FORECASTING STAGE STRATEGY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042457" y="351840"/>
            <a:ext cx="2914179" cy="882623"/>
          </a:xfrm>
          <a:custGeom>
            <a:avLst/>
            <a:gdLst/>
            <a:ahLst/>
            <a:cxnLst/>
            <a:rect r="r" b="b" t="t" l="l"/>
            <a:pathLst>
              <a:path h="882623" w="2914179">
                <a:moveTo>
                  <a:pt x="0" y="0"/>
                </a:moveTo>
                <a:lnTo>
                  <a:pt x="2914179" y="0"/>
                </a:lnTo>
                <a:lnTo>
                  <a:pt x="2914179" y="882623"/>
                </a:lnTo>
                <a:lnTo>
                  <a:pt x="0" y="8826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37375" y="1728730"/>
            <a:ext cx="16669468" cy="7709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43"/>
              </a:lnSpc>
            </a:pPr>
            <a:r>
              <a:rPr lang="en-US" sz="2459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Our strategy:</a:t>
            </a:r>
          </a:p>
          <a:p>
            <a:pPr algn="just">
              <a:lnSpc>
                <a:spcPts val="3443"/>
              </a:lnSpc>
            </a:pPr>
          </a:p>
          <a:p>
            <a:pPr algn="just">
              <a:lnSpc>
                <a:spcPts val="3443"/>
              </a:lnSpc>
            </a:pPr>
            <a:r>
              <a:rPr lang="en-US" sz="2459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Given expected outcomes, regress to the type and quantity of data we need.</a:t>
            </a:r>
          </a:p>
          <a:p>
            <a:pPr algn="just">
              <a:lnSpc>
                <a:spcPts val="3443"/>
              </a:lnSpc>
            </a:pPr>
          </a:p>
          <a:p>
            <a:pPr algn="just">
              <a:lnSpc>
                <a:spcPts val="3443"/>
              </a:lnSpc>
            </a:pPr>
            <a:r>
              <a:rPr lang="en-US" sz="2459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Details:</a:t>
            </a:r>
          </a:p>
          <a:p>
            <a:pPr algn="just">
              <a:lnSpc>
                <a:spcPts val="3443"/>
              </a:lnSpc>
            </a:pPr>
          </a:p>
          <a:p>
            <a:pPr algn="just" marL="531095" indent="-265547" lvl="1">
              <a:lnSpc>
                <a:spcPts val="3443"/>
              </a:lnSpc>
              <a:buAutoNum type="arabicPeriod" startAt="1"/>
            </a:pPr>
            <a:r>
              <a:rPr lang="en-US" sz="245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Set up one prediction target: e.g. predict onset of suffering cancer according to current situation.</a:t>
            </a:r>
          </a:p>
          <a:p>
            <a:pPr algn="just" marL="531095" indent="-265547" lvl="1">
              <a:lnSpc>
                <a:spcPts val="3443"/>
              </a:lnSpc>
              <a:buAutoNum type="arabicPeriod" startAt="1"/>
            </a:pPr>
            <a:r>
              <a:rPr lang="en-US" sz="245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Generate synthetic data for this target:</a:t>
            </a:r>
          </a:p>
          <a:p>
            <a:pPr algn="just" marL="1062189" indent="-354063" lvl="2">
              <a:lnSpc>
                <a:spcPts val="3443"/>
              </a:lnSpc>
              <a:buAutoNum type="alphaLcPeriod" startAt="1"/>
            </a:pPr>
            <a:r>
              <a:rPr lang="en-US" sz="245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temporal-spatial inferences</a:t>
            </a:r>
          </a:p>
          <a:p>
            <a:pPr algn="just" marL="1593284" indent="-398321" lvl="3">
              <a:lnSpc>
                <a:spcPts val="3443"/>
              </a:lnSpc>
              <a:buAutoNum type="romanLcPeriod" startAt="1"/>
            </a:pPr>
            <a:r>
              <a:rPr lang="en-US" sz="245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temporal -&gt; longitude data</a:t>
            </a:r>
          </a:p>
          <a:p>
            <a:pPr algn="just" marL="1593284" indent="-398321" lvl="3">
              <a:lnSpc>
                <a:spcPts val="3443"/>
              </a:lnSpc>
              <a:buAutoNum type="romanLcPeriod" startAt="1"/>
            </a:pPr>
            <a:r>
              <a:rPr lang="en-US" sz="245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spatial -&gt; different datasets</a:t>
            </a:r>
          </a:p>
          <a:p>
            <a:pPr algn="just" marL="1062189" indent="-354063" lvl="2">
              <a:lnSpc>
                <a:spcPts val="3443"/>
              </a:lnSpc>
              <a:buAutoNum type="alphaLcPeriod" startAt="1"/>
            </a:pPr>
            <a:r>
              <a:rPr lang="en-US" sz="245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using LLM’s existing medical knowledge + Medical reports/records + Additional knowledges</a:t>
            </a:r>
          </a:p>
          <a:p>
            <a:pPr algn="just" marL="1593284" indent="-398321" lvl="3">
              <a:lnSpc>
                <a:spcPts val="3443"/>
              </a:lnSpc>
              <a:buAutoNum type="romanLcPeriod" startAt="1"/>
            </a:pPr>
            <a:r>
              <a:rPr lang="en-US" sz="245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Given a patient situation</a:t>
            </a:r>
          </a:p>
          <a:p>
            <a:pPr algn="just" marL="1593284" indent="-398321" lvl="3">
              <a:lnSpc>
                <a:spcPts val="3443"/>
              </a:lnSpc>
              <a:buAutoNum type="romanLcPeriod" startAt="1"/>
            </a:pPr>
            <a:r>
              <a:rPr lang="en-US" sz="245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ask LLMs the patient situation after 3 years, 5 years...</a:t>
            </a:r>
          </a:p>
          <a:p>
            <a:pPr algn="just" marL="531095" indent="-265547" lvl="1">
              <a:lnSpc>
                <a:spcPts val="3443"/>
              </a:lnSpc>
              <a:buAutoNum type="arabicPeriod" startAt="1"/>
            </a:pPr>
            <a:r>
              <a:rPr lang="en-US" sz="245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Use existing Deep learning models to predict the target outcome.</a:t>
            </a:r>
          </a:p>
          <a:p>
            <a:pPr algn="just" marL="531095" indent="-265547" lvl="1">
              <a:lnSpc>
                <a:spcPts val="3443"/>
              </a:lnSpc>
              <a:buAutoNum type="arabicPeriod" startAt="1"/>
            </a:pPr>
            <a:r>
              <a:rPr lang="en-US" sz="245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Monitor the prediction performance and go back to step 2 to adjust the amount of data synthesized and the types of the data until the prediction performance is fit our expectation.</a:t>
            </a:r>
          </a:p>
          <a:p>
            <a:pPr algn="just" marL="531095" indent="-265547" lvl="1">
              <a:lnSpc>
                <a:spcPts val="3443"/>
              </a:lnSpc>
              <a:spcBef>
                <a:spcPct val="0"/>
              </a:spcBef>
              <a:buAutoNum type="arabicPeriod" startAt="1"/>
            </a:pPr>
            <a:r>
              <a:rPr lang="en-US" sz="245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Now we know what types and quantity of data we need to get to the target.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543194"/>
            <a:chOff x="0" y="0"/>
            <a:chExt cx="4816593" cy="4064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06438"/>
            </a:xfrm>
            <a:custGeom>
              <a:avLst/>
              <a:gdLst/>
              <a:ahLst/>
              <a:cxnLst/>
              <a:rect r="r" b="b" t="t" l="l"/>
              <a:pathLst>
                <a:path h="4064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44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63322" y="497849"/>
            <a:ext cx="17217573" cy="547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4"/>
              </a:lnSpc>
            </a:pPr>
            <a:r>
              <a:rPr lang="en-US" b="true" sz="3600" spc="72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BORROWING/PURCHASING DOCTRINE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042457" y="351840"/>
            <a:ext cx="2914179" cy="882623"/>
          </a:xfrm>
          <a:custGeom>
            <a:avLst/>
            <a:gdLst/>
            <a:ahLst/>
            <a:cxnLst/>
            <a:rect r="r" b="b" t="t" l="l"/>
            <a:pathLst>
              <a:path h="882623" w="2914179">
                <a:moveTo>
                  <a:pt x="0" y="0"/>
                </a:moveTo>
                <a:lnTo>
                  <a:pt x="2914179" y="0"/>
                </a:lnTo>
                <a:lnTo>
                  <a:pt x="2914179" y="882623"/>
                </a:lnTo>
                <a:lnTo>
                  <a:pt x="0" y="8826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37375" y="1728730"/>
            <a:ext cx="16669468" cy="3852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43"/>
              </a:lnSpc>
            </a:pPr>
            <a:r>
              <a:rPr lang="en-US" sz="2459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Our purpose is: establish the AI system as soon as possible</a:t>
            </a:r>
          </a:p>
          <a:p>
            <a:pPr algn="just">
              <a:lnSpc>
                <a:spcPts val="3443"/>
              </a:lnSpc>
            </a:pPr>
          </a:p>
          <a:p>
            <a:pPr algn="just">
              <a:lnSpc>
                <a:spcPts val="3443"/>
              </a:lnSpc>
            </a:pPr>
            <a:r>
              <a:rPr lang="en-US" sz="2459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3 ways to build the AI models:</a:t>
            </a:r>
          </a:p>
          <a:p>
            <a:pPr algn="just">
              <a:lnSpc>
                <a:spcPts val="3443"/>
              </a:lnSpc>
            </a:pPr>
          </a:p>
          <a:p>
            <a:pPr algn="just" marL="531095" indent="-265547" lvl="1">
              <a:lnSpc>
                <a:spcPts val="3443"/>
              </a:lnSpc>
              <a:buAutoNum type="arabicPeriod" startAt="1"/>
            </a:pPr>
            <a:r>
              <a:rPr lang="en-US" sz="245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Cloud AI Services</a:t>
            </a:r>
          </a:p>
          <a:p>
            <a:pPr algn="just" marL="531095" indent="-265547" lvl="1">
              <a:lnSpc>
                <a:spcPts val="3443"/>
              </a:lnSpc>
              <a:buAutoNum type="arabicPeriod" startAt="1"/>
            </a:pPr>
            <a:r>
              <a:rPr lang="en-US" sz="245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Outsourcing AI companies in HKSTP or Shenzhen to build some models</a:t>
            </a:r>
          </a:p>
          <a:p>
            <a:pPr algn="just" marL="531095" indent="-265547" lvl="1">
              <a:lnSpc>
                <a:spcPts val="3443"/>
              </a:lnSpc>
              <a:buAutoNum type="arabicPeriod" startAt="1"/>
            </a:pPr>
            <a:r>
              <a:rPr lang="en-US" sz="245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PhD students</a:t>
            </a:r>
          </a:p>
          <a:p>
            <a:pPr algn="just">
              <a:lnSpc>
                <a:spcPts val="3443"/>
              </a:lnSpc>
            </a:pPr>
          </a:p>
          <a:p>
            <a:pPr algn="just">
              <a:lnSpc>
                <a:spcPts val="3443"/>
              </a:lnSpc>
              <a:spcBef>
                <a:spcPct val="0"/>
              </a:spcBef>
            </a:pPr>
            <a:r>
              <a:rPr lang="en-US" b="true" sz="245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We then build the whole AI system on the server/cloud we select.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543194"/>
            <a:chOff x="0" y="0"/>
            <a:chExt cx="4816593" cy="4064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06438"/>
            </a:xfrm>
            <a:custGeom>
              <a:avLst/>
              <a:gdLst/>
              <a:ahLst/>
              <a:cxnLst/>
              <a:rect r="r" b="b" t="t" l="l"/>
              <a:pathLst>
                <a:path h="4064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44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63322" y="497849"/>
            <a:ext cx="17217573" cy="547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4"/>
              </a:lnSpc>
            </a:pPr>
            <a:r>
              <a:rPr lang="en-US" b="true" sz="3600" spc="72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COST ESTIMATION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042457" y="351840"/>
            <a:ext cx="2914179" cy="882623"/>
          </a:xfrm>
          <a:custGeom>
            <a:avLst/>
            <a:gdLst/>
            <a:ahLst/>
            <a:cxnLst/>
            <a:rect r="r" b="b" t="t" l="l"/>
            <a:pathLst>
              <a:path h="882623" w="2914179">
                <a:moveTo>
                  <a:pt x="0" y="0"/>
                </a:moveTo>
                <a:lnTo>
                  <a:pt x="2914179" y="0"/>
                </a:lnTo>
                <a:lnTo>
                  <a:pt x="2914179" y="882623"/>
                </a:lnTo>
                <a:lnTo>
                  <a:pt x="0" y="8826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806600" y="1543194"/>
            <a:ext cx="10150036" cy="5836271"/>
          </a:xfrm>
          <a:custGeom>
            <a:avLst/>
            <a:gdLst/>
            <a:ahLst/>
            <a:cxnLst/>
            <a:rect r="r" b="b" t="t" l="l"/>
            <a:pathLst>
              <a:path h="5836271" w="10150036">
                <a:moveTo>
                  <a:pt x="0" y="0"/>
                </a:moveTo>
                <a:lnTo>
                  <a:pt x="10150036" y="0"/>
                </a:lnTo>
                <a:lnTo>
                  <a:pt x="10150036" y="5836271"/>
                </a:lnTo>
                <a:lnTo>
                  <a:pt x="0" y="58362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37375" y="1728730"/>
            <a:ext cx="16669468" cy="7281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1095" indent="-265547" lvl="1">
              <a:lnSpc>
                <a:spcPts val="3443"/>
              </a:lnSpc>
              <a:buAutoNum type="arabicPeriod" startAt="1"/>
            </a:pPr>
            <a:r>
              <a:rPr lang="en-US" sz="245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Cloud AI Services</a:t>
            </a:r>
          </a:p>
          <a:p>
            <a:pPr algn="just" marL="1062189" indent="-354063" lvl="2">
              <a:lnSpc>
                <a:spcPts val="3443"/>
              </a:lnSpc>
              <a:buAutoNum type="alphaLcPeriod" startAt="1"/>
            </a:pPr>
            <a:r>
              <a:rPr lang="en-US" sz="245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Google Cloud Vertex AI</a:t>
            </a:r>
          </a:p>
          <a:p>
            <a:pPr algn="just" marL="1593284" indent="-398321" lvl="3">
              <a:lnSpc>
                <a:spcPts val="3443"/>
              </a:lnSpc>
              <a:buAutoNum type="romanLcPeriod" startAt="1"/>
            </a:pPr>
            <a:r>
              <a:rPr lang="en-US" sz="245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Training cost ~70000 hkd/month</a:t>
            </a:r>
          </a:p>
          <a:p>
            <a:pPr algn="just" marL="1593284" indent="-398321" lvl="3">
              <a:lnSpc>
                <a:spcPts val="3443"/>
              </a:lnSpc>
              <a:buAutoNum type="romanLcPeriod" startAt="1"/>
            </a:pPr>
            <a:r>
              <a:rPr lang="en-US" sz="245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1 full-time AI scientist</a:t>
            </a:r>
          </a:p>
          <a:p>
            <a:pPr algn="just" marL="1062189" indent="-354063" lvl="2">
              <a:lnSpc>
                <a:spcPts val="3443"/>
              </a:lnSpc>
              <a:buAutoNum type="alphaLcPeriod" startAt="1"/>
            </a:pPr>
            <a:r>
              <a:rPr lang="en-US" sz="245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Alibaba Cloud </a:t>
            </a:r>
          </a:p>
          <a:p>
            <a:pPr algn="just" marL="531095" indent="-265547" lvl="1">
              <a:lnSpc>
                <a:spcPts val="3443"/>
              </a:lnSpc>
              <a:buAutoNum type="arabicPeriod" startAt="1"/>
            </a:pPr>
            <a:r>
              <a:rPr lang="en-US" sz="245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Outsource AI models</a:t>
            </a:r>
          </a:p>
          <a:p>
            <a:pPr algn="just" marL="1062189" indent="-354063" lvl="2">
              <a:lnSpc>
                <a:spcPts val="3443"/>
              </a:lnSpc>
              <a:buAutoNum type="alphaLcPeriod" startAt="1"/>
            </a:pPr>
            <a:r>
              <a:rPr lang="en-US" sz="245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need to inquiry</a:t>
            </a:r>
          </a:p>
          <a:p>
            <a:pPr algn="just">
              <a:lnSpc>
                <a:spcPts val="3443"/>
              </a:lnSpc>
            </a:pPr>
          </a:p>
          <a:p>
            <a:pPr algn="just">
              <a:lnSpc>
                <a:spcPts val="3443"/>
              </a:lnSpc>
            </a:pPr>
          </a:p>
          <a:p>
            <a:pPr algn="just">
              <a:lnSpc>
                <a:spcPts val="3443"/>
              </a:lnSpc>
            </a:pPr>
          </a:p>
          <a:p>
            <a:pPr algn="just">
              <a:lnSpc>
                <a:spcPts val="3443"/>
              </a:lnSpc>
            </a:pPr>
          </a:p>
          <a:p>
            <a:pPr algn="just">
              <a:lnSpc>
                <a:spcPts val="3443"/>
              </a:lnSpc>
            </a:pPr>
          </a:p>
          <a:p>
            <a:pPr algn="just">
              <a:lnSpc>
                <a:spcPts val="3443"/>
              </a:lnSpc>
            </a:pPr>
          </a:p>
          <a:p>
            <a:pPr algn="just">
              <a:lnSpc>
                <a:spcPts val="3443"/>
              </a:lnSpc>
            </a:pPr>
          </a:p>
          <a:p>
            <a:pPr algn="just">
              <a:lnSpc>
                <a:spcPts val="3443"/>
              </a:lnSpc>
            </a:pPr>
          </a:p>
          <a:p>
            <a:pPr algn="just" marL="531095" indent="-265547" lvl="1">
              <a:lnSpc>
                <a:spcPts val="3443"/>
              </a:lnSpc>
              <a:buAutoNum type="arabicPeriod" startAt="1"/>
            </a:pPr>
            <a:r>
              <a:rPr lang="en-US" sz="245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Cloud Deployment</a:t>
            </a:r>
          </a:p>
          <a:p>
            <a:pPr algn="just" marL="1062189" indent="-354063" lvl="2">
              <a:lnSpc>
                <a:spcPts val="3443"/>
              </a:lnSpc>
              <a:spcBef>
                <a:spcPct val="0"/>
              </a:spcBef>
              <a:buAutoNum type="alphaLcPeriod" startAt="1"/>
            </a:pPr>
            <a:r>
              <a:rPr lang="en-US" sz="245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google cloud vertex ai: ~9000 hkd/month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543194"/>
            <a:chOff x="0" y="0"/>
            <a:chExt cx="4816593" cy="4064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06438"/>
            </a:xfrm>
            <a:custGeom>
              <a:avLst/>
              <a:gdLst/>
              <a:ahLst/>
              <a:cxnLst/>
              <a:rect r="r" b="b" t="t" l="l"/>
              <a:pathLst>
                <a:path h="4064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44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35214" y="519403"/>
            <a:ext cx="17217573" cy="547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4"/>
              </a:lnSpc>
            </a:pPr>
            <a:r>
              <a:rPr lang="en-US" b="true" sz="3600" spc="72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CURRENT PRODUCT SITUATION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36489" y="2132405"/>
            <a:ext cx="7242909" cy="88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22"/>
              </a:lnSpc>
            </a:pPr>
            <a:r>
              <a:rPr lang="en-US" sz="4155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Longevity.Omics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36489" y="3250207"/>
            <a:ext cx="7242909" cy="1893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69"/>
              </a:lnSpc>
            </a:pPr>
            <a:r>
              <a:rPr lang="en-US" sz="2856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one-stop medical solutions from raw multi-omics data to clinical reports to targeted therapies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042457" y="351840"/>
            <a:ext cx="2914179" cy="882623"/>
          </a:xfrm>
          <a:custGeom>
            <a:avLst/>
            <a:gdLst/>
            <a:ahLst/>
            <a:cxnLst/>
            <a:rect r="r" b="b" t="t" l="l"/>
            <a:pathLst>
              <a:path h="882623" w="2914179">
                <a:moveTo>
                  <a:pt x="0" y="0"/>
                </a:moveTo>
                <a:lnTo>
                  <a:pt x="2914179" y="0"/>
                </a:lnTo>
                <a:lnTo>
                  <a:pt x="2914179" y="882623"/>
                </a:lnTo>
                <a:lnTo>
                  <a:pt x="0" y="8826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44000" y="6745297"/>
            <a:ext cx="8002785" cy="2500870"/>
          </a:xfrm>
          <a:custGeom>
            <a:avLst/>
            <a:gdLst/>
            <a:ahLst/>
            <a:cxnLst/>
            <a:rect r="r" b="b" t="t" l="l"/>
            <a:pathLst>
              <a:path h="2500870" w="8002785">
                <a:moveTo>
                  <a:pt x="0" y="0"/>
                </a:moveTo>
                <a:lnTo>
                  <a:pt x="8002785" y="0"/>
                </a:lnTo>
                <a:lnTo>
                  <a:pt x="8002785" y="2500871"/>
                </a:lnTo>
                <a:lnTo>
                  <a:pt x="0" y="25008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144000" y="2234200"/>
            <a:ext cx="8002785" cy="5291841"/>
          </a:xfrm>
          <a:custGeom>
            <a:avLst/>
            <a:gdLst/>
            <a:ahLst/>
            <a:cxnLst/>
            <a:rect r="r" b="b" t="t" l="l"/>
            <a:pathLst>
              <a:path h="5291841" w="8002785">
                <a:moveTo>
                  <a:pt x="0" y="0"/>
                </a:moveTo>
                <a:lnTo>
                  <a:pt x="8002785" y="0"/>
                </a:lnTo>
                <a:lnTo>
                  <a:pt x="8002785" y="5291842"/>
                </a:lnTo>
                <a:lnTo>
                  <a:pt x="0" y="5291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>
            <a:hlinkClick r:id="rId6" tooltip="https://longevityomics.tech"/>
          </p:cNvPr>
          <p:cNvSpPr/>
          <p:nvPr/>
        </p:nvSpPr>
        <p:spPr>
          <a:xfrm flipH="false" flipV="false" rot="0">
            <a:off x="12553971" y="9529707"/>
            <a:ext cx="2069032" cy="335382"/>
          </a:xfrm>
          <a:custGeom>
            <a:avLst/>
            <a:gdLst/>
            <a:ahLst/>
            <a:cxnLst/>
            <a:rect r="r" b="b" t="t" l="l"/>
            <a:pathLst>
              <a:path h="335382" w="2069032">
                <a:moveTo>
                  <a:pt x="0" y="0"/>
                </a:moveTo>
                <a:lnTo>
                  <a:pt x="2069032" y="0"/>
                </a:lnTo>
                <a:lnTo>
                  <a:pt x="2069032" y="335382"/>
                </a:lnTo>
                <a:lnTo>
                  <a:pt x="0" y="3353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1932" t="-157492" r="-8924" b="-161902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4721316" y="9541505"/>
            <a:ext cx="2852464" cy="27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4ED3"/>
                </a:solidFill>
                <a:latin typeface="Inter"/>
                <a:ea typeface="Inter"/>
                <a:cs typeface="Inter"/>
                <a:sym typeface="Inter"/>
                <a:hlinkClick r:id="rId7" tooltip="https://longevityomics.tech"/>
              </a:rPr>
              <a:t>https://longevityomics.tech/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36489" y="5712926"/>
            <a:ext cx="7242909" cy="3836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69"/>
              </a:lnSpc>
            </a:pPr>
            <a:r>
              <a:rPr lang="en-US" sz="2856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Services we provide:</a:t>
            </a:r>
          </a:p>
          <a:p>
            <a:pPr algn="l">
              <a:lnSpc>
                <a:spcPts val="5169"/>
              </a:lnSpc>
            </a:pPr>
            <a:r>
              <a:rPr lang="en-US" sz="2856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Patient Data from Lab/Clinic centers +</a:t>
            </a:r>
          </a:p>
          <a:p>
            <a:pPr algn="l">
              <a:lnSpc>
                <a:spcPts val="5169"/>
              </a:lnSpc>
            </a:pPr>
            <a:r>
              <a:rPr lang="en-US" sz="2856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Unique Databases and Experts +</a:t>
            </a:r>
          </a:p>
          <a:p>
            <a:pPr algn="l">
              <a:lnSpc>
                <a:spcPts val="5169"/>
              </a:lnSpc>
            </a:pPr>
            <a:r>
              <a:rPr lang="en-US" sz="2856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Longevity.Omics Analysis </a:t>
            </a:r>
          </a:p>
          <a:p>
            <a:pPr algn="l">
              <a:lnSpc>
                <a:spcPts val="5169"/>
              </a:lnSpc>
            </a:pPr>
            <a:r>
              <a:rPr lang="en-US" sz="2856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=</a:t>
            </a:r>
          </a:p>
          <a:p>
            <a:pPr algn="l">
              <a:lnSpc>
                <a:spcPts val="5169"/>
              </a:lnSpc>
            </a:pPr>
            <a:r>
              <a:rPr lang="en-US" sz="2856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Longevity Report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543194"/>
            <a:chOff x="0" y="0"/>
            <a:chExt cx="4816593" cy="4064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06438"/>
            </a:xfrm>
            <a:custGeom>
              <a:avLst/>
              <a:gdLst/>
              <a:ahLst/>
              <a:cxnLst/>
              <a:rect r="r" b="b" t="t" l="l"/>
              <a:pathLst>
                <a:path h="4064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44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35214" y="519403"/>
            <a:ext cx="17217573" cy="547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4"/>
              </a:lnSpc>
            </a:pPr>
            <a:r>
              <a:rPr lang="en-US" b="true" sz="3600" spc="72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CURRENT PRODUCT SITUATION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36489" y="2132405"/>
            <a:ext cx="7242909" cy="88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22"/>
              </a:lnSpc>
            </a:pPr>
            <a:r>
              <a:rPr lang="en-US" sz="4155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Following Information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042457" y="351840"/>
            <a:ext cx="2914179" cy="882623"/>
          </a:xfrm>
          <a:custGeom>
            <a:avLst/>
            <a:gdLst/>
            <a:ahLst/>
            <a:cxnLst/>
            <a:rect r="r" b="b" t="t" l="l"/>
            <a:pathLst>
              <a:path h="882623" w="2914179">
                <a:moveTo>
                  <a:pt x="0" y="0"/>
                </a:moveTo>
                <a:lnTo>
                  <a:pt x="2914179" y="0"/>
                </a:lnTo>
                <a:lnTo>
                  <a:pt x="2914179" y="882623"/>
                </a:lnTo>
                <a:lnTo>
                  <a:pt x="0" y="8826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36489" y="3235996"/>
            <a:ext cx="15522811" cy="2540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6617" indent="-308308" lvl="1">
              <a:lnSpc>
                <a:spcPts val="5169"/>
              </a:lnSpc>
              <a:buAutoNum type="arabicPeriod" startAt="1"/>
            </a:pPr>
            <a:r>
              <a:rPr lang="en-US" b="true" sz="2856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Background information and comparison between existing medical report and WGS/Epigenetic reports</a:t>
            </a:r>
          </a:p>
          <a:p>
            <a:pPr algn="l" marL="616617" indent="-308308" lvl="1">
              <a:lnSpc>
                <a:spcPts val="5169"/>
              </a:lnSpc>
              <a:buAutoNum type="arabicPeriod" startAt="1"/>
            </a:pPr>
            <a:r>
              <a:rPr lang="en-US" b="true" sz="2856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Elaboration about Whole-Omics Data (what we use)</a:t>
            </a:r>
          </a:p>
          <a:p>
            <a:pPr algn="l" marL="616617" indent="-308308" lvl="1">
              <a:lnSpc>
                <a:spcPts val="5169"/>
              </a:lnSpc>
              <a:buAutoNum type="arabicPeriod" startAt="1"/>
            </a:pPr>
            <a:r>
              <a:rPr lang="en-US" b="true" sz="2856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Explanation about all data we have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543194"/>
            <a:chOff x="0" y="0"/>
            <a:chExt cx="4816593" cy="4064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06438"/>
            </a:xfrm>
            <a:custGeom>
              <a:avLst/>
              <a:gdLst/>
              <a:ahLst/>
              <a:cxnLst/>
              <a:rect r="r" b="b" t="t" l="l"/>
              <a:pathLst>
                <a:path h="4064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44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35214" y="519403"/>
            <a:ext cx="17217573" cy="547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4"/>
              </a:lnSpc>
            </a:pPr>
            <a:r>
              <a:rPr lang="en-US" b="true" sz="3600" spc="72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EXISTING MEDICAL REPORT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042457" y="351840"/>
            <a:ext cx="2914179" cy="882623"/>
          </a:xfrm>
          <a:custGeom>
            <a:avLst/>
            <a:gdLst/>
            <a:ahLst/>
            <a:cxnLst/>
            <a:rect r="r" b="b" t="t" l="l"/>
            <a:pathLst>
              <a:path h="882623" w="2914179">
                <a:moveTo>
                  <a:pt x="0" y="0"/>
                </a:moveTo>
                <a:lnTo>
                  <a:pt x="2914179" y="0"/>
                </a:lnTo>
                <a:lnTo>
                  <a:pt x="2914179" y="882623"/>
                </a:lnTo>
                <a:lnTo>
                  <a:pt x="0" y="8826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771303" y="1793154"/>
            <a:ext cx="7981483" cy="1895602"/>
          </a:xfrm>
          <a:custGeom>
            <a:avLst/>
            <a:gdLst/>
            <a:ahLst/>
            <a:cxnLst/>
            <a:rect r="r" b="b" t="t" l="l"/>
            <a:pathLst>
              <a:path h="1895602" w="7981483">
                <a:moveTo>
                  <a:pt x="0" y="0"/>
                </a:moveTo>
                <a:lnTo>
                  <a:pt x="7981483" y="0"/>
                </a:lnTo>
                <a:lnTo>
                  <a:pt x="7981483" y="1895602"/>
                </a:lnTo>
                <a:lnTo>
                  <a:pt x="0" y="18956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771303" y="4054160"/>
            <a:ext cx="7981483" cy="2703727"/>
          </a:xfrm>
          <a:custGeom>
            <a:avLst/>
            <a:gdLst/>
            <a:ahLst/>
            <a:cxnLst/>
            <a:rect r="r" b="b" t="t" l="l"/>
            <a:pathLst>
              <a:path h="2703727" w="7981483">
                <a:moveTo>
                  <a:pt x="0" y="0"/>
                </a:moveTo>
                <a:lnTo>
                  <a:pt x="7981483" y="0"/>
                </a:lnTo>
                <a:lnTo>
                  <a:pt x="7981483" y="2703728"/>
                </a:lnTo>
                <a:lnTo>
                  <a:pt x="0" y="27037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031314" y="6918338"/>
            <a:ext cx="2573301" cy="3637174"/>
          </a:xfrm>
          <a:custGeom>
            <a:avLst/>
            <a:gdLst/>
            <a:ahLst/>
            <a:cxnLst/>
            <a:rect r="r" b="b" t="t" l="l"/>
            <a:pathLst>
              <a:path h="3637174" w="2573301">
                <a:moveTo>
                  <a:pt x="0" y="0"/>
                </a:moveTo>
                <a:lnTo>
                  <a:pt x="2573301" y="0"/>
                </a:lnTo>
                <a:lnTo>
                  <a:pt x="2573301" y="3637174"/>
                </a:lnTo>
                <a:lnTo>
                  <a:pt x="0" y="36371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640793" y="7005538"/>
            <a:ext cx="2449914" cy="3462775"/>
          </a:xfrm>
          <a:custGeom>
            <a:avLst/>
            <a:gdLst/>
            <a:ahLst/>
            <a:cxnLst/>
            <a:rect r="r" b="b" t="t" l="l"/>
            <a:pathLst>
              <a:path h="3462775" w="2449914">
                <a:moveTo>
                  <a:pt x="0" y="0"/>
                </a:moveTo>
                <a:lnTo>
                  <a:pt x="2449913" y="0"/>
                </a:lnTo>
                <a:lnTo>
                  <a:pt x="2449913" y="3462775"/>
                </a:lnTo>
                <a:lnTo>
                  <a:pt x="0" y="34627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22195" y="2328437"/>
            <a:ext cx="7696920" cy="7232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4"/>
              </a:lnSpc>
            </a:pPr>
            <a:r>
              <a:rPr lang="en-US" sz="2145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What is existing medical report?</a:t>
            </a:r>
          </a:p>
          <a:p>
            <a:pPr algn="l">
              <a:lnSpc>
                <a:spcPts val="3004"/>
              </a:lnSpc>
            </a:pPr>
          </a:p>
          <a:p>
            <a:pPr algn="l">
              <a:lnSpc>
                <a:spcPts val="3004"/>
              </a:lnSpc>
            </a:pPr>
            <a:r>
              <a:rPr lang="en-US" sz="21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 traditional medical report summarizes your current health status based on direct measurements and observations, including:</a:t>
            </a:r>
          </a:p>
          <a:p>
            <a:pPr algn="l" marL="463263" indent="-231631" lvl="1">
              <a:lnSpc>
                <a:spcPts val="3004"/>
              </a:lnSpc>
              <a:buAutoNum type="arabicPeriod" startAt="1"/>
            </a:pPr>
            <a:r>
              <a:rPr lang="en-US" b="true" sz="2145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Physical measurements</a:t>
            </a:r>
            <a:r>
              <a:rPr lang="en-US" sz="21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: Height, weight, blood pressure, temperature</a:t>
            </a:r>
          </a:p>
          <a:p>
            <a:pPr algn="l" marL="463263" indent="-231631" lvl="1">
              <a:lnSpc>
                <a:spcPts val="3004"/>
              </a:lnSpc>
              <a:buAutoNum type="arabicPeriod" startAt="1"/>
            </a:pPr>
            <a:r>
              <a:rPr lang="en-US" b="true" sz="2145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Lab test results</a:t>
            </a:r>
            <a:r>
              <a:rPr lang="en-US" sz="21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: Blood work showing things like cholesterol, blood sugar, organ function</a:t>
            </a:r>
          </a:p>
          <a:p>
            <a:pPr algn="l" marL="463263" indent="-231631" lvl="1">
              <a:lnSpc>
                <a:spcPts val="3004"/>
              </a:lnSpc>
              <a:buAutoNum type="arabicPeriod" startAt="1"/>
            </a:pPr>
            <a:r>
              <a:rPr lang="en-US" b="true" sz="2145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Clinical observations</a:t>
            </a:r>
            <a:r>
              <a:rPr lang="en-US" sz="21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: Doctor's findings from physical examination</a:t>
            </a:r>
          </a:p>
          <a:p>
            <a:pPr algn="l" marL="463263" indent="-231631" lvl="1">
              <a:lnSpc>
                <a:spcPts val="3004"/>
              </a:lnSpc>
              <a:buAutoNum type="arabicPeriod" startAt="1"/>
            </a:pPr>
            <a:r>
              <a:rPr lang="en-US" b="true" sz="2145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Patient symptoms</a:t>
            </a:r>
            <a:r>
              <a:rPr lang="en-US" sz="21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: What you tell your doctor about how you feel</a:t>
            </a:r>
          </a:p>
          <a:p>
            <a:pPr algn="l" marL="463263" indent="-231631" lvl="1">
              <a:lnSpc>
                <a:spcPts val="3004"/>
              </a:lnSpc>
              <a:buAutoNum type="arabicPeriod" startAt="1"/>
            </a:pPr>
            <a:r>
              <a:rPr lang="en-US" b="true" sz="2145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Medical history</a:t>
            </a:r>
            <a:r>
              <a:rPr lang="en-US" sz="21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: Past illnesses, surgeries, medications</a:t>
            </a:r>
          </a:p>
          <a:p>
            <a:pPr algn="l">
              <a:lnSpc>
                <a:spcPts val="3004"/>
              </a:lnSpc>
            </a:pPr>
          </a:p>
          <a:p>
            <a:pPr algn="l">
              <a:lnSpc>
                <a:spcPts val="3004"/>
              </a:lnSpc>
            </a:pPr>
            <a:r>
              <a:rPr lang="en-US" sz="21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Existing medical reports focus on what can be directly measured or observed about your health at a specific moment in time.</a:t>
            </a:r>
          </a:p>
          <a:p>
            <a:pPr algn="l">
              <a:lnSpc>
                <a:spcPts val="300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543194"/>
            <a:chOff x="0" y="0"/>
            <a:chExt cx="4816593" cy="4064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06438"/>
            </a:xfrm>
            <a:custGeom>
              <a:avLst/>
              <a:gdLst/>
              <a:ahLst/>
              <a:cxnLst/>
              <a:rect r="r" b="b" t="t" l="l"/>
              <a:pathLst>
                <a:path h="4064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44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35214" y="519403"/>
            <a:ext cx="17217573" cy="547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4"/>
              </a:lnSpc>
            </a:pPr>
            <a:r>
              <a:rPr lang="en-US" b="true" sz="3600" spc="72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WGS REPORT AND EPIGENETIC REPORT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042457" y="351840"/>
            <a:ext cx="2914179" cy="882623"/>
          </a:xfrm>
          <a:custGeom>
            <a:avLst/>
            <a:gdLst/>
            <a:ahLst/>
            <a:cxnLst/>
            <a:rect r="r" b="b" t="t" l="l"/>
            <a:pathLst>
              <a:path h="882623" w="2914179">
                <a:moveTo>
                  <a:pt x="0" y="0"/>
                </a:moveTo>
                <a:lnTo>
                  <a:pt x="2914179" y="0"/>
                </a:lnTo>
                <a:lnTo>
                  <a:pt x="2914179" y="882623"/>
                </a:lnTo>
                <a:lnTo>
                  <a:pt x="0" y="8826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1234463"/>
            <a:ext cx="8645857" cy="3382692"/>
          </a:xfrm>
          <a:custGeom>
            <a:avLst/>
            <a:gdLst/>
            <a:ahLst/>
            <a:cxnLst/>
            <a:rect r="r" b="b" t="t" l="l"/>
            <a:pathLst>
              <a:path h="3382692" w="8645857">
                <a:moveTo>
                  <a:pt x="0" y="0"/>
                </a:moveTo>
                <a:lnTo>
                  <a:pt x="8645857" y="0"/>
                </a:lnTo>
                <a:lnTo>
                  <a:pt x="8645857" y="3382692"/>
                </a:lnTo>
                <a:lnTo>
                  <a:pt x="0" y="33826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253261" y="5311063"/>
            <a:ext cx="8536596" cy="1600612"/>
          </a:xfrm>
          <a:custGeom>
            <a:avLst/>
            <a:gdLst/>
            <a:ahLst/>
            <a:cxnLst/>
            <a:rect r="r" b="b" t="t" l="l"/>
            <a:pathLst>
              <a:path h="1600612" w="8536596">
                <a:moveTo>
                  <a:pt x="0" y="0"/>
                </a:moveTo>
                <a:lnTo>
                  <a:pt x="8536596" y="0"/>
                </a:lnTo>
                <a:lnTo>
                  <a:pt x="8536596" y="1600612"/>
                </a:lnTo>
                <a:lnTo>
                  <a:pt x="0" y="16006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253261" y="7398193"/>
            <a:ext cx="9034739" cy="2123164"/>
          </a:xfrm>
          <a:custGeom>
            <a:avLst/>
            <a:gdLst/>
            <a:ahLst/>
            <a:cxnLst/>
            <a:rect r="r" b="b" t="t" l="l"/>
            <a:pathLst>
              <a:path h="2123164" w="9034739">
                <a:moveTo>
                  <a:pt x="0" y="0"/>
                </a:moveTo>
                <a:lnTo>
                  <a:pt x="9034739" y="0"/>
                </a:lnTo>
                <a:lnTo>
                  <a:pt x="9034739" y="2123164"/>
                </a:lnTo>
                <a:lnTo>
                  <a:pt x="0" y="21231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22195" y="2328437"/>
            <a:ext cx="7696920" cy="761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4"/>
              </a:lnSpc>
            </a:pPr>
            <a:r>
              <a:rPr lang="en-US" sz="2145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What is WGS Report?</a:t>
            </a:r>
          </a:p>
          <a:p>
            <a:pPr algn="l">
              <a:lnSpc>
                <a:spcPts val="3004"/>
              </a:lnSpc>
            </a:pPr>
          </a:p>
          <a:p>
            <a:pPr algn="l">
              <a:lnSpc>
                <a:spcPts val="3004"/>
              </a:lnSpc>
            </a:pPr>
            <a:r>
              <a:rPr lang="en-US" sz="2145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Our WGS report analyzes your DNA to provide three key insights:</a:t>
            </a:r>
          </a:p>
          <a:p>
            <a:pPr algn="l" marL="463263" indent="-231631" lvl="1">
              <a:lnSpc>
                <a:spcPts val="3004"/>
              </a:lnSpc>
              <a:buAutoNum type="arabicPeriod" startAt="1"/>
            </a:pPr>
            <a:r>
              <a:rPr lang="en-US" b="true" sz="2145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Pharmacogenetics: </a:t>
            </a:r>
            <a:r>
              <a:rPr lang="en-US" sz="21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Shows how your body may react to different medications based on your genes. </a:t>
            </a:r>
          </a:p>
          <a:p>
            <a:pPr algn="l" marL="463263" indent="-231631" lvl="1">
              <a:lnSpc>
                <a:spcPts val="3004"/>
              </a:lnSpc>
              <a:buAutoNum type="arabicPeriod" startAt="1"/>
            </a:pPr>
            <a:r>
              <a:rPr lang="en-US" b="true" sz="2145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Longevity: </a:t>
            </a:r>
            <a:r>
              <a:rPr lang="en-US" sz="21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Examines genes linked to aging and lifespan.</a:t>
            </a:r>
          </a:p>
          <a:p>
            <a:pPr algn="l" marL="463263" indent="-231631" lvl="1">
              <a:lnSpc>
                <a:spcPts val="3004"/>
              </a:lnSpc>
              <a:buAutoNum type="arabicPeriod" startAt="1"/>
            </a:pPr>
            <a:r>
              <a:rPr lang="en-US" b="true" sz="2145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Disease Risk: </a:t>
            </a:r>
            <a:r>
              <a:rPr lang="en-US" sz="21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Identifies genetic variations that might increase your risk for certain diseases or health conditions. </a:t>
            </a:r>
          </a:p>
          <a:p>
            <a:pPr algn="l">
              <a:lnSpc>
                <a:spcPts val="3004"/>
              </a:lnSpc>
            </a:pPr>
          </a:p>
          <a:p>
            <a:pPr algn="l">
              <a:lnSpc>
                <a:spcPts val="3004"/>
              </a:lnSpc>
            </a:pPr>
          </a:p>
          <a:p>
            <a:pPr algn="l">
              <a:lnSpc>
                <a:spcPts val="3004"/>
              </a:lnSpc>
            </a:pPr>
            <a:r>
              <a:rPr lang="en-US" sz="2145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How these analyses are obtained?</a:t>
            </a:r>
          </a:p>
          <a:p>
            <a:pPr algn="l">
              <a:lnSpc>
                <a:spcPts val="3004"/>
              </a:lnSpc>
            </a:pPr>
          </a:p>
          <a:p>
            <a:pPr algn="l">
              <a:lnSpc>
                <a:spcPts val="3004"/>
              </a:lnSpc>
              <a:spcBef>
                <a:spcPct val="0"/>
              </a:spcBef>
            </a:pPr>
            <a:r>
              <a:rPr lang="en-US" sz="21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We compare your DNA sequences with existing scientific databases to find matches. When we find a match, we report what scientists have already discovered about that specific DNA variation based on previous research and studies.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916861" y="6873575"/>
            <a:ext cx="5100134" cy="315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4"/>
              </a:lnSpc>
              <a:spcBef>
                <a:spcPct val="0"/>
              </a:spcBef>
            </a:pPr>
            <a:r>
              <a:rPr lang="en-US" sz="18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Longevity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971492" y="4787525"/>
            <a:ext cx="5100134" cy="315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4"/>
              </a:lnSpc>
              <a:spcBef>
                <a:spcPct val="0"/>
              </a:spcBef>
            </a:pPr>
            <a:r>
              <a:rPr lang="en-US" sz="18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Pharmacogenetics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971492" y="9692807"/>
            <a:ext cx="5100134" cy="315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4"/>
              </a:lnSpc>
              <a:spcBef>
                <a:spcPct val="0"/>
              </a:spcBef>
            </a:pPr>
            <a:r>
              <a:rPr lang="en-US" sz="18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Disease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543194"/>
            <a:chOff x="0" y="0"/>
            <a:chExt cx="4816593" cy="4064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06438"/>
            </a:xfrm>
            <a:custGeom>
              <a:avLst/>
              <a:gdLst/>
              <a:ahLst/>
              <a:cxnLst/>
              <a:rect r="r" b="b" t="t" l="l"/>
              <a:pathLst>
                <a:path h="4064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44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35214" y="519403"/>
            <a:ext cx="17217573" cy="547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4"/>
              </a:lnSpc>
            </a:pPr>
            <a:r>
              <a:rPr lang="en-US" b="true" sz="3600" spc="72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WGS REPORT AND EPIGENETIC REPORT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042457" y="351840"/>
            <a:ext cx="2914179" cy="882623"/>
          </a:xfrm>
          <a:custGeom>
            <a:avLst/>
            <a:gdLst/>
            <a:ahLst/>
            <a:cxnLst/>
            <a:rect r="r" b="b" t="t" l="l"/>
            <a:pathLst>
              <a:path h="882623" w="2914179">
                <a:moveTo>
                  <a:pt x="0" y="0"/>
                </a:moveTo>
                <a:lnTo>
                  <a:pt x="2914179" y="0"/>
                </a:lnTo>
                <a:lnTo>
                  <a:pt x="2914179" y="882623"/>
                </a:lnTo>
                <a:lnTo>
                  <a:pt x="0" y="8826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360289" y="5390835"/>
            <a:ext cx="6139258" cy="4550725"/>
          </a:xfrm>
          <a:custGeom>
            <a:avLst/>
            <a:gdLst/>
            <a:ahLst/>
            <a:cxnLst/>
            <a:rect r="r" b="b" t="t" l="l"/>
            <a:pathLst>
              <a:path h="4550725" w="6139258">
                <a:moveTo>
                  <a:pt x="0" y="0"/>
                </a:moveTo>
                <a:lnTo>
                  <a:pt x="6139257" y="0"/>
                </a:lnTo>
                <a:lnTo>
                  <a:pt x="6139257" y="4550725"/>
                </a:lnTo>
                <a:lnTo>
                  <a:pt x="0" y="45507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412564" y="1066900"/>
            <a:ext cx="5086983" cy="4323935"/>
          </a:xfrm>
          <a:custGeom>
            <a:avLst/>
            <a:gdLst/>
            <a:ahLst/>
            <a:cxnLst/>
            <a:rect r="r" b="b" t="t" l="l"/>
            <a:pathLst>
              <a:path h="4323935" w="5086983">
                <a:moveTo>
                  <a:pt x="0" y="0"/>
                </a:moveTo>
                <a:lnTo>
                  <a:pt x="5086982" y="0"/>
                </a:lnTo>
                <a:lnTo>
                  <a:pt x="5086982" y="4323935"/>
                </a:lnTo>
                <a:lnTo>
                  <a:pt x="0" y="43239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22195" y="2328437"/>
            <a:ext cx="7696920" cy="4184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4"/>
              </a:lnSpc>
            </a:pPr>
            <a:r>
              <a:rPr lang="en-US" sz="2145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What is Epigenetic Report?</a:t>
            </a:r>
          </a:p>
          <a:p>
            <a:pPr algn="l">
              <a:lnSpc>
                <a:spcPts val="3004"/>
              </a:lnSpc>
            </a:pPr>
          </a:p>
          <a:p>
            <a:pPr algn="l">
              <a:lnSpc>
                <a:spcPts val="3004"/>
              </a:lnSpc>
            </a:pPr>
            <a:r>
              <a:rPr lang="en-US" sz="21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Our Epigenetic report analyzes your epigenetic age, which is to understand how old your body is, by looking through the methylation.</a:t>
            </a:r>
          </a:p>
          <a:p>
            <a:pPr algn="l">
              <a:lnSpc>
                <a:spcPts val="3004"/>
              </a:lnSpc>
            </a:pPr>
          </a:p>
          <a:p>
            <a:pPr algn="l">
              <a:lnSpc>
                <a:spcPts val="3004"/>
              </a:lnSpc>
            </a:pPr>
          </a:p>
          <a:p>
            <a:pPr algn="l">
              <a:lnSpc>
                <a:spcPts val="3004"/>
              </a:lnSpc>
            </a:pPr>
            <a:r>
              <a:rPr lang="en-US" sz="2145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How these analyses are obtained?</a:t>
            </a:r>
          </a:p>
          <a:p>
            <a:pPr algn="l">
              <a:lnSpc>
                <a:spcPts val="3004"/>
              </a:lnSpc>
            </a:pPr>
          </a:p>
          <a:p>
            <a:pPr algn="l">
              <a:lnSpc>
                <a:spcPts val="3004"/>
              </a:lnSpc>
              <a:spcBef>
                <a:spcPct val="0"/>
              </a:spcBef>
            </a:pPr>
            <a:r>
              <a:rPr lang="en-US" sz="21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It</a:t>
            </a:r>
            <a:r>
              <a:rPr lang="en-US" b="true" sz="2145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21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uses mathematical models to estimate your biological age based on these patterns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543194"/>
            <a:chOff x="0" y="0"/>
            <a:chExt cx="4816593" cy="4064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06438"/>
            </a:xfrm>
            <a:custGeom>
              <a:avLst/>
              <a:gdLst/>
              <a:ahLst/>
              <a:cxnLst/>
              <a:rect r="r" b="b" t="t" l="l"/>
              <a:pathLst>
                <a:path h="4064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44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35214" y="519403"/>
            <a:ext cx="17217573" cy="547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4"/>
              </a:lnSpc>
            </a:pPr>
            <a:r>
              <a:rPr lang="en-US" b="true" sz="3600" spc="72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WHOLE OMICS DATA VALUE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042457" y="351840"/>
            <a:ext cx="2914179" cy="882623"/>
          </a:xfrm>
          <a:custGeom>
            <a:avLst/>
            <a:gdLst/>
            <a:ahLst/>
            <a:cxnLst/>
            <a:rect r="r" b="b" t="t" l="l"/>
            <a:pathLst>
              <a:path h="882623" w="2914179">
                <a:moveTo>
                  <a:pt x="0" y="0"/>
                </a:moveTo>
                <a:lnTo>
                  <a:pt x="2914179" y="0"/>
                </a:lnTo>
                <a:lnTo>
                  <a:pt x="2914179" y="882623"/>
                </a:lnTo>
                <a:lnTo>
                  <a:pt x="0" y="8826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6490256" y="2827819"/>
          <a:ext cx="11530307" cy="6838950"/>
        </p:xfrm>
        <a:graphic>
          <a:graphicData uri="http://schemas.openxmlformats.org/drawingml/2006/table">
            <a:tbl>
              <a:tblPr/>
              <a:tblGrid>
                <a:gridCol w="1747190"/>
                <a:gridCol w="1916699"/>
                <a:gridCol w="1883808"/>
                <a:gridCol w="2232796"/>
                <a:gridCol w="1768273"/>
                <a:gridCol w="1981540"/>
              </a:tblGrid>
              <a:tr h="108888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4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4"/>
                        </a:lnSpc>
                        <a:defRPr/>
                      </a:pPr>
                      <a:r>
                        <a:rPr lang="en-US" sz="1745" b="true">
                          <a:solidFill>
                            <a:srgbClr val="FFFFFF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Examples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4"/>
                        </a:lnSpc>
                        <a:defRPr/>
                      </a:pPr>
                      <a:r>
                        <a:rPr lang="en-US" sz="1745" b="true">
                          <a:solidFill>
                            <a:srgbClr val="FFFFFF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Coverage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4"/>
                        </a:lnSpc>
                        <a:defRPr/>
                      </a:pPr>
                      <a:r>
                        <a:rPr lang="en-US" sz="1745" b="true">
                          <a:solidFill>
                            <a:srgbClr val="FFFFFF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Long-Term Utility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4"/>
                        </a:lnSpc>
                        <a:defRPr/>
                      </a:pPr>
                      <a:r>
                        <a:rPr lang="en-US" sz="1745" b="true">
                          <a:solidFill>
                            <a:srgbClr val="FFFFFF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Flexibility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4"/>
                        </a:lnSpc>
                        <a:defRPr/>
                      </a:pPr>
                      <a:r>
                        <a:rPr lang="en-US" sz="1745" b="true">
                          <a:solidFill>
                            <a:srgbClr val="FFFFFF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Application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340992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4"/>
                        </a:lnSpc>
                        <a:defRPr/>
                      </a:pPr>
                      <a:r>
                        <a:rPr lang="en-US" sz="1745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Whole-Omics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64"/>
                        </a:lnSpc>
                        <a:defRPr/>
                      </a:pPr>
                      <a:r>
                        <a:rPr lang="en-US" sz="1545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Whole Genome Sequencing and Whole Methylation Profiling (Illumina EPICv2)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64"/>
                        </a:lnSpc>
                        <a:defRPr/>
                      </a:pPr>
                      <a:r>
                        <a:rPr lang="en-US" sz="1545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Comprehensive; covers entire genome including non-coding regions and full CpG sites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64"/>
                        </a:lnSpc>
                        <a:defRPr/>
                      </a:pPr>
                      <a:r>
                        <a:rPr lang="en-US" sz="1545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Continuity Over Time;</a:t>
                      </a:r>
                      <a:r>
                        <a:rPr lang="en-US" sz="1545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Data collected today remains relevant for future studies. Allows re-analysis with new scientific questions or technologies without the need for re-sampling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64"/>
                        </a:lnSpc>
                        <a:defRPr/>
                      </a:pPr>
                      <a:r>
                        <a:rPr lang="en-US" sz="1545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High; allows for retrospective and diverse future studies.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64"/>
                        </a:lnSpc>
                        <a:defRPr/>
                      </a:pPr>
                      <a:r>
                        <a:rPr lang="en-US" sz="1545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Ideal for comprehensive research and personalized medicine.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014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44"/>
                        </a:lnSpc>
                        <a:defRPr/>
                      </a:pPr>
                      <a:r>
                        <a:rPr lang="en-US" sz="1745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Fragmented-Omics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64"/>
                        </a:lnSpc>
                        <a:defRPr/>
                      </a:pPr>
                      <a:r>
                        <a:rPr lang="en-US" sz="1545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Whole Exome Sequencing, Disease Panels, Customized BeadChips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64"/>
                        </a:lnSpc>
                        <a:defRPr/>
                      </a:pPr>
                      <a:r>
                        <a:rPr lang="en-US" sz="1545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Targeted; focuses on specific genome regions or CpG sites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64"/>
                        </a:lnSpc>
                        <a:defRPr/>
                      </a:pPr>
                      <a:r>
                        <a:rPr lang="en-US" sz="1545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Data may quickly become outdated as scientific understanding evolves or as new regions of interest are identified.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64"/>
                        </a:lnSpc>
                        <a:defRPr/>
                      </a:pPr>
                      <a:r>
                        <a:rPr lang="en-US" sz="1545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Limited to initial research focus and targets.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64"/>
                        </a:lnSpc>
                        <a:defRPr/>
                      </a:pPr>
                      <a:r>
                        <a:rPr lang="en-US" sz="1545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Suitable for specific clinical diagnostics and research.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722195" y="2328437"/>
            <a:ext cx="5175361" cy="6586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4"/>
              </a:lnSpc>
            </a:pPr>
            <a:r>
              <a:rPr lang="en-US" sz="2145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What is Whole-omics </a:t>
            </a:r>
          </a:p>
          <a:p>
            <a:pPr algn="l">
              <a:lnSpc>
                <a:spcPts val="2724"/>
              </a:lnSpc>
            </a:pPr>
          </a:p>
          <a:p>
            <a:pPr algn="l">
              <a:lnSpc>
                <a:spcPts val="2724"/>
              </a:lnSpc>
              <a:spcBef>
                <a:spcPct val="0"/>
              </a:spcBef>
            </a:pPr>
            <a:r>
              <a:rPr lang="en-US" sz="19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Whole-omics refers to a comprehensive approach in omics research where the entirety of an organism's omics data is collected and analyzed, e.g., in our case </a:t>
            </a:r>
            <a:r>
              <a:rPr lang="en-US" sz="19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Whole Genome Sequencing and Whole Methylation Profiling (Illumina EPICv2) captures complete genetic and epigenetic landscapes</a:t>
            </a:r>
          </a:p>
          <a:p>
            <a:pPr algn="l">
              <a:lnSpc>
                <a:spcPts val="2724"/>
              </a:lnSpc>
              <a:spcBef>
                <a:spcPct val="0"/>
              </a:spcBef>
            </a:pPr>
          </a:p>
          <a:p>
            <a:pPr algn="l">
              <a:lnSpc>
                <a:spcPts val="3004"/>
              </a:lnSpc>
              <a:spcBef>
                <a:spcPct val="0"/>
              </a:spcBef>
            </a:pPr>
            <a:r>
              <a:rPr lang="en-US" b="true" sz="2145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Significance</a:t>
            </a:r>
          </a:p>
          <a:p>
            <a:pPr algn="l">
              <a:lnSpc>
                <a:spcPts val="2724"/>
              </a:lnSpc>
              <a:spcBef>
                <a:spcPct val="0"/>
              </a:spcBef>
            </a:pPr>
          </a:p>
          <a:p>
            <a:pPr algn="l">
              <a:lnSpc>
                <a:spcPts val="2724"/>
              </a:lnSpc>
              <a:spcBef>
                <a:spcPct val="0"/>
              </a:spcBef>
            </a:pPr>
            <a:r>
              <a:rPr lang="en-US" sz="19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Whole-omics provides a complete, continuous genetic and epigenetic snapshot, enabling both real-time insights and retrospective studies for ongoing medical research and personalized treatment strategies.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490256" y="2328437"/>
            <a:ext cx="6853328" cy="374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4"/>
              </a:lnSpc>
              <a:spcBef>
                <a:spcPct val="0"/>
              </a:spcBef>
            </a:pPr>
            <a:r>
              <a:rPr lang="en-US" b="true" sz="2145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Whole-Omics vs. Fragmented-Omics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543194"/>
            <a:chOff x="0" y="0"/>
            <a:chExt cx="4816593" cy="4064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06438"/>
            </a:xfrm>
            <a:custGeom>
              <a:avLst/>
              <a:gdLst/>
              <a:ahLst/>
              <a:cxnLst/>
              <a:rect r="r" b="b" t="t" l="l"/>
              <a:pathLst>
                <a:path h="4064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44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35214" y="519403"/>
            <a:ext cx="17217573" cy="547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4"/>
              </a:lnSpc>
            </a:pPr>
            <a:r>
              <a:rPr lang="en-US" b="true" sz="3600" spc="72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DATA BRIEFING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042457" y="351840"/>
            <a:ext cx="2914179" cy="882623"/>
          </a:xfrm>
          <a:custGeom>
            <a:avLst/>
            <a:gdLst/>
            <a:ahLst/>
            <a:cxnLst/>
            <a:rect r="r" b="b" t="t" l="l"/>
            <a:pathLst>
              <a:path h="882623" w="2914179">
                <a:moveTo>
                  <a:pt x="0" y="0"/>
                </a:moveTo>
                <a:lnTo>
                  <a:pt x="2914179" y="0"/>
                </a:lnTo>
                <a:lnTo>
                  <a:pt x="2914179" y="882623"/>
                </a:lnTo>
                <a:lnTo>
                  <a:pt x="0" y="8826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945450" y="2596353"/>
            <a:ext cx="2807587" cy="1118543"/>
            <a:chOff x="0" y="0"/>
            <a:chExt cx="739447" cy="29459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39447" cy="294596"/>
            </a:xfrm>
            <a:custGeom>
              <a:avLst/>
              <a:gdLst/>
              <a:ahLst/>
              <a:cxnLst/>
              <a:rect r="r" b="b" t="t" l="l"/>
              <a:pathLst>
                <a:path h="294596" w="739447">
                  <a:moveTo>
                    <a:pt x="82725" y="0"/>
                  </a:moveTo>
                  <a:lnTo>
                    <a:pt x="656722" y="0"/>
                  </a:lnTo>
                  <a:cubicBezTo>
                    <a:pt x="678662" y="0"/>
                    <a:pt x="699703" y="8716"/>
                    <a:pt x="715217" y="24230"/>
                  </a:cubicBezTo>
                  <a:cubicBezTo>
                    <a:pt x="730731" y="39744"/>
                    <a:pt x="739447" y="60785"/>
                    <a:pt x="739447" y="82725"/>
                  </a:cubicBezTo>
                  <a:lnTo>
                    <a:pt x="739447" y="211871"/>
                  </a:lnTo>
                  <a:cubicBezTo>
                    <a:pt x="739447" y="233811"/>
                    <a:pt x="730731" y="254852"/>
                    <a:pt x="715217" y="270366"/>
                  </a:cubicBezTo>
                  <a:cubicBezTo>
                    <a:pt x="699703" y="285880"/>
                    <a:pt x="678662" y="294596"/>
                    <a:pt x="656722" y="294596"/>
                  </a:cubicBezTo>
                  <a:lnTo>
                    <a:pt x="82725" y="294596"/>
                  </a:lnTo>
                  <a:cubicBezTo>
                    <a:pt x="60785" y="294596"/>
                    <a:pt x="39744" y="285880"/>
                    <a:pt x="24230" y="270366"/>
                  </a:cubicBezTo>
                  <a:cubicBezTo>
                    <a:pt x="8716" y="254852"/>
                    <a:pt x="0" y="233811"/>
                    <a:pt x="0" y="211871"/>
                  </a:cubicBezTo>
                  <a:lnTo>
                    <a:pt x="0" y="82725"/>
                  </a:lnTo>
                  <a:cubicBezTo>
                    <a:pt x="0" y="60785"/>
                    <a:pt x="8716" y="39744"/>
                    <a:pt x="24230" y="24230"/>
                  </a:cubicBezTo>
                  <a:cubicBezTo>
                    <a:pt x="39744" y="8716"/>
                    <a:pt x="60785" y="0"/>
                    <a:pt x="82725" y="0"/>
                  </a:cubicBezTo>
                  <a:close/>
                </a:path>
              </a:pathLst>
            </a:custGeom>
            <a:solidFill>
              <a:srgbClr val="004ED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739447" cy="3326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Genetic (variants)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945450" y="4312017"/>
            <a:ext cx="2807587" cy="1118543"/>
            <a:chOff x="0" y="0"/>
            <a:chExt cx="739447" cy="29459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39447" cy="294596"/>
            </a:xfrm>
            <a:custGeom>
              <a:avLst/>
              <a:gdLst/>
              <a:ahLst/>
              <a:cxnLst/>
              <a:rect r="r" b="b" t="t" l="l"/>
              <a:pathLst>
                <a:path h="294596" w="739447">
                  <a:moveTo>
                    <a:pt x="82725" y="0"/>
                  </a:moveTo>
                  <a:lnTo>
                    <a:pt x="656722" y="0"/>
                  </a:lnTo>
                  <a:cubicBezTo>
                    <a:pt x="678662" y="0"/>
                    <a:pt x="699703" y="8716"/>
                    <a:pt x="715217" y="24230"/>
                  </a:cubicBezTo>
                  <a:cubicBezTo>
                    <a:pt x="730731" y="39744"/>
                    <a:pt x="739447" y="60785"/>
                    <a:pt x="739447" y="82725"/>
                  </a:cubicBezTo>
                  <a:lnTo>
                    <a:pt x="739447" y="211871"/>
                  </a:lnTo>
                  <a:cubicBezTo>
                    <a:pt x="739447" y="233811"/>
                    <a:pt x="730731" y="254852"/>
                    <a:pt x="715217" y="270366"/>
                  </a:cubicBezTo>
                  <a:cubicBezTo>
                    <a:pt x="699703" y="285880"/>
                    <a:pt x="678662" y="294596"/>
                    <a:pt x="656722" y="294596"/>
                  </a:cubicBezTo>
                  <a:lnTo>
                    <a:pt x="82725" y="294596"/>
                  </a:lnTo>
                  <a:cubicBezTo>
                    <a:pt x="60785" y="294596"/>
                    <a:pt x="39744" y="285880"/>
                    <a:pt x="24230" y="270366"/>
                  </a:cubicBezTo>
                  <a:cubicBezTo>
                    <a:pt x="8716" y="254852"/>
                    <a:pt x="0" y="233811"/>
                    <a:pt x="0" y="211871"/>
                  </a:cubicBezTo>
                  <a:lnTo>
                    <a:pt x="0" y="82725"/>
                  </a:lnTo>
                  <a:cubicBezTo>
                    <a:pt x="0" y="60785"/>
                    <a:pt x="8716" y="39744"/>
                    <a:pt x="24230" y="24230"/>
                  </a:cubicBezTo>
                  <a:cubicBezTo>
                    <a:pt x="39744" y="8716"/>
                    <a:pt x="60785" y="0"/>
                    <a:pt x="82725" y="0"/>
                  </a:cubicBezTo>
                  <a:close/>
                </a:path>
              </a:pathLst>
            </a:custGeom>
            <a:solidFill>
              <a:srgbClr val="004ED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739447" cy="3326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Epigenetic (methylation)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945450" y="6030635"/>
            <a:ext cx="2807587" cy="1118543"/>
            <a:chOff x="0" y="0"/>
            <a:chExt cx="739447" cy="29459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39447" cy="294596"/>
            </a:xfrm>
            <a:custGeom>
              <a:avLst/>
              <a:gdLst/>
              <a:ahLst/>
              <a:cxnLst/>
              <a:rect r="r" b="b" t="t" l="l"/>
              <a:pathLst>
                <a:path h="294596" w="739447">
                  <a:moveTo>
                    <a:pt x="82725" y="0"/>
                  </a:moveTo>
                  <a:lnTo>
                    <a:pt x="656722" y="0"/>
                  </a:lnTo>
                  <a:cubicBezTo>
                    <a:pt x="678662" y="0"/>
                    <a:pt x="699703" y="8716"/>
                    <a:pt x="715217" y="24230"/>
                  </a:cubicBezTo>
                  <a:cubicBezTo>
                    <a:pt x="730731" y="39744"/>
                    <a:pt x="739447" y="60785"/>
                    <a:pt x="739447" y="82725"/>
                  </a:cubicBezTo>
                  <a:lnTo>
                    <a:pt x="739447" y="211871"/>
                  </a:lnTo>
                  <a:cubicBezTo>
                    <a:pt x="739447" y="233811"/>
                    <a:pt x="730731" y="254852"/>
                    <a:pt x="715217" y="270366"/>
                  </a:cubicBezTo>
                  <a:cubicBezTo>
                    <a:pt x="699703" y="285880"/>
                    <a:pt x="678662" y="294596"/>
                    <a:pt x="656722" y="294596"/>
                  </a:cubicBezTo>
                  <a:lnTo>
                    <a:pt x="82725" y="294596"/>
                  </a:lnTo>
                  <a:cubicBezTo>
                    <a:pt x="60785" y="294596"/>
                    <a:pt x="39744" y="285880"/>
                    <a:pt x="24230" y="270366"/>
                  </a:cubicBezTo>
                  <a:cubicBezTo>
                    <a:pt x="8716" y="254852"/>
                    <a:pt x="0" y="233811"/>
                    <a:pt x="0" y="211871"/>
                  </a:cubicBezTo>
                  <a:lnTo>
                    <a:pt x="0" y="82725"/>
                  </a:lnTo>
                  <a:cubicBezTo>
                    <a:pt x="0" y="60785"/>
                    <a:pt x="8716" y="39744"/>
                    <a:pt x="24230" y="24230"/>
                  </a:cubicBezTo>
                  <a:cubicBezTo>
                    <a:pt x="39744" y="8716"/>
                    <a:pt x="60785" y="0"/>
                    <a:pt x="82725" y="0"/>
                  </a:cubicBezTo>
                  <a:close/>
                </a:path>
              </a:pathLst>
            </a:custGeom>
            <a:solidFill>
              <a:srgbClr val="004ED3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739447" cy="3326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sz="1845" b="true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Proteomics</a:t>
              </a:r>
            </a:p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(protein levels)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945450" y="7749253"/>
            <a:ext cx="2807587" cy="1118543"/>
            <a:chOff x="0" y="0"/>
            <a:chExt cx="739447" cy="29459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39447" cy="294596"/>
            </a:xfrm>
            <a:custGeom>
              <a:avLst/>
              <a:gdLst/>
              <a:ahLst/>
              <a:cxnLst/>
              <a:rect r="r" b="b" t="t" l="l"/>
              <a:pathLst>
                <a:path h="294596" w="739447">
                  <a:moveTo>
                    <a:pt x="82725" y="0"/>
                  </a:moveTo>
                  <a:lnTo>
                    <a:pt x="656722" y="0"/>
                  </a:lnTo>
                  <a:cubicBezTo>
                    <a:pt x="678662" y="0"/>
                    <a:pt x="699703" y="8716"/>
                    <a:pt x="715217" y="24230"/>
                  </a:cubicBezTo>
                  <a:cubicBezTo>
                    <a:pt x="730731" y="39744"/>
                    <a:pt x="739447" y="60785"/>
                    <a:pt x="739447" y="82725"/>
                  </a:cubicBezTo>
                  <a:lnTo>
                    <a:pt x="739447" y="211871"/>
                  </a:lnTo>
                  <a:cubicBezTo>
                    <a:pt x="739447" y="233811"/>
                    <a:pt x="730731" y="254852"/>
                    <a:pt x="715217" y="270366"/>
                  </a:cubicBezTo>
                  <a:cubicBezTo>
                    <a:pt x="699703" y="285880"/>
                    <a:pt x="678662" y="294596"/>
                    <a:pt x="656722" y="294596"/>
                  </a:cubicBezTo>
                  <a:lnTo>
                    <a:pt x="82725" y="294596"/>
                  </a:lnTo>
                  <a:cubicBezTo>
                    <a:pt x="60785" y="294596"/>
                    <a:pt x="39744" y="285880"/>
                    <a:pt x="24230" y="270366"/>
                  </a:cubicBezTo>
                  <a:cubicBezTo>
                    <a:pt x="8716" y="254852"/>
                    <a:pt x="0" y="233811"/>
                    <a:pt x="0" y="211871"/>
                  </a:cubicBezTo>
                  <a:lnTo>
                    <a:pt x="0" y="82725"/>
                  </a:lnTo>
                  <a:cubicBezTo>
                    <a:pt x="0" y="60785"/>
                    <a:pt x="8716" y="39744"/>
                    <a:pt x="24230" y="24230"/>
                  </a:cubicBezTo>
                  <a:cubicBezTo>
                    <a:pt x="39744" y="8716"/>
                    <a:pt x="60785" y="0"/>
                    <a:pt x="82725" y="0"/>
                  </a:cubicBezTo>
                  <a:close/>
                </a:path>
              </a:pathLst>
            </a:custGeom>
            <a:solidFill>
              <a:srgbClr val="004ED3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739447" cy="3326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4"/>
                </a:lnSpc>
              </a:pPr>
              <a:r>
                <a:rPr lang="en-US" b="true" sz="1845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Existing Clinical Data (EMR)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5182872" y="2692476"/>
            <a:ext cx="11532297" cy="1148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4"/>
              </a:lnSpc>
            </a:pPr>
            <a:r>
              <a:rPr lang="en-US" sz="1645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Role:</a:t>
            </a:r>
            <a:r>
              <a:rPr lang="en-US" sz="16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Alterations in the DNA sequence that can influence an individual's susceptibility to various diseases.</a:t>
            </a:r>
          </a:p>
          <a:p>
            <a:pPr algn="l">
              <a:lnSpc>
                <a:spcPts val="2304"/>
              </a:lnSpc>
            </a:pPr>
            <a:r>
              <a:rPr lang="en-US" sz="1645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Mechanism:</a:t>
            </a:r>
            <a:r>
              <a:rPr lang="en-US" sz="16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Genetic variants can alter protein structure and function, disrupt gene regulation, or influence gene expression levels.</a:t>
            </a:r>
          </a:p>
          <a:p>
            <a:pPr algn="l">
              <a:lnSpc>
                <a:spcPts val="2304"/>
              </a:lnSpc>
              <a:spcBef>
                <a:spcPct val="0"/>
              </a:spcBef>
            </a:pPr>
            <a:r>
              <a:rPr lang="en-US" b="true" sz="1645">
                <a:solidFill>
                  <a:srgbClr val="FF3131"/>
                </a:solidFill>
                <a:latin typeface="Inter Bold"/>
                <a:ea typeface="Inter Bold"/>
                <a:cs typeface="Inter Bold"/>
                <a:sym typeface="Inter Bold"/>
              </a:rPr>
              <a:t>Contribution to Health Outcomes:</a:t>
            </a:r>
            <a:r>
              <a:rPr lang="en-US" sz="1645">
                <a:solidFill>
                  <a:srgbClr val="FF3131"/>
                </a:solidFill>
                <a:latin typeface="Inter"/>
                <a:ea typeface="Inter"/>
                <a:cs typeface="Inter"/>
                <a:sym typeface="Inter"/>
              </a:rPr>
              <a:t> Provides fixed baseline risk for diseases.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182872" y="4181628"/>
            <a:ext cx="11532297" cy="1434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4"/>
              </a:lnSpc>
            </a:pPr>
            <a:r>
              <a:rPr lang="en-US" sz="1645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Role:</a:t>
            </a:r>
            <a:r>
              <a:rPr lang="en-US" sz="16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Regulate gene expression without altering the underlying DNA sequence. DNA methylation patterns can be influenced by various factors, including age, lifestyle, and environmental exposures.</a:t>
            </a:r>
          </a:p>
          <a:p>
            <a:pPr algn="l">
              <a:lnSpc>
                <a:spcPts val="2304"/>
              </a:lnSpc>
            </a:pPr>
            <a:r>
              <a:rPr lang="en-US" sz="1645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Mechanism:</a:t>
            </a:r>
            <a:r>
              <a:rPr lang="en-US" sz="16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Methylation of promoter regions is often associated with gene silencing, while hypomethylation can lead to increased gene expression.</a:t>
            </a:r>
          </a:p>
          <a:p>
            <a:pPr algn="l">
              <a:lnSpc>
                <a:spcPts val="2304"/>
              </a:lnSpc>
              <a:spcBef>
                <a:spcPct val="0"/>
              </a:spcBef>
            </a:pPr>
            <a:r>
              <a:rPr lang="en-US" b="true" sz="1645">
                <a:solidFill>
                  <a:srgbClr val="FF3131"/>
                </a:solidFill>
                <a:latin typeface="Inter Bold"/>
                <a:ea typeface="Inter Bold"/>
                <a:cs typeface="Inter Bold"/>
                <a:sym typeface="Inter Bold"/>
              </a:rPr>
              <a:t>Contribution to Health Outcomes:</a:t>
            </a:r>
            <a:r>
              <a:rPr lang="en-US" sz="1645">
                <a:solidFill>
                  <a:srgbClr val="FF3131"/>
                </a:solidFill>
                <a:latin typeface="Inter"/>
                <a:ea typeface="Inter"/>
                <a:cs typeface="Inter"/>
                <a:sym typeface="Inter"/>
              </a:rPr>
              <a:t> Count into the environmental factors (aging, lifestyle, ...)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182872" y="5983010"/>
            <a:ext cx="11532297" cy="1434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4"/>
              </a:lnSpc>
            </a:pPr>
            <a:r>
              <a:rPr lang="en-US" sz="1645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Role:</a:t>
            </a:r>
            <a:r>
              <a:rPr lang="en-US" sz="16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Proteins are the functional units of cells and play critical roles in various biological processes. Alterations in protein expression, modification, or function can contribute to disease development and progression.</a:t>
            </a:r>
          </a:p>
          <a:p>
            <a:pPr algn="l">
              <a:lnSpc>
                <a:spcPts val="2304"/>
              </a:lnSpc>
            </a:pPr>
            <a:r>
              <a:rPr lang="en-US" sz="1645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Mechanism:</a:t>
            </a:r>
            <a:r>
              <a:rPr lang="en-US" sz="16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Changes in protein levels or modifications can disrupt cellular processes, leading to disease states.</a:t>
            </a:r>
          </a:p>
          <a:p>
            <a:pPr algn="l">
              <a:lnSpc>
                <a:spcPts val="2304"/>
              </a:lnSpc>
              <a:spcBef>
                <a:spcPct val="0"/>
              </a:spcBef>
            </a:pPr>
            <a:r>
              <a:rPr lang="en-US" b="true" sz="1645">
                <a:solidFill>
                  <a:srgbClr val="FF3131"/>
                </a:solidFill>
                <a:latin typeface="Inter Bold"/>
                <a:ea typeface="Inter Bold"/>
                <a:cs typeface="Inter Bold"/>
                <a:sym typeface="Inter Bold"/>
              </a:rPr>
              <a:t>Contribution to Health Outcomes:</a:t>
            </a:r>
            <a:r>
              <a:rPr lang="en-US" sz="1645">
                <a:solidFill>
                  <a:srgbClr val="FF3131"/>
                </a:solidFill>
                <a:latin typeface="Inter"/>
                <a:ea typeface="Inter"/>
                <a:cs typeface="Inter"/>
                <a:sym typeface="Inter"/>
              </a:rPr>
              <a:t> Outcome of the genetic/epigenetic information and are the direct cause of disease, improving predictions of disease progression and response to therapy.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182872" y="7784049"/>
            <a:ext cx="11855731" cy="1720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4"/>
              </a:lnSpc>
            </a:pPr>
            <a:r>
              <a:rPr lang="en-US" sz="1645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Role:</a:t>
            </a:r>
            <a:r>
              <a:rPr lang="en-US" sz="16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EMRs contain historical health data such as blood biomarkers and imaging, crucial for diagnosing and monitoring diseases.</a:t>
            </a:r>
          </a:p>
          <a:p>
            <a:pPr algn="l">
              <a:lnSpc>
                <a:spcPts val="2304"/>
              </a:lnSpc>
            </a:pPr>
            <a:r>
              <a:rPr lang="en-US" sz="1645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Mechanism:</a:t>
            </a:r>
            <a:r>
              <a:rPr lang="en-US" sz="16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Blood biomarkers reflect the levels of specific molecules, such as proteins, enzymes, or metabolites, which can be indicative of underlying biological processes or disease states.</a:t>
            </a:r>
          </a:p>
          <a:p>
            <a:pPr algn="l">
              <a:lnSpc>
                <a:spcPts val="2304"/>
              </a:lnSpc>
              <a:spcBef>
                <a:spcPct val="0"/>
              </a:spcBef>
            </a:pPr>
            <a:r>
              <a:rPr lang="en-US" b="true" sz="1645">
                <a:solidFill>
                  <a:srgbClr val="FF3131"/>
                </a:solidFill>
                <a:latin typeface="Inter Bold"/>
                <a:ea typeface="Inter Bold"/>
                <a:cs typeface="Inter Bold"/>
                <a:sym typeface="Inter Bold"/>
              </a:rPr>
              <a:t>Contribution to Health Outcomes:</a:t>
            </a:r>
            <a:r>
              <a:rPr lang="en-US" sz="1645">
                <a:solidFill>
                  <a:srgbClr val="FF3131"/>
                </a:solidFill>
                <a:latin typeface="Inter"/>
                <a:ea typeface="Inter"/>
                <a:cs typeface="Inter"/>
                <a:sym typeface="Inter"/>
              </a:rPr>
              <a:t> From the pathology’s perspective, detect early signs of disease or predict disease progression</a:t>
            </a:r>
          </a:p>
        </p:txBody>
      </p:sp>
      <p:sp>
        <p:nvSpPr>
          <p:cNvPr name="AutoShape 23" id="23"/>
          <p:cNvSpPr/>
          <p:nvPr/>
        </p:nvSpPr>
        <p:spPr>
          <a:xfrm>
            <a:off x="1478725" y="2596353"/>
            <a:ext cx="0" cy="649224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4" id="24"/>
          <p:cNvSpPr/>
          <p:nvPr/>
        </p:nvSpPr>
        <p:spPr>
          <a:xfrm>
            <a:off x="3191447" y="3714896"/>
            <a:ext cx="157797" cy="597122"/>
          </a:xfrm>
          <a:prstGeom prst="line">
            <a:avLst/>
          </a:prstGeom>
          <a:ln cap="flat" w="38100">
            <a:solidFill>
              <a:srgbClr val="004ED3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5" id="25"/>
          <p:cNvSpPr/>
          <p:nvPr/>
        </p:nvSpPr>
        <p:spPr>
          <a:xfrm>
            <a:off x="3349244" y="5430560"/>
            <a:ext cx="0" cy="600075"/>
          </a:xfrm>
          <a:prstGeom prst="line">
            <a:avLst/>
          </a:prstGeom>
          <a:ln cap="flat" w="38100">
            <a:solidFill>
              <a:srgbClr val="004ED3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6" id="26"/>
          <p:cNvSpPr/>
          <p:nvPr/>
        </p:nvSpPr>
        <p:spPr>
          <a:xfrm>
            <a:off x="3349244" y="7149178"/>
            <a:ext cx="0" cy="600075"/>
          </a:xfrm>
          <a:prstGeom prst="line">
            <a:avLst/>
          </a:prstGeom>
          <a:ln cap="flat" w="38100">
            <a:solidFill>
              <a:srgbClr val="004ED3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7" id="27"/>
          <p:cNvSpPr txBox="true"/>
          <p:nvPr/>
        </p:nvSpPr>
        <p:spPr>
          <a:xfrm rot="-5400000">
            <a:off x="28330" y="8150968"/>
            <a:ext cx="1962640" cy="315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4"/>
              </a:lnSpc>
              <a:spcBef>
                <a:spcPct val="0"/>
              </a:spcBef>
            </a:pPr>
            <a:r>
              <a:rPr lang="en-US" b="true" sz="1845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macro/outcome</a:t>
            </a:r>
          </a:p>
        </p:txBody>
      </p:sp>
      <p:sp>
        <p:nvSpPr>
          <p:cNvPr name="TextBox 28" id="28"/>
          <p:cNvSpPr txBox="true"/>
          <p:nvPr/>
        </p:nvSpPr>
        <p:spPr>
          <a:xfrm rot="-5400000">
            <a:off x="28330" y="2686084"/>
            <a:ext cx="1962640" cy="315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4"/>
              </a:lnSpc>
              <a:spcBef>
                <a:spcPct val="0"/>
              </a:spcBef>
            </a:pPr>
            <a:r>
              <a:rPr lang="en-US" b="true" sz="1845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micro/cause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DAGbJRKkswI</dc:identifier>
  <dcterms:modified xsi:type="dcterms:W3CDTF">2011-08-01T06:04:30Z</dcterms:modified>
  <cp:revision>1</cp:revision>
  <dc:title>Quantum Life AI</dc:title>
</cp:coreProperties>
</file>