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8"/>
  </p:notesMasterIdLst>
  <p:sldIdLst>
    <p:sldId id="256" r:id="rId2"/>
    <p:sldId id="373" r:id="rId3"/>
    <p:sldId id="372" r:id="rId4"/>
    <p:sldId id="382" r:id="rId5"/>
    <p:sldId id="383" r:id="rId6"/>
    <p:sldId id="374" r:id="rId7"/>
    <p:sldId id="375" r:id="rId8"/>
    <p:sldId id="384" r:id="rId9"/>
    <p:sldId id="376" r:id="rId10"/>
    <p:sldId id="377" r:id="rId11"/>
    <p:sldId id="379" r:id="rId12"/>
    <p:sldId id="385" r:id="rId13"/>
    <p:sldId id="386" r:id="rId14"/>
    <p:sldId id="378" r:id="rId15"/>
    <p:sldId id="388" r:id="rId16"/>
    <p:sldId id="38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33CC33"/>
    <a:srgbClr val="6699FF"/>
    <a:srgbClr val="CC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7029" autoAdjust="0"/>
  </p:normalViewPr>
  <p:slideViewPr>
    <p:cSldViewPr>
      <p:cViewPr>
        <p:scale>
          <a:sx n="59" d="100"/>
          <a:sy n="59" d="100"/>
        </p:scale>
        <p:origin x="1524"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FEF1B6-DE4E-42CA-8AFC-D81C4F4E4053}" type="datetimeFigureOut">
              <a:rPr lang="en-AU" smtClean="0"/>
              <a:pPr/>
              <a:t>5/01/2023</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8C47A3-C240-4993-A15B-497162E589EC}" type="slidenum">
              <a:rPr lang="en-AU" smtClean="0"/>
              <a:pPr/>
              <a:t>‹#›</a:t>
            </a:fld>
            <a:endParaRPr lang="en-AU"/>
          </a:p>
        </p:txBody>
      </p:sp>
    </p:spTree>
    <p:extLst>
      <p:ext uri="{BB962C8B-B14F-4D97-AF65-F5344CB8AC3E}">
        <p14:creationId xmlns:p14="http://schemas.microsoft.com/office/powerpoint/2010/main" val="2571615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3" name="Picture 14" descr="Section Title.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68313" y="3000372"/>
            <a:ext cx="8280400" cy="720725"/>
          </a:xfrm>
        </p:spPr>
        <p:txBody>
          <a:bodyPr/>
          <a:lstStyle>
            <a:lvl1pPr>
              <a:defRPr sz="3600">
                <a:solidFill>
                  <a:schemeClr val="bg2"/>
                </a:solidFill>
              </a:defRPr>
            </a:lvl1pPr>
          </a:lstStyle>
          <a:p>
            <a:r>
              <a:rPr lang="en-US"/>
              <a:t>Click to edit Master title style</a:t>
            </a:r>
            <a:endParaRPr lang="en-AU" dirty="0"/>
          </a:p>
        </p:txBody>
      </p:sp>
    </p:spTree>
    <p:extLst>
      <p:ext uri="{BB962C8B-B14F-4D97-AF65-F5344CB8AC3E}">
        <p14:creationId xmlns:p14="http://schemas.microsoft.com/office/powerpoint/2010/main" val="4274504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1125538"/>
            <a:ext cx="8280400" cy="378000"/>
          </a:xfrm>
        </p:spPr>
        <p:txBody>
          <a:bodyPr/>
          <a:lstStyle>
            <a:lvl1pPr>
              <a:defRPr sz="3200" baseline="0"/>
            </a:lvl1pPr>
          </a:lstStyle>
          <a:p>
            <a:r>
              <a:rPr lang="en-US" dirty="0"/>
              <a:t>Click to edit Master title style</a:t>
            </a:r>
            <a:endParaRPr lang="en-AU" dirty="0"/>
          </a:p>
        </p:txBody>
      </p:sp>
      <p:sp>
        <p:nvSpPr>
          <p:cNvPr id="3" name="Content Placeholder 2"/>
          <p:cNvSpPr>
            <a:spLocks noGrp="1"/>
          </p:cNvSpPr>
          <p:nvPr>
            <p:ph sz="half" idx="1"/>
          </p:nvPr>
        </p:nvSpPr>
        <p:spPr>
          <a:xfrm>
            <a:off x="457200" y="2060575"/>
            <a:ext cx="8291513" cy="34829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10787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ing">
    <p:spTree>
      <p:nvGrpSpPr>
        <p:cNvPr id="1" name=""/>
        <p:cNvGrpSpPr/>
        <p:nvPr/>
      </p:nvGrpSpPr>
      <p:grpSpPr>
        <a:xfrm>
          <a:off x="0" y="0"/>
          <a:ext cx="0" cy="0"/>
          <a:chOff x="0" y="0"/>
          <a:chExt cx="0" cy="0"/>
        </a:xfrm>
      </p:grpSpPr>
      <p:pic>
        <p:nvPicPr>
          <p:cNvPr id="3" name="Picture 9" descr="Slide Title.jpg"/>
          <p:cNvPicPr>
            <a:picLocks noChangeAspect="1"/>
          </p:cNvPicPr>
          <p:nvPr/>
        </p:nvPicPr>
        <p:blipFill>
          <a:blip r:embed="rId2" cstate="print">
            <a:extLst>
              <a:ext uri="{28A0092B-C50C-407E-A947-70E740481C1C}">
                <a14:useLocalDpi xmlns:a14="http://schemas.microsoft.com/office/drawing/2010/main" val="0"/>
              </a:ext>
            </a:extLst>
          </a:blip>
          <a:srcRect b="6299"/>
          <a:stretch>
            <a:fillRect/>
          </a:stretch>
        </p:blipFill>
        <p:spPr bwMode="auto">
          <a:xfrm>
            <a:off x="0" y="0"/>
            <a:ext cx="9144000" cy="642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2" descr="1797 PLUS.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2714625"/>
            <a:ext cx="12747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468313" y="3071810"/>
            <a:ext cx="8280400" cy="720725"/>
          </a:xfrm>
        </p:spPr>
        <p:txBody>
          <a:bodyPr/>
          <a:lstStyle>
            <a:lvl1pPr>
              <a:defRPr baseline="0">
                <a:solidFill>
                  <a:schemeClr val="tx1"/>
                </a:solidFill>
              </a:defRPr>
            </a:lvl1pPr>
          </a:lstStyle>
          <a:p>
            <a:r>
              <a:rPr lang="en-US"/>
              <a:t>Click to edit Master title style</a:t>
            </a:r>
            <a:endParaRPr lang="en-AU" dirty="0"/>
          </a:p>
        </p:txBody>
      </p:sp>
    </p:spTree>
    <p:extLst>
      <p:ext uri="{BB962C8B-B14F-4D97-AF65-F5344CB8AC3E}">
        <p14:creationId xmlns:p14="http://schemas.microsoft.com/office/powerpoint/2010/main" val="2920640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losing Page">
    <p:spTree>
      <p:nvGrpSpPr>
        <p:cNvPr id="1" name=""/>
        <p:cNvGrpSpPr/>
        <p:nvPr/>
      </p:nvGrpSpPr>
      <p:grpSpPr>
        <a:xfrm>
          <a:off x="0" y="0"/>
          <a:ext cx="0" cy="0"/>
          <a:chOff x="0" y="0"/>
          <a:chExt cx="0" cy="0"/>
        </a:xfrm>
      </p:grpSpPr>
      <p:sp>
        <p:nvSpPr>
          <p:cNvPr id="4" name="Title 1"/>
          <p:cNvSpPr>
            <a:spLocks noGrp="1"/>
          </p:cNvSpPr>
          <p:nvPr>
            <p:ph type="title"/>
          </p:nvPr>
        </p:nvSpPr>
        <p:spPr>
          <a:xfrm>
            <a:off x="468313" y="1125539"/>
            <a:ext cx="8280400" cy="374635"/>
          </a:xfrm>
        </p:spPr>
        <p:txBody>
          <a:bodyPr/>
          <a:lstStyle>
            <a:lvl1pPr>
              <a:defRPr sz="3200"/>
            </a:lvl1pPr>
          </a:lstStyle>
          <a:p>
            <a:r>
              <a:rPr lang="en-US"/>
              <a:t>Click to edit Master title style</a:t>
            </a:r>
            <a:endParaRPr lang="en-AU" dirty="0"/>
          </a:p>
        </p:txBody>
      </p:sp>
    </p:spTree>
    <p:extLst>
      <p:ext uri="{BB962C8B-B14F-4D97-AF65-F5344CB8AC3E}">
        <p14:creationId xmlns:p14="http://schemas.microsoft.com/office/powerpoint/2010/main" val="1799919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dex OR contents">
    <p:spTree>
      <p:nvGrpSpPr>
        <p:cNvPr id="1" name=""/>
        <p:cNvGrpSpPr/>
        <p:nvPr/>
      </p:nvGrpSpPr>
      <p:grpSpPr>
        <a:xfrm>
          <a:off x="0" y="0"/>
          <a:ext cx="0" cy="0"/>
          <a:chOff x="0" y="0"/>
          <a:chExt cx="0" cy="0"/>
        </a:xfrm>
      </p:grpSpPr>
      <p:sp>
        <p:nvSpPr>
          <p:cNvPr id="3" name="Title 1"/>
          <p:cNvSpPr>
            <a:spLocks noGrp="1"/>
          </p:cNvSpPr>
          <p:nvPr>
            <p:ph type="title"/>
          </p:nvPr>
        </p:nvSpPr>
        <p:spPr>
          <a:xfrm>
            <a:off x="468313" y="1125538"/>
            <a:ext cx="8280400" cy="378000"/>
          </a:xfrm>
        </p:spPr>
        <p:txBody>
          <a:bodyPr/>
          <a:lstStyle>
            <a:lvl1pPr>
              <a:defRPr sz="3200"/>
            </a:lvl1pPr>
          </a:lstStyle>
          <a:p>
            <a:r>
              <a:rPr lang="en-US"/>
              <a:t>Click to edit Master title style</a:t>
            </a:r>
            <a:endParaRPr lang="en-AU" dirty="0"/>
          </a:p>
        </p:txBody>
      </p:sp>
      <p:sp>
        <p:nvSpPr>
          <p:cNvPr id="5" name="Content Placeholder 2"/>
          <p:cNvSpPr>
            <a:spLocks noGrp="1"/>
          </p:cNvSpPr>
          <p:nvPr>
            <p:ph sz="half" idx="1"/>
          </p:nvPr>
        </p:nvSpPr>
        <p:spPr>
          <a:xfrm>
            <a:off x="468313" y="2060575"/>
            <a:ext cx="8258204" cy="3482981"/>
          </a:xfrm>
        </p:spPr>
        <p:txBody>
          <a:bodyPr/>
          <a:lstStyle>
            <a:lvl1pPr marL="342900" marR="0" indent="-342900" algn="l" defTabSz="914400" rtl="0" eaLnBrk="0" fontAlgn="base" latinLnBrk="0" hangingPunct="0">
              <a:lnSpc>
                <a:spcPct val="100000"/>
              </a:lnSpc>
              <a:spcBef>
                <a:spcPct val="20000"/>
              </a:spcBef>
              <a:spcAft>
                <a:spcPct val="0"/>
              </a:spcAft>
              <a:buClrTx/>
              <a:buSzTx/>
              <a:buFont typeface="Arial" charset="0"/>
              <a:buNone/>
              <a:tabLst/>
              <a:defRPr sz="2800">
                <a:latin typeface="+mn-lt"/>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3056388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1125538"/>
            <a:ext cx="8280400" cy="378000"/>
          </a:xfrm>
        </p:spPr>
        <p:txBody>
          <a:bodyPr/>
          <a:lstStyle>
            <a:lvl1pPr>
              <a:defRPr sz="3200" baseline="0"/>
            </a:lvl1pPr>
          </a:lstStyle>
          <a:p>
            <a:r>
              <a:rPr lang="en-US"/>
              <a:t>Click to edit Master title style</a:t>
            </a:r>
            <a:endParaRPr lang="en-AU" dirty="0"/>
          </a:p>
        </p:txBody>
      </p:sp>
      <p:sp>
        <p:nvSpPr>
          <p:cNvPr id="3" name="Content Placeholder 2"/>
          <p:cNvSpPr>
            <a:spLocks noGrp="1"/>
          </p:cNvSpPr>
          <p:nvPr>
            <p:ph sz="half" idx="1"/>
          </p:nvPr>
        </p:nvSpPr>
        <p:spPr>
          <a:xfrm>
            <a:off x="457200" y="2060575"/>
            <a:ext cx="8291513" cy="34829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378793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1125539"/>
            <a:ext cx="8280400" cy="378000"/>
          </a:xfrm>
        </p:spPr>
        <p:txBody>
          <a:bodyPr/>
          <a:lstStyle>
            <a:lvl1pPr>
              <a:defRPr sz="3200" baseline="0"/>
            </a:lvl1pPr>
          </a:lstStyle>
          <a:p>
            <a:r>
              <a:rPr lang="en-US"/>
              <a:t>Click to edit Master title style</a:t>
            </a:r>
            <a:endParaRPr lang="en-AU" dirty="0"/>
          </a:p>
        </p:txBody>
      </p:sp>
      <p:sp>
        <p:nvSpPr>
          <p:cNvPr id="3" name="Content Placeholder 2"/>
          <p:cNvSpPr>
            <a:spLocks noGrp="1"/>
          </p:cNvSpPr>
          <p:nvPr>
            <p:ph sz="half" idx="1"/>
          </p:nvPr>
        </p:nvSpPr>
        <p:spPr>
          <a:xfrm>
            <a:off x="468313" y="2060575"/>
            <a:ext cx="4038600" cy="34829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p:cNvSpPr>
            <a:spLocks noGrp="1"/>
          </p:cNvSpPr>
          <p:nvPr>
            <p:ph sz="half" idx="2"/>
          </p:nvPr>
        </p:nvSpPr>
        <p:spPr>
          <a:xfrm>
            <a:off x="4659313" y="2060575"/>
            <a:ext cx="4038600" cy="348298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168486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
    <p:spTree>
      <p:nvGrpSpPr>
        <p:cNvPr id="1" name=""/>
        <p:cNvGrpSpPr/>
        <p:nvPr/>
      </p:nvGrpSpPr>
      <p:grpSpPr>
        <a:xfrm>
          <a:off x="0" y="0"/>
          <a:ext cx="0" cy="0"/>
          <a:chOff x="0" y="0"/>
          <a:chExt cx="0" cy="0"/>
        </a:xfrm>
      </p:grpSpPr>
      <p:sp>
        <p:nvSpPr>
          <p:cNvPr id="2" name="Title 1"/>
          <p:cNvSpPr>
            <a:spLocks noGrp="1"/>
          </p:cNvSpPr>
          <p:nvPr>
            <p:ph type="title"/>
          </p:nvPr>
        </p:nvSpPr>
        <p:spPr>
          <a:xfrm>
            <a:off x="468313" y="1125539"/>
            <a:ext cx="8280400" cy="378000"/>
          </a:xfrm>
        </p:spPr>
        <p:txBody>
          <a:bodyPr/>
          <a:lstStyle>
            <a:lvl1pPr>
              <a:defRPr sz="3200"/>
            </a:lvl1pPr>
          </a:lstStyle>
          <a:p>
            <a:r>
              <a:rPr lang="en-US"/>
              <a:t>Click to edit Master title style</a:t>
            </a:r>
            <a:endParaRPr lang="en-AU" dirty="0"/>
          </a:p>
        </p:txBody>
      </p:sp>
    </p:spTree>
    <p:extLst>
      <p:ext uri="{BB962C8B-B14F-4D97-AF65-F5344CB8AC3E}">
        <p14:creationId xmlns:p14="http://schemas.microsoft.com/office/powerpoint/2010/main" val="206433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85918" y="1125538"/>
            <a:ext cx="5486400" cy="33147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AU"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0022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2495F53-9C20-45A5-A727-5F8C45862D2E}" type="datetimeFigureOut">
              <a:rPr lang="en-AU" smtClean="0"/>
              <a:pPr/>
              <a:t>5/01/2023</a:t>
            </a:fld>
            <a:endParaRPr lang="en-AU"/>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AU"/>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69727D5-D2D6-4EC5-AF1C-A56A122416F1}" type="slidenum">
              <a:rPr lang="en-AU" smtClean="0"/>
              <a:pPr/>
              <a:t>‹#›</a:t>
            </a:fld>
            <a:endParaRPr lang="en-AU"/>
          </a:p>
        </p:txBody>
      </p:sp>
    </p:spTree>
    <p:extLst>
      <p:ext uri="{BB962C8B-B14F-4D97-AF65-F5344CB8AC3E}">
        <p14:creationId xmlns:p14="http://schemas.microsoft.com/office/powerpoint/2010/main" val="1825039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8" descr="Page slide background.jpg"/>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68313" y="1125538"/>
            <a:ext cx="828040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1028" name="Text Placeholder 2"/>
          <p:cNvSpPr>
            <a:spLocks noGrp="1"/>
          </p:cNvSpPr>
          <p:nvPr>
            <p:ph type="body" idx="1"/>
          </p:nvPr>
        </p:nvSpPr>
        <p:spPr bwMode="auto">
          <a:xfrm>
            <a:off x="468313" y="2060575"/>
            <a:ext cx="8291512" cy="373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Page Heading</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1" name="Slide Number Placeholder 5"/>
          <p:cNvSpPr txBox="1">
            <a:spLocks/>
          </p:cNvSpPr>
          <p:nvPr/>
        </p:nvSpPr>
        <p:spPr>
          <a:xfrm>
            <a:off x="468313" y="6572250"/>
            <a:ext cx="8380412" cy="285750"/>
          </a:xfrm>
          <a:prstGeom prst="rect">
            <a:avLst/>
          </a:prstGeom>
        </p:spPr>
        <p:txBody>
          <a:bodyPr/>
          <a:lstStyle>
            <a:lvl1pPr algn="r">
              <a:defRPr sz="1000" baseline="0">
                <a:solidFill>
                  <a:schemeClr val="bg1"/>
                </a:solidFill>
                <a:latin typeface="Arial" pitchFamily="34" charset="0"/>
              </a:defRPr>
            </a:lvl1pPr>
          </a:lstStyle>
          <a:p>
            <a:pPr fontAlgn="auto">
              <a:spcBef>
                <a:spcPts val="0"/>
              </a:spcBef>
              <a:spcAft>
                <a:spcPts val="0"/>
              </a:spcAft>
              <a:defRPr/>
            </a:pPr>
            <a:r>
              <a:rPr lang="en-AU" sz="1200" b="1" dirty="0"/>
              <a:t>School of Computing and Mathematics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60" r:id="rId10"/>
  </p:sldLayoutIdLst>
  <p:txStyles>
    <p:titleStyle>
      <a:lvl1pPr algn="l" rtl="0" eaLnBrk="1" fontAlgn="base" hangingPunct="1">
        <a:spcBef>
          <a:spcPct val="0"/>
        </a:spcBef>
        <a:spcAft>
          <a:spcPct val="0"/>
        </a:spcAft>
        <a:defRPr sz="3600" kern="1200">
          <a:solidFill>
            <a:schemeClr val="tx1"/>
          </a:solidFill>
          <a:latin typeface="+mj-lt"/>
          <a:ea typeface="+mj-ea"/>
          <a:cs typeface="+mj-cs"/>
        </a:defRPr>
      </a:lvl1pPr>
      <a:lvl2pPr algn="l" rtl="0" eaLnBrk="1" fontAlgn="base" hangingPunct="1">
        <a:spcBef>
          <a:spcPct val="0"/>
        </a:spcBef>
        <a:spcAft>
          <a:spcPct val="0"/>
        </a:spcAft>
        <a:defRPr sz="3600">
          <a:solidFill>
            <a:schemeClr val="tx1"/>
          </a:solidFill>
          <a:latin typeface="Arial" charset="0"/>
        </a:defRPr>
      </a:lvl2pPr>
      <a:lvl3pPr algn="l" rtl="0" eaLnBrk="1" fontAlgn="base" hangingPunct="1">
        <a:spcBef>
          <a:spcPct val="0"/>
        </a:spcBef>
        <a:spcAft>
          <a:spcPct val="0"/>
        </a:spcAft>
        <a:defRPr sz="3600">
          <a:solidFill>
            <a:schemeClr val="tx1"/>
          </a:solidFill>
          <a:latin typeface="Arial" charset="0"/>
        </a:defRPr>
      </a:lvl3pPr>
      <a:lvl4pPr algn="l" rtl="0" eaLnBrk="1" fontAlgn="base" hangingPunct="1">
        <a:spcBef>
          <a:spcPct val="0"/>
        </a:spcBef>
        <a:spcAft>
          <a:spcPct val="0"/>
        </a:spcAft>
        <a:defRPr sz="3600">
          <a:solidFill>
            <a:schemeClr val="tx1"/>
          </a:solidFill>
          <a:latin typeface="Arial" charset="0"/>
        </a:defRPr>
      </a:lvl4pPr>
      <a:lvl5pPr algn="l" rtl="0" eaLnBrk="1" fontAlgn="base" hangingPunct="1">
        <a:spcBef>
          <a:spcPct val="0"/>
        </a:spcBef>
        <a:spcAft>
          <a:spcPct val="0"/>
        </a:spcAft>
        <a:defRPr sz="36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defRPr sz="3200" kern="1200">
          <a:solidFill>
            <a:schemeClr val="accent1"/>
          </a:solidFill>
          <a:latin typeface="+mn-lt"/>
          <a:ea typeface="+mn-ea"/>
          <a:cs typeface="+mn-cs"/>
        </a:defRPr>
      </a:lvl1pPr>
      <a:lvl2pPr marL="742950" indent="-285750" algn="l" rtl="0" eaLnBrk="1" fontAlgn="base" hangingPunct="1">
        <a:spcBef>
          <a:spcPct val="20000"/>
        </a:spcBef>
        <a:spcAft>
          <a:spcPct val="0"/>
        </a:spcAft>
        <a:buClr>
          <a:srgbClr val="C00000"/>
        </a:buClr>
        <a:buSzPct val="150000"/>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C00000"/>
        </a:buClr>
        <a:buSzPct val="150000"/>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C00000"/>
        </a:buClr>
        <a:buSzPct val="150000"/>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C00000"/>
        </a:buClr>
        <a:buSzPct val="150000"/>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5.xml"/><Relationship Id="rId1" Type="http://schemas.openxmlformats.org/officeDocument/2006/relationships/video" Target="https://www.youtube.com/embed/7yAaPjYSDuc?feature=oemb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 </a:t>
            </a:r>
            <a:r>
              <a:rPr lang="en-AU" dirty="0" err="1"/>
              <a:t>TimeTable</a:t>
            </a:r>
            <a:r>
              <a:rPr lang="en-AU" dirty="0"/>
              <a:t> ]</a:t>
            </a:r>
          </a:p>
        </p:txBody>
      </p:sp>
      <p:sp>
        <p:nvSpPr>
          <p:cNvPr id="5" name="TextBox 4"/>
          <p:cNvSpPr txBox="1"/>
          <p:nvPr/>
        </p:nvSpPr>
        <p:spPr>
          <a:xfrm>
            <a:off x="481527" y="3604374"/>
            <a:ext cx="7992888" cy="369332"/>
          </a:xfrm>
          <a:prstGeom prst="rect">
            <a:avLst/>
          </a:prstGeom>
          <a:noFill/>
        </p:spPr>
        <p:txBody>
          <a:bodyPr wrap="square" rtlCol="0">
            <a:spAutoFit/>
          </a:bodyPr>
          <a:lstStyle/>
          <a:p>
            <a:r>
              <a:rPr lang="en-AU" dirty="0">
                <a:solidFill>
                  <a:schemeClr val="bg1"/>
                </a:solidFill>
              </a:rPr>
              <a:t>ITC539 Assignment 4 App Presentation</a:t>
            </a:r>
          </a:p>
        </p:txBody>
      </p:sp>
      <p:sp>
        <p:nvSpPr>
          <p:cNvPr id="6" name="TextBox 5"/>
          <p:cNvSpPr txBox="1"/>
          <p:nvPr/>
        </p:nvSpPr>
        <p:spPr>
          <a:xfrm>
            <a:off x="635627" y="5733256"/>
            <a:ext cx="7992888" cy="461665"/>
          </a:xfrm>
          <a:prstGeom prst="rect">
            <a:avLst/>
          </a:prstGeom>
          <a:noFill/>
        </p:spPr>
        <p:txBody>
          <a:bodyPr wrap="square" rtlCol="0">
            <a:spAutoFit/>
          </a:bodyPr>
          <a:lstStyle/>
          <a:p>
            <a:pPr algn="ctr"/>
            <a:r>
              <a:rPr lang="en-AU" sz="2400" dirty="0">
                <a:solidFill>
                  <a:schemeClr val="tx1">
                    <a:lumMod val="50000"/>
                    <a:lumOff val="50000"/>
                  </a:schemeClr>
                </a:solidFill>
              </a:rPr>
              <a:t>[ Risfan Shekh ]</a:t>
            </a:r>
          </a:p>
        </p:txBody>
      </p:sp>
      <p:sp>
        <p:nvSpPr>
          <p:cNvPr id="7" name="TextBox 6"/>
          <p:cNvSpPr txBox="1"/>
          <p:nvPr/>
        </p:nvSpPr>
        <p:spPr>
          <a:xfrm>
            <a:off x="635627" y="6171818"/>
            <a:ext cx="7992888" cy="261610"/>
          </a:xfrm>
          <a:prstGeom prst="rect">
            <a:avLst/>
          </a:prstGeom>
          <a:noFill/>
        </p:spPr>
        <p:txBody>
          <a:bodyPr wrap="square" rtlCol="0">
            <a:spAutoFit/>
          </a:bodyPr>
          <a:lstStyle/>
          <a:p>
            <a:pPr algn="ctr"/>
            <a:r>
              <a:rPr lang="en-AU" sz="1050" dirty="0">
                <a:solidFill>
                  <a:schemeClr val="tx1">
                    <a:lumMod val="50000"/>
                    <a:lumOff val="50000"/>
                  </a:schemeClr>
                </a:solidFill>
              </a:rPr>
              <a:t>[ 11644125 ]</a:t>
            </a:r>
          </a:p>
        </p:txBody>
      </p:sp>
    </p:spTree>
    <p:extLst>
      <p:ext uri="{BB962C8B-B14F-4D97-AF65-F5344CB8AC3E}">
        <p14:creationId xmlns:p14="http://schemas.microsoft.com/office/powerpoint/2010/main" val="81110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467544" y="764704"/>
            <a:ext cx="8280400" cy="378000"/>
          </a:xfrm>
        </p:spPr>
        <p:txBody>
          <a:bodyPr/>
          <a:lstStyle/>
          <a:p>
            <a:r>
              <a:rPr lang="en-AU" altLang="en-US" dirty="0">
                <a:solidFill>
                  <a:schemeClr val="accent1"/>
                </a:solidFill>
              </a:rPr>
              <a:t>Improvements for the Future!</a:t>
            </a:r>
          </a:p>
        </p:txBody>
      </p:sp>
      <p:sp>
        <p:nvSpPr>
          <p:cNvPr id="8195" name="Content Placeholder 4"/>
          <p:cNvSpPr>
            <a:spLocks noGrp="1"/>
          </p:cNvSpPr>
          <p:nvPr>
            <p:ph sz="half" idx="1"/>
          </p:nvPr>
        </p:nvSpPr>
        <p:spPr>
          <a:xfrm>
            <a:off x="457200" y="1412776"/>
            <a:ext cx="8291513" cy="4824535"/>
          </a:xfrm>
        </p:spPr>
        <p:txBody>
          <a:bodyPr/>
          <a:lstStyle/>
          <a:p>
            <a:pPr marL="457200" lvl="1" indent="0">
              <a:buNone/>
            </a:pPr>
            <a:endParaRPr lang="en-AU" sz="1400" i="1" dirty="0">
              <a:solidFill>
                <a:schemeClr val="tx2"/>
              </a:solidFill>
            </a:endParaRPr>
          </a:p>
          <a:p>
            <a:pPr>
              <a:buFont typeface="Arial" panose="020B0604020202020204" pitchFamily="34" charset="0"/>
              <a:buChar char="•"/>
            </a:pPr>
            <a:r>
              <a:rPr lang="en-AU" sz="2000" i="1" dirty="0">
                <a:solidFill>
                  <a:schemeClr val="tx2"/>
                </a:solidFill>
              </a:rPr>
              <a:t>First of all I will add Login System and store the user data on cloud so that user can access it anytime anywhere.</a:t>
            </a:r>
          </a:p>
          <a:p>
            <a:pPr>
              <a:buFont typeface="Arial" panose="020B0604020202020204" pitchFamily="34" charset="0"/>
              <a:buChar char="•"/>
            </a:pPr>
            <a:r>
              <a:rPr lang="en-AU" sz="2000" i="1" dirty="0">
                <a:solidFill>
                  <a:schemeClr val="tx2"/>
                </a:solidFill>
              </a:rPr>
              <a:t>In future I m going to add a Forum so that Students can chat with each other and discuss their schedules.</a:t>
            </a:r>
          </a:p>
          <a:p>
            <a:pPr>
              <a:buFont typeface="Arial" panose="020B0604020202020204" pitchFamily="34" charset="0"/>
              <a:buChar char="•"/>
            </a:pPr>
            <a:r>
              <a:rPr lang="en-AU" sz="2000" i="1" dirty="0">
                <a:solidFill>
                  <a:schemeClr val="tx2"/>
                </a:solidFill>
              </a:rPr>
              <a:t>Then after I’ll add grading functionality with assignment module so user will come to know how much they achieved.</a:t>
            </a:r>
          </a:p>
          <a:p>
            <a:pPr>
              <a:buFont typeface="Arial" panose="020B0604020202020204" pitchFamily="34" charset="0"/>
              <a:buChar char="•"/>
            </a:pPr>
            <a:r>
              <a:rPr lang="en-AU" sz="2000" i="1" dirty="0">
                <a:solidFill>
                  <a:schemeClr val="tx2"/>
                </a:solidFill>
              </a:rPr>
              <a:t>By accessing that data user can see a graph of their progress wether it’s good or not.</a:t>
            </a:r>
          </a:p>
          <a:p>
            <a:pPr marL="457200" lvl="1" indent="0">
              <a:buNone/>
            </a:pPr>
            <a:endParaRPr lang="en-AU" sz="1200" i="1" dirty="0">
              <a:solidFill>
                <a:schemeClr val="tx2"/>
              </a:solidFill>
            </a:endParaRPr>
          </a:p>
          <a:p>
            <a:pPr marL="457200" lvl="1" indent="0">
              <a:buNone/>
            </a:pPr>
            <a:endParaRPr lang="en-AU" sz="1200" i="1" dirty="0">
              <a:solidFill>
                <a:schemeClr val="tx2"/>
              </a:solidFill>
            </a:endParaRPr>
          </a:p>
          <a:p>
            <a:pPr lvl="1">
              <a:buFont typeface="Arial" panose="020B0604020202020204" pitchFamily="34" charset="0"/>
              <a:buChar char="•"/>
            </a:pPr>
            <a:endParaRPr lang="en-AU" sz="1200" i="1" dirty="0">
              <a:solidFill>
                <a:schemeClr val="tx2"/>
              </a:solidFill>
            </a:endParaRPr>
          </a:p>
          <a:p>
            <a:pPr marL="0" indent="0"/>
            <a:endParaRPr lang="en-AU" sz="1200" dirty="0">
              <a:solidFill>
                <a:schemeClr val="tx2"/>
              </a:solidFill>
            </a:endParaRPr>
          </a:p>
        </p:txBody>
      </p:sp>
    </p:spTree>
    <p:extLst>
      <p:ext uri="{BB962C8B-B14F-4D97-AF65-F5344CB8AC3E}">
        <p14:creationId xmlns:p14="http://schemas.microsoft.com/office/powerpoint/2010/main" val="4176019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467544" y="764704"/>
            <a:ext cx="8280400" cy="378000"/>
          </a:xfrm>
        </p:spPr>
        <p:txBody>
          <a:bodyPr/>
          <a:lstStyle/>
          <a:p>
            <a:r>
              <a:rPr lang="en-AU" altLang="en-US" dirty="0">
                <a:solidFill>
                  <a:schemeClr val="accent1"/>
                </a:solidFill>
              </a:rPr>
              <a:t>App Architecture</a:t>
            </a:r>
          </a:p>
        </p:txBody>
      </p:sp>
      <p:sp>
        <p:nvSpPr>
          <p:cNvPr id="8195" name="Content Placeholder 4"/>
          <p:cNvSpPr>
            <a:spLocks noGrp="1"/>
          </p:cNvSpPr>
          <p:nvPr>
            <p:ph sz="half" idx="1"/>
          </p:nvPr>
        </p:nvSpPr>
        <p:spPr>
          <a:xfrm>
            <a:off x="107504" y="1412776"/>
            <a:ext cx="8291513" cy="4824535"/>
          </a:xfrm>
        </p:spPr>
        <p:txBody>
          <a:bodyPr/>
          <a:lstStyle/>
          <a:p>
            <a:pPr marL="457200" lvl="1" indent="0">
              <a:buNone/>
            </a:pPr>
            <a:endParaRPr lang="en-AU" sz="1400" i="1" dirty="0">
              <a:solidFill>
                <a:schemeClr val="tx2"/>
              </a:solidFill>
            </a:endParaRPr>
          </a:p>
          <a:p>
            <a:pPr>
              <a:buFont typeface="Arial" panose="020B0604020202020204" pitchFamily="34" charset="0"/>
              <a:buChar char="•"/>
            </a:pPr>
            <a:r>
              <a:rPr lang="en-AU" sz="1600" b="1" u="sng" dirty="0" err="1">
                <a:solidFill>
                  <a:schemeClr val="tx2"/>
                </a:solidFill>
              </a:rPr>
              <a:t>UseCase</a:t>
            </a:r>
            <a:r>
              <a:rPr lang="en-AU" sz="1600" b="1" u="sng" dirty="0">
                <a:solidFill>
                  <a:schemeClr val="tx2"/>
                </a:solidFill>
              </a:rPr>
              <a:t> Diagram:</a:t>
            </a:r>
          </a:p>
          <a:p>
            <a:pPr>
              <a:buFont typeface="Arial" panose="020B0604020202020204" pitchFamily="34" charset="0"/>
              <a:buChar char="•"/>
            </a:pPr>
            <a:endParaRPr lang="en-AU" sz="1200" i="1" dirty="0">
              <a:solidFill>
                <a:schemeClr val="tx2"/>
              </a:solidFill>
            </a:endParaRPr>
          </a:p>
          <a:p>
            <a:pPr marL="457200" lvl="1" indent="0">
              <a:buNone/>
            </a:pPr>
            <a:endParaRPr lang="en-AU" sz="1200" i="1" dirty="0">
              <a:solidFill>
                <a:schemeClr val="tx2"/>
              </a:solidFill>
            </a:endParaRPr>
          </a:p>
          <a:p>
            <a:pPr marL="457200" lvl="1" indent="0">
              <a:buNone/>
            </a:pPr>
            <a:endParaRPr lang="en-AU" sz="1200" i="1" dirty="0">
              <a:solidFill>
                <a:schemeClr val="tx2"/>
              </a:solidFill>
            </a:endParaRPr>
          </a:p>
          <a:p>
            <a:pPr lvl="1">
              <a:buFont typeface="Arial" panose="020B0604020202020204" pitchFamily="34" charset="0"/>
              <a:buChar char="•"/>
            </a:pPr>
            <a:endParaRPr lang="en-AU" sz="1200" i="1" dirty="0">
              <a:solidFill>
                <a:schemeClr val="tx2"/>
              </a:solidFill>
            </a:endParaRPr>
          </a:p>
          <a:p>
            <a:pPr marL="0" indent="0"/>
            <a:endParaRPr lang="en-AU" sz="1200" dirty="0">
              <a:solidFill>
                <a:schemeClr val="tx2"/>
              </a:solidFill>
            </a:endParaRPr>
          </a:p>
        </p:txBody>
      </p:sp>
      <p:sp>
        <p:nvSpPr>
          <p:cNvPr id="5" name="Trapezoid 4"/>
          <p:cNvSpPr/>
          <p:nvPr/>
        </p:nvSpPr>
        <p:spPr>
          <a:xfrm>
            <a:off x="1043608" y="3861048"/>
            <a:ext cx="504056" cy="576064"/>
          </a:xfrm>
          <a:prstGeom prst="trapezoid">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Smiley Face 5"/>
          <p:cNvSpPr/>
          <p:nvPr/>
        </p:nvSpPr>
        <p:spPr>
          <a:xfrm>
            <a:off x="1043608" y="3429000"/>
            <a:ext cx="504056" cy="360040"/>
          </a:xfrm>
          <a:prstGeom prst="smileyFac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Curved Right Arrow 10"/>
          <p:cNvSpPr/>
          <p:nvPr/>
        </p:nvSpPr>
        <p:spPr>
          <a:xfrm>
            <a:off x="971600" y="3933056"/>
            <a:ext cx="144016" cy="432048"/>
          </a:xfrm>
          <a:prstGeom prst="curvedRightArrow">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2" name="Curved Left Arrow 11"/>
          <p:cNvSpPr/>
          <p:nvPr/>
        </p:nvSpPr>
        <p:spPr>
          <a:xfrm>
            <a:off x="1475656" y="3933056"/>
            <a:ext cx="144016" cy="360040"/>
          </a:xfrm>
          <a:prstGeom prst="curvedLef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3" name="Down Arrow 12"/>
          <p:cNvSpPr/>
          <p:nvPr/>
        </p:nvSpPr>
        <p:spPr>
          <a:xfrm>
            <a:off x="1187624" y="4437112"/>
            <a:ext cx="72008" cy="28803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Down Arrow 13"/>
          <p:cNvSpPr/>
          <p:nvPr/>
        </p:nvSpPr>
        <p:spPr>
          <a:xfrm>
            <a:off x="1331640" y="4437112"/>
            <a:ext cx="72008" cy="28803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6" name="Straight Arrow Connector 15"/>
          <p:cNvCxnSpPr/>
          <p:nvPr/>
        </p:nvCxnSpPr>
        <p:spPr>
          <a:xfrm>
            <a:off x="539552" y="3356992"/>
            <a:ext cx="504056" cy="5040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51520" y="3140968"/>
            <a:ext cx="576064" cy="246221"/>
          </a:xfrm>
          <a:prstGeom prst="rect">
            <a:avLst/>
          </a:prstGeom>
          <a:noFill/>
        </p:spPr>
        <p:txBody>
          <a:bodyPr wrap="square" rtlCol="0">
            <a:spAutoFit/>
          </a:bodyPr>
          <a:lstStyle/>
          <a:p>
            <a:r>
              <a:rPr lang="en-AU" sz="1000" dirty="0"/>
              <a:t>USER</a:t>
            </a:r>
          </a:p>
        </p:txBody>
      </p:sp>
      <p:sp>
        <p:nvSpPr>
          <p:cNvPr id="18" name="Oval 17"/>
          <p:cNvSpPr/>
          <p:nvPr/>
        </p:nvSpPr>
        <p:spPr>
          <a:xfrm>
            <a:off x="2915816" y="2204864"/>
            <a:ext cx="1368152" cy="64807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p:cNvSpPr txBox="1"/>
          <p:nvPr/>
        </p:nvSpPr>
        <p:spPr>
          <a:xfrm>
            <a:off x="3059832" y="2348880"/>
            <a:ext cx="1080120" cy="400110"/>
          </a:xfrm>
          <a:prstGeom prst="rect">
            <a:avLst/>
          </a:prstGeom>
          <a:noFill/>
        </p:spPr>
        <p:txBody>
          <a:bodyPr wrap="square" rtlCol="0">
            <a:spAutoFit/>
          </a:bodyPr>
          <a:lstStyle/>
          <a:p>
            <a:r>
              <a:rPr lang="en-AU" sz="1000" dirty="0"/>
              <a:t>Add Class / Delete Class</a:t>
            </a:r>
          </a:p>
        </p:txBody>
      </p:sp>
      <p:sp>
        <p:nvSpPr>
          <p:cNvPr id="20" name="Oval 19"/>
          <p:cNvSpPr/>
          <p:nvPr/>
        </p:nvSpPr>
        <p:spPr>
          <a:xfrm>
            <a:off x="2987824" y="3212976"/>
            <a:ext cx="1368152" cy="64807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Box 20"/>
          <p:cNvSpPr txBox="1"/>
          <p:nvPr/>
        </p:nvSpPr>
        <p:spPr>
          <a:xfrm>
            <a:off x="3059832" y="3356992"/>
            <a:ext cx="1440160" cy="400110"/>
          </a:xfrm>
          <a:prstGeom prst="rect">
            <a:avLst/>
          </a:prstGeom>
          <a:noFill/>
        </p:spPr>
        <p:txBody>
          <a:bodyPr wrap="square" rtlCol="0">
            <a:spAutoFit/>
          </a:bodyPr>
          <a:lstStyle/>
          <a:p>
            <a:r>
              <a:rPr lang="en-AU" sz="1000" dirty="0"/>
              <a:t>Add Assignments/ Delete Assignments</a:t>
            </a:r>
          </a:p>
        </p:txBody>
      </p:sp>
      <p:sp>
        <p:nvSpPr>
          <p:cNvPr id="22" name="Oval 21"/>
          <p:cNvSpPr/>
          <p:nvPr/>
        </p:nvSpPr>
        <p:spPr>
          <a:xfrm>
            <a:off x="2987824" y="4293096"/>
            <a:ext cx="1368152" cy="64807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TextBox 22"/>
          <p:cNvSpPr txBox="1"/>
          <p:nvPr/>
        </p:nvSpPr>
        <p:spPr>
          <a:xfrm>
            <a:off x="3059832" y="4437112"/>
            <a:ext cx="1440160" cy="400110"/>
          </a:xfrm>
          <a:prstGeom prst="rect">
            <a:avLst/>
          </a:prstGeom>
          <a:noFill/>
        </p:spPr>
        <p:txBody>
          <a:bodyPr wrap="square" rtlCol="0">
            <a:spAutoFit/>
          </a:bodyPr>
          <a:lstStyle/>
          <a:p>
            <a:r>
              <a:rPr lang="en-AU" sz="1000" dirty="0"/>
              <a:t>Add Exam / </a:t>
            </a:r>
          </a:p>
          <a:p>
            <a:r>
              <a:rPr lang="en-AU" sz="1000" dirty="0"/>
              <a:t>Delete Exam</a:t>
            </a:r>
          </a:p>
        </p:txBody>
      </p:sp>
      <p:sp>
        <p:nvSpPr>
          <p:cNvPr id="24" name="Oval 23"/>
          <p:cNvSpPr/>
          <p:nvPr/>
        </p:nvSpPr>
        <p:spPr>
          <a:xfrm>
            <a:off x="3059832" y="5301208"/>
            <a:ext cx="1368152" cy="64807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TextBox 24"/>
          <p:cNvSpPr txBox="1"/>
          <p:nvPr/>
        </p:nvSpPr>
        <p:spPr>
          <a:xfrm>
            <a:off x="3131840" y="5445224"/>
            <a:ext cx="1440160" cy="400110"/>
          </a:xfrm>
          <a:prstGeom prst="rect">
            <a:avLst/>
          </a:prstGeom>
          <a:noFill/>
        </p:spPr>
        <p:txBody>
          <a:bodyPr wrap="square" rtlCol="0">
            <a:spAutoFit/>
          </a:bodyPr>
          <a:lstStyle/>
          <a:p>
            <a:r>
              <a:rPr lang="en-AU" sz="1000" dirty="0"/>
              <a:t>Add Teacher / </a:t>
            </a:r>
          </a:p>
          <a:p>
            <a:r>
              <a:rPr lang="en-AU" sz="1000" dirty="0"/>
              <a:t>Delete Teacher</a:t>
            </a:r>
          </a:p>
        </p:txBody>
      </p:sp>
      <p:cxnSp>
        <p:nvCxnSpPr>
          <p:cNvPr id="27" name="Straight Arrow Connector 26"/>
          <p:cNvCxnSpPr>
            <a:stCxn id="12" idx="4"/>
            <a:endCxn id="18" idx="2"/>
          </p:cNvCxnSpPr>
          <p:nvPr/>
        </p:nvCxnSpPr>
        <p:spPr>
          <a:xfrm flipV="1">
            <a:off x="1619672" y="2528900"/>
            <a:ext cx="1296144" cy="1575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2" idx="4"/>
            <a:endCxn id="20" idx="2"/>
          </p:cNvCxnSpPr>
          <p:nvPr/>
        </p:nvCxnSpPr>
        <p:spPr>
          <a:xfrm flipV="1">
            <a:off x="1619672" y="3537012"/>
            <a:ext cx="1368152" cy="5670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4"/>
            <a:endCxn id="22" idx="2"/>
          </p:cNvCxnSpPr>
          <p:nvPr/>
        </p:nvCxnSpPr>
        <p:spPr>
          <a:xfrm>
            <a:off x="1619672" y="4104075"/>
            <a:ext cx="1368152" cy="5130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2" idx="4"/>
            <a:endCxn id="24" idx="2"/>
          </p:cNvCxnSpPr>
          <p:nvPr/>
        </p:nvCxnSpPr>
        <p:spPr>
          <a:xfrm>
            <a:off x="1619672" y="4104075"/>
            <a:ext cx="1440160" cy="15211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076056" y="3429000"/>
            <a:ext cx="1368152" cy="12241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TextBox 36"/>
          <p:cNvSpPr txBox="1"/>
          <p:nvPr/>
        </p:nvSpPr>
        <p:spPr>
          <a:xfrm>
            <a:off x="5364088" y="3645024"/>
            <a:ext cx="1008112" cy="707886"/>
          </a:xfrm>
          <a:prstGeom prst="rect">
            <a:avLst/>
          </a:prstGeom>
          <a:noFill/>
        </p:spPr>
        <p:txBody>
          <a:bodyPr wrap="square" rtlCol="0">
            <a:spAutoFit/>
          </a:bodyPr>
          <a:lstStyle/>
          <a:p>
            <a:r>
              <a:rPr lang="en-AU" sz="1000" dirty="0"/>
              <a:t>View Class, </a:t>
            </a:r>
          </a:p>
          <a:p>
            <a:r>
              <a:rPr lang="en-AU" sz="1000" dirty="0"/>
              <a:t>Assignments,</a:t>
            </a:r>
          </a:p>
          <a:p>
            <a:r>
              <a:rPr lang="en-AU" sz="1000" dirty="0"/>
              <a:t>Exam,</a:t>
            </a:r>
          </a:p>
          <a:p>
            <a:r>
              <a:rPr lang="en-AU" sz="1000" dirty="0"/>
              <a:t>Teacher</a:t>
            </a:r>
          </a:p>
        </p:txBody>
      </p:sp>
      <p:cxnSp>
        <p:nvCxnSpPr>
          <p:cNvPr id="39" name="Straight Arrow Connector 38"/>
          <p:cNvCxnSpPr>
            <a:stCxn id="12" idx="4"/>
            <a:endCxn id="36" idx="2"/>
          </p:cNvCxnSpPr>
          <p:nvPr/>
        </p:nvCxnSpPr>
        <p:spPr>
          <a:xfrm flipV="1">
            <a:off x="1619672" y="4041068"/>
            <a:ext cx="3456384" cy="630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51520" y="2132856"/>
            <a:ext cx="6696744" cy="41044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547053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467544" y="764704"/>
            <a:ext cx="8280400" cy="378000"/>
          </a:xfrm>
        </p:spPr>
        <p:txBody>
          <a:bodyPr/>
          <a:lstStyle/>
          <a:p>
            <a:r>
              <a:rPr lang="en-AU" altLang="en-US" dirty="0">
                <a:solidFill>
                  <a:schemeClr val="accent1"/>
                </a:solidFill>
              </a:rPr>
              <a:t>App Architecture</a:t>
            </a:r>
          </a:p>
        </p:txBody>
      </p:sp>
      <p:sp>
        <p:nvSpPr>
          <p:cNvPr id="8195" name="Content Placeholder 4"/>
          <p:cNvSpPr>
            <a:spLocks noGrp="1"/>
          </p:cNvSpPr>
          <p:nvPr>
            <p:ph sz="half" idx="1"/>
          </p:nvPr>
        </p:nvSpPr>
        <p:spPr>
          <a:xfrm>
            <a:off x="457200" y="1412776"/>
            <a:ext cx="8291513" cy="4824535"/>
          </a:xfrm>
        </p:spPr>
        <p:txBody>
          <a:bodyPr/>
          <a:lstStyle/>
          <a:p>
            <a:pPr marL="457200" lvl="1" indent="0">
              <a:buNone/>
            </a:pPr>
            <a:endParaRPr lang="en-AU" sz="1400" i="1" dirty="0">
              <a:solidFill>
                <a:schemeClr val="tx2"/>
              </a:solidFill>
            </a:endParaRPr>
          </a:p>
          <a:p>
            <a:pPr>
              <a:buFont typeface="Arial" panose="020B0604020202020204" pitchFamily="34" charset="0"/>
              <a:buChar char="•"/>
            </a:pPr>
            <a:r>
              <a:rPr lang="en-AU" sz="1600" b="1" u="sng" dirty="0">
                <a:solidFill>
                  <a:schemeClr val="tx2"/>
                </a:solidFill>
              </a:rPr>
              <a:t>Class Diagram: </a:t>
            </a:r>
          </a:p>
          <a:p>
            <a:pPr>
              <a:buFont typeface="Arial" panose="020B0604020202020204" pitchFamily="34" charset="0"/>
              <a:buChar char="•"/>
            </a:pPr>
            <a:endParaRPr lang="en-AU" sz="1600" b="1" u="sng" dirty="0">
              <a:solidFill>
                <a:schemeClr val="tx2"/>
              </a:solidFill>
            </a:endParaRPr>
          </a:p>
          <a:p>
            <a:pPr>
              <a:buFont typeface="Arial" panose="020B0604020202020204" pitchFamily="34" charset="0"/>
              <a:buChar char="•"/>
            </a:pPr>
            <a:endParaRPr lang="en-AU" sz="1600" dirty="0">
              <a:solidFill>
                <a:schemeClr val="tx2"/>
              </a:solidFill>
            </a:endParaRPr>
          </a:p>
          <a:p>
            <a:pPr>
              <a:buFont typeface="Arial" panose="020B0604020202020204" pitchFamily="34" charset="0"/>
              <a:buChar char="•"/>
            </a:pPr>
            <a:endParaRPr lang="en-AU" sz="1200" i="1" dirty="0">
              <a:solidFill>
                <a:schemeClr val="tx2"/>
              </a:solidFill>
            </a:endParaRPr>
          </a:p>
          <a:p>
            <a:pPr marL="457200" lvl="1" indent="0">
              <a:buNone/>
            </a:pPr>
            <a:endParaRPr lang="en-AU" sz="1200" i="1" dirty="0">
              <a:solidFill>
                <a:schemeClr val="tx2"/>
              </a:solidFill>
            </a:endParaRPr>
          </a:p>
          <a:p>
            <a:pPr marL="457200" lvl="1" indent="0">
              <a:buNone/>
            </a:pPr>
            <a:endParaRPr lang="en-AU" sz="1200" i="1" dirty="0">
              <a:solidFill>
                <a:schemeClr val="tx2"/>
              </a:solidFill>
            </a:endParaRPr>
          </a:p>
          <a:p>
            <a:pPr lvl="1">
              <a:buFont typeface="Arial" panose="020B0604020202020204" pitchFamily="34" charset="0"/>
              <a:buChar char="•"/>
            </a:pPr>
            <a:endParaRPr lang="en-AU" sz="1200" i="1" dirty="0">
              <a:solidFill>
                <a:schemeClr val="tx2"/>
              </a:solidFill>
            </a:endParaRPr>
          </a:p>
          <a:p>
            <a:pPr marL="0" indent="0"/>
            <a:endParaRPr lang="en-AU" sz="1200" dirty="0">
              <a:solidFill>
                <a:schemeClr val="tx2"/>
              </a:solidFill>
            </a:endParaRPr>
          </a:p>
        </p:txBody>
      </p:sp>
      <p:pic>
        <p:nvPicPr>
          <p:cNvPr id="1026" name="Picture 2" descr="C:\Users\mohamedhusen\AndroidStudioProjects\db_class_diag.PNG"/>
          <p:cNvPicPr>
            <a:picLocks noChangeAspect="1" noChangeArrowheads="1"/>
          </p:cNvPicPr>
          <p:nvPr/>
        </p:nvPicPr>
        <p:blipFill>
          <a:blip r:embed="rId2" cstate="print"/>
          <a:srcRect/>
          <a:stretch>
            <a:fillRect/>
          </a:stretch>
        </p:blipFill>
        <p:spPr bwMode="auto">
          <a:xfrm>
            <a:off x="3995936" y="1988840"/>
            <a:ext cx="4282579" cy="4265205"/>
          </a:xfrm>
          <a:prstGeom prst="rect">
            <a:avLst/>
          </a:prstGeom>
          <a:noFill/>
        </p:spPr>
      </p:pic>
      <p:pic>
        <p:nvPicPr>
          <p:cNvPr id="1027" name="Picture 3" descr="C:\Users\mohamedhusen\AndroidStudioProjects\class_diag.PNG"/>
          <p:cNvPicPr>
            <a:picLocks noChangeAspect="1" noChangeArrowheads="1"/>
          </p:cNvPicPr>
          <p:nvPr/>
        </p:nvPicPr>
        <p:blipFill>
          <a:blip r:embed="rId3" cstate="print"/>
          <a:srcRect/>
          <a:stretch>
            <a:fillRect/>
          </a:stretch>
        </p:blipFill>
        <p:spPr bwMode="auto">
          <a:xfrm>
            <a:off x="467544" y="2132856"/>
            <a:ext cx="2200275" cy="2409825"/>
          </a:xfrm>
          <a:prstGeom prst="rect">
            <a:avLst/>
          </a:prstGeom>
          <a:noFill/>
        </p:spPr>
      </p:pic>
    </p:spTree>
    <p:extLst>
      <p:ext uri="{BB962C8B-B14F-4D97-AF65-F5344CB8AC3E}">
        <p14:creationId xmlns:p14="http://schemas.microsoft.com/office/powerpoint/2010/main" val="3547053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467544" y="764704"/>
            <a:ext cx="8280400" cy="378000"/>
          </a:xfrm>
        </p:spPr>
        <p:txBody>
          <a:bodyPr/>
          <a:lstStyle/>
          <a:p>
            <a:r>
              <a:rPr lang="en-AU" altLang="en-US" dirty="0">
                <a:solidFill>
                  <a:schemeClr val="accent1"/>
                </a:solidFill>
              </a:rPr>
              <a:t>App Architecture</a:t>
            </a:r>
          </a:p>
        </p:txBody>
      </p:sp>
      <p:sp>
        <p:nvSpPr>
          <p:cNvPr id="8195" name="Content Placeholder 4"/>
          <p:cNvSpPr>
            <a:spLocks noGrp="1"/>
          </p:cNvSpPr>
          <p:nvPr>
            <p:ph sz="half" idx="1"/>
          </p:nvPr>
        </p:nvSpPr>
        <p:spPr>
          <a:xfrm>
            <a:off x="457200" y="1412776"/>
            <a:ext cx="8291513" cy="4824535"/>
          </a:xfrm>
        </p:spPr>
        <p:txBody>
          <a:bodyPr/>
          <a:lstStyle/>
          <a:p>
            <a:pPr marL="457200" lvl="1" indent="0">
              <a:buNone/>
            </a:pPr>
            <a:endParaRPr lang="en-AU" sz="1400" i="1" dirty="0">
              <a:solidFill>
                <a:schemeClr val="tx2"/>
              </a:solidFill>
            </a:endParaRPr>
          </a:p>
          <a:p>
            <a:pPr>
              <a:buFont typeface="Arial" panose="020B0604020202020204" pitchFamily="34" charset="0"/>
              <a:buChar char="•"/>
            </a:pPr>
            <a:r>
              <a:rPr lang="en-AU" sz="1600" b="1" u="sng" dirty="0">
                <a:solidFill>
                  <a:schemeClr val="tx2"/>
                </a:solidFill>
              </a:rPr>
              <a:t>Class Diagram: </a:t>
            </a:r>
          </a:p>
          <a:p>
            <a:pPr>
              <a:buFont typeface="Arial" panose="020B0604020202020204" pitchFamily="34" charset="0"/>
              <a:buChar char="•"/>
            </a:pPr>
            <a:endParaRPr lang="en-AU" sz="1600" b="1" u="sng" dirty="0">
              <a:solidFill>
                <a:schemeClr val="tx2"/>
              </a:solidFill>
            </a:endParaRPr>
          </a:p>
          <a:p>
            <a:pPr>
              <a:buFont typeface="Arial" panose="020B0604020202020204" pitchFamily="34" charset="0"/>
              <a:buChar char="•"/>
            </a:pPr>
            <a:endParaRPr lang="en-AU" sz="1600" dirty="0">
              <a:solidFill>
                <a:schemeClr val="tx2"/>
              </a:solidFill>
            </a:endParaRPr>
          </a:p>
          <a:p>
            <a:pPr>
              <a:buFont typeface="Arial" panose="020B0604020202020204" pitchFamily="34" charset="0"/>
              <a:buChar char="•"/>
            </a:pPr>
            <a:endParaRPr lang="en-AU" sz="1200" i="1" dirty="0">
              <a:solidFill>
                <a:schemeClr val="tx2"/>
              </a:solidFill>
            </a:endParaRPr>
          </a:p>
          <a:p>
            <a:pPr marL="457200" lvl="1" indent="0">
              <a:buNone/>
            </a:pPr>
            <a:endParaRPr lang="en-AU" sz="1200" i="1" dirty="0">
              <a:solidFill>
                <a:schemeClr val="tx2"/>
              </a:solidFill>
            </a:endParaRPr>
          </a:p>
          <a:p>
            <a:pPr marL="457200" lvl="1" indent="0">
              <a:buNone/>
            </a:pPr>
            <a:endParaRPr lang="en-AU" sz="1200" i="1" dirty="0">
              <a:solidFill>
                <a:schemeClr val="tx2"/>
              </a:solidFill>
            </a:endParaRPr>
          </a:p>
          <a:p>
            <a:pPr lvl="1">
              <a:buFont typeface="Arial" panose="020B0604020202020204" pitchFamily="34" charset="0"/>
              <a:buChar char="•"/>
            </a:pPr>
            <a:endParaRPr lang="en-AU" sz="1200" i="1" dirty="0">
              <a:solidFill>
                <a:schemeClr val="tx2"/>
              </a:solidFill>
            </a:endParaRPr>
          </a:p>
          <a:p>
            <a:pPr marL="0" indent="0"/>
            <a:endParaRPr lang="en-AU" sz="1200" dirty="0">
              <a:solidFill>
                <a:schemeClr val="tx2"/>
              </a:solidFill>
            </a:endParaRPr>
          </a:p>
        </p:txBody>
      </p:sp>
      <p:pic>
        <p:nvPicPr>
          <p:cNvPr id="2050" name="Picture 2" descr="C:\Users\mohamedhusen\AndroidStudioProjects\Ass_class_diag.PNG"/>
          <p:cNvPicPr>
            <a:picLocks noChangeAspect="1" noChangeArrowheads="1"/>
          </p:cNvPicPr>
          <p:nvPr/>
        </p:nvPicPr>
        <p:blipFill>
          <a:blip r:embed="rId2" cstate="print"/>
          <a:srcRect/>
          <a:stretch>
            <a:fillRect/>
          </a:stretch>
        </p:blipFill>
        <p:spPr bwMode="auto">
          <a:xfrm>
            <a:off x="323528" y="2420888"/>
            <a:ext cx="2162176" cy="2124075"/>
          </a:xfrm>
          <a:prstGeom prst="rect">
            <a:avLst/>
          </a:prstGeom>
          <a:noFill/>
        </p:spPr>
      </p:pic>
      <p:pic>
        <p:nvPicPr>
          <p:cNvPr id="2051" name="Picture 3" descr="C:\Users\mohamedhusen\AndroidStudioProjects\exam_class_diag.PNG"/>
          <p:cNvPicPr>
            <a:picLocks noChangeAspect="1" noChangeArrowheads="1"/>
          </p:cNvPicPr>
          <p:nvPr/>
        </p:nvPicPr>
        <p:blipFill>
          <a:blip r:embed="rId3" cstate="print"/>
          <a:srcRect/>
          <a:stretch>
            <a:fillRect/>
          </a:stretch>
        </p:blipFill>
        <p:spPr bwMode="auto">
          <a:xfrm>
            <a:off x="3347864" y="2420888"/>
            <a:ext cx="2181225" cy="2124075"/>
          </a:xfrm>
          <a:prstGeom prst="rect">
            <a:avLst/>
          </a:prstGeom>
          <a:noFill/>
        </p:spPr>
      </p:pic>
      <p:pic>
        <p:nvPicPr>
          <p:cNvPr id="2052" name="Picture 4" descr="C:\Users\mohamedhusen\AndroidStudioProjects\teacher_class_diag.PNG"/>
          <p:cNvPicPr>
            <a:picLocks noChangeAspect="1" noChangeArrowheads="1"/>
          </p:cNvPicPr>
          <p:nvPr/>
        </p:nvPicPr>
        <p:blipFill>
          <a:blip r:embed="rId4" cstate="print"/>
          <a:srcRect/>
          <a:stretch>
            <a:fillRect/>
          </a:stretch>
        </p:blipFill>
        <p:spPr bwMode="auto">
          <a:xfrm>
            <a:off x="6372200" y="2420888"/>
            <a:ext cx="2200275" cy="2266950"/>
          </a:xfrm>
          <a:prstGeom prst="rect">
            <a:avLst/>
          </a:prstGeom>
          <a:noFill/>
        </p:spPr>
      </p:pic>
    </p:spTree>
    <p:extLst>
      <p:ext uri="{BB962C8B-B14F-4D97-AF65-F5344CB8AC3E}">
        <p14:creationId xmlns:p14="http://schemas.microsoft.com/office/powerpoint/2010/main" val="3547053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467544" y="764704"/>
            <a:ext cx="8280400" cy="378000"/>
          </a:xfrm>
        </p:spPr>
        <p:txBody>
          <a:bodyPr/>
          <a:lstStyle/>
          <a:p>
            <a:r>
              <a:rPr lang="en-AU" altLang="en-US" dirty="0">
                <a:solidFill>
                  <a:schemeClr val="accent1"/>
                </a:solidFill>
              </a:rPr>
              <a:t>[USE CASE 1- Class]</a:t>
            </a:r>
          </a:p>
        </p:txBody>
      </p:sp>
      <p:sp>
        <p:nvSpPr>
          <p:cNvPr id="8195" name="Content Placeholder 4"/>
          <p:cNvSpPr>
            <a:spLocks noGrp="1"/>
          </p:cNvSpPr>
          <p:nvPr>
            <p:ph sz="half" idx="1"/>
          </p:nvPr>
        </p:nvSpPr>
        <p:spPr>
          <a:xfrm>
            <a:off x="457201" y="1412776"/>
            <a:ext cx="4114800" cy="4824535"/>
          </a:xfrm>
          <a:ln w="38100"/>
        </p:spPr>
        <p:txBody>
          <a:bodyPr/>
          <a:lstStyle/>
          <a:p>
            <a:pPr marL="0" indent="0"/>
            <a:endParaRPr lang="en-AU" sz="1600" i="1" dirty="0">
              <a:solidFill>
                <a:schemeClr val="tx2"/>
              </a:solidFill>
            </a:endParaRPr>
          </a:p>
          <a:p>
            <a:pPr>
              <a:buFont typeface="Arial" panose="020B0604020202020204" pitchFamily="34" charset="0"/>
              <a:buChar char="•"/>
            </a:pPr>
            <a:r>
              <a:rPr lang="en-AU" sz="1400" i="1" dirty="0">
                <a:solidFill>
                  <a:schemeClr val="tx2"/>
                </a:solidFill>
              </a:rPr>
              <a:t>There are mainly 4 Use case's for Class, Assignment, Exam and Teacher.</a:t>
            </a:r>
          </a:p>
          <a:p>
            <a:pPr>
              <a:buFont typeface="Arial" panose="020B0604020202020204" pitchFamily="34" charset="0"/>
              <a:buChar char="•"/>
            </a:pPr>
            <a:endParaRPr lang="en-AU" sz="1400" i="1" dirty="0">
              <a:solidFill>
                <a:schemeClr val="tx2"/>
              </a:solidFill>
            </a:endParaRPr>
          </a:p>
          <a:p>
            <a:pPr>
              <a:buFont typeface="Arial" panose="020B0604020202020204" pitchFamily="34" charset="0"/>
              <a:buChar char="•"/>
            </a:pPr>
            <a:r>
              <a:rPr lang="en-AU" sz="1600" b="1" i="1" u="sng" dirty="0">
                <a:solidFill>
                  <a:schemeClr val="tx2"/>
                </a:solidFill>
              </a:rPr>
              <a:t>Class</a:t>
            </a:r>
          </a:p>
          <a:p>
            <a:pPr lvl="1">
              <a:buFont typeface="Arial" panose="020B0604020202020204" pitchFamily="34" charset="0"/>
              <a:buChar char="•"/>
            </a:pPr>
            <a:r>
              <a:rPr lang="en-AU" sz="1200" b="1" i="1" dirty="0">
                <a:solidFill>
                  <a:schemeClr val="tx2"/>
                </a:solidFill>
              </a:rPr>
              <a:t>In this use case user will add a Class on Add Class Activity. Then the data will be stored in the Local Database.</a:t>
            </a:r>
          </a:p>
          <a:p>
            <a:pPr lvl="1">
              <a:buFont typeface="Arial" panose="020B0604020202020204" pitchFamily="34" charset="0"/>
              <a:buChar char="•"/>
            </a:pPr>
            <a:r>
              <a:rPr lang="en-AU" sz="1200" b="1" i="1" dirty="0">
                <a:solidFill>
                  <a:schemeClr val="tx2"/>
                </a:solidFill>
              </a:rPr>
              <a:t>After adding and storing data user will be directed to the Class page where user can see all the Classes.</a:t>
            </a:r>
          </a:p>
          <a:p>
            <a:pPr lvl="1">
              <a:buFont typeface="Arial" panose="020B0604020202020204" pitchFamily="34" charset="0"/>
              <a:buChar char="•"/>
            </a:pPr>
            <a:r>
              <a:rPr lang="en-AU" sz="1200" b="1" i="1" dirty="0">
                <a:solidFill>
                  <a:schemeClr val="tx2"/>
                </a:solidFill>
              </a:rPr>
              <a:t>On the Home Screen User can see the Classes which are scheduled today.</a:t>
            </a:r>
          </a:p>
          <a:p>
            <a:pPr lvl="1">
              <a:buFont typeface="Arial" panose="020B0604020202020204" pitchFamily="34" charset="0"/>
              <a:buChar char="•"/>
            </a:pPr>
            <a:r>
              <a:rPr lang="en-AU" sz="1200" b="1" i="1" dirty="0">
                <a:solidFill>
                  <a:schemeClr val="tx2"/>
                </a:solidFill>
              </a:rPr>
              <a:t>To display this data from database I used </a:t>
            </a:r>
            <a:r>
              <a:rPr lang="en-AU" sz="1200" b="1" i="1" dirty="0" err="1">
                <a:solidFill>
                  <a:schemeClr val="tx2"/>
                </a:solidFill>
              </a:rPr>
              <a:t>RecycerView</a:t>
            </a:r>
            <a:r>
              <a:rPr lang="en-AU" sz="1200" b="1" i="1" dirty="0">
                <a:solidFill>
                  <a:schemeClr val="tx2"/>
                </a:solidFill>
              </a:rPr>
              <a:t> and </a:t>
            </a:r>
            <a:r>
              <a:rPr lang="en-AU" sz="1200" b="1" i="1" dirty="0" err="1">
                <a:solidFill>
                  <a:schemeClr val="tx2"/>
                </a:solidFill>
              </a:rPr>
              <a:t>CardView</a:t>
            </a:r>
            <a:r>
              <a:rPr lang="en-AU" sz="1200" b="1" i="1" dirty="0">
                <a:solidFill>
                  <a:schemeClr val="tx2"/>
                </a:solidFill>
              </a:rPr>
              <a:t>.</a:t>
            </a:r>
          </a:p>
          <a:p>
            <a:pPr lvl="1">
              <a:buFont typeface="Arial" panose="020B0604020202020204" pitchFamily="34" charset="0"/>
              <a:buChar char="•"/>
            </a:pPr>
            <a:r>
              <a:rPr lang="en-AU" sz="1200" b="1" i="1" dirty="0">
                <a:solidFill>
                  <a:schemeClr val="tx2"/>
                </a:solidFill>
              </a:rPr>
              <a:t>The data will be fetched from database using Cursor and then the cursor will be passed to </a:t>
            </a:r>
            <a:r>
              <a:rPr lang="en-AU" sz="1200" b="1" i="1" dirty="0" err="1">
                <a:solidFill>
                  <a:schemeClr val="tx2"/>
                </a:solidFill>
              </a:rPr>
              <a:t>RecycleViewAdapter</a:t>
            </a:r>
            <a:r>
              <a:rPr lang="en-AU" sz="1200" b="1" i="1" dirty="0">
                <a:solidFill>
                  <a:schemeClr val="tx2"/>
                </a:solidFill>
              </a:rPr>
              <a:t> and accordingly it will print all the Classes in Card View.</a:t>
            </a:r>
          </a:p>
          <a:p>
            <a:pPr lvl="2">
              <a:buFont typeface="Arial" panose="020B0604020202020204" pitchFamily="34" charset="0"/>
              <a:buChar char="•"/>
            </a:pPr>
            <a:endParaRPr lang="en-AU" sz="1000" i="1" dirty="0">
              <a:solidFill>
                <a:schemeClr val="tx2"/>
              </a:solidFill>
            </a:endParaRPr>
          </a:p>
          <a:p>
            <a:pPr marL="457200" lvl="1" indent="0">
              <a:buNone/>
            </a:pPr>
            <a:endParaRPr lang="en-AU" sz="1200" i="1" dirty="0">
              <a:solidFill>
                <a:schemeClr val="tx2"/>
              </a:solidFill>
            </a:endParaRPr>
          </a:p>
          <a:p>
            <a:pPr lvl="1">
              <a:buFont typeface="Arial" panose="020B0604020202020204" pitchFamily="34" charset="0"/>
              <a:buChar char="•"/>
            </a:pPr>
            <a:endParaRPr lang="en-AU" sz="1200" i="1" dirty="0">
              <a:solidFill>
                <a:schemeClr val="tx2"/>
              </a:solidFill>
            </a:endParaRPr>
          </a:p>
          <a:p>
            <a:pPr marL="0" indent="0"/>
            <a:endParaRPr lang="en-AU" sz="1200" dirty="0">
              <a:solidFill>
                <a:schemeClr val="tx2"/>
              </a:solidFill>
            </a:endParaRPr>
          </a:p>
        </p:txBody>
      </p:sp>
      <p:sp>
        <p:nvSpPr>
          <p:cNvPr id="4" name="Content Placeholder 4"/>
          <p:cNvSpPr txBox="1">
            <a:spLocks/>
          </p:cNvSpPr>
          <p:nvPr/>
        </p:nvSpPr>
        <p:spPr bwMode="auto">
          <a:xfrm>
            <a:off x="4735836" y="1196752"/>
            <a:ext cx="4114800" cy="4968552"/>
          </a:xfrm>
          <a:prstGeom prst="rect">
            <a:avLst/>
          </a:prstGeom>
          <a:solidFill>
            <a:schemeClr val="tx2"/>
          </a:solidFill>
          <a:ln w="28575">
            <a:solidFill>
              <a:schemeClr val="accent4"/>
            </a:solidFill>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defRPr sz="2800" kern="1200">
                <a:solidFill>
                  <a:schemeClr val="accent1"/>
                </a:solidFill>
                <a:latin typeface="+mn-lt"/>
                <a:ea typeface="+mn-ea"/>
                <a:cs typeface="+mn-cs"/>
              </a:defRPr>
            </a:lvl1pPr>
            <a:lvl2pPr marL="742950" indent="-285750" algn="l" rtl="0" eaLnBrk="1" fontAlgn="base" hangingPunct="1">
              <a:spcBef>
                <a:spcPct val="20000"/>
              </a:spcBef>
              <a:spcAft>
                <a:spcPct val="0"/>
              </a:spcAft>
              <a:buClr>
                <a:srgbClr val="C00000"/>
              </a:buClr>
              <a:buSzPct val="150000"/>
              <a:buFont typeface="Arial" charset="0"/>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C00000"/>
              </a:buClr>
              <a:buSzPct val="150000"/>
              <a:buFont typeface="Arial"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C00000"/>
              </a:buClr>
              <a:buSzPct val="150000"/>
              <a:buFont typeface="Arial" charset="0"/>
              <a:buChar char="•"/>
              <a:defRPr sz="18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C00000"/>
              </a:buClr>
              <a:buSzPct val="150000"/>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r>
              <a:rPr lang="en-AU" sz="900" i="1" dirty="0">
                <a:solidFill>
                  <a:srgbClr val="92D050"/>
                </a:solidFill>
                <a:latin typeface="Courier New" panose="02070309020205020404" pitchFamily="49" charset="0"/>
                <a:cs typeface="Courier New" panose="02070309020205020404" pitchFamily="49" charset="0"/>
              </a:rPr>
              <a:t>//Use a monospaced font for code </a:t>
            </a:r>
          </a:p>
          <a:p>
            <a:pPr marL="0" indent="0"/>
            <a:r>
              <a:rPr lang="en-AU" sz="900" i="1" dirty="0">
                <a:solidFill>
                  <a:srgbClr val="92D050"/>
                </a:solidFill>
                <a:latin typeface="Courier New" panose="02070309020205020404" pitchFamily="49" charset="0"/>
                <a:cs typeface="Courier New" panose="02070309020205020404" pitchFamily="49" charset="0"/>
              </a:rPr>
              <a:t>//</a:t>
            </a:r>
            <a:r>
              <a:rPr lang="en-AU" sz="900" i="1" u="sng" dirty="0">
                <a:solidFill>
                  <a:srgbClr val="92D050"/>
                </a:solidFill>
                <a:latin typeface="Courier New" panose="02070309020205020404" pitchFamily="49" charset="0"/>
                <a:cs typeface="Courier New" panose="02070309020205020404" pitchFamily="49" charset="0"/>
              </a:rPr>
              <a:t>Courier New</a:t>
            </a:r>
            <a:r>
              <a:rPr lang="en-AU" sz="900" i="1" dirty="0">
                <a:solidFill>
                  <a:srgbClr val="92D050"/>
                </a:solidFill>
                <a:latin typeface="Courier New" panose="02070309020205020404" pitchFamily="49" charset="0"/>
                <a:cs typeface="Courier New" panose="02070309020205020404" pitchFamily="49" charset="0"/>
              </a:rPr>
              <a:t> is good for code</a:t>
            </a:r>
          </a:p>
          <a:p>
            <a:pPr marL="0" indent="0"/>
            <a:r>
              <a:rPr lang="en-AU" sz="1050" dirty="0" err="1">
                <a:solidFill>
                  <a:schemeClr val="bg2"/>
                </a:solidFill>
                <a:latin typeface="Courier New" pitchFamily="49" charset="0"/>
                <a:cs typeface="Courier New" pitchFamily="49" charset="0"/>
              </a:rPr>
              <a:t>TextInputEditText</a:t>
            </a:r>
            <a:r>
              <a:rPr lang="en-AU" sz="1050" dirty="0">
                <a:solidFill>
                  <a:schemeClr val="bg2"/>
                </a:solidFill>
                <a:latin typeface="Courier New" pitchFamily="49" charset="0"/>
                <a:cs typeface="Courier New" pitchFamily="49" charset="0"/>
              </a:rPr>
              <a:t> </a:t>
            </a:r>
            <a:r>
              <a:rPr lang="en-AU" sz="1050" dirty="0" err="1">
                <a:solidFill>
                  <a:schemeClr val="bg2"/>
                </a:solidFill>
                <a:latin typeface="Courier New" pitchFamily="49" charset="0"/>
                <a:cs typeface="Courier New" pitchFamily="49" charset="0"/>
              </a:rPr>
              <a:t>string_subject</a:t>
            </a:r>
            <a:r>
              <a:rPr lang="en-AU" sz="1050" dirty="0">
                <a:solidFill>
                  <a:schemeClr val="bg2"/>
                </a:solidFill>
                <a:latin typeface="Courier New" pitchFamily="49" charset="0"/>
                <a:cs typeface="Courier New" pitchFamily="49" charset="0"/>
              </a:rPr>
              <a:t> = (</a:t>
            </a:r>
            <a:r>
              <a:rPr lang="en-AU" sz="1050" dirty="0" err="1">
                <a:solidFill>
                  <a:schemeClr val="bg2"/>
                </a:solidFill>
                <a:latin typeface="Courier New" pitchFamily="49" charset="0"/>
                <a:cs typeface="Courier New" pitchFamily="49" charset="0"/>
              </a:rPr>
              <a:t>TextInputEditText</a:t>
            </a:r>
            <a:r>
              <a:rPr lang="en-AU" sz="1050" dirty="0">
                <a:solidFill>
                  <a:schemeClr val="bg2"/>
                </a:solidFill>
                <a:latin typeface="Courier New" pitchFamily="49" charset="0"/>
                <a:cs typeface="Courier New" pitchFamily="49" charset="0"/>
              </a:rPr>
              <a:t>) </a:t>
            </a:r>
            <a:r>
              <a:rPr lang="en-AU" sz="1050" dirty="0" err="1">
                <a:solidFill>
                  <a:schemeClr val="bg2"/>
                </a:solidFill>
                <a:latin typeface="Courier New" pitchFamily="49" charset="0"/>
                <a:cs typeface="Courier New" pitchFamily="49" charset="0"/>
              </a:rPr>
              <a:t>findViewById</a:t>
            </a:r>
            <a:r>
              <a:rPr lang="en-AU" sz="1050" dirty="0">
                <a:solidFill>
                  <a:schemeClr val="bg2"/>
                </a:solidFill>
                <a:latin typeface="Courier New" pitchFamily="49" charset="0"/>
                <a:cs typeface="Courier New" pitchFamily="49" charset="0"/>
              </a:rPr>
              <a:t>(</a:t>
            </a:r>
            <a:r>
              <a:rPr lang="en-AU" sz="1050" dirty="0" err="1">
                <a:solidFill>
                  <a:schemeClr val="bg2"/>
                </a:solidFill>
                <a:latin typeface="Courier New" pitchFamily="49" charset="0"/>
                <a:cs typeface="Courier New" pitchFamily="49" charset="0"/>
              </a:rPr>
              <a:t>R.id.</a:t>
            </a:r>
            <a:r>
              <a:rPr lang="en-AU" sz="1050" b="1" i="1" dirty="0" err="1">
                <a:solidFill>
                  <a:schemeClr val="bg2"/>
                </a:solidFill>
                <a:latin typeface="Courier New" pitchFamily="49" charset="0"/>
                <a:cs typeface="Courier New" pitchFamily="49" charset="0"/>
              </a:rPr>
              <a:t>sub</a:t>
            </a:r>
            <a:r>
              <a:rPr lang="en-AU" sz="1050" dirty="0">
                <a:solidFill>
                  <a:schemeClr val="bg2"/>
                </a:solidFill>
                <a:latin typeface="Courier New" pitchFamily="49" charset="0"/>
                <a:cs typeface="Courier New" pitchFamily="49" charset="0"/>
              </a:rPr>
              <a:t>) ;</a:t>
            </a:r>
            <a:br>
              <a:rPr lang="en-AU" sz="1050" dirty="0">
                <a:solidFill>
                  <a:schemeClr val="bg2"/>
                </a:solidFill>
                <a:latin typeface="Courier New" pitchFamily="49" charset="0"/>
                <a:cs typeface="Courier New" pitchFamily="49" charset="0"/>
              </a:rPr>
            </a:br>
            <a:r>
              <a:rPr lang="en-AU" sz="1050" b="1" dirty="0">
                <a:solidFill>
                  <a:schemeClr val="bg2"/>
                </a:solidFill>
                <a:latin typeface="Courier New" pitchFamily="49" charset="0"/>
                <a:cs typeface="Courier New" pitchFamily="49" charset="0"/>
              </a:rPr>
              <a:t>subject</a:t>
            </a:r>
            <a:r>
              <a:rPr lang="en-AU" sz="1050" dirty="0">
                <a:solidFill>
                  <a:schemeClr val="bg2"/>
                </a:solidFill>
                <a:latin typeface="Courier New" pitchFamily="49" charset="0"/>
                <a:cs typeface="Courier New" pitchFamily="49" charset="0"/>
              </a:rPr>
              <a:t>=</a:t>
            </a:r>
            <a:r>
              <a:rPr lang="en-AU" sz="1050" dirty="0" err="1">
                <a:solidFill>
                  <a:schemeClr val="bg2"/>
                </a:solidFill>
                <a:latin typeface="Courier New" pitchFamily="49" charset="0"/>
                <a:cs typeface="Courier New" pitchFamily="49" charset="0"/>
              </a:rPr>
              <a:t>string_subject.getText</a:t>
            </a:r>
            <a:r>
              <a:rPr lang="en-AU" sz="1050" dirty="0">
                <a:solidFill>
                  <a:schemeClr val="bg2"/>
                </a:solidFill>
                <a:latin typeface="Courier New" pitchFamily="49" charset="0"/>
                <a:cs typeface="Courier New" pitchFamily="49" charset="0"/>
              </a:rPr>
              <a:t>().</a:t>
            </a:r>
            <a:r>
              <a:rPr lang="en-AU" sz="1050" dirty="0" err="1">
                <a:solidFill>
                  <a:schemeClr val="bg2"/>
                </a:solidFill>
                <a:latin typeface="Courier New" pitchFamily="49" charset="0"/>
                <a:cs typeface="Courier New" pitchFamily="49" charset="0"/>
              </a:rPr>
              <a:t>toString</a:t>
            </a:r>
            <a:r>
              <a:rPr lang="en-AU" sz="1050" dirty="0">
                <a:solidFill>
                  <a:schemeClr val="bg2"/>
                </a:solidFill>
                <a:latin typeface="Courier New" pitchFamily="49" charset="0"/>
                <a:cs typeface="Courier New" pitchFamily="49" charset="0"/>
              </a:rPr>
              <a:t>();</a:t>
            </a:r>
          </a:p>
          <a:p>
            <a:pPr marL="0" indent="0"/>
            <a:br>
              <a:rPr lang="en-AU" sz="1050" dirty="0">
                <a:solidFill>
                  <a:schemeClr val="bg2"/>
                </a:solidFill>
                <a:latin typeface="Courier New" pitchFamily="49" charset="0"/>
                <a:cs typeface="Courier New" pitchFamily="49" charset="0"/>
              </a:rPr>
            </a:br>
            <a:r>
              <a:rPr lang="en-AU" sz="1050" dirty="0" err="1">
                <a:solidFill>
                  <a:schemeClr val="bg2"/>
                </a:solidFill>
                <a:latin typeface="Courier New" pitchFamily="49" charset="0"/>
                <a:cs typeface="Courier New" pitchFamily="49" charset="0"/>
              </a:rPr>
              <a:t>TextInputEditText</a:t>
            </a:r>
            <a:r>
              <a:rPr lang="en-AU" sz="1050" dirty="0">
                <a:solidFill>
                  <a:schemeClr val="bg2"/>
                </a:solidFill>
                <a:latin typeface="Courier New" pitchFamily="49" charset="0"/>
                <a:cs typeface="Courier New" pitchFamily="49" charset="0"/>
              </a:rPr>
              <a:t> </a:t>
            </a:r>
            <a:r>
              <a:rPr lang="en-AU" sz="1050" dirty="0" err="1">
                <a:solidFill>
                  <a:schemeClr val="bg2"/>
                </a:solidFill>
                <a:latin typeface="Courier New" pitchFamily="49" charset="0"/>
                <a:cs typeface="Courier New" pitchFamily="49" charset="0"/>
              </a:rPr>
              <a:t>string_teacher</a:t>
            </a:r>
            <a:r>
              <a:rPr lang="en-AU" sz="1050" dirty="0">
                <a:solidFill>
                  <a:schemeClr val="bg2"/>
                </a:solidFill>
                <a:latin typeface="Courier New" pitchFamily="49" charset="0"/>
                <a:cs typeface="Courier New" pitchFamily="49" charset="0"/>
              </a:rPr>
              <a:t> = (</a:t>
            </a:r>
            <a:r>
              <a:rPr lang="en-AU" sz="1050" dirty="0" err="1">
                <a:solidFill>
                  <a:schemeClr val="bg2"/>
                </a:solidFill>
                <a:latin typeface="Courier New" pitchFamily="49" charset="0"/>
                <a:cs typeface="Courier New" pitchFamily="49" charset="0"/>
              </a:rPr>
              <a:t>TextInputEditText</a:t>
            </a:r>
            <a:r>
              <a:rPr lang="en-AU" sz="1050" dirty="0">
                <a:solidFill>
                  <a:schemeClr val="bg2"/>
                </a:solidFill>
                <a:latin typeface="Courier New" pitchFamily="49" charset="0"/>
                <a:cs typeface="Courier New" pitchFamily="49" charset="0"/>
              </a:rPr>
              <a:t>) </a:t>
            </a:r>
            <a:r>
              <a:rPr lang="en-AU" sz="1050" dirty="0" err="1">
                <a:solidFill>
                  <a:schemeClr val="bg2"/>
                </a:solidFill>
                <a:latin typeface="Courier New" pitchFamily="49" charset="0"/>
                <a:cs typeface="Courier New" pitchFamily="49" charset="0"/>
              </a:rPr>
              <a:t>findViewById</a:t>
            </a:r>
            <a:r>
              <a:rPr lang="en-AU" sz="1050" dirty="0">
                <a:solidFill>
                  <a:schemeClr val="bg2"/>
                </a:solidFill>
                <a:latin typeface="Courier New" pitchFamily="49" charset="0"/>
                <a:cs typeface="Courier New" pitchFamily="49" charset="0"/>
              </a:rPr>
              <a:t>(</a:t>
            </a:r>
            <a:r>
              <a:rPr lang="en-AU" sz="1050" dirty="0" err="1">
                <a:solidFill>
                  <a:schemeClr val="bg2"/>
                </a:solidFill>
                <a:latin typeface="Courier New" pitchFamily="49" charset="0"/>
                <a:cs typeface="Courier New" pitchFamily="49" charset="0"/>
              </a:rPr>
              <a:t>R.id.</a:t>
            </a:r>
            <a:r>
              <a:rPr lang="en-AU" sz="1050" b="1" i="1" dirty="0" err="1">
                <a:solidFill>
                  <a:schemeClr val="bg2"/>
                </a:solidFill>
                <a:latin typeface="Courier New" pitchFamily="49" charset="0"/>
                <a:cs typeface="Courier New" pitchFamily="49" charset="0"/>
              </a:rPr>
              <a:t>teacher</a:t>
            </a:r>
            <a:r>
              <a:rPr lang="en-AU" sz="1050" dirty="0">
                <a:solidFill>
                  <a:schemeClr val="bg2"/>
                </a:solidFill>
                <a:latin typeface="Courier New" pitchFamily="49" charset="0"/>
                <a:cs typeface="Courier New" pitchFamily="49" charset="0"/>
              </a:rPr>
              <a:t>);</a:t>
            </a:r>
            <a:br>
              <a:rPr lang="en-AU" sz="1050" dirty="0">
                <a:solidFill>
                  <a:schemeClr val="bg2"/>
                </a:solidFill>
                <a:latin typeface="Courier New" pitchFamily="49" charset="0"/>
                <a:cs typeface="Courier New" pitchFamily="49" charset="0"/>
              </a:rPr>
            </a:br>
            <a:r>
              <a:rPr lang="en-AU" sz="1050" b="1" dirty="0">
                <a:solidFill>
                  <a:schemeClr val="bg2"/>
                </a:solidFill>
                <a:latin typeface="Courier New" pitchFamily="49" charset="0"/>
                <a:cs typeface="Courier New" pitchFamily="49" charset="0"/>
              </a:rPr>
              <a:t>teacher</a:t>
            </a:r>
            <a:r>
              <a:rPr lang="en-AU" sz="1050" dirty="0">
                <a:solidFill>
                  <a:schemeClr val="bg2"/>
                </a:solidFill>
                <a:latin typeface="Courier New" pitchFamily="49" charset="0"/>
                <a:cs typeface="Courier New" pitchFamily="49" charset="0"/>
              </a:rPr>
              <a:t>=</a:t>
            </a:r>
            <a:r>
              <a:rPr lang="en-AU" sz="1050" dirty="0" err="1">
                <a:solidFill>
                  <a:schemeClr val="bg2"/>
                </a:solidFill>
                <a:latin typeface="Courier New" pitchFamily="49" charset="0"/>
                <a:cs typeface="Courier New" pitchFamily="49" charset="0"/>
              </a:rPr>
              <a:t>string_teacher.getText</a:t>
            </a:r>
            <a:r>
              <a:rPr lang="en-AU" sz="1050" dirty="0">
                <a:solidFill>
                  <a:schemeClr val="bg2"/>
                </a:solidFill>
                <a:latin typeface="Courier New" pitchFamily="49" charset="0"/>
                <a:cs typeface="Courier New" pitchFamily="49" charset="0"/>
              </a:rPr>
              <a:t>().</a:t>
            </a:r>
            <a:r>
              <a:rPr lang="en-AU" sz="1050" dirty="0" err="1">
                <a:solidFill>
                  <a:schemeClr val="bg2"/>
                </a:solidFill>
                <a:latin typeface="Courier New" pitchFamily="49" charset="0"/>
                <a:cs typeface="Courier New" pitchFamily="49" charset="0"/>
              </a:rPr>
              <a:t>toString</a:t>
            </a:r>
            <a:r>
              <a:rPr lang="en-AU" sz="1050" dirty="0">
                <a:solidFill>
                  <a:schemeClr val="bg2"/>
                </a:solidFill>
                <a:latin typeface="Courier New" pitchFamily="49" charset="0"/>
                <a:cs typeface="Courier New" pitchFamily="49" charset="0"/>
              </a:rPr>
              <a:t>();</a:t>
            </a:r>
          </a:p>
          <a:p>
            <a:pPr marL="0" indent="0"/>
            <a:br>
              <a:rPr lang="en-AU" sz="1050" dirty="0">
                <a:solidFill>
                  <a:schemeClr val="bg2"/>
                </a:solidFill>
                <a:latin typeface="Courier New" pitchFamily="49" charset="0"/>
                <a:cs typeface="Courier New" pitchFamily="49" charset="0"/>
              </a:rPr>
            </a:br>
            <a:r>
              <a:rPr lang="en-AU" sz="1050" dirty="0" err="1">
                <a:solidFill>
                  <a:schemeClr val="bg2"/>
                </a:solidFill>
                <a:latin typeface="Courier New" pitchFamily="49" charset="0"/>
                <a:cs typeface="Courier New" pitchFamily="49" charset="0"/>
              </a:rPr>
              <a:t>TextInputEditText</a:t>
            </a:r>
            <a:r>
              <a:rPr lang="en-AU" sz="1050" dirty="0">
                <a:solidFill>
                  <a:schemeClr val="bg2"/>
                </a:solidFill>
                <a:latin typeface="Courier New" pitchFamily="49" charset="0"/>
                <a:cs typeface="Courier New" pitchFamily="49" charset="0"/>
              </a:rPr>
              <a:t> </a:t>
            </a:r>
            <a:r>
              <a:rPr lang="en-AU" sz="1050" dirty="0" err="1">
                <a:solidFill>
                  <a:schemeClr val="bg2"/>
                </a:solidFill>
                <a:latin typeface="Courier New" pitchFamily="49" charset="0"/>
                <a:cs typeface="Courier New" pitchFamily="49" charset="0"/>
              </a:rPr>
              <a:t>string_room</a:t>
            </a:r>
            <a:r>
              <a:rPr lang="en-AU" sz="1050" dirty="0">
                <a:solidFill>
                  <a:schemeClr val="bg2"/>
                </a:solidFill>
                <a:latin typeface="Courier New" pitchFamily="49" charset="0"/>
                <a:cs typeface="Courier New" pitchFamily="49" charset="0"/>
              </a:rPr>
              <a:t> = (</a:t>
            </a:r>
            <a:r>
              <a:rPr lang="en-AU" sz="1050" dirty="0" err="1">
                <a:solidFill>
                  <a:schemeClr val="bg2"/>
                </a:solidFill>
                <a:latin typeface="Courier New" pitchFamily="49" charset="0"/>
                <a:cs typeface="Courier New" pitchFamily="49" charset="0"/>
              </a:rPr>
              <a:t>TextInputEditText</a:t>
            </a:r>
            <a:r>
              <a:rPr lang="en-AU" sz="1050" dirty="0">
                <a:solidFill>
                  <a:schemeClr val="bg2"/>
                </a:solidFill>
                <a:latin typeface="Courier New" pitchFamily="49" charset="0"/>
                <a:cs typeface="Courier New" pitchFamily="49" charset="0"/>
              </a:rPr>
              <a:t>) </a:t>
            </a:r>
            <a:r>
              <a:rPr lang="en-AU" sz="1050" dirty="0" err="1">
                <a:solidFill>
                  <a:schemeClr val="bg2"/>
                </a:solidFill>
                <a:latin typeface="Courier New" pitchFamily="49" charset="0"/>
                <a:cs typeface="Courier New" pitchFamily="49" charset="0"/>
              </a:rPr>
              <a:t>findViewById</a:t>
            </a:r>
            <a:r>
              <a:rPr lang="en-AU" sz="1050" dirty="0">
                <a:solidFill>
                  <a:schemeClr val="bg2"/>
                </a:solidFill>
                <a:latin typeface="Courier New" pitchFamily="49" charset="0"/>
                <a:cs typeface="Courier New" pitchFamily="49" charset="0"/>
              </a:rPr>
              <a:t>(</a:t>
            </a:r>
            <a:r>
              <a:rPr lang="en-AU" sz="1050" dirty="0" err="1">
                <a:solidFill>
                  <a:schemeClr val="bg2"/>
                </a:solidFill>
                <a:latin typeface="Courier New" pitchFamily="49" charset="0"/>
                <a:cs typeface="Courier New" pitchFamily="49" charset="0"/>
              </a:rPr>
              <a:t>R.id.</a:t>
            </a:r>
            <a:r>
              <a:rPr lang="en-AU" sz="1050" b="1" i="1" dirty="0" err="1">
                <a:solidFill>
                  <a:schemeClr val="bg2"/>
                </a:solidFill>
                <a:latin typeface="Courier New" pitchFamily="49" charset="0"/>
                <a:cs typeface="Courier New" pitchFamily="49" charset="0"/>
              </a:rPr>
              <a:t>room</a:t>
            </a:r>
            <a:r>
              <a:rPr lang="en-AU" sz="1050" dirty="0">
                <a:solidFill>
                  <a:schemeClr val="bg2"/>
                </a:solidFill>
                <a:latin typeface="Courier New" pitchFamily="49" charset="0"/>
                <a:cs typeface="Courier New" pitchFamily="49" charset="0"/>
              </a:rPr>
              <a:t>);</a:t>
            </a:r>
            <a:br>
              <a:rPr lang="en-AU" sz="1050" dirty="0">
                <a:solidFill>
                  <a:schemeClr val="bg2"/>
                </a:solidFill>
                <a:latin typeface="Courier New" pitchFamily="49" charset="0"/>
                <a:cs typeface="Courier New" pitchFamily="49" charset="0"/>
              </a:rPr>
            </a:br>
            <a:r>
              <a:rPr lang="en-AU" sz="1050" b="1" dirty="0">
                <a:solidFill>
                  <a:schemeClr val="bg2"/>
                </a:solidFill>
                <a:latin typeface="Courier New" pitchFamily="49" charset="0"/>
                <a:cs typeface="Courier New" pitchFamily="49" charset="0"/>
              </a:rPr>
              <a:t>room</a:t>
            </a:r>
            <a:r>
              <a:rPr lang="en-AU" sz="1050" dirty="0">
                <a:solidFill>
                  <a:schemeClr val="bg2"/>
                </a:solidFill>
                <a:latin typeface="Courier New" pitchFamily="49" charset="0"/>
                <a:cs typeface="Courier New" pitchFamily="49" charset="0"/>
              </a:rPr>
              <a:t>=</a:t>
            </a:r>
            <a:r>
              <a:rPr lang="en-AU" sz="1050" dirty="0" err="1">
                <a:solidFill>
                  <a:schemeClr val="bg2"/>
                </a:solidFill>
                <a:latin typeface="Courier New" pitchFamily="49" charset="0"/>
                <a:cs typeface="Courier New" pitchFamily="49" charset="0"/>
              </a:rPr>
              <a:t>string_room.getText</a:t>
            </a:r>
            <a:r>
              <a:rPr lang="en-AU" sz="1050" dirty="0">
                <a:solidFill>
                  <a:schemeClr val="bg2"/>
                </a:solidFill>
                <a:latin typeface="Courier New" pitchFamily="49" charset="0"/>
                <a:cs typeface="Courier New" pitchFamily="49" charset="0"/>
              </a:rPr>
              <a:t>().</a:t>
            </a:r>
            <a:r>
              <a:rPr lang="en-AU" sz="1050" dirty="0" err="1">
                <a:solidFill>
                  <a:schemeClr val="bg2"/>
                </a:solidFill>
                <a:latin typeface="Courier New" pitchFamily="49" charset="0"/>
                <a:cs typeface="Courier New" pitchFamily="49" charset="0"/>
              </a:rPr>
              <a:t>toString</a:t>
            </a:r>
            <a:r>
              <a:rPr lang="en-AU" sz="1050" dirty="0">
                <a:solidFill>
                  <a:schemeClr val="bg2"/>
                </a:solidFill>
                <a:latin typeface="Courier New" pitchFamily="49" charset="0"/>
                <a:cs typeface="Courier New" pitchFamily="49" charset="0"/>
              </a:rPr>
              <a:t>();</a:t>
            </a:r>
          </a:p>
          <a:p>
            <a:pPr marL="0" indent="0"/>
            <a:endParaRPr lang="en-AU" sz="1050" i="1" dirty="0">
              <a:solidFill>
                <a:schemeClr val="bg2"/>
              </a:solidFill>
              <a:latin typeface="Courier New" pitchFamily="49" charset="0"/>
              <a:cs typeface="Courier New" pitchFamily="49" charset="0"/>
            </a:endParaRPr>
          </a:p>
          <a:p>
            <a:pPr marL="0" indent="0"/>
            <a:r>
              <a:rPr lang="en-AU" sz="900" b="1" dirty="0">
                <a:solidFill>
                  <a:schemeClr val="bg1"/>
                </a:solidFill>
                <a:latin typeface="Courier New" panose="02070309020205020404" pitchFamily="49" charset="0"/>
                <a:cs typeface="Courier New" panose="02070309020205020404" pitchFamily="49" charset="0"/>
              </a:rPr>
              <a:t>if(</a:t>
            </a:r>
            <a:r>
              <a:rPr lang="en-AU" sz="900" b="1" dirty="0" err="1">
                <a:solidFill>
                  <a:schemeClr val="bg1"/>
                </a:solidFill>
                <a:latin typeface="Courier New" panose="02070309020205020404" pitchFamily="49" charset="0"/>
                <a:cs typeface="Courier New" panose="02070309020205020404" pitchFamily="49" charset="0"/>
              </a:rPr>
              <a:t>dh.class_insert</a:t>
            </a:r>
            <a:r>
              <a:rPr lang="en-AU" sz="900" b="1" dirty="0">
                <a:solidFill>
                  <a:schemeClr val="bg1"/>
                </a:solidFill>
                <a:latin typeface="Courier New" panose="02070309020205020404" pitchFamily="49" charset="0"/>
                <a:cs typeface="Courier New" panose="02070309020205020404" pitchFamily="49" charset="0"/>
              </a:rPr>
              <a:t>(</a:t>
            </a:r>
            <a:r>
              <a:rPr lang="en-AU" sz="900" b="1" dirty="0" err="1">
                <a:solidFill>
                  <a:schemeClr val="bg1"/>
                </a:solidFill>
                <a:latin typeface="Courier New" panose="02070309020205020404" pitchFamily="49" charset="0"/>
                <a:cs typeface="Courier New" panose="02070309020205020404" pitchFamily="49" charset="0"/>
              </a:rPr>
              <a:t>subject,teacher,room,from,to,day</a:t>
            </a:r>
            <a:r>
              <a:rPr lang="en-AU" sz="900" b="1" dirty="0">
                <a:solidFill>
                  <a:schemeClr val="bg1"/>
                </a:solidFill>
                <a:latin typeface="Courier New" panose="02070309020205020404" pitchFamily="49" charset="0"/>
                <a:cs typeface="Courier New" panose="02070309020205020404" pitchFamily="49" charset="0"/>
              </a:rPr>
              <a:t>))</a:t>
            </a:r>
            <a:br>
              <a:rPr lang="en-AU" sz="900" b="1" dirty="0">
                <a:solidFill>
                  <a:schemeClr val="bg1"/>
                </a:solidFill>
                <a:latin typeface="Courier New" panose="02070309020205020404" pitchFamily="49" charset="0"/>
                <a:cs typeface="Courier New" panose="02070309020205020404" pitchFamily="49" charset="0"/>
              </a:rPr>
            </a:br>
            <a:r>
              <a:rPr lang="en-AU" sz="900" b="1" dirty="0">
                <a:solidFill>
                  <a:schemeClr val="bg1"/>
                </a:solidFill>
                <a:latin typeface="Courier New" panose="02070309020205020404" pitchFamily="49" charset="0"/>
                <a:cs typeface="Courier New" panose="02070309020205020404" pitchFamily="49" charset="0"/>
              </a:rPr>
              <a:t>{</a:t>
            </a:r>
            <a:br>
              <a:rPr lang="en-AU" sz="900" b="1" dirty="0">
                <a:solidFill>
                  <a:schemeClr val="bg1"/>
                </a:solidFill>
                <a:latin typeface="Courier New" panose="02070309020205020404" pitchFamily="49" charset="0"/>
                <a:cs typeface="Courier New" panose="02070309020205020404" pitchFamily="49" charset="0"/>
              </a:rPr>
            </a:br>
            <a:endParaRPr lang="en-AU" sz="900" b="1" dirty="0">
              <a:solidFill>
                <a:schemeClr val="bg1"/>
              </a:solidFill>
              <a:latin typeface="Courier New" panose="02070309020205020404" pitchFamily="49" charset="0"/>
              <a:cs typeface="Courier New" panose="02070309020205020404" pitchFamily="49" charset="0"/>
            </a:endParaRPr>
          </a:p>
          <a:p>
            <a:pPr marL="0" indent="0"/>
            <a:r>
              <a:rPr lang="en-AU" sz="900" b="1" dirty="0">
                <a:solidFill>
                  <a:schemeClr val="bg1"/>
                </a:solidFill>
                <a:latin typeface="Courier New" panose="02070309020205020404" pitchFamily="49" charset="0"/>
                <a:cs typeface="Courier New" panose="02070309020205020404" pitchFamily="49" charset="0"/>
              </a:rPr>
              <a:t>    </a:t>
            </a:r>
            <a:r>
              <a:rPr lang="en-AU" sz="900" b="1" dirty="0" err="1">
                <a:solidFill>
                  <a:schemeClr val="bg1"/>
                </a:solidFill>
                <a:latin typeface="Courier New" panose="02070309020205020404" pitchFamily="49" charset="0"/>
                <a:cs typeface="Courier New" panose="02070309020205020404" pitchFamily="49" charset="0"/>
              </a:rPr>
              <a:t>startActivity</a:t>
            </a:r>
            <a:r>
              <a:rPr lang="en-AU" sz="900" b="1" dirty="0">
                <a:solidFill>
                  <a:schemeClr val="bg1"/>
                </a:solidFill>
                <a:latin typeface="Courier New" panose="02070309020205020404" pitchFamily="49" charset="0"/>
                <a:cs typeface="Courier New" panose="02070309020205020404" pitchFamily="49" charset="0"/>
              </a:rPr>
              <a:t>(new Intent(</a:t>
            </a:r>
            <a:r>
              <a:rPr lang="en-AU" sz="900" b="1" dirty="0" err="1">
                <a:solidFill>
                  <a:schemeClr val="bg1"/>
                </a:solidFill>
                <a:latin typeface="Courier New" panose="02070309020205020404" pitchFamily="49" charset="0"/>
                <a:cs typeface="Courier New" panose="02070309020205020404" pitchFamily="49" charset="0"/>
              </a:rPr>
              <a:t>getApplicationContext</a:t>
            </a:r>
            <a:r>
              <a:rPr lang="en-AU" sz="900" b="1" dirty="0">
                <a:solidFill>
                  <a:schemeClr val="bg1"/>
                </a:solidFill>
                <a:latin typeface="Courier New" panose="02070309020205020404" pitchFamily="49" charset="0"/>
                <a:cs typeface="Courier New" panose="02070309020205020404" pitchFamily="49" charset="0"/>
              </a:rPr>
              <a:t>(),            </a:t>
            </a:r>
            <a:r>
              <a:rPr lang="en-AU" sz="900" b="1" dirty="0" err="1">
                <a:solidFill>
                  <a:schemeClr val="bg1"/>
                </a:solidFill>
                <a:latin typeface="Courier New" panose="02070309020205020404" pitchFamily="49" charset="0"/>
                <a:cs typeface="Courier New" panose="02070309020205020404" pitchFamily="49" charset="0"/>
              </a:rPr>
              <a:t>clas.class</a:t>
            </a:r>
            <a:r>
              <a:rPr lang="en-AU" sz="900" b="1" dirty="0">
                <a:solidFill>
                  <a:schemeClr val="bg1"/>
                </a:solidFill>
                <a:latin typeface="Courier New" panose="02070309020205020404" pitchFamily="49" charset="0"/>
                <a:cs typeface="Courier New" panose="02070309020205020404" pitchFamily="49" charset="0"/>
              </a:rPr>
              <a:t>));</a:t>
            </a:r>
            <a:br>
              <a:rPr lang="en-AU" sz="900" b="1" dirty="0">
                <a:solidFill>
                  <a:schemeClr val="bg1"/>
                </a:solidFill>
                <a:latin typeface="Courier New" panose="02070309020205020404" pitchFamily="49" charset="0"/>
                <a:cs typeface="Courier New" panose="02070309020205020404" pitchFamily="49" charset="0"/>
              </a:rPr>
            </a:br>
            <a:endParaRPr lang="en-AU" sz="900" b="1" dirty="0">
              <a:solidFill>
                <a:schemeClr val="bg1"/>
              </a:solidFill>
              <a:latin typeface="Courier New" panose="02070309020205020404" pitchFamily="49" charset="0"/>
              <a:cs typeface="Courier New" panose="02070309020205020404" pitchFamily="49" charset="0"/>
            </a:endParaRPr>
          </a:p>
          <a:p>
            <a:pPr marL="0" indent="0"/>
            <a:r>
              <a:rPr lang="en-AU" sz="900" b="1" dirty="0">
                <a:solidFill>
                  <a:schemeClr val="bg1"/>
                </a:solidFill>
                <a:latin typeface="Courier New" panose="02070309020205020404" pitchFamily="49" charset="0"/>
                <a:cs typeface="Courier New" panose="02070309020205020404" pitchFamily="49" charset="0"/>
              </a:rPr>
              <a:t>}</a:t>
            </a:r>
            <a:br>
              <a:rPr lang="en-AU" sz="900" b="1" dirty="0">
                <a:solidFill>
                  <a:schemeClr val="bg1"/>
                </a:solidFill>
                <a:latin typeface="Courier New" panose="02070309020205020404" pitchFamily="49" charset="0"/>
                <a:cs typeface="Courier New" panose="02070309020205020404" pitchFamily="49" charset="0"/>
              </a:rPr>
            </a:br>
            <a:r>
              <a:rPr lang="en-AU" sz="900" b="1" dirty="0">
                <a:solidFill>
                  <a:schemeClr val="bg1"/>
                </a:solidFill>
                <a:latin typeface="Courier New" panose="02070309020205020404" pitchFamily="49" charset="0"/>
                <a:cs typeface="Courier New" panose="02070309020205020404" pitchFamily="49" charset="0"/>
              </a:rPr>
              <a:t>else</a:t>
            </a:r>
            <a:br>
              <a:rPr lang="en-AU" sz="900" b="1" dirty="0">
                <a:solidFill>
                  <a:schemeClr val="bg1"/>
                </a:solidFill>
                <a:latin typeface="Courier New" panose="02070309020205020404" pitchFamily="49" charset="0"/>
                <a:cs typeface="Courier New" panose="02070309020205020404" pitchFamily="49" charset="0"/>
              </a:rPr>
            </a:br>
            <a:r>
              <a:rPr lang="en-AU" sz="900" b="1" dirty="0">
                <a:solidFill>
                  <a:schemeClr val="bg1"/>
                </a:solidFill>
                <a:latin typeface="Courier New" panose="02070309020205020404" pitchFamily="49" charset="0"/>
                <a:cs typeface="Courier New" panose="02070309020205020404" pitchFamily="49" charset="0"/>
              </a:rPr>
              <a:t>{</a:t>
            </a:r>
            <a:br>
              <a:rPr lang="en-AU" sz="900" b="1" dirty="0">
                <a:solidFill>
                  <a:schemeClr val="bg1"/>
                </a:solidFill>
                <a:latin typeface="Courier New" panose="02070309020205020404" pitchFamily="49" charset="0"/>
                <a:cs typeface="Courier New" panose="02070309020205020404" pitchFamily="49" charset="0"/>
              </a:rPr>
            </a:br>
            <a:endParaRPr lang="en-AU" sz="900" b="1" dirty="0">
              <a:solidFill>
                <a:schemeClr val="bg1"/>
              </a:solidFill>
              <a:latin typeface="Courier New" panose="02070309020205020404" pitchFamily="49" charset="0"/>
              <a:cs typeface="Courier New" panose="02070309020205020404" pitchFamily="49" charset="0"/>
            </a:endParaRPr>
          </a:p>
          <a:p>
            <a:pPr marL="0" indent="0"/>
            <a:r>
              <a:rPr lang="en-AU" sz="900" b="1" dirty="0">
                <a:solidFill>
                  <a:schemeClr val="bg1"/>
                </a:solidFill>
                <a:latin typeface="Courier New" panose="02070309020205020404" pitchFamily="49" charset="0"/>
                <a:cs typeface="Courier New" panose="02070309020205020404" pitchFamily="49" charset="0"/>
              </a:rPr>
              <a:t>    </a:t>
            </a:r>
            <a:r>
              <a:rPr lang="en-AU" sz="900" b="1" dirty="0" err="1">
                <a:solidFill>
                  <a:schemeClr val="bg1"/>
                </a:solidFill>
                <a:latin typeface="Courier New" panose="02070309020205020404" pitchFamily="49" charset="0"/>
                <a:cs typeface="Courier New" panose="02070309020205020404" pitchFamily="49" charset="0"/>
              </a:rPr>
              <a:t>Toast.makeText</a:t>
            </a:r>
            <a:r>
              <a:rPr lang="en-AU" sz="900" b="1" dirty="0">
                <a:solidFill>
                  <a:schemeClr val="bg1"/>
                </a:solidFill>
                <a:latin typeface="Courier New" panose="02070309020205020404" pitchFamily="49" charset="0"/>
                <a:cs typeface="Courier New" panose="02070309020205020404" pitchFamily="49" charset="0"/>
              </a:rPr>
              <a:t>(</a:t>
            </a:r>
            <a:r>
              <a:rPr lang="en-AU" sz="900" b="1" dirty="0" err="1">
                <a:solidFill>
                  <a:schemeClr val="bg1"/>
                </a:solidFill>
                <a:latin typeface="Courier New" panose="02070309020205020404" pitchFamily="49" charset="0"/>
                <a:cs typeface="Courier New" panose="02070309020205020404" pitchFamily="49" charset="0"/>
              </a:rPr>
              <a:t>class_add.this,"Unsuccessful</a:t>
            </a:r>
            <a:r>
              <a:rPr lang="en-AU" sz="900" b="1" dirty="0">
                <a:solidFill>
                  <a:schemeClr val="bg1"/>
                </a:solidFill>
                <a:latin typeface="Courier New" panose="02070309020205020404" pitchFamily="49" charset="0"/>
                <a:cs typeface="Courier New" panose="02070309020205020404" pitchFamily="49" charset="0"/>
              </a:rPr>
              <a:t> </a:t>
            </a:r>
          </a:p>
          <a:p>
            <a:pPr marL="0" indent="0"/>
            <a:r>
              <a:rPr lang="en-AU" sz="900" b="1" dirty="0">
                <a:solidFill>
                  <a:schemeClr val="bg1"/>
                </a:solidFill>
                <a:latin typeface="Courier New" panose="02070309020205020404" pitchFamily="49" charset="0"/>
                <a:cs typeface="Courier New" panose="02070309020205020404" pitchFamily="49" charset="0"/>
              </a:rPr>
              <a:t>    Try </a:t>
            </a:r>
            <a:r>
              <a:rPr lang="en-AU" sz="900" b="1" dirty="0" err="1">
                <a:solidFill>
                  <a:schemeClr val="bg1"/>
                </a:solidFill>
                <a:latin typeface="Courier New" panose="02070309020205020404" pitchFamily="49" charset="0"/>
                <a:cs typeface="Courier New" panose="02070309020205020404" pitchFamily="49" charset="0"/>
              </a:rPr>
              <a:t>Again",Toast.LENGTH_SHORT</a:t>
            </a:r>
            <a:r>
              <a:rPr lang="en-AU" sz="900" b="1" dirty="0">
                <a:solidFill>
                  <a:schemeClr val="bg1"/>
                </a:solidFill>
                <a:latin typeface="Courier New" panose="02070309020205020404" pitchFamily="49" charset="0"/>
                <a:cs typeface="Courier New" panose="02070309020205020404" pitchFamily="49" charset="0"/>
              </a:rPr>
              <a:t>).show();</a:t>
            </a:r>
            <a:br>
              <a:rPr lang="en-AU" sz="900" b="1" dirty="0">
                <a:solidFill>
                  <a:schemeClr val="bg1"/>
                </a:solidFill>
                <a:latin typeface="Courier New" panose="02070309020205020404" pitchFamily="49" charset="0"/>
                <a:cs typeface="Courier New" panose="02070309020205020404" pitchFamily="49" charset="0"/>
              </a:rPr>
            </a:br>
            <a:endParaRPr lang="en-AU" sz="900" b="1" dirty="0">
              <a:solidFill>
                <a:schemeClr val="bg1"/>
              </a:solidFill>
              <a:latin typeface="Courier New" panose="02070309020205020404" pitchFamily="49" charset="0"/>
              <a:cs typeface="Courier New" panose="02070309020205020404" pitchFamily="49" charset="0"/>
            </a:endParaRPr>
          </a:p>
          <a:p>
            <a:pPr marL="0" indent="0"/>
            <a:r>
              <a:rPr lang="en-AU" sz="900" b="1" dirty="0">
                <a:solidFill>
                  <a:schemeClr val="bg1"/>
                </a:solidFill>
                <a:latin typeface="Courier New" panose="02070309020205020404" pitchFamily="49" charset="0"/>
                <a:cs typeface="Courier New" panose="02070309020205020404" pitchFamily="49" charset="0"/>
              </a:rPr>
              <a:t>}</a:t>
            </a:r>
            <a:endParaRPr lang="en-AU" sz="1200" i="1" dirty="0">
              <a:solidFill>
                <a:schemeClr val="tx2"/>
              </a:solidFill>
            </a:endParaRPr>
          </a:p>
          <a:p>
            <a:pPr marL="457200" lvl="1" indent="0">
              <a:buFont typeface="Arial" charset="0"/>
              <a:buNone/>
            </a:pPr>
            <a:endParaRPr lang="en-AU" sz="1200" i="1" dirty="0">
              <a:solidFill>
                <a:schemeClr val="tx2"/>
              </a:solidFill>
            </a:endParaRPr>
          </a:p>
          <a:p>
            <a:pPr lvl="1">
              <a:buFont typeface="Arial" panose="020B0604020202020204" pitchFamily="34" charset="0"/>
              <a:buChar char="•"/>
            </a:pPr>
            <a:endParaRPr lang="en-AU" sz="1200" i="1" dirty="0">
              <a:solidFill>
                <a:schemeClr val="tx2"/>
              </a:solidFill>
            </a:endParaRPr>
          </a:p>
          <a:p>
            <a:pPr marL="0" indent="0"/>
            <a:endParaRPr lang="en-AU" sz="1200" dirty="0">
              <a:solidFill>
                <a:schemeClr val="tx2"/>
              </a:solidFill>
            </a:endParaRPr>
          </a:p>
        </p:txBody>
      </p:sp>
    </p:spTree>
    <p:extLst>
      <p:ext uri="{BB962C8B-B14F-4D97-AF65-F5344CB8AC3E}">
        <p14:creationId xmlns:p14="http://schemas.microsoft.com/office/powerpoint/2010/main" val="2174565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467544" y="764704"/>
            <a:ext cx="8280400" cy="378000"/>
          </a:xfrm>
        </p:spPr>
        <p:txBody>
          <a:bodyPr/>
          <a:lstStyle/>
          <a:p>
            <a:r>
              <a:rPr lang="en-AU" altLang="en-US" dirty="0">
                <a:solidFill>
                  <a:schemeClr val="accent1"/>
                </a:solidFill>
              </a:rPr>
              <a:t>[ USE CASE 2- </a:t>
            </a:r>
            <a:r>
              <a:rPr lang="en-AU" altLang="en-US" dirty="0" err="1">
                <a:solidFill>
                  <a:schemeClr val="accent1"/>
                </a:solidFill>
              </a:rPr>
              <a:t>RecycleView</a:t>
            </a:r>
            <a:r>
              <a:rPr lang="en-AU" altLang="en-US" dirty="0">
                <a:solidFill>
                  <a:schemeClr val="accent1"/>
                </a:solidFill>
              </a:rPr>
              <a:t> and </a:t>
            </a:r>
            <a:r>
              <a:rPr lang="en-AU" altLang="en-US" dirty="0" err="1">
                <a:solidFill>
                  <a:schemeClr val="accent1"/>
                </a:solidFill>
              </a:rPr>
              <a:t>CardView</a:t>
            </a:r>
            <a:r>
              <a:rPr lang="en-AU" altLang="en-US" dirty="0">
                <a:solidFill>
                  <a:schemeClr val="accent1"/>
                </a:solidFill>
              </a:rPr>
              <a:t>]</a:t>
            </a:r>
          </a:p>
        </p:txBody>
      </p:sp>
      <p:sp>
        <p:nvSpPr>
          <p:cNvPr id="8195" name="Content Placeholder 4"/>
          <p:cNvSpPr>
            <a:spLocks noGrp="1"/>
          </p:cNvSpPr>
          <p:nvPr>
            <p:ph sz="half" idx="1"/>
          </p:nvPr>
        </p:nvSpPr>
        <p:spPr>
          <a:xfrm>
            <a:off x="457201" y="1412777"/>
            <a:ext cx="4114800" cy="2088232"/>
          </a:xfrm>
          <a:ln w="38100"/>
        </p:spPr>
        <p:txBody>
          <a:bodyPr/>
          <a:lstStyle/>
          <a:p>
            <a:endParaRPr lang="en-AU" sz="1600" b="1" i="1" u="sng" dirty="0">
              <a:solidFill>
                <a:schemeClr val="tx2"/>
              </a:solidFill>
            </a:endParaRPr>
          </a:p>
          <a:p>
            <a:pPr>
              <a:buFont typeface="Arial" panose="020B0604020202020204" pitchFamily="34" charset="0"/>
              <a:buChar char="•"/>
            </a:pPr>
            <a:r>
              <a:rPr lang="en-AU" sz="1200" b="1" i="1" dirty="0">
                <a:solidFill>
                  <a:schemeClr val="tx2"/>
                </a:solidFill>
              </a:rPr>
              <a:t>In this Case the Data will come from Clas.java as a List and the Data will be </a:t>
            </a:r>
            <a:r>
              <a:rPr lang="en-AU" sz="1200" b="1" i="1" dirty="0" err="1">
                <a:solidFill>
                  <a:schemeClr val="tx2"/>
                </a:solidFill>
              </a:rPr>
              <a:t>Binded</a:t>
            </a:r>
            <a:r>
              <a:rPr lang="en-AU" sz="1200" b="1" i="1" dirty="0">
                <a:solidFill>
                  <a:schemeClr val="tx2"/>
                </a:solidFill>
              </a:rPr>
              <a:t> to the </a:t>
            </a:r>
            <a:r>
              <a:rPr lang="en-AU" sz="1200" b="1" i="1" dirty="0" err="1">
                <a:solidFill>
                  <a:schemeClr val="tx2"/>
                </a:solidFill>
              </a:rPr>
              <a:t>CardView</a:t>
            </a:r>
            <a:r>
              <a:rPr lang="en-AU" sz="1200" b="1" i="1" dirty="0">
                <a:solidFill>
                  <a:schemeClr val="tx2"/>
                </a:solidFill>
              </a:rPr>
              <a:t>.</a:t>
            </a:r>
          </a:p>
          <a:p>
            <a:pPr>
              <a:buFont typeface="Arial" panose="020B0604020202020204" pitchFamily="34" charset="0"/>
              <a:buChar char="•"/>
            </a:pPr>
            <a:r>
              <a:rPr lang="en-AU" sz="1200" b="1" i="1" dirty="0" err="1">
                <a:solidFill>
                  <a:schemeClr val="tx2"/>
                </a:solidFill>
              </a:rPr>
              <a:t>RecyclerView</a:t>
            </a:r>
            <a:r>
              <a:rPr lang="en-AU" sz="1200" b="1" i="1" dirty="0">
                <a:solidFill>
                  <a:schemeClr val="tx2"/>
                </a:solidFill>
              </a:rPr>
              <a:t> is used when you have to reuse same layout number of times. Similar as an array of object.</a:t>
            </a:r>
          </a:p>
          <a:p>
            <a:pPr>
              <a:buFont typeface="Arial" panose="020B0604020202020204" pitchFamily="34" charset="0"/>
              <a:buChar char="•"/>
            </a:pPr>
            <a:r>
              <a:rPr lang="en-AU" sz="1200" b="1" i="1" dirty="0">
                <a:solidFill>
                  <a:schemeClr val="tx2"/>
                </a:solidFill>
              </a:rPr>
              <a:t>So, I used </a:t>
            </a:r>
            <a:r>
              <a:rPr lang="en-AU" sz="1200" b="1" i="1" dirty="0" err="1">
                <a:solidFill>
                  <a:schemeClr val="tx2"/>
                </a:solidFill>
              </a:rPr>
              <a:t>RecycerView</a:t>
            </a:r>
            <a:r>
              <a:rPr lang="en-AU" sz="1200" b="1" i="1" dirty="0">
                <a:solidFill>
                  <a:schemeClr val="tx2"/>
                </a:solidFill>
              </a:rPr>
              <a:t> with </a:t>
            </a:r>
            <a:r>
              <a:rPr lang="en-AU" sz="1200" b="1" i="1" dirty="0" err="1">
                <a:solidFill>
                  <a:schemeClr val="tx2"/>
                </a:solidFill>
              </a:rPr>
              <a:t>CardView</a:t>
            </a:r>
            <a:r>
              <a:rPr lang="en-AU" sz="1200" b="1" i="1" dirty="0">
                <a:solidFill>
                  <a:schemeClr val="tx2"/>
                </a:solidFill>
              </a:rPr>
              <a:t> and displayed data as a Card layout.</a:t>
            </a:r>
          </a:p>
          <a:p>
            <a:pPr>
              <a:buFont typeface="Arial" panose="020B0604020202020204" pitchFamily="34" charset="0"/>
              <a:buChar char="•"/>
            </a:pPr>
            <a:r>
              <a:rPr lang="en-AU" sz="1200" b="1" i="1" dirty="0">
                <a:solidFill>
                  <a:schemeClr val="tx2"/>
                </a:solidFill>
              </a:rPr>
              <a:t>Ex.</a:t>
            </a:r>
            <a:endParaRPr lang="en-AU" sz="1200" i="1" dirty="0">
              <a:solidFill>
                <a:schemeClr val="tx2"/>
              </a:solidFill>
            </a:endParaRPr>
          </a:p>
          <a:p>
            <a:pPr marL="0" indent="0"/>
            <a:endParaRPr lang="en-AU" sz="1200" dirty="0">
              <a:solidFill>
                <a:schemeClr val="tx2"/>
              </a:solidFill>
            </a:endParaRPr>
          </a:p>
        </p:txBody>
      </p:sp>
      <p:sp>
        <p:nvSpPr>
          <p:cNvPr id="4" name="Content Placeholder 4"/>
          <p:cNvSpPr txBox="1">
            <a:spLocks/>
          </p:cNvSpPr>
          <p:nvPr/>
        </p:nvSpPr>
        <p:spPr bwMode="auto">
          <a:xfrm>
            <a:off x="4735836" y="1196752"/>
            <a:ext cx="4114800" cy="4968552"/>
          </a:xfrm>
          <a:prstGeom prst="rect">
            <a:avLst/>
          </a:prstGeom>
          <a:solidFill>
            <a:schemeClr val="tx2"/>
          </a:solidFill>
          <a:ln w="28575">
            <a:solidFill>
              <a:schemeClr val="accent4"/>
            </a:solidFill>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defRPr sz="2800" kern="1200">
                <a:solidFill>
                  <a:schemeClr val="accent1"/>
                </a:solidFill>
                <a:latin typeface="+mn-lt"/>
                <a:ea typeface="+mn-ea"/>
                <a:cs typeface="+mn-cs"/>
              </a:defRPr>
            </a:lvl1pPr>
            <a:lvl2pPr marL="742950" indent="-285750" algn="l" rtl="0" eaLnBrk="1" fontAlgn="base" hangingPunct="1">
              <a:spcBef>
                <a:spcPct val="20000"/>
              </a:spcBef>
              <a:spcAft>
                <a:spcPct val="0"/>
              </a:spcAft>
              <a:buClr>
                <a:srgbClr val="C00000"/>
              </a:buClr>
              <a:buSzPct val="150000"/>
              <a:buFont typeface="Arial" charset="0"/>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lr>
                <a:srgbClr val="C00000"/>
              </a:buClr>
              <a:buSzPct val="150000"/>
              <a:buFont typeface="Arial"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lr>
                <a:srgbClr val="C00000"/>
              </a:buClr>
              <a:buSzPct val="150000"/>
              <a:buFont typeface="Arial" charset="0"/>
              <a:buChar char="•"/>
              <a:defRPr sz="18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C00000"/>
              </a:buClr>
              <a:buSzPct val="150000"/>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r>
              <a:rPr lang="en-AU" sz="900" i="1" dirty="0">
                <a:solidFill>
                  <a:srgbClr val="92D050"/>
                </a:solidFill>
                <a:latin typeface="Courier New" panose="02070309020205020404" pitchFamily="49" charset="0"/>
                <a:cs typeface="Courier New" panose="02070309020205020404" pitchFamily="49" charset="0"/>
              </a:rPr>
              <a:t>//Use a monospaced font for code </a:t>
            </a:r>
          </a:p>
          <a:p>
            <a:pPr marL="0" indent="0"/>
            <a:r>
              <a:rPr lang="en-AU" sz="900" i="1" dirty="0">
                <a:solidFill>
                  <a:srgbClr val="92D050"/>
                </a:solidFill>
                <a:latin typeface="Courier New" panose="02070309020205020404" pitchFamily="49" charset="0"/>
                <a:cs typeface="Courier New" panose="02070309020205020404" pitchFamily="49" charset="0"/>
              </a:rPr>
              <a:t>//</a:t>
            </a:r>
            <a:r>
              <a:rPr lang="en-AU" sz="900" i="1" u="sng" dirty="0">
                <a:solidFill>
                  <a:srgbClr val="92D050"/>
                </a:solidFill>
                <a:latin typeface="Courier New" panose="02070309020205020404" pitchFamily="49" charset="0"/>
                <a:cs typeface="Courier New" panose="02070309020205020404" pitchFamily="49" charset="0"/>
              </a:rPr>
              <a:t>Courier New</a:t>
            </a:r>
            <a:r>
              <a:rPr lang="en-AU" sz="900" i="1" dirty="0">
                <a:solidFill>
                  <a:srgbClr val="92D050"/>
                </a:solidFill>
                <a:latin typeface="Courier New" panose="02070309020205020404" pitchFamily="49" charset="0"/>
                <a:cs typeface="Courier New" panose="02070309020205020404" pitchFamily="49" charset="0"/>
              </a:rPr>
              <a:t> is good for code</a:t>
            </a:r>
          </a:p>
          <a:p>
            <a:pPr marL="0" indent="0"/>
            <a:endParaRPr lang="en-AU" sz="900" i="1" dirty="0">
              <a:solidFill>
                <a:srgbClr val="92D050"/>
              </a:solidFill>
              <a:latin typeface="Courier New" panose="02070309020205020404" pitchFamily="49" charset="0"/>
              <a:cs typeface="Courier New" panose="02070309020205020404" pitchFamily="49" charset="0"/>
            </a:endParaRPr>
          </a:p>
          <a:p>
            <a:pPr marL="0" indent="0"/>
            <a:r>
              <a:rPr lang="en-AU" sz="1050" dirty="0" err="1">
                <a:solidFill>
                  <a:schemeClr val="bg2"/>
                </a:solidFill>
                <a:latin typeface="Courier New" pitchFamily="49" charset="0"/>
                <a:cs typeface="Courier New" pitchFamily="49" charset="0"/>
              </a:rPr>
              <a:t>holder.start_end.setText</a:t>
            </a:r>
            <a:r>
              <a:rPr lang="en-AU" sz="1050" dirty="0">
                <a:solidFill>
                  <a:schemeClr val="bg2"/>
                </a:solidFill>
                <a:latin typeface="Courier New" pitchFamily="49" charset="0"/>
                <a:cs typeface="Courier New" pitchFamily="49" charset="0"/>
              </a:rPr>
              <a:t>(class_mon.get(position).</a:t>
            </a:r>
            <a:r>
              <a:rPr lang="en-AU" sz="1050" dirty="0" err="1">
                <a:solidFill>
                  <a:schemeClr val="bg2"/>
                </a:solidFill>
                <a:latin typeface="Courier New" pitchFamily="49" charset="0"/>
                <a:cs typeface="Courier New" pitchFamily="49" charset="0"/>
              </a:rPr>
              <a:t>from_to_mon</a:t>
            </a:r>
            <a:r>
              <a:rPr lang="en-AU" sz="1050" dirty="0">
                <a:solidFill>
                  <a:schemeClr val="bg2"/>
                </a:solidFill>
                <a:latin typeface="Courier New" pitchFamily="49" charset="0"/>
                <a:cs typeface="Courier New" pitchFamily="49" charset="0"/>
              </a:rPr>
              <a:t>);</a:t>
            </a:r>
          </a:p>
          <a:p>
            <a:pPr marL="0" indent="0"/>
            <a:br>
              <a:rPr lang="en-AU" sz="1050" dirty="0">
                <a:solidFill>
                  <a:schemeClr val="bg2"/>
                </a:solidFill>
                <a:latin typeface="Courier New" pitchFamily="49" charset="0"/>
                <a:cs typeface="Courier New" pitchFamily="49" charset="0"/>
              </a:rPr>
            </a:br>
            <a:r>
              <a:rPr lang="en-AU" sz="1050" dirty="0" err="1">
                <a:solidFill>
                  <a:schemeClr val="bg2"/>
                </a:solidFill>
                <a:latin typeface="Courier New" pitchFamily="49" charset="0"/>
                <a:cs typeface="Courier New" pitchFamily="49" charset="0"/>
              </a:rPr>
              <a:t>holder.class_no.setText</a:t>
            </a:r>
            <a:r>
              <a:rPr lang="en-AU" sz="1050" dirty="0">
                <a:solidFill>
                  <a:schemeClr val="bg2"/>
                </a:solidFill>
                <a:latin typeface="Courier New" pitchFamily="49" charset="0"/>
                <a:cs typeface="Courier New" pitchFamily="49" charset="0"/>
              </a:rPr>
              <a:t>(class_mon.get(position).</a:t>
            </a:r>
            <a:r>
              <a:rPr lang="en-AU" sz="1050" dirty="0" err="1">
                <a:solidFill>
                  <a:schemeClr val="bg2"/>
                </a:solidFill>
                <a:latin typeface="Courier New" pitchFamily="49" charset="0"/>
                <a:cs typeface="Courier New" pitchFamily="49" charset="0"/>
              </a:rPr>
              <a:t>room_mon</a:t>
            </a:r>
            <a:r>
              <a:rPr lang="en-AU" sz="1050" dirty="0">
                <a:solidFill>
                  <a:schemeClr val="bg2"/>
                </a:solidFill>
                <a:latin typeface="Courier New" pitchFamily="49" charset="0"/>
                <a:cs typeface="Courier New" pitchFamily="49" charset="0"/>
              </a:rPr>
              <a:t>);</a:t>
            </a:r>
          </a:p>
          <a:p>
            <a:pPr marL="0" indent="0"/>
            <a:br>
              <a:rPr lang="en-AU" sz="1050" dirty="0">
                <a:solidFill>
                  <a:schemeClr val="bg2"/>
                </a:solidFill>
                <a:latin typeface="Courier New" pitchFamily="49" charset="0"/>
                <a:cs typeface="Courier New" pitchFamily="49" charset="0"/>
              </a:rPr>
            </a:br>
            <a:r>
              <a:rPr lang="en-AU" sz="1050" dirty="0" err="1">
                <a:solidFill>
                  <a:schemeClr val="bg2"/>
                </a:solidFill>
                <a:latin typeface="Courier New" pitchFamily="49" charset="0"/>
                <a:cs typeface="Courier New" pitchFamily="49" charset="0"/>
              </a:rPr>
              <a:t>holder.sub.setText</a:t>
            </a:r>
            <a:r>
              <a:rPr lang="en-AU" sz="1050" dirty="0">
                <a:solidFill>
                  <a:schemeClr val="bg2"/>
                </a:solidFill>
                <a:latin typeface="Courier New" pitchFamily="49" charset="0"/>
                <a:cs typeface="Courier New" pitchFamily="49" charset="0"/>
              </a:rPr>
              <a:t>(class_mon.get(position).</a:t>
            </a:r>
            <a:r>
              <a:rPr lang="en-AU" sz="1050" dirty="0" err="1">
                <a:solidFill>
                  <a:schemeClr val="bg2"/>
                </a:solidFill>
                <a:latin typeface="Courier New" pitchFamily="49" charset="0"/>
                <a:cs typeface="Courier New" pitchFamily="49" charset="0"/>
              </a:rPr>
              <a:t>sub_mon</a:t>
            </a:r>
            <a:r>
              <a:rPr lang="en-AU" sz="1050" dirty="0">
                <a:solidFill>
                  <a:schemeClr val="bg2"/>
                </a:solidFill>
                <a:latin typeface="Courier New" pitchFamily="49" charset="0"/>
                <a:cs typeface="Courier New" pitchFamily="49" charset="0"/>
              </a:rPr>
              <a:t>);</a:t>
            </a:r>
          </a:p>
          <a:p>
            <a:pPr marL="0" indent="0"/>
            <a:br>
              <a:rPr lang="en-AU" sz="1050" dirty="0">
                <a:solidFill>
                  <a:schemeClr val="bg2"/>
                </a:solidFill>
                <a:latin typeface="Courier New" pitchFamily="49" charset="0"/>
                <a:cs typeface="Courier New" pitchFamily="49" charset="0"/>
              </a:rPr>
            </a:br>
            <a:r>
              <a:rPr lang="en-AU" sz="1050" dirty="0" err="1">
                <a:solidFill>
                  <a:schemeClr val="bg2"/>
                </a:solidFill>
                <a:latin typeface="Courier New" pitchFamily="49" charset="0"/>
                <a:cs typeface="Courier New" pitchFamily="49" charset="0"/>
              </a:rPr>
              <a:t>holder.teacher.setText</a:t>
            </a:r>
            <a:r>
              <a:rPr lang="en-AU" sz="1050" dirty="0">
                <a:solidFill>
                  <a:schemeClr val="bg2"/>
                </a:solidFill>
                <a:latin typeface="Courier New" pitchFamily="49" charset="0"/>
                <a:cs typeface="Courier New" pitchFamily="49" charset="0"/>
              </a:rPr>
              <a:t>(class_mon.get(position).</a:t>
            </a:r>
            <a:r>
              <a:rPr lang="en-AU" sz="1050" dirty="0" err="1">
                <a:solidFill>
                  <a:schemeClr val="bg2"/>
                </a:solidFill>
                <a:latin typeface="Courier New" pitchFamily="49" charset="0"/>
                <a:cs typeface="Courier New" pitchFamily="49" charset="0"/>
              </a:rPr>
              <a:t>tech_mon</a:t>
            </a:r>
            <a:r>
              <a:rPr lang="en-AU" sz="1050" dirty="0">
                <a:solidFill>
                  <a:schemeClr val="bg2"/>
                </a:solidFill>
                <a:latin typeface="Courier New" pitchFamily="49" charset="0"/>
                <a:cs typeface="Courier New" pitchFamily="49" charset="0"/>
              </a:rPr>
              <a:t>);</a:t>
            </a:r>
          </a:p>
          <a:p>
            <a:pPr marL="0" indent="0"/>
            <a:br>
              <a:rPr lang="en-AU" sz="1050" dirty="0">
                <a:solidFill>
                  <a:schemeClr val="bg2"/>
                </a:solidFill>
                <a:latin typeface="Courier New" pitchFamily="49" charset="0"/>
                <a:cs typeface="Courier New" pitchFamily="49" charset="0"/>
              </a:rPr>
            </a:br>
            <a:r>
              <a:rPr lang="en-AU" sz="1050" dirty="0" err="1">
                <a:solidFill>
                  <a:schemeClr val="bg2"/>
                </a:solidFill>
                <a:latin typeface="Courier New" pitchFamily="49" charset="0"/>
                <a:cs typeface="Courier New" pitchFamily="49" charset="0"/>
              </a:rPr>
              <a:t>holder.id_c.setText</a:t>
            </a:r>
            <a:r>
              <a:rPr lang="en-AU" sz="1050" dirty="0">
                <a:solidFill>
                  <a:schemeClr val="bg2"/>
                </a:solidFill>
                <a:latin typeface="Courier New" pitchFamily="49" charset="0"/>
                <a:cs typeface="Courier New" pitchFamily="49" charset="0"/>
              </a:rPr>
              <a:t>(class_mon.get(position).</a:t>
            </a:r>
            <a:r>
              <a:rPr lang="en-AU" sz="1050" dirty="0" err="1">
                <a:solidFill>
                  <a:schemeClr val="bg2"/>
                </a:solidFill>
                <a:latin typeface="Courier New" pitchFamily="49" charset="0"/>
                <a:cs typeface="Courier New" pitchFamily="49" charset="0"/>
              </a:rPr>
              <a:t>c_id</a:t>
            </a:r>
            <a:r>
              <a:rPr lang="en-AU" sz="1050" dirty="0">
                <a:solidFill>
                  <a:schemeClr val="bg2"/>
                </a:solidFill>
                <a:latin typeface="Courier New" pitchFamily="49" charset="0"/>
                <a:cs typeface="Courier New" pitchFamily="49" charset="0"/>
              </a:rPr>
              <a:t>);</a:t>
            </a:r>
          </a:p>
          <a:p>
            <a:pPr marL="0" indent="0"/>
            <a:br>
              <a:rPr lang="en-AU" sz="1050" dirty="0">
                <a:solidFill>
                  <a:schemeClr val="bg2"/>
                </a:solidFill>
                <a:latin typeface="Courier New" pitchFamily="49" charset="0"/>
                <a:cs typeface="Courier New" pitchFamily="49" charset="0"/>
              </a:rPr>
            </a:br>
            <a:r>
              <a:rPr lang="en-AU" sz="1050" dirty="0" err="1">
                <a:solidFill>
                  <a:schemeClr val="bg2"/>
                </a:solidFill>
                <a:latin typeface="Courier New" pitchFamily="49" charset="0"/>
                <a:cs typeface="Courier New" pitchFamily="49" charset="0"/>
              </a:rPr>
              <a:t>holder.day_cv.setText</a:t>
            </a:r>
            <a:r>
              <a:rPr lang="en-AU" sz="1050" dirty="0">
                <a:solidFill>
                  <a:schemeClr val="bg2"/>
                </a:solidFill>
                <a:latin typeface="Courier New" pitchFamily="49" charset="0"/>
                <a:cs typeface="Courier New" pitchFamily="49" charset="0"/>
              </a:rPr>
              <a:t>(class_mon.get(position).</a:t>
            </a:r>
            <a:r>
              <a:rPr lang="en-AU" sz="1050" dirty="0" err="1">
                <a:solidFill>
                  <a:schemeClr val="bg2"/>
                </a:solidFill>
                <a:latin typeface="Courier New" pitchFamily="49" charset="0"/>
                <a:cs typeface="Courier New" pitchFamily="49" charset="0"/>
              </a:rPr>
              <a:t>day_mon</a:t>
            </a:r>
            <a:r>
              <a:rPr lang="en-AU" sz="1050" dirty="0">
                <a:solidFill>
                  <a:schemeClr val="bg2"/>
                </a:solidFill>
                <a:latin typeface="Courier New" pitchFamily="49" charset="0"/>
                <a:cs typeface="Courier New" pitchFamily="49" charset="0"/>
              </a:rPr>
              <a:t>);</a:t>
            </a:r>
            <a:endParaRPr lang="en-AU" sz="1200" i="1" dirty="0">
              <a:solidFill>
                <a:schemeClr val="tx2"/>
              </a:solidFill>
            </a:endParaRPr>
          </a:p>
          <a:p>
            <a:pPr lvl="1">
              <a:buFont typeface="Arial" panose="020B0604020202020204" pitchFamily="34" charset="0"/>
              <a:buChar char="•"/>
            </a:pPr>
            <a:endParaRPr lang="en-AU" sz="1200" i="1" dirty="0">
              <a:solidFill>
                <a:schemeClr val="tx2"/>
              </a:solidFill>
            </a:endParaRPr>
          </a:p>
          <a:p>
            <a:pPr marL="0" indent="0"/>
            <a:r>
              <a:rPr lang="en-AU" sz="1050" dirty="0" err="1">
                <a:solidFill>
                  <a:schemeClr val="bg2"/>
                </a:solidFill>
                <a:latin typeface="Courier New" pitchFamily="49" charset="0"/>
                <a:cs typeface="Courier New" pitchFamily="49" charset="0"/>
              </a:rPr>
              <a:t>start_end</a:t>
            </a:r>
            <a:r>
              <a:rPr lang="en-AU" sz="1050" dirty="0">
                <a:solidFill>
                  <a:schemeClr val="bg2"/>
                </a:solidFill>
                <a:latin typeface="Courier New" pitchFamily="49" charset="0"/>
                <a:cs typeface="Courier New" pitchFamily="49" charset="0"/>
              </a:rPr>
              <a:t> = (</a:t>
            </a:r>
            <a:r>
              <a:rPr lang="en-AU" sz="1050" dirty="0" err="1">
                <a:solidFill>
                  <a:schemeClr val="bg2"/>
                </a:solidFill>
                <a:latin typeface="Courier New" pitchFamily="49" charset="0"/>
                <a:cs typeface="Courier New" pitchFamily="49" charset="0"/>
              </a:rPr>
              <a:t>TextView</a:t>
            </a:r>
            <a:r>
              <a:rPr lang="en-AU" sz="1050" dirty="0">
                <a:solidFill>
                  <a:schemeClr val="bg2"/>
                </a:solidFill>
                <a:latin typeface="Courier New" pitchFamily="49" charset="0"/>
                <a:cs typeface="Courier New" pitchFamily="49" charset="0"/>
              </a:rPr>
              <a:t>)</a:t>
            </a:r>
            <a:r>
              <a:rPr lang="en-AU" sz="1050" dirty="0" err="1">
                <a:solidFill>
                  <a:schemeClr val="bg2"/>
                </a:solidFill>
                <a:latin typeface="Courier New" pitchFamily="49" charset="0"/>
                <a:cs typeface="Courier New" pitchFamily="49" charset="0"/>
              </a:rPr>
              <a:t>itemView.findViewById</a:t>
            </a:r>
            <a:r>
              <a:rPr lang="en-AU" sz="1050" dirty="0">
                <a:solidFill>
                  <a:schemeClr val="bg2"/>
                </a:solidFill>
                <a:latin typeface="Courier New" pitchFamily="49" charset="0"/>
                <a:cs typeface="Courier New" pitchFamily="49" charset="0"/>
              </a:rPr>
              <a:t>(</a:t>
            </a:r>
            <a:r>
              <a:rPr lang="en-AU" sz="1050" dirty="0" err="1">
                <a:solidFill>
                  <a:schemeClr val="bg2"/>
                </a:solidFill>
                <a:latin typeface="Courier New" pitchFamily="49" charset="0"/>
                <a:cs typeface="Courier New" pitchFamily="49" charset="0"/>
              </a:rPr>
              <a:t>R.id.start_end</a:t>
            </a:r>
            <a:r>
              <a:rPr lang="en-AU" sz="1050" dirty="0">
                <a:solidFill>
                  <a:schemeClr val="bg2"/>
                </a:solidFill>
                <a:latin typeface="Courier New" pitchFamily="49" charset="0"/>
                <a:cs typeface="Courier New" pitchFamily="49" charset="0"/>
              </a:rPr>
              <a:t>);</a:t>
            </a:r>
            <a:br>
              <a:rPr lang="en-AU" sz="1050" dirty="0">
                <a:solidFill>
                  <a:schemeClr val="bg2"/>
                </a:solidFill>
                <a:latin typeface="Courier New" pitchFamily="49" charset="0"/>
                <a:cs typeface="Courier New" pitchFamily="49" charset="0"/>
              </a:rPr>
            </a:br>
            <a:r>
              <a:rPr lang="en-AU" sz="1050" dirty="0">
                <a:solidFill>
                  <a:schemeClr val="bg2"/>
                </a:solidFill>
                <a:latin typeface="Courier New" pitchFamily="49" charset="0"/>
                <a:cs typeface="Courier New" pitchFamily="49" charset="0"/>
              </a:rPr>
              <a:t>sub = (</a:t>
            </a:r>
            <a:r>
              <a:rPr lang="en-AU" sz="1050" dirty="0" err="1">
                <a:solidFill>
                  <a:schemeClr val="bg2"/>
                </a:solidFill>
                <a:latin typeface="Courier New" pitchFamily="49" charset="0"/>
                <a:cs typeface="Courier New" pitchFamily="49" charset="0"/>
              </a:rPr>
              <a:t>TextView</a:t>
            </a:r>
            <a:r>
              <a:rPr lang="en-AU" sz="1050" dirty="0">
                <a:solidFill>
                  <a:schemeClr val="bg2"/>
                </a:solidFill>
                <a:latin typeface="Courier New" pitchFamily="49" charset="0"/>
                <a:cs typeface="Courier New" pitchFamily="49" charset="0"/>
              </a:rPr>
              <a:t>)</a:t>
            </a:r>
            <a:r>
              <a:rPr lang="en-AU" sz="1050" dirty="0" err="1">
                <a:solidFill>
                  <a:schemeClr val="bg2"/>
                </a:solidFill>
                <a:latin typeface="Courier New" pitchFamily="49" charset="0"/>
                <a:cs typeface="Courier New" pitchFamily="49" charset="0"/>
              </a:rPr>
              <a:t>itemView.findViewById</a:t>
            </a:r>
            <a:r>
              <a:rPr lang="en-AU" sz="1050" dirty="0">
                <a:solidFill>
                  <a:schemeClr val="bg2"/>
                </a:solidFill>
                <a:latin typeface="Courier New" pitchFamily="49" charset="0"/>
                <a:cs typeface="Courier New" pitchFamily="49" charset="0"/>
              </a:rPr>
              <a:t>(</a:t>
            </a:r>
            <a:r>
              <a:rPr lang="en-AU" sz="1050" dirty="0" err="1">
                <a:solidFill>
                  <a:schemeClr val="bg2"/>
                </a:solidFill>
                <a:latin typeface="Courier New" pitchFamily="49" charset="0"/>
                <a:cs typeface="Courier New" pitchFamily="49" charset="0"/>
              </a:rPr>
              <a:t>R.id.sub_card</a:t>
            </a:r>
            <a:r>
              <a:rPr lang="en-AU" sz="1050" dirty="0">
                <a:solidFill>
                  <a:schemeClr val="bg2"/>
                </a:solidFill>
                <a:latin typeface="Courier New" pitchFamily="49" charset="0"/>
                <a:cs typeface="Courier New" pitchFamily="49" charset="0"/>
              </a:rPr>
              <a:t>);</a:t>
            </a:r>
            <a:br>
              <a:rPr lang="en-AU" sz="1050" dirty="0">
                <a:solidFill>
                  <a:schemeClr val="bg2"/>
                </a:solidFill>
                <a:latin typeface="Courier New" pitchFamily="49" charset="0"/>
                <a:cs typeface="Courier New" pitchFamily="49" charset="0"/>
              </a:rPr>
            </a:br>
            <a:r>
              <a:rPr lang="en-AU" sz="1050" dirty="0">
                <a:solidFill>
                  <a:schemeClr val="bg2"/>
                </a:solidFill>
                <a:latin typeface="Courier New" pitchFamily="49" charset="0"/>
                <a:cs typeface="Courier New" pitchFamily="49" charset="0"/>
              </a:rPr>
              <a:t>teacher = (</a:t>
            </a:r>
            <a:r>
              <a:rPr lang="en-AU" sz="1050" dirty="0" err="1">
                <a:solidFill>
                  <a:schemeClr val="bg2"/>
                </a:solidFill>
                <a:latin typeface="Courier New" pitchFamily="49" charset="0"/>
                <a:cs typeface="Courier New" pitchFamily="49" charset="0"/>
              </a:rPr>
              <a:t>TextView</a:t>
            </a:r>
            <a:r>
              <a:rPr lang="en-AU" sz="1050" dirty="0">
                <a:solidFill>
                  <a:schemeClr val="bg2"/>
                </a:solidFill>
                <a:latin typeface="Courier New" pitchFamily="49" charset="0"/>
                <a:cs typeface="Courier New" pitchFamily="49" charset="0"/>
              </a:rPr>
              <a:t>)</a:t>
            </a:r>
            <a:r>
              <a:rPr lang="en-AU" sz="1050" dirty="0" err="1">
                <a:solidFill>
                  <a:schemeClr val="bg2"/>
                </a:solidFill>
                <a:latin typeface="Courier New" pitchFamily="49" charset="0"/>
                <a:cs typeface="Courier New" pitchFamily="49" charset="0"/>
              </a:rPr>
              <a:t>itemView.findViewById</a:t>
            </a:r>
            <a:r>
              <a:rPr lang="en-AU" sz="1050" dirty="0">
                <a:solidFill>
                  <a:schemeClr val="bg2"/>
                </a:solidFill>
                <a:latin typeface="Courier New" pitchFamily="49" charset="0"/>
                <a:cs typeface="Courier New" pitchFamily="49" charset="0"/>
              </a:rPr>
              <a:t>(</a:t>
            </a:r>
            <a:r>
              <a:rPr lang="en-AU" sz="1050" dirty="0" err="1">
                <a:solidFill>
                  <a:schemeClr val="bg2"/>
                </a:solidFill>
                <a:latin typeface="Courier New" pitchFamily="49" charset="0"/>
                <a:cs typeface="Courier New" pitchFamily="49" charset="0"/>
              </a:rPr>
              <a:t>R.id.teacher_card</a:t>
            </a:r>
            <a:r>
              <a:rPr lang="en-AU" sz="1050" dirty="0">
                <a:solidFill>
                  <a:schemeClr val="bg2"/>
                </a:solidFill>
                <a:latin typeface="Courier New" pitchFamily="49" charset="0"/>
                <a:cs typeface="Courier New" pitchFamily="49" charset="0"/>
              </a:rPr>
              <a:t>);</a:t>
            </a:r>
          </a:p>
        </p:txBody>
      </p:sp>
      <p:pic>
        <p:nvPicPr>
          <p:cNvPr id="3077" name="Picture 5"/>
          <p:cNvPicPr>
            <a:picLocks noChangeAspect="1" noChangeArrowheads="1"/>
          </p:cNvPicPr>
          <p:nvPr/>
        </p:nvPicPr>
        <p:blipFill>
          <a:blip r:embed="rId2" cstate="print"/>
          <a:srcRect/>
          <a:stretch>
            <a:fillRect/>
          </a:stretch>
        </p:blipFill>
        <p:spPr bwMode="auto">
          <a:xfrm>
            <a:off x="1187624" y="3717032"/>
            <a:ext cx="2371725" cy="2276475"/>
          </a:xfrm>
          <a:prstGeom prst="rect">
            <a:avLst/>
          </a:prstGeom>
          <a:noFill/>
          <a:ln w="9525">
            <a:noFill/>
            <a:miter lim="800000"/>
            <a:headEnd/>
            <a:tailEnd/>
          </a:ln>
        </p:spPr>
      </p:pic>
    </p:spTree>
    <p:extLst>
      <p:ext uri="{BB962C8B-B14F-4D97-AF65-F5344CB8AC3E}">
        <p14:creationId xmlns:p14="http://schemas.microsoft.com/office/powerpoint/2010/main" val="2174565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467544" y="764704"/>
            <a:ext cx="4896544" cy="1800200"/>
          </a:xfrm>
        </p:spPr>
        <p:txBody>
          <a:bodyPr/>
          <a:lstStyle/>
          <a:p>
            <a:r>
              <a:rPr lang="en-AU" altLang="en-US" sz="2400" dirty="0">
                <a:solidFill>
                  <a:schemeClr val="accent1"/>
                </a:solidFill>
              </a:rPr>
              <a:t>Demonstration.</a:t>
            </a:r>
          </a:p>
        </p:txBody>
      </p:sp>
      <p:sp>
        <p:nvSpPr>
          <p:cNvPr id="8195" name="Content Placeholder 4"/>
          <p:cNvSpPr>
            <a:spLocks noGrp="1"/>
          </p:cNvSpPr>
          <p:nvPr>
            <p:ph sz="half" idx="1"/>
          </p:nvPr>
        </p:nvSpPr>
        <p:spPr>
          <a:xfrm>
            <a:off x="457200" y="2852936"/>
            <a:ext cx="4906887" cy="3384375"/>
          </a:xfrm>
        </p:spPr>
        <p:txBody>
          <a:bodyPr/>
          <a:lstStyle/>
          <a:p>
            <a:pPr>
              <a:buFont typeface="Arial" panose="020B0604020202020204" pitchFamily="34" charset="0"/>
              <a:buChar char="•"/>
            </a:pPr>
            <a:endParaRPr lang="en-AU" sz="2000" i="1" dirty="0">
              <a:solidFill>
                <a:schemeClr val="tx2"/>
              </a:solidFill>
            </a:endParaRPr>
          </a:p>
          <a:p>
            <a:endParaRPr lang="en-AU" sz="2000" i="1" dirty="0">
              <a:solidFill>
                <a:schemeClr val="tx2"/>
              </a:solidFill>
            </a:endParaRPr>
          </a:p>
          <a:p>
            <a:pPr>
              <a:buFont typeface="Arial" panose="020B0604020202020204" pitchFamily="34" charset="0"/>
              <a:buChar char="•"/>
            </a:pPr>
            <a:endParaRPr lang="en-AU" sz="2000" i="1" dirty="0">
              <a:solidFill>
                <a:schemeClr val="tx2"/>
              </a:solidFill>
            </a:endParaRPr>
          </a:p>
          <a:p>
            <a:r>
              <a:rPr lang="en-AU" sz="2000" i="1" dirty="0">
                <a:solidFill>
                  <a:schemeClr val="tx2"/>
                </a:solidFill>
              </a:rPr>
              <a:t>			Thank You….</a:t>
            </a:r>
          </a:p>
          <a:p>
            <a:pPr marL="457200" lvl="1" indent="0">
              <a:buNone/>
            </a:pPr>
            <a:endParaRPr lang="en-AU" sz="1200" i="1" dirty="0">
              <a:solidFill>
                <a:schemeClr val="tx2"/>
              </a:solidFill>
            </a:endParaRPr>
          </a:p>
          <a:p>
            <a:pPr marL="457200" lvl="1" indent="0">
              <a:buNone/>
            </a:pPr>
            <a:endParaRPr lang="en-AU" sz="1200" i="1" dirty="0">
              <a:solidFill>
                <a:schemeClr val="tx2"/>
              </a:solidFill>
            </a:endParaRPr>
          </a:p>
          <a:p>
            <a:pPr lvl="1">
              <a:buFont typeface="Arial" panose="020B0604020202020204" pitchFamily="34" charset="0"/>
              <a:buChar char="•"/>
            </a:pPr>
            <a:endParaRPr lang="en-AU" sz="1200" i="1" dirty="0">
              <a:solidFill>
                <a:schemeClr val="tx2"/>
              </a:solidFill>
            </a:endParaRPr>
          </a:p>
          <a:p>
            <a:pPr marL="0" indent="0"/>
            <a:endParaRPr lang="en-AU" sz="1200" dirty="0">
              <a:solidFill>
                <a:schemeClr val="tx2"/>
              </a:solidFill>
            </a:endParaRPr>
          </a:p>
        </p:txBody>
      </p:sp>
      <p:pic>
        <p:nvPicPr>
          <p:cNvPr id="2" name="Online Media 1" title="TimeTable Android Application">
            <a:hlinkClick r:id="" action="ppaction://media"/>
            <a:extLst>
              <a:ext uri="{FF2B5EF4-FFF2-40B4-BE49-F238E27FC236}">
                <a16:creationId xmlns:a16="http://schemas.microsoft.com/office/drawing/2014/main" id="{B5A39E26-6158-2756-7383-A1D24BB24B82}"/>
              </a:ext>
            </a:extLst>
          </p:cNvPr>
          <p:cNvPicPr>
            <a:picLocks noRot="1" noChangeAspect="1"/>
          </p:cNvPicPr>
          <p:nvPr>
            <a:videoFile r:link="rId1"/>
          </p:nvPr>
        </p:nvPicPr>
        <p:blipFill>
          <a:blip r:embed="rId3"/>
          <a:stretch>
            <a:fillRect/>
          </a:stretch>
        </p:blipFill>
        <p:spPr>
          <a:xfrm>
            <a:off x="4932040" y="1340768"/>
            <a:ext cx="2923396" cy="4392488"/>
          </a:xfrm>
          <a:prstGeom prst="rect">
            <a:avLst/>
          </a:prstGeom>
        </p:spPr>
      </p:pic>
    </p:spTree>
    <p:extLst>
      <p:ext uri="{BB962C8B-B14F-4D97-AF65-F5344CB8AC3E}">
        <p14:creationId xmlns:p14="http://schemas.microsoft.com/office/powerpoint/2010/main" val="383229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itle 3"/>
          <p:cNvSpPr>
            <a:spLocks noGrp="1"/>
          </p:cNvSpPr>
          <p:nvPr>
            <p:ph type="title"/>
          </p:nvPr>
        </p:nvSpPr>
        <p:spPr>
          <a:xfrm>
            <a:off x="467544" y="764704"/>
            <a:ext cx="8280400" cy="378000"/>
          </a:xfrm>
        </p:spPr>
        <p:txBody>
          <a:bodyPr/>
          <a:lstStyle/>
          <a:p>
            <a:r>
              <a:rPr lang="en-AU" altLang="en-US" dirty="0">
                <a:solidFill>
                  <a:schemeClr val="accent1"/>
                </a:solidFill>
              </a:rPr>
              <a:t>Introduction</a:t>
            </a:r>
          </a:p>
        </p:txBody>
      </p:sp>
      <p:sp>
        <p:nvSpPr>
          <p:cNvPr id="8195" name="Content Placeholder 4"/>
          <p:cNvSpPr>
            <a:spLocks noGrp="1"/>
          </p:cNvSpPr>
          <p:nvPr>
            <p:ph sz="half" idx="1"/>
          </p:nvPr>
        </p:nvSpPr>
        <p:spPr>
          <a:xfrm>
            <a:off x="457200" y="1412776"/>
            <a:ext cx="8291513" cy="4824535"/>
          </a:xfrm>
        </p:spPr>
        <p:txBody>
          <a:bodyPr/>
          <a:lstStyle/>
          <a:p>
            <a:pPr>
              <a:buFont typeface="Arial" panose="020B0604020202020204" pitchFamily="34" charset="0"/>
              <a:buChar char="•"/>
            </a:pPr>
            <a:endParaRPr lang="en-AU" sz="1400" b="1" i="1" dirty="0">
              <a:solidFill>
                <a:schemeClr val="tx2"/>
              </a:solidFill>
            </a:endParaRPr>
          </a:p>
          <a:p>
            <a:pPr lvl="1">
              <a:buFont typeface="Arial" panose="020B0604020202020204" pitchFamily="34" charset="0"/>
              <a:buChar char="•"/>
            </a:pPr>
            <a:endParaRPr lang="en-AU" sz="1200" i="1" dirty="0">
              <a:solidFill>
                <a:schemeClr val="tx2"/>
              </a:solidFill>
            </a:endParaRPr>
          </a:p>
          <a:p>
            <a:pPr marL="0" indent="0"/>
            <a:endParaRPr lang="en-AU" sz="1200" dirty="0">
              <a:solidFill>
                <a:schemeClr val="tx2"/>
              </a:solidFill>
            </a:endParaRPr>
          </a:p>
        </p:txBody>
      </p:sp>
    </p:spTree>
    <p:extLst>
      <p:ext uri="{BB962C8B-B14F-4D97-AF65-F5344CB8AC3E}">
        <p14:creationId xmlns:p14="http://schemas.microsoft.com/office/powerpoint/2010/main" val="335173856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467544" y="764704"/>
            <a:ext cx="8280400" cy="378000"/>
          </a:xfrm>
        </p:spPr>
        <p:txBody>
          <a:bodyPr/>
          <a:lstStyle/>
          <a:p>
            <a:r>
              <a:rPr lang="en-AU" altLang="en-US" dirty="0">
                <a:solidFill>
                  <a:schemeClr val="accent1"/>
                </a:solidFill>
              </a:rPr>
              <a:t>App Overview</a:t>
            </a:r>
          </a:p>
        </p:txBody>
      </p:sp>
      <p:sp>
        <p:nvSpPr>
          <p:cNvPr id="8195" name="Content Placeholder 4"/>
          <p:cNvSpPr>
            <a:spLocks noGrp="1"/>
          </p:cNvSpPr>
          <p:nvPr>
            <p:ph sz="half" idx="1"/>
          </p:nvPr>
        </p:nvSpPr>
        <p:spPr>
          <a:xfrm>
            <a:off x="457200" y="1412776"/>
            <a:ext cx="8291513" cy="4824535"/>
          </a:xfrm>
        </p:spPr>
        <p:txBody>
          <a:bodyPr/>
          <a:lstStyle/>
          <a:p>
            <a:pPr marL="457200" lvl="1" indent="0">
              <a:buNone/>
            </a:pPr>
            <a:endParaRPr lang="en-AU" sz="1400" i="1" dirty="0">
              <a:solidFill>
                <a:schemeClr val="tx2"/>
              </a:solidFill>
            </a:endParaRPr>
          </a:p>
          <a:p>
            <a:pPr>
              <a:buFont typeface="Wingdings" pitchFamily="2" charset="2"/>
              <a:buChar char="§"/>
            </a:pPr>
            <a:r>
              <a:rPr lang="en-AU" sz="1800" dirty="0">
                <a:solidFill>
                  <a:schemeClr val="tx2"/>
                </a:solidFill>
              </a:rPr>
              <a:t>My app is developed for taking account of students who are busy with their routine Schedule.</a:t>
            </a:r>
          </a:p>
          <a:p>
            <a:pPr>
              <a:buFont typeface="Wingdings" pitchFamily="2" charset="2"/>
              <a:buChar char="§"/>
            </a:pPr>
            <a:r>
              <a:rPr lang="en-AU" sz="1800" dirty="0">
                <a:solidFill>
                  <a:schemeClr val="tx2"/>
                </a:solidFill>
              </a:rPr>
              <a:t>This App will help such Students to easily manage studies with routine schedule.</a:t>
            </a:r>
          </a:p>
          <a:p>
            <a:pPr>
              <a:buFont typeface="Wingdings" pitchFamily="2" charset="2"/>
              <a:buChar char="§"/>
            </a:pPr>
            <a:r>
              <a:rPr lang="en-AU" sz="1800" dirty="0">
                <a:solidFill>
                  <a:schemeClr val="tx2"/>
                </a:solidFill>
              </a:rPr>
              <a:t>I my self passed through such situation when I don’t know that today or tomorrow is the submission of my some Subject. And then I have to wake up full night and prepare the assignment and sometimes students don’t know and due date of assignment has already been passed.</a:t>
            </a:r>
          </a:p>
          <a:p>
            <a:pPr>
              <a:buFont typeface="Wingdings" pitchFamily="2" charset="2"/>
              <a:buChar char="§"/>
            </a:pPr>
            <a:endParaRPr lang="en-AU" sz="1800" dirty="0">
              <a:solidFill>
                <a:schemeClr val="tx2"/>
              </a:solidFill>
            </a:endParaRPr>
          </a:p>
          <a:p>
            <a:pPr>
              <a:buFont typeface="Wingdings" pitchFamily="2" charset="2"/>
              <a:buChar char="§"/>
            </a:pPr>
            <a:r>
              <a:rPr lang="en-AU" sz="1800" dirty="0">
                <a:solidFill>
                  <a:schemeClr val="tx2"/>
                </a:solidFill>
              </a:rPr>
              <a:t>So, I come up with a Solution to build such an app which helps us to solve this issue.</a:t>
            </a:r>
            <a:r>
              <a:rPr lang="en-AU" sz="1600" dirty="0">
                <a:solidFill>
                  <a:schemeClr val="tx2"/>
                </a:solidFill>
              </a:rPr>
              <a:t> </a:t>
            </a:r>
          </a:p>
          <a:p>
            <a:pPr lvl="1">
              <a:buFont typeface="Arial" panose="020B0604020202020204" pitchFamily="34" charset="0"/>
              <a:buChar char="•"/>
            </a:pPr>
            <a:endParaRPr lang="en-AU" sz="1200" i="1" dirty="0">
              <a:solidFill>
                <a:schemeClr val="tx2"/>
              </a:solidFill>
            </a:endParaRPr>
          </a:p>
          <a:p>
            <a:pPr lvl="1">
              <a:buFont typeface="Arial" panose="020B0604020202020204" pitchFamily="34" charset="0"/>
              <a:buChar char="•"/>
            </a:pPr>
            <a:endParaRPr lang="en-AU" sz="1200" i="1" dirty="0">
              <a:solidFill>
                <a:schemeClr val="tx2"/>
              </a:solidFill>
            </a:endParaRPr>
          </a:p>
          <a:p>
            <a:pPr marL="0" indent="0"/>
            <a:endParaRPr lang="en-AU" sz="1200" dirty="0">
              <a:solidFill>
                <a:schemeClr val="tx2"/>
              </a:solidFill>
            </a:endParaRPr>
          </a:p>
        </p:txBody>
      </p:sp>
    </p:spTree>
    <p:extLst>
      <p:ext uri="{BB962C8B-B14F-4D97-AF65-F5344CB8AC3E}">
        <p14:creationId xmlns:p14="http://schemas.microsoft.com/office/powerpoint/2010/main" val="403631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467544" y="764704"/>
            <a:ext cx="8280400" cy="378000"/>
          </a:xfrm>
        </p:spPr>
        <p:txBody>
          <a:bodyPr/>
          <a:lstStyle/>
          <a:p>
            <a:r>
              <a:rPr lang="en-AU" altLang="en-US" dirty="0">
                <a:solidFill>
                  <a:schemeClr val="accent1"/>
                </a:solidFill>
              </a:rPr>
              <a:t>App Overview ( Cont..)</a:t>
            </a:r>
          </a:p>
        </p:txBody>
      </p:sp>
      <p:sp>
        <p:nvSpPr>
          <p:cNvPr id="8195" name="Content Placeholder 4"/>
          <p:cNvSpPr>
            <a:spLocks noGrp="1"/>
          </p:cNvSpPr>
          <p:nvPr>
            <p:ph sz="half" idx="1"/>
          </p:nvPr>
        </p:nvSpPr>
        <p:spPr>
          <a:xfrm>
            <a:off x="457200" y="1412776"/>
            <a:ext cx="8291513" cy="4824535"/>
          </a:xfrm>
        </p:spPr>
        <p:txBody>
          <a:bodyPr/>
          <a:lstStyle/>
          <a:p>
            <a:pPr marL="457200" lvl="1" indent="0">
              <a:buNone/>
            </a:pPr>
            <a:endParaRPr lang="en-AU" sz="1400" i="1" dirty="0">
              <a:solidFill>
                <a:schemeClr val="tx2"/>
              </a:solidFill>
            </a:endParaRPr>
          </a:p>
          <a:p>
            <a:pPr>
              <a:buFont typeface="Wingdings" pitchFamily="2" charset="2"/>
              <a:buChar char="§"/>
            </a:pPr>
            <a:r>
              <a:rPr lang="en-AU" sz="1800" b="1" dirty="0">
                <a:solidFill>
                  <a:schemeClr val="tx2"/>
                </a:solidFill>
              </a:rPr>
              <a:t>What is the general concept of the app </a:t>
            </a:r>
          </a:p>
          <a:p>
            <a:pPr lvl="1">
              <a:buFont typeface="Arial" pitchFamily="34" charset="0"/>
              <a:buChar char="•"/>
            </a:pPr>
            <a:r>
              <a:rPr lang="en-AU" sz="1600" i="1" dirty="0">
                <a:solidFill>
                  <a:schemeClr val="tx2"/>
                </a:solidFill>
              </a:rPr>
              <a:t>This app lets the user to add or delete the Assignments, Classes, Teacher and Exam.</a:t>
            </a:r>
          </a:p>
          <a:p>
            <a:pPr lvl="1">
              <a:buFont typeface="Arial" pitchFamily="34" charset="0"/>
              <a:buChar char="•"/>
            </a:pPr>
            <a:r>
              <a:rPr lang="en-AU" sz="1600" i="1" dirty="0">
                <a:solidFill>
                  <a:schemeClr val="tx2"/>
                </a:solidFill>
              </a:rPr>
              <a:t>User will get daily list of Assignments whose due date is today or Today’s Exam or Class which user need to attend today.</a:t>
            </a:r>
          </a:p>
          <a:p>
            <a:pPr lvl="1">
              <a:buFont typeface="Arial" pitchFamily="34" charset="0"/>
              <a:buChar char="•"/>
            </a:pPr>
            <a:r>
              <a:rPr lang="en-AU" sz="1600" i="1" dirty="0">
                <a:solidFill>
                  <a:schemeClr val="tx2"/>
                </a:solidFill>
              </a:rPr>
              <a:t>User can Delete the unnecessary assignments or classes or exams or Teachers.</a:t>
            </a:r>
          </a:p>
          <a:p>
            <a:endParaRPr lang="en-AU" sz="1600" i="1" dirty="0">
              <a:solidFill>
                <a:schemeClr val="tx2"/>
              </a:solidFill>
            </a:endParaRPr>
          </a:p>
          <a:p>
            <a:pPr>
              <a:buFont typeface="Wingdings" pitchFamily="2" charset="2"/>
              <a:buChar char="§"/>
            </a:pPr>
            <a:endParaRPr lang="en-AU" sz="1600" i="1" dirty="0">
              <a:solidFill>
                <a:schemeClr val="tx2"/>
              </a:solidFill>
            </a:endParaRPr>
          </a:p>
          <a:p>
            <a:pPr lvl="1">
              <a:buFont typeface="Arial" panose="020B0604020202020204" pitchFamily="34" charset="0"/>
              <a:buChar char="•"/>
            </a:pPr>
            <a:endParaRPr lang="en-AU" sz="1200" i="1" dirty="0">
              <a:solidFill>
                <a:schemeClr val="tx2"/>
              </a:solidFill>
            </a:endParaRPr>
          </a:p>
          <a:p>
            <a:pPr lvl="1">
              <a:buFont typeface="Arial" panose="020B0604020202020204" pitchFamily="34" charset="0"/>
              <a:buChar char="•"/>
            </a:pPr>
            <a:endParaRPr lang="en-AU" sz="1200" i="1" dirty="0">
              <a:solidFill>
                <a:schemeClr val="tx2"/>
              </a:solidFill>
            </a:endParaRPr>
          </a:p>
          <a:p>
            <a:pPr marL="0" indent="0"/>
            <a:endParaRPr lang="en-AU" sz="1200" dirty="0">
              <a:solidFill>
                <a:schemeClr val="tx2"/>
              </a:solidFill>
            </a:endParaRPr>
          </a:p>
        </p:txBody>
      </p:sp>
    </p:spTree>
    <p:extLst>
      <p:ext uri="{BB962C8B-B14F-4D97-AF65-F5344CB8AC3E}">
        <p14:creationId xmlns:p14="http://schemas.microsoft.com/office/powerpoint/2010/main" val="4036318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467544" y="764704"/>
            <a:ext cx="8280400" cy="378000"/>
          </a:xfrm>
        </p:spPr>
        <p:txBody>
          <a:bodyPr/>
          <a:lstStyle/>
          <a:p>
            <a:r>
              <a:rPr lang="en-AU" altLang="en-US" dirty="0">
                <a:solidFill>
                  <a:schemeClr val="accent1"/>
                </a:solidFill>
              </a:rPr>
              <a:t>App Overview ( Cont..)</a:t>
            </a:r>
          </a:p>
        </p:txBody>
      </p:sp>
      <p:sp>
        <p:nvSpPr>
          <p:cNvPr id="8195" name="Content Placeholder 4"/>
          <p:cNvSpPr>
            <a:spLocks noGrp="1"/>
          </p:cNvSpPr>
          <p:nvPr>
            <p:ph sz="half" idx="1"/>
          </p:nvPr>
        </p:nvSpPr>
        <p:spPr>
          <a:xfrm>
            <a:off x="457200" y="1412776"/>
            <a:ext cx="8291513" cy="4824535"/>
          </a:xfrm>
        </p:spPr>
        <p:txBody>
          <a:bodyPr/>
          <a:lstStyle/>
          <a:p>
            <a:pPr marL="457200" lvl="1" indent="0">
              <a:buNone/>
            </a:pPr>
            <a:endParaRPr lang="en-AU" sz="1400" i="1" dirty="0">
              <a:solidFill>
                <a:schemeClr val="tx2"/>
              </a:solidFill>
            </a:endParaRPr>
          </a:p>
          <a:p>
            <a:pPr>
              <a:buFont typeface="Wingdings" pitchFamily="2" charset="2"/>
              <a:buChar char="§"/>
            </a:pPr>
            <a:r>
              <a:rPr lang="en-AU" sz="1800" b="1" u="sng" dirty="0">
                <a:solidFill>
                  <a:schemeClr val="tx2"/>
                </a:solidFill>
              </a:rPr>
              <a:t>Goals/Challenges</a:t>
            </a:r>
          </a:p>
          <a:p>
            <a:pPr lvl="1">
              <a:buFont typeface="Wingdings" pitchFamily="2" charset="2"/>
              <a:buChar char="§"/>
            </a:pPr>
            <a:r>
              <a:rPr lang="en-AU" sz="1600" dirty="0">
                <a:solidFill>
                  <a:schemeClr val="tx2"/>
                </a:solidFill>
              </a:rPr>
              <a:t>The biggest Challenge or we can say Goal was to make the User Interface easy for user so every Student can use it whether  he or she is in School or High School or Collage/University.</a:t>
            </a:r>
            <a:r>
              <a:rPr lang="en-AU" sz="1400" dirty="0">
                <a:solidFill>
                  <a:schemeClr val="tx2"/>
                </a:solidFill>
              </a:rPr>
              <a:t> </a:t>
            </a:r>
          </a:p>
          <a:p>
            <a:pPr lvl="1">
              <a:buFont typeface="Wingdings" pitchFamily="2" charset="2"/>
              <a:buChar char="§"/>
            </a:pPr>
            <a:r>
              <a:rPr lang="en-AU" sz="1400" dirty="0">
                <a:solidFill>
                  <a:schemeClr val="tx2"/>
                </a:solidFill>
              </a:rPr>
              <a:t>If user is satisfied with your app then only the App will be successful.</a:t>
            </a:r>
          </a:p>
          <a:p>
            <a:endParaRPr lang="en-AU" sz="1600" b="1" i="1" dirty="0">
              <a:solidFill>
                <a:schemeClr val="tx2"/>
              </a:solidFill>
            </a:endParaRPr>
          </a:p>
          <a:p>
            <a:endParaRPr lang="en-AU" sz="1600" i="1" dirty="0">
              <a:solidFill>
                <a:schemeClr val="tx2"/>
              </a:solidFill>
            </a:endParaRPr>
          </a:p>
          <a:p>
            <a:pPr>
              <a:buFont typeface="Wingdings" pitchFamily="2" charset="2"/>
              <a:buChar char="§"/>
            </a:pPr>
            <a:r>
              <a:rPr lang="en-AU" sz="1600" b="1" u="sng" dirty="0">
                <a:solidFill>
                  <a:schemeClr val="tx2"/>
                </a:solidFill>
              </a:rPr>
              <a:t>Target market of app</a:t>
            </a:r>
          </a:p>
          <a:p>
            <a:pPr lvl="1">
              <a:buFont typeface="Wingdings" pitchFamily="2" charset="2"/>
              <a:buChar char="§"/>
            </a:pPr>
            <a:r>
              <a:rPr lang="en-AU" sz="1400" dirty="0">
                <a:solidFill>
                  <a:schemeClr val="tx2"/>
                </a:solidFill>
              </a:rPr>
              <a:t>This app is useful for all sort of students wether  school, High-school or University because all students are having classes, Homework/Assignments and Exams.</a:t>
            </a:r>
          </a:p>
          <a:p>
            <a:pPr lvl="1">
              <a:buFont typeface="Wingdings" pitchFamily="2" charset="2"/>
              <a:buChar char="§"/>
            </a:pPr>
            <a:r>
              <a:rPr lang="en-AU" sz="1400" dirty="0">
                <a:solidFill>
                  <a:schemeClr val="tx2"/>
                </a:solidFill>
              </a:rPr>
              <a:t>So, it is useful for everybody.</a:t>
            </a:r>
          </a:p>
          <a:p>
            <a:pPr lvl="1">
              <a:buFont typeface="Arial" panose="020B0604020202020204" pitchFamily="34" charset="0"/>
              <a:buChar char="•"/>
            </a:pPr>
            <a:endParaRPr lang="en-AU" sz="1200" i="1" dirty="0">
              <a:solidFill>
                <a:schemeClr val="tx2"/>
              </a:solidFill>
            </a:endParaRPr>
          </a:p>
          <a:p>
            <a:pPr marL="0" indent="0"/>
            <a:endParaRPr lang="en-AU" sz="1200" dirty="0">
              <a:solidFill>
                <a:schemeClr val="tx2"/>
              </a:solidFill>
            </a:endParaRPr>
          </a:p>
        </p:txBody>
      </p:sp>
    </p:spTree>
    <p:extLst>
      <p:ext uri="{BB962C8B-B14F-4D97-AF65-F5344CB8AC3E}">
        <p14:creationId xmlns:p14="http://schemas.microsoft.com/office/powerpoint/2010/main" val="4036318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467544" y="764704"/>
            <a:ext cx="8280400" cy="378000"/>
          </a:xfrm>
        </p:spPr>
        <p:txBody>
          <a:bodyPr/>
          <a:lstStyle/>
          <a:p>
            <a:r>
              <a:rPr lang="en-AU" altLang="en-US" dirty="0">
                <a:solidFill>
                  <a:schemeClr val="accent1"/>
                </a:solidFill>
              </a:rPr>
              <a:t>App [Intended] Functionality</a:t>
            </a:r>
          </a:p>
        </p:txBody>
      </p:sp>
      <p:sp>
        <p:nvSpPr>
          <p:cNvPr id="8195" name="Content Placeholder 4"/>
          <p:cNvSpPr>
            <a:spLocks noGrp="1"/>
          </p:cNvSpPr>
          <p:nvPr>
            <p:ph sz="half" idx="1"/>
          </p:nvPr>
        </p:nvSpPr>
        <p:spPr>
          <a:xfrm>
            <a:off x="457200" y="1412776"/>
            <a:ext cx="8291513" cy="4824535"/>
          </a:xfrm>
        </p:spPr>
        <p:txBody>
          <a:bodyPr/>
          <a:lstStyle/>
          <a:p>
            <a:pPr marL="457200" lvl="1" indent="0">
              <a:buNone/>
            </a:pPr>
            <a:endParaRPr lang="en-AU" sz="1400" i="1" dirty="0">
              <a:solidFill>
                <a:schemeClr val="tx2"/>
              </a:solidFill>
            </a:endParaRPr>
          </a:p>
          <a:p>
            <a:pPr>
              <a:buFont typeface="Arial" panose="020B0604020202020204" pitchFamily="34" charset="0"/>
              <a:buChar char="•"/>
            </a:pPr>
            <a:r>
              <a:rPr lang="en-AU" sz="1600" i="1" dirty="0">
                <a:solidFill>
                  <a:schemeClr val="tx2"/>
                </a:solidFill>
              </a:rPr>
              <a:t>My App was designed to make the student aware of the upcoming Exam, Assignment or Class.</a:t>
            </a:r>
          </a:p>
          <a:p>
            <a:pPr>
              <a:buFont typeface="Arial" panose="020B0604020202020204" pitchFamily="34" charset="0"/>
              <a:buChar char="•"/>
            </a:pPr>
            <a:r>
              <a:rPr lang="en-AU" sz="1600" i="1" dirty="0">
                <a:solidFill>
                  <a:schemeClr val="tx2"/>
                </a:solidFill>
              </a:rPr>
              <a:t>User can add or Delete the Class, Exam, Teacher and Assignment.</a:t>
            </a:r>
          </a:p>
          <a:p>
            <a:pPr>
              <a:buFont typeface="Arial" panose="020B0604020202020204" pitchFamily="34" charset="0"/>
              <a:buChar char="•"/>
            </a:pPr>
            <a:r>
              <a:rPr lang="en-AU" sz="1600" i="1" dirty="0">
                <a:solidFill>
                  <a:schemeClr val="tx2"/>
                </a:solidFill>
              </a:rPr>
              <a:t>User will get the Information of today’s Class, Exam, Assignment Due on the Home Screen of App and by clicking on that information user will jump to the page of all records.</a:t>
            </a:r>
          </a:p>
          <a:p>
            <a:pPr>
              <a:buFont typeface="Arial" panose="020B0604020202020204" pitchFamily="34" charset="0"/>
              <a:buChar char="•"/>
            </a:pPr>
            <a:r>
              <a:rPr lang="en-AU" sz="1600" i="1" dirty="0">
                <a:solidFill>
                  <a:schemeClr val="tx2"/>
                </a:solidFill>
              </a:rPr>
              <a:t>I used Card View to display data in card format.</a:t>
            </a:r>
          </a:p>
          <a:p>
            <a:pPr lvl="1">
              <a:buFont typeface="Arial" panose="020B0604020202020204" pitchFamily="34" charset="0"/>
              <a:buChar char="•"/>
            </a:pPr>
            <a:endParaRPr lang="en-AU" sz="1200" i="1" dirty="0">
              <a:solidFill>
                <a:schemeClr val="tx2"/>
              </a:solidFill>
            </a:endParaRPr>
          </a:p>
          <a:p>
            <a:pPr marL="0" indent="0"/>
            <a:endParaRPr lang="en-AU" sz="1200" dirty="0">
              <a:solidFill>
                <a:schemeClr val="tx2"/>
              </a:solidFill>
            </a:endParaRPr>
          </a:p>
        </p:txBody>
      </p:sp>
    </p:spTree>
    <p:extLst>
      <p:ext uri="{BB962C8B-B14F-4D97-AF65-F5344CB8AC3E}">
        <p14:creationId xmlns:p14="http://schemas.microsoft.com/office/powerpoint/2010/main" val="1860091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467544" y="764704"/>
            <a:ext cx="8280400" cy="378000"/>
          </a:xfrm>
        </p:spPr>
        <p:txBody>
          <a:bodyPr/>
          <a:lstStyle/>
          <a:p>
            <a:r>
              <a:rPr lang="en-AU" altLang="en-US" dirty="0">
                <a:solidFill>
                  <a:schemeClr val="accent1"/>
                </a:solidFill>
              </a:rPr>
              <a:t>Platform Used</a:t>
            </a:r>
          </a:p>
        </p:txBody>
      </p:sp>
      <p:sp>
        <p:nvSpPr>
          <p:cNvPr id="8195" name="Content Placeholder 4"/>
          <p:cNvSpPr>
            <a:spLocks noGrp="1"/>
          </p:cNvSpPr>
          <p:nvPr>
            <p:ph sz="half" idx="1"/>
          </p:nvPr>
        </p:nvSpPr>
        <p:spPr>
          <a:xfrm>
            <a:off x="457200" y="1412776"/>
            <a:ext cx="8291513" cy="4824535"/>
          </a:xfrm>
        </p:spPr>
        <p:txBody>
          <a:bodyPr/>
          <a:lstStyle/>
          <a:p>
            <a:pPr marL="457200" lvl="1" indent="0">
              <a:buNone/>
            </a:pPr>
            <a:endParaRPr lang="en-AU" sz="1400" i="1" dirty="0">
              <a:solidFill>
                <a:schemeClr val="tx2"/>
              </a:solidFill>
            </a:endParaRPr>
          </a:p>
          <a:p>
            <a:pPr marL="57150" indent="0">
              <a:buFont typeface="Arial" pitchFamily="34" charset="0"/>
              <a:buChar char="•"/>
            </a:pPr>
            <a:r>
              <a:rPr lang="en-AU" sz="1800" i="1" dirty="0">
                <a:solidFill>
                  <a:schemeClr val="tx2"/>
                </a:solidFill>
              </a:rPr>
              <a:t>  </a:t>
            </a:r>
            <a:r>
              <a:rPr lang="en-AU" sz="1800" b="1" u="sng" dirty="0">
                <a:solidFill>
                  <a:schemeClr val="tx2"/>
                </a:solidFill>
              </a:rPr>
              <a:t> Platform:</a:t>
            </a:r>
          </a:p>
          <a:p>
            <a:pPr marL="457200" lvl="1" indent="0">
              <a:buFont typeface="Arial" pitchFamily="34" charset="0"/>
              <a:buChar char="•"/>
            </a:pPr>
            <a:r>
              <a:rPr lang="en-AU" sz="1600" dirty="0">
                <a:solidFill>
                  <a:schemeClr val="tx2"/>
                </a:solidFill>
              </a:rPr>
              <a:t>    Android is the most Common platform which is used by almost  90% of world’s population.         and most commonly all Students are using it and my app is build for ease of student.</a:t>
            </a:r>
          </a:p>
          <a:p>
            <a:pPr marL="457200" lvl="1" indent="0">
              <a:buFont typeface="Arial" pitchFamily="34" charset="0"/>
              <a:buChar char="•"/>
            </a:pPr>
            <a:r>
              <a:rPr lang="en-AU" sz="1600" dirty="0">
                <a:solidFill>
                  <a:schemeClr val="tx2"/>
                </a:solidFill>
              </a:rPr>
              <a:t>    User can Anytime just open the app on Mobile and Check whether any due or class is today or not and accordingly plan their Schedule.</a:t>
            </a:r>
          </a:p>
          <a:p>
            <a:pPr lvl="2">
              <a:buFont typeface="Arial" panose="020B0604020202020204" pitchFamily="34" charset="0"/>
              <a:buChar char="•"/>
            </a:pPr>
            <a:endParaRPr lang="en-AU" sz="1200" i="1" dirty="0">
              <a:solidFill>
                <a:schemeClr val="tx2"/>
              </a:solidFill>
            </a:endParaRPr>
          </a:p>
          <a:p>
            <a:pPr marL="457200" lvl="1" indent="0">
              <a:buNone/>
            </a:pPr>
            <a:endParaRPr lang="en-AU" sz="1200" i="1" dirty="0">
              <a:solidFill>
                <a:schemeClr val="tx2"/>
              </a:solidFill>
            </a:endParaRPr>
          </a:p>
          <a:p>
            <a:pPr marL="457200" lvl="1" indent="0">
              <a:buNone/>
            </a:pPr>
            <a:endParaRPr lang="en-AU" sz="1200" i="1" dirty="0">
              <a:solidFill>
                <a:schemeClr val="tx2"/>
              </a:solidFill>
            </a:endParaRPr>
          </a:p>
          <a:p>
            <a:pPr lvl="1">
              <a:buFont typeface="Arial" panose="020B0604020202020204" pitchFamily="34" charset="0"/>
              <a:buChar char="•"/>
            </a:pPr>
            <a:endParaRPr lang="en-AU" sz="1200" i="1" dirty="0">
              <a:solidFill>
                <a:schemeClr val="tx2"/>
              </a:solidFill>
            </a:endParaRPr>
          </a:p>
          <a:p>
            <a:pPr marL="0" indent="0"/>
            <a:endParaRPr lang="en-AU" sz="1200" dirty="0">
              <a:solidFill>
                <a:schemeClr val="tx2"/>
              </a:solidFill>
            </a:endParaRPr>
          </a:p>
        </p:txBody>
      </p:sp>
    </p:spTree>
    <p:extLst>
      <p:ext uri="{BB962C8B-B14F-4D97-AF65-F5344CB8AC3E}">
        <p14:creationId xmlns:p14="http://schemas.microsoft.com/office/powerpoint/2010/main" val="3611608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467544" y="764704"/>
            <a:ext cx="8280400" cy="378000"/>
          </a:xfrm>
        </p:spPr>
        <p:txBody>
          <a:bodyPr/>
          <a:lstStyle/>
          <a:p>
            <a:r>
              <a:rPr lang="en-AU" altLang="en-US" dirty="0">
                <a:solidFill>
                  <a:schemeClr val="accent1"/>
                </a:solidFill>
              </a:rPr>
              <a:t>Tools Used and Requirements</a:t>
            </a:r>
          </a:p>
        </p:txBody>
      </p:sp>
      <p:sp>
        <p:nvSpPr>
          <p:cNvPr id="8195" name="Content Placeholder 4"/>
          <p:cNvSpPr>
            <a:spLocks noGrp="1"/>
          </p:cNvSpPr>
          <p:nvPr>
            <p:ph sz="half" idx="1"/>
          </p:nvPr>
        </p:nvSpPr>
        <p:spPr>
          <a:xfrm>
            <a:off x="457200" y="1412776"/>
            <a:ext cx="8291513" cy="4824535"/>
          </a:xfrm>
        </p:spPr>
        <p:txBody>
          <a:bodyPr/>
          <a:lstStyle/>
          <a:p>
            <a:pPr lvl="2">
              <a:buNone/>
            </a:pPr>
            <a:endParaRPr lang="en-AU" sz="1200" i="1" dirty="0">
              <a:solidFill>
                <a:schemeClr val="tx2"/>
              </a:solidFill>
            </a:endParaRPr>
          </a:p>
          <a:p>
            <a:pPr>
              <a:lnSpc>
                <a:spcPct val="150000"/>
              </a:lnSpc>
              <a:buFont typeface="Arial" panose="020B0604020202020204" pitchFamily="34" charset="0"/>
              <a:buChar char="•"/>
            </a:pPr>
            <a:r>
              <a:rPr lang="en-AU" sz="2000" b="1" u="sng" dirty="0">
                <a:solidFill>
                  <a:schemeClr val="tx2"/>
                </a:solidFill>
              </a:rPr>
              <a:t>Android Studio</a:t>
            </a:r>
          </a:p>
          <a:p>
            <a:pPr lvl="1">
              <a:lnSpc>
                <a:spcPct val="150000"/>
              </a:lnSpc>
              <a:buFont typeface="Arial" panose="020B0604020202020204" pitchFamily="34" charset="0"/>
              <a:buChar char="•"/>
            </a:pPr>
            <a:r>
              <a:rPr lang="en-AU" sz="1600" i="1" dirty="0">
                <a:solidFill>
                  <a:schemeClr val="tx2"/>
                </a:solidFill>
              </a:rPr>
              <a:t>Android Studio is most Commonly used to Develop Android application development environment developed by Google.</a:t>
            </a:r>
          </a:p>
          <a:p>
            <a:endParaRPr lang="en-AU" sz="2000" i="1" dirty="0">
              <a:solidFill>
                <a:schemeClr val="tx2"/>
              </a:solidFill>
            </a:endParaRPr>
          </a:p>
          <a:p>
            <a:pPr>
              <a:lnSpc>
                <a:spcPct val="150000"/>
              </a:lnSpc>
              <a:buFont typeface="Arial" panose="020B0604020202020204" pitchFamily="34" charset="0"/>
              <a:buChar char="•"/>
            </a:pPr>
            <a:r>
              <a:rPr lang="en-AU" sz="2000" b="1" u="sng" dirty="0">
                <a:solidFill>
                  <a:schemeClr val="tx2"/>
                </a:solidFill>
              </a:rPr>
              <a:t>General requirements needed to run this app</a:t>
            </a:r>
          </a:p>
          <a:p>
            <a:pPr lvl="1">
              <a:lnSpc>
                <a:spcPct val="150000"/>
              </a:lnSpc>
              <a:buFont typeface="Arial" panose="020B0604020202020204" pitchFamily="34" charset="0"/>
              <a:buChar char="•"/>
            </a:pPr>
            <a:r>
              <a:rPr lang="en-AU" sz="1600" i="1" dirty="0">
                <a:solidFill>
                  <a:schemeClr val="tx2"/>
                </a:solidFill>
              </a:rPr>
              <a:t>OS : Android Version 4 </a:t>
            </a:r>
            <a:r>
              <a:rPr lang="en-AU" sz="1600" i="1" dirty="0" err="1">
                <a:solidFill>
                  <a:schemeClr val="tx2"/>
                </a:solidFill>
              </a:rPr>
              <a:t>JellyBean</a:t>
            </a:r>
            <a:r>
              <a:rPr lang="en-AU" sz="1600" i="1" dirty="0">
                <a:solidFill>
                  <a:schemeClr val="tx2"/>
                </a:solidFill>
              </a:rPr>
              <a:t> and Latest.</a:t>
            </a:r>
          </a:p>
          <a:p>
            <a:pPr lvl="1">
              <a:lnSpc>
                <a:spcPct val="150000"/>
              </a:lnSpc>
              <a:buFont typeface="Arial" panose="020B0604020202020204" pitchFamily="34" charset="0"/>
              <a:buChar char="•"/>
            </a:pPr>
            <a:r>
              <a:rPr lang="en-AU" sz="1600" i="1" dirty="0">
                <a:solidFill>
                  <a:schemeClr val="tx2"/>
                </a:solidFill>
              </a:rPr>
              <a:t>API Version : Minimum API Level 24 is Required to run this app.</a:t>
            </a:r>
          </a:p>
          <a:p>
            <a:pPr lvl="1">
              <a:lnSpc>
                <a:spcPct val="150000"/>
              </a:lnSpc>
              <a:buFont typeface="Arial" panose="020B0604020202020204" pitchFamily="34" charset="0"/>
              <a:buChar char="•"/>
            </a:pPr>
            <a:r>
              <a:rPr lang="en-AU" sz="1600" i="1" dirty="0">
                <a:solidFill>
                  <a:schemeClr val="tx2"/>
                </a:solidFill>
              </a:rPr>
              <a:t>Device/Permissions  - No Permissions are Required to use this app.</a:t>
            </a:r>
          </a:p>
          <a:p>
            <a:pPr lvl="2">
              <a:buFont typeface="Arial" panose="020B0604020202020204" pitchFamily="34" charset="0"/>
              <a:buChar char="•"/>
            </a:pPr>
            <a:endParaRPr lang="en-AU" sz="1200" i="1" dirty="0">
              <a:solidFill>
                <a:schemeClr val="tx2"/>
              </a:solidFill>
            </a:endParaRPr>
          </a:p>
          <a:p>
            <a:pPr marL="457200" lvl="1" indent="0">
              <a:buNone/>
            </a:pPr>
            <a:endParaRPr lang="en-AU" sz="1200" i="1" dirty="0">
              <a:solidFill>
                <a:schemeClr val="tx2"/>
              </a:solidFill>
            </a:endParaRPr>
          </a:p>
          <a:p>
            <a:pPr marL="457200" lvl="1" indent="0">
              <a:buNone/>
            </a:pPr>
            <a:endParaRPr lang="en-AU" sz="1200" i="1" dirty="0">
              <a:solidFill>
                <a:schemeClr val="tx2"/>
              </a:solidFill>
            </a:endParaRPr>
          </a:p>
          <a:p>
            <a:pPr lvl="1">
              <a:buFont typeface="Arial" panose="020B0604020202020204" pitchFamily="34" charset="0"/>
              <a:buChar char="•"/>
            </a:pPr>
            <a:endParaRPr lang="en-AU" sz="1200" i="1" dirty="0">
              <a:solidFill>
                <a:schemeClr val="tx2"/>
              </a:solidFill>
            </a:endParaRPr>
          </a:p>
          <a:p>
            <a:pPr marL="0" indent="0"/>
            <a:endParaRPr lang="en-AU" sz="1200" dirty="0">
              <a:solidFill>
                <a:schemeClr val="tx2"/>
              </a:solidFill>
            </a:endParaRPr>
          </a:p>
        </p:txBody>
      </p:sp>
    </p:spTree>
    <p:extLst>
      <p:ext uri="{BB962C8B-B14F-4D97-AF65-F5344CB8AC3E}">
        <p14:creationId xmlns:p14="http://schemas.microsoft.com/office/powerpoint/2010/main" val="361160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xfrm>
            <a:off x="467544" y="764704"/>
            <a:ext cx="8280400" cy="378000"/>
          </a:xfrm>
        </p:spPr>
        <p:txBody>
          <a:bodyPr/>
          <a:lstStyle/>
          <a:p>
            <a:r>
              <a:rPr lang="en-AU" altLang="en-US" dirty="0">
                <a:solidFill>
                  <a:schemeClr val="accent1"/>
                </a:solidFill>
              </a:rPr>
              <a:t>Techniques and Challenges</a:t>
            </a:r>
          </a:p>
        </p:txBody>
      </p:sp>
      <p:sp>
        <p:nvSpPr>
          <p:cNvPr id="8195" name="Content Placeholder 4"/>
          <p:cNvSpPr>
            <a:spLocks noGrp="1"/>
          </p:cNvSpPr>
          <p:nvPr>
            <p:ph sz="half" idx="1"/>
          </p:nvPr>
        </p:nvSpPr>
        <p:spPr>
          <a:xfrm>
            <a:off x="457200" y="1412776"/>
            <a:ext cx="8291513" cy="4824535"/>
          </a:xfrm>
        </p:spPr>
        <p:txBody>
          <a:bodyPr/>
          <a:lstStyle/>
          <a:p>
            <a:pPr marL="457200" lvl="1" indent="0">
              <a:buNone/>
            </a:pPr>
            <a:endParaRPr lang="en-AU" sz="1400" i="1" dirty="0">
              <a:solidFill>
                <a:schemeClr val="tx2"/>
              </a:solidFill>
            </a:endParaRPr>
          </a:p>
          <a:p>
            <a:pPr>
              <a:buFont typeface="Arial" panose="020B0604020202020204" pitchFamily="34" charset="0"/>
              <a:buChar char="•"/>
            </a:pPr>
            <a:r>
              <a:rPr lang="en-AU" sz="1800" dirty="0">
                <a:solidFill>
                  <a:schemeClr val="tx2"/>
                </a:solidFill>
              </a:rPr>
              <a:t>It was my First experience to developing android app so it was already challenging for me but one of the big challenge was to use </a:t>
            </a:r>
            <a:r>
              <a:rPr lang="en-AU" sz="1800" dirty="0" err="1">
                <a:solidFill>
                  <a:schemeClr val="tx2"/>
                </a:solidFill>
              </a:rPr>
              <a:t>RecyclerView</a:t>
            </a:r>
            <a:r>
              <a:rPr lang="en-AU" sz="1800" dirty="0">
                <a:solidFill>
                  <a:schemeClr val="tx2"/>
                </a:solidFill>
              </a:rPr>
              <a:t> with </a:t>
            </a:r>
            <a:r>
              <a:rPr lang="en-AU" sz="1800" dirty="0" err="1">
                <a:solidFill>
                  <a:schemeClr val="tx2"/>
                </a:solidFill>
              </a:rPr>
              <a:t>CardView</a:t>
            </a:r>
            <a:r>
              <a:rPr lang="en-AU" sz="1800" dirty="0">
                <a:solidFill>
                  <a:schemeClr val="tx2"/>
                </a:solidFill>
              </a:rPr>
              <a:t> to easily use same layout multiple times.</a:t>
            </a:r>
          </a:p>
          <a:p>
            <a:pPr>
              <a:buFont typeface="Arial" panose="020B0604020202020204" pitchFamily="34" charset="0"/>
              <a:buChar char="•"/>
            </a:pPr>
            <a:r>
              <a:rPr lang="en-AU" sz="1800" dirty="0">
                <a:solidFill>
                  <a:schemeClr val="tx2"/>
                </a:solidFill>
              </a:rPr>
              <a:t>The Challenge was that we can’t use multiple </a:t>
            </a:r>
            <a:r>
              <a:rPr lang="en-AU" sz="1800" dirty="0" err="1">
                <a:solidFill>
                  <a:schemeClr val="tx2"/>
                </a:solidFill>
              </a:rPr>
              <a:t>RecycleViewAdapter</a:t>
            </a:r>
            <a:r>
              <a:rPr lang="en-AU" sz="1800" dirty="0">
                <a:solidFill>
                  <a:schemeClr val="tx2"/>
                </a:solidFill>
              </a:rPr>
              <a:t> to bind </a:t>
            </a:r>
            <a:r>
              <a:rPr lang="en-AU" sz="1800" dirty="0" err="1">
                <a:solidFill>
                  <a:schemeClr val="tx2"/>
                </a:solidFill>
              </a:rPr>
              <a:t>cardView</a:t>
            </a:r>
            <a:r>
              <a:rPr lang="en-AU" sz="1800" dirty="0">
                <a:solidFill>
                  <a:schemeClr val="tx2"/>
                </a:solidFill>
              </a:rPr>
              <a:t> with data. And cause my app has different data like class, Assignments, Exam and Teachers.</a:t>
            </a:r>
          </a:p>
          <a:p>
            <a:pPr>
              <a:buFont typeface="Arial" panose="020B0604020202020204" pitchFamily="34" charset="0"/>
              <a:buChar char="•"/>
            </a:pPr>
            <a:r>
              <a:rPr lang="en-AU" sz="1800" dirty="0">
                <a:solidFill>
                  <a:schemeClr val="tx2"/>
                </a:solidFill>
              </a:rPr>
              <a:t>I come up with using multiple constructors(</a:t>
            </a:r>
            <a:r>
              <a:rPr lang="en-AU" sz="1800" dirty="0" err="1">
                <a:solidFill>
                  <a:schemeClr val="tx2"/>
                </a:solidFill>
              </a:rPr>
              <a:t>Fomally</a:t>
            </a:r>
            <a:r>
              <a:rPr lang="en-AU" sz="1800" dirty="0">
                <a:solidFill>
                  <a:schemeClr val="tx2"/>
                </a:solidFill>
              </a:rPr>
              <a:t> Called Method </a:t>
            </a:r>
            <a:r>
              <a:rPr lang="en-AU" sz="1800" dirty="0" err="1">
                <a:solidFill>
                  <a:schemeClr val="tx2"/>
                </a:solidFill>
              </a:rPr>
              <a:t>OverLoading</a:t>
            </a:r>
            <a:r>
              <a:rPr lang="en-AU" sz="1800" dirty="0">
                <a:solidFill>
                  <a:schemeClr val="tx2"/>
                </a:solidFill>
              </a:rPr>
              <a:t> Concept) to pass different arguments for all data like Class will pass Class data array with 1 extra String Argument then Assignment will pass Assignment data list with 2 extra String arguments and so on.</a:t>
            </a:r>
          </a:p>
          <a:p>
            <a:pPr lvl="2">
              <a:buFont typeface="Arial" panose="020B0604020202020204" pitchFamily="34" charset="0"/>
              <a:buChar char="•"/>
            </a:pPr>
            <a:endParaRPr lang="en-AU" sz="1200" i="1" dirty="0">
              <a:solidFill>
                <a:schemeClr val="tx2"/>
              </a:solidFill>
            </a:endParaRPr>
          </a:p>
          <a:p>
            <a:pPr marL="457200" lvl="1" indent="0">
              <a:buNone/>
            </a:pPr>
            <a:endParaRPr lang="en-AU" sz="1200" i="1" dirty="0">
              <a:solidFill>
                <a:schemeClr val="tx2"/>
              </a:solidFill>
            </a:endParaRPr>
          </a:p>
          <a:p>
            <a:pPr marL="457200" lvl="1" indent="0">
              <a:buNone/>
            </a:pPr>
            <a:endParaRPr lang="en-AU" sz="1200" i="1" dirty="0">
              <a:solidFill>
                <a:schemeClr val="tx2"/>
              </a:solidFill>
            </a:endParaRPr>
          </a:p>
          <a:p>
            <a:pPr lvl="1">
              <a:buFont typeface="Arial" panose="020B0604020202020204" pitchFamily="34" charset="0"/>
              <a:buChar char="•"/>
            </a:pPr>
            <a:endParaRPr lang="en-AU" sz="1200" i="1" dirty="0">
              <a:solidFill>
                <a:schemeClr val="tx2"/>
              </a:solidFill>
            </a:endParaRPr>
          </a:p>
          <a:p>
            <a:pPr marL="0" indent="0"/>
            <a:endParaRPr lang="en-AU" sz="1200" dirty="0">
              <a:solidFill>
                <a:schemeClr val="tx2"/>
              </a:solidFill>
            </a:endParaRPr>
          </a:p>
        </p:txBody>
      </p:sp>
    </p:spTree>
    <p:extLst>
      <p:ext uri="{BB962C8B-B14F-4D97-AF65-F5344CB8AC3E}">
        <p14:creationId xmlns:p14="http://schemas.microsoft.com/office/powerpoint/2010/main" val="1638750990"/>
      </p:ext>
    </p:extLst>
  </p:cSld>
  <p:clrMapOvr>
    <a:masterClrMapping/>
  </p:clrMapOvr>
</p:sld>
</file>

<file path=ppt/theme/theme1.xml><?xml version="1.0" encoding="utf-8"?>
<a:theme xmlns:a="http://schemas.openxmlformats.org/drawingml/2006/main" name="Theme2">
  <a:themeElements>
    <a:clrScheme name="Charles Sturt University">
      <a:dk1>
        <a:sysClr val="windowText" lastClr="000000"/>
      </a:dk1>
      <a:lt1>
        <a:sysClr val="window" lastClr="FFFFFF"/>
      </a:lt1>
      <a:dk2>
        <a:srgbClr val="414141"/>
      </a:dk2>
      <a:lt2>
        <a:srgbClr val="FFFFFF"/>
      </a:lt2>
      <a:accent1>
        <a:srgbClr val="C4262E"/>
      </a:accent1>
      <a:accent2>
        <a:srgbClr val="E05206"/>
      </a:accent2>
      <a:accent3>
        <a:srgbClr val="414141"/>
      </a:accent3>
      <a:accent4>
        <a:srgbClr val="776F65"/>
      </a:accent4>
      <a:accent5>
        <a:srgbClr val="CBC7BF"/>
      </a:accent5>
      <a:accent6>
        <a:srgbClr val="E5E5DF"/>
      </a:accent6>
      <a:hlink>
        <a:srgbClr val="C4262E"/>
      </a:hlink>
      <a:folHlink>
        <a:srgbClr val="C4262E"/>
      </a:folHlink>
    </a:clrScheme>
    <a:fontScheme name="Charles Sturt Universit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3167</TotalTime>
  <Words>1318</Words>
  <Application>Microsoft Office PowerPoint</Application>
  <PresentationFormat>On-screen Show (4:3)</PresentationFormat>
  <Paragraphs>157</Paragraphs>
  <Slides>16</Slides>
  <Notes>0</Notes>
  <HiddenSlides>1</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Wingdings</vt:lpstr>
      <vt:lpstr>Theme2</vt:lpstr>
      <vt:lpstr>[ TimeTable ]</vt:lpstr>
      <vt:lpstr>Introduction</vt:lpstr>
      <vt:lpstr>App Overview</vt:lpstr>
      <vt:lpstr>App Overview ( Cont..)</vt:lpstr>
      <vt:lpstr>App Overview ( Cont..)</vt:lpstr>
      <vt:lpstr>App [Intended] Functionality</vt:lpstr>
      <vt:lpstr>Platform Used</vt:lpstr>
      <vt:lpstr>Tools Used and Requirements</vt:lpstr>
      <vt:lpstr>Techniques and Challenges</vt:lpstr>
      <vt:lpstr>Improvements for the Future!</vt:lpstr>
      <vt:lpstr>App Architecture</vt:lpstr>
      <vt:lpstr>App Architecture</vt:lpstr>
      <vt:lpstr>App Architecture</vt:lpstr>
      <vt:lpstr>[USE CASE 1- Class]</vt:lpstr>
      <vt:lpstr>[ USE CASE 2- RecycleView and CardView]</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ITC209 Lecture 1</dc:title>
  <dc:creator>Alexander Zawadski</dc:creator>
  <cp:lastModifiedBy>Fahaad Hapani</cp:lastModifiedBy>
  <cp:revision>298</cp:revision>
  <dcterms:created xsi:type="dcterms:W3CDTF">2016-07-11T09:20:03Z</dcterms:created>
  <dcterms:modified xsi:type="dcterms:W3CDTF">2023-01-05T00:45:25Z</dcterms:modified>
</cp:coreProperties>
</file>