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8"/>
  </p:notesMasterIdLst>
  <p:sldIdLst>
    <p:sldId id="320" r:id="rId2"/>
    <p:sldId id="257" r:id="rId3"/>
    <p:sldId id="319" r:id="rId4"/>
    <p:sldId id="259" r:id="rId5"/>
    <p:sldId id="277" r:id="rId6"/>
    <p:sldId id="300" r:id="rId7"/>
    <p:sldId id="278" r:id="rId8"/>
    <p:sldId id="315" r:id="rId9"/>
    <p:sldId id="279" r:id="rId10"/>
    <p:sldId id="301" r:id="rId11"/>
    <p:sldId id="302" r:id="rId12"/>
    <p:sldId id="303" r:id="rId13"/>
    <p:sldId id="323" r:id="rId14"/>
    <p:sldId id="305" r:id="rId15"/>
    <p:sldId id="308" r:id="rId16"/>
    <p:sldId id="309" r:id="rId17"/>
    <p:sldId id="310" r:id="rId18"/>
    <p:sldId id="313" r:id="rId19"/>
    <p:sldId id="311" r:id="rId20"/>
    <p:sldId id="312" r:id="rId21"/>
    <p:sldId id="314" r:id="rId22"/>
    <p:sldId id="316" r:id="rId23"/>
    <p:sldId id="317" r:id="rId24"/>
    <p:sldId id="318" r:id="rId25"/>
    <p:sldId id="292" r:id="rId26"/>
    <p:sldId id="32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39FECE4-A5AE-4692-85EE-F782FA15A02C}">
          <p14:sldIdLst>
            <p14:sldId id="320"/>
            <p14:sldId id="257"/>
            <p14:sldId id="319"/>
            <p14:sldId id="259"/>
            <p14:sldId id="277"/>
            <p14:sldId id="300"/>
            <p14:sldId id="278"/>
            <p14:sldId id="315"/>
            <p14:sldId id="279"/>
            <p14:sldId id="301"/>
            <p14:sldId id="302"/>
            <p14:sldId id="303"/>
            <p14:sldId id="323"/>
            <p14:sldId id="305"/>
            <p14:sldId id="308"/>
            <p14:sldId id="309"/>
            <p14:sldId id="310"/>
            <p14:sldId id="313"/>
            <p14:sldId id="311"/>
            <p14:sldId id="312"/>
            <p14:sldId id="314"/>
            <p14:sldId id="316"/>
            <p14:sldId id="317"/>
            <p14:sldId id="318"/>
            <p14:sldId id="292"/>
            <p14:sldId id="3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57" autoAdjust="0"/>
    <p:restoredTop sz="94684" autoAdjust="0"/>
  </p:normalViewPr>
  <p:slideViewPr>
    <p:cSldViewPr snapToGrid="0">
      <p:cViewPr varScale="1">
        <p:scale>
          <a:sx n="78" d="100"/>
          <a:sy n="78" d="100"/>
        </p:scale>
        <p:origin x="998" y="62"/>
      </p:cViewPr>
      <p:guideLst/>
    </p:cSldViewPr>
  </p:slideViewPr>
  <p:outlineViewPr>
    <p:cViewPr>
      <p:scale>
        <a:sx n="33" d="100"/>
        <a:sy n="33" d="100"/>
      </p:scale>
      <p:origin x="0" y="-13245"/>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5480B7-3528-42E1-84B4-FB449D811F8A}" type="datetimeFigureOut">
              <a:rPr lang="en-IN" smtClean="0"/>
              <a:t>10-04-2025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97F313-6572-4D9E-ABC9-B6FCB3F2CE06}" type="slidenum">
              <a:rPr lang="en-IN" smtClean="0"/>
              <a:t>‹#›</a:t>
            </a:fld>
            <a:endParaRPr lang="en-IN"/>
          </a:p>
        </p:txBody>
      </p:sp>
    </p:spTree>
    <p:extLst>
      <p:ext uri="{BB962C8B-B14F-4D97-AF65-F5344CB8AC3E}">
        <p14:creationId xmlns:p14="http://schemas.microsoft.com/office/powerpoint/2010/main" val="1657895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497F313-6572-4D9E-ABC9-B6FCB3F2CE06}" type="slidenum">
              <a:rPr lang="en-IN" smtClean="0"/>
              <a:t>2</a:t>
            </a:fld>
            <a:endParaRPr lang="en-IN"/>
          </a:p>
        </p:txBody>
      </p:sp>
    </p:spTree>
    <p:extLst>
      <p:ext uri="{BB962C8B-B14F-4D97-AF65-F5344CB8AC3E}">
        <p14:creationId xmlns:p14="http://schemas.microsoft.com/office/powerpoint/2010/main" val="2342851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0FC5E-B0A1-CE1A-6DC8-38C26597C9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ED083A-D6E1-5191-86FA-654C1AEA21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625429-69CE-D260-1315-F372EE689FC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E165CA0-ECCC-5A46-0499-3A92E2F63B2B}"/>
              </a:ext>
            </a:extLst>
          </p:cNvPr>
          <p:cNvSpPr>
            <a:spLocks noGrp="1"/>
          </p:cNvSpPr>
          <p:nvPr>
            <p:ph type="sldNum" sz="quarter" idx="5"/>
          </p:nvPr>
        </p:nvSpPr>
        <p:spPr/>
        <p:txBody>
          <a:bodyPr/>
          <a:lstStyle/>
          <a:p>
            <a:fld id="{E497F313-6572-4D9E-ABC9-B6FCB3F2CE06}" type="slidenum">
              <a:rPr lang="en-IN" smtClean="0"/>
              <a:t>3</a:t>
            </a:fld>
            <a:endParaRPr lang="en-IN"/>
          </a:p>
        </p:txBody>
      </p:sp>
    </p:spTree>
    <p:extLst>
      <p:ext uri="{BB962C8B-B14F-4D97-AF65-F5344CB8AC3E}">
        <p14:creationId xmlns:p14="http://schemas.microsoft.com/office/powerpoint/2010/main" val="682309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C76EB5-17A7-42B8-BD96-E47778B29F1E}"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6318C0-96E5-4569-BADA-890B6A86E7F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4383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C76EB5-17A7-42B8-BD96-E47778B29F1E}"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6318C0-96E5-4569-BADA-890B6A86E7FC}" type="slidenum">
              <a:rPr lang="en-IN" smtClean="0"/>
              <a:t>‹#›</a:t>
            </a:fld>
            <a:endParaRPr lang="en-IN"/>
          </a:p>
        </p:txBody>
      </p:sp>
    </p:spTree>
    <p:extLst>
      <p:ext uri="{BB962C8B-B14F-4D97-AF65-F5344CB8AC3E}">
        <p14:creationId xmlns:p14="http://schemas.microsoft.com/office/powerpoint/2010/main" val="3155238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C76EB5-17A7-42B8-BD96-E47778B29F1E}"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6318C0-96E5-4569-BADA-890B6A86E7FC}" type="slidenum">
              <a:rPr lang="en-IN" smtClean="0"/>
              <a:t>‹#›</a:t>
            </a:fld>
            <a:endParaRPr lang="en-IN"/>
          </a:p>
        </p:txBody>
      </p:sp>
    </p:spTree>
    <p:extLst>
      <p:ext uri="{BB962C8B-B14F-4D97-AF65-F5344CB8AC3E}">
        <p14:creationId xmlns:p14="http://schemas.microsoft.com/office/powerpoint/2010/main" val="3880808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C76EB5-17A7-42B8-BD96-E47778B29F1E}"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6318C0-96E5-4569-BADA-890B6A86E7FC}" type="slidenum">
              <a:rPr lang="en-IN" smtClean="0"/>
              <a:t>‹#›</a:t>
            </a:fld>
            <a:endParaRPr lang="en-IN"/>
          </a:p>
        </p:txBody>
      </p:sp>
    </p:spTree>
    <p:extLst>
      <p:ext uri="{BB962C8B-B14F-4D97-AF65-F5344CB8AC3E}">
        <p14:creationId xmlns:p14="http://schemas.microsoft.com/office/powerpoint/2010/main" val="824999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C76EB5-17A7-42B8-BD96-E47778B29F1E}"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6318C0-96E5-4569-BADA-890B6A86E7F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620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C76EB5-17A7-42B8-BD96-E47778B29F1E}"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6318C0-96E5-4569-BADA-890B6A86E7FC}" type="slidenum">
              <a:rPr lang="en-IN" smtClean="0"/>
              <a:t>‹#›</a:t>
            </a:fld>
            <a:endParaRPr lang="en-IN"/>
          </a:p>
        </p:txBody>
      </p:sp>
    </p:spTree>
    <p:extLst>
      <p:ext uri="{BB962C8B-B14F-4D97-AF65-F5344CB8AC3E}">
        <p14:creationId xmlns:p14="http://schemas.microsoft.com/office/powerpoint/2010/main" val="4050473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C76EB5-17A7-42B8-BD96-E47778B29F1E}" type="datetimeFigureOut">
              <a:rPr lang="en-IN" smtClean="0"/>
              <a:t>10-04-2025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6318C0-96E5-4569-BADA-890B6A86E7FC}" type="slidenum">
              <a:rPr lang="en-IN" smtClean="0"/>
              <a:t>‹#›</a:t>
            </a:fld>
            <a:endParaRPr lang="en-IN"/>
          </a:p>
        </p:txBody>
      </p:sp>
    </p:spTree>
    <p:extLst>
      <p:ext uri="{BB962C8B-B14F-4D97-AF65-F5344CB8AC3E}">
        <p14:creationId xmlns:p14="http://schemas.microsoft.com/office/powerpoint/2010/main" val="2833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C76EB5-17A7-42B8-BD96-E47778B29F1E}" type="datetimeFigureOut">
              <a:rPr lang="en-IN" smtClean="0"/>
              <a:t>10-04-2025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6318C0-96E5-4569-BADA-890B6A86E7FC}" type="slidenum">
              <a:rPr lang="en-IN" smtClean="0"/>
              <a:t>‹#›</a:t>
            </a:fld>
            <a:endParaRPr lang="en-IN"/>
          </a:p>
        </p:txBody>
      </p:sp>
    </p:spTree>
    <p:extLst>
      <p:ext uri="{BB962C8B-B14F-4D97-AF65-F5344CB8AC3E}">
        <p14:creationId xmlns:p14="http://schemas.microsoft.com/office/powerpoint/2010/main" val="3801751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5C76EB5-17A7-42B8-BD96-E47778B29F1E}" type="datetimeFigureOut">
              <a:rPr lang="en-IN" smtClean="0"/>
              <a:t>10-04-2025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F6318C0-96E5-4569-BADA-890B6A86E7FC}" type="slidenum">
              <a:rPr lang="en-IN" smtClean="0"/>
              <a:t>‹#›</a:t>
            </a:fld>
            <a:endParaRPr lang="en-IN"/>
          </a:p>
        </p:txBody>
      </p:sp>
    </p:spTree>
    <p:extLst>
      <p:ext uri="{BB962C8B-B14F-4D97-AF65-F5344CB8AC3E}">
        <p14:creationId xmlns:p14="http://schemas.microsoft.com/office/powerpoint/2010/main" val="3771371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5C76EB5-17A7-42B8-BD96-E47778B29F1E}" type="datetimeFigureOut">
              <a:rPr lang="en-IN" smtClean="0"/>
              <a:t>10-04-2025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6318C0-96E5-4569-BADA-890B6A86E7FC}" type="slidenum">
              <a:rPr lang="en-IN" smtClean="0"/>
              <a:t>‹#›</a:t>
            </a:fld>
            <a:endParaRPr lang="en-IN"/>
          </a:p>
        </p:txBody>
      </p:sp>
    </p:spTree>
    <p:extLst>
      <p:ext uri="{BB962C8B-B14F-4D97-AF65-F5344CB8AC3E}">
        <p14:creationId xmlns:p14="http://schemas.microsoft.com/office/powerpoint/2010/main" val="1786649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76EB5-17A7-42B8-BD96-E47778B29F1E}"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6318C0-96E5-4569-BADA-890B6A86E7FC}" type="slidenum">
              <a:rPr lang="en-IN" smtClean="0"/>
              <a:t>‹#›</a:t>
            </a:fld>
            <a:endParaRPr lang="en-IN"/>
          </a:p>
        </p:txBody>
      </p:sp>
    </p:spTree>
    <p:extLst>
      <p:ext uri="{BB962C8B-B14F-4D97-AF65-F5344CB8AC3E}">
        <p14:creationId xmlns:p14="http://schemas.microsoft.com/office/powerpoint/2010/main" val="1398326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5C76EB5-17A7-42B8-BD96-E47778B29F1E}" type="datetimeFigureOut">
              <a:rPr lang="en-IN" smtClean="0"/>
              <a:t>10-04-2025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F6318C0-96E5-4569-BADA-890B6A86E7F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4240476"/>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s://jcheminf.biomedcentral.com/"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hyperlink" Target="https://doi.org/10.1021/acs.jcim.1c01334" TargetMode="External"/><Relationship Id="rId3" Type="http://schemas.openxmlformats.org/officeDocument/2006/relationships/hyperlink" Target="https://doi.org/10.1038/s41591-024-03434-4" TargetMode="External"/><Relationship Id="rId7" Type="http://schemas.openxmlformats.org/officeDocument/2006/relationships/hyperlink" Target="https://onlinelibrary.wiley.com/doi/pdf/10.1002/jcc.21334" TargetMode="External"/><Relationship Id="rId2" Type="http://schemas.openxmlformats.org/officeDocument/2006/relationships/hyperlink" Target="https://doi.org/10.1371/journal.pone.0147215" TargetMode="External"/><Relationship Id="rId1" Type="http://schemas.openxmlformats.org/officeDocument/2006/relationships/slideLayout" Target="../slideLayouts/slideLayout2.xml"/><Relationship Id="rId6" Type="http://schemas.openxmlformats.org/officeDocument/2006/relationships/hyperlink" Target="https://doi.org/10.1021/acs.jcim.1c00203.%20PMID:34278794" TargetMode="External"/><Relationship Id="rId5" Type="http://schemas.openxmlformats.org/officeDocument/2006/relationships/hyperlink" Target="https://doi.org/10.1038/s41573-019-0024-5" TargetMode="External"/><Relationship Id="rId10" Type="http://schemas.openxmlformats.org/officeDocument/2006/relationships/hyperlink" Target="https://www.rdkit.org/" TargetMode="External"/><Relationship Id="rId4" Type="http://schemas.openxmlformats.org/officeDocument/2006/relationships/hyperlink" Target="https://doi.org/10.1016/j.bfopcu.2017.10.001" TargetMode="External"/><Relationship Id="rId9" Type="http://schemas.openxmlformats.org/officeDocument/2006/relationships/hyperlink" Target="https://doi.org/10.1021/acs.jcim.4c00049"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2D108-C2D8-74DC-9B7A-0F6377FEF599}"/>
              </a:ext>
            </a:extLst>
          </p:cNvPr>
          <p:cNvSpPr>
            <a:spLocks noGrp="1"/>
          </p:cNvSpPr>
          <p:nvPr>
            <p:ph type="ctrTitle"/>
          </p:nvPr>
        </p:nvSpPr>
        <p:spPr/>
        <p:txBody>
          <a:bodyPr/>
          <a:lstStyle/>
          <a:p>
            <a:r>
              <a:rPr lang="en-IN" dirty="0"/>
              <a:t>AI Modelling for Drug Analysis and Predictions</a:t>
            </a:r>
          </a:p>
        </p:txBody>
      </p:sp>
      <p:sp>
        <p:nvSpPr>
          <p:cNvPr id="3" name="Subtitle 2">
            <a:extLst>
              <a:ext uri="{FF2B5EF4-FFF2-40B4-BE49-F238E27FC236}">
                <a16:creationId xmlns:a16="http://schemas.microsoft.com/office/drawing/2014/main" id="{CDECDB1E-52F8-C76E-5DEF-E0F61827CF75}"/>
              </a:ext>
            </a:extLst>
          </p:cNvPr>
          <p:cNvSpPr>
            <a:spLocks noGrp="1"/>
          </p:cNvSpPr>
          <p:nvPr>
            <p:ph type="subTitle" idx="1"/>
          </p:nvPr>
        </p:nvSpPr>
        <p:spPr>
          <a:xfrm>
            <a:off x="1177039" y="4436437"/>
            <a:ext cx="7129549" cy="1143000"/>
          </a:xfrm>
        </p:spPr>
        <p:txBody>
          <a:bodyPr>
            <a:normAutofit/>
          </a:bodyPr>
          <a:lstStyle/>
          <a:p>
            <a:pPr algn="l"/>
            <a:r>
              <a:rPr lang="en-IN" sz="1800" dirty="0"/>
              <a:t>Rishi Senthil Kumar – 21BLC1045</a:t>
            </a:r>
            <a:br>
              <a:rPr lang="en-IN" sz="1800" dirty="0"/>
            </a:br>
            <a:r>
              <a:rPr lang="en-IN" sz="1800" dirty="0" err="1"/>
              <a:t>Jagadeshwar</a:t>
            </a:r>
            <a:r>
              <a:rPr lang="en-IN" sz="1800" dirty="0"/>
              <a:t> </a:t>
            </a:r>
            <a:r>
              <a:rPr lang="en-IN" sz="1800" dirty="0" err="1"/>
              <a:t>Muthukumaran</a:t>
            </a:r>
            <a:r>
              <a:rPr lang="en-IN" sz="1800" dirty="0"/>
              <a:t> – 21BLC1277</a:t>
            </a:r>
            <a:br>
              <a:rPr lang="en-IN" sz="1800" dirty="0"/>
            </a:br>
            <a:r>
              <a:rPr lang="en-IN" sz="1800" dirty="0"/>
              <a:t>Ashwin Sivakumar – 21BLC1296</a:t>
            </a:r>
          </a:p>
          <a:p>
            <a:endParaRPr lang="en-IN" sz="1800" dirty="0"/>
          </a:p>
        </p:txBody>
      </p:sp>
      <p:sp>
        <p:nvSpPr>
          <p:cNvPr id="4" name="Subtitle 2">
            <a:extLst>
              <a:ext uri="{FF2B5EF4-FFF2-40B4-BE49-F238E27FC236}">
                <a16:creationId xmlns:a16="http://schemas.microsoft.com/office/drawing/2014/main" id="{5C5E9816-7EDE-449E-4233-39018B340E68}"/>
              </a:ext>
            </a:extLst>
          </p:cNvPr>
          <p:cNvSpPr txBox="1">
            <a:spLocks/>
          </p:cNvSpPr>
          <p:nvPr/>
        </p:nvSpPr>
        <p:spPr>
          <a:xfrm>
            <a:off x="7992185" y="5926618"/>
            <a:ext cx="7129549" cy="1143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IN" sz="2000" dirty="0"/>
              <a:t>Guide: Dr. Reena Monica P</a:t>
            </a:r>
          </a:p>
        </p:txBody>
      </p:sp>
    </p:spTree>
    <p:extLst>
      <p:ext uri="{BB962C8B-B14F-4D97-AF65-F5344CB8AC3E}">
        <p14:creationId xmlns:p14="http://schemas.microsoft.com/office/powerpoint/2010/main" val="3417277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485DC-9CDD-F6C0-A3D8-B9D6ADADC3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762CB0-7FCD-992B-CB04-01ABB9F3AA91}"/>
              </a:ext>
            </a:extLst>
          </p:cNvPr>
          <p:cNvSpPr>
            <a:spLocks noGrp="1"/>
          </p:cNvSpPr>
          <p:nvPr>
            <p:ph type="title"/>
          </p:nvPr>
        </p:nvSpPr>
        <p:spPr>
          <a:xfrm>
            <a:off x="1199534" y="196645"/>
            <a:ext cx="10687665" cy="1450757"/>
          </a:xfrm>
        </p:spPr>
        <p:txBody>
          <a:bodyPr>
            <a:normAutofit/>
          </a:bodyPr>
          <a:lstStyle/>
          <a:p>
            <a:br>
              <a:rPr lang="en-IN" dirty="0"/>
            </a:br>
            <a:r>
              <a:rPr lang="en-US" dirty="0" err="1"/>
              <a:t>PyTorch</a:t>
            </a:r>
            <a:r>
              <a:rPr lang="en-US" dirty="0"/>
              <a:t> for Classification &amp; Regression</a:t>
            </a:r>
            <a:r>
              <a:rPr lang="en-IN" dirty="0"/>
              <a:t> </a:t>
            </a:r>
          </a:p>
        </p:txBody>
      </p:sp>
      <p:sp>
        <p:nvSpPr>
          <p:cNvPr id="3" name="Content Placeholder 2">
            <a:extLst>
              <a:ext uri="{FF2B5EF4-FFF2-40B4-BE49-F238E27FC236}">
                <a16:creationId xmlns:a16="http://schemas.microsoft.com/office/drawing/2014/main" id="{F6E586EA-416F-9252-BBDB-75E1167E5833}"/>
              </a:ext>
            </a:extLst>
          </p:cNvPr>
          <p:cNvSpPr>
            <a:spLocks noGrp="1"/>
          </p:cNvSpPr>
          <p:nvPr>
            <p:ph idx="1"/>
          </p:nvPr>
        </p:nvSpPr>
        <p:spPr>
          <a:xfrm>
            <a:off x="1199535" y="1920240"/>
            <a:ext cx="10058400" cy="4023360"/>
          </a:xfrm>
        </p:spPr>
        <p:txBody>
          <a:bodyPr>
            <a:normAutofit fontScale="77500" lnSpcReduction="20000"/>
          </a:bodyPr>
          <a:lstStyle/>
          <a:p>
            <a:pPr marL="0" marR="0">
              <a:lnSpc>
                <a:spcPct val="115000"/>
              </a:lnSpc>
              <a:spcAft>
                <a:spcPts val="800"/>
              </a:spcAft>
              <a:buNone/>
            </a:pPr>
            <a:r>
              <a:rPr lang="en-US" sz="1800" b="1" kern="100" dirty="0">
                <a:effectLst/>
                <a:latin typeface="Calibri" panose="020F0502020204030204" pitchFamily="34" charset="0"/>
                <a:ea typeface="Calibri" panose="020F0502020204030204" pitchFamily="34" charset="0"/>
                <a:cs typeface="Cordia New" panose="020B0304020202020204" pitchFamily="34" charset="-34"/>
              </a:rPr>
              <a:t>Classification (Feed-Forward Neural Network)</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Cordia New" panose="020B0304020202020204" pitchFamily="34" charset="-34"/>
              </a:rPr>
              <a:t>Binary classification (Active = 1, Inactive = 0).</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Cordia New" panose="020B0304020202020204" pitchFamily="34" charset="-34"/>
              </a:rPr>
              <a:t>Input: 150-bit fingerprint, Architecture: 4 hidden layers (1024 → 512 → 256 → 128).</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Cordia New" panose="020B0304020202020204" pitchFamily="34" charset="-34"/>
              </a:rPr>
              <a:t>Training: 100 epochs, Optimizer: Adam, Loss Function: </a:t>
            </a:r>
            <a:r>
              <a:rPr lang="en-US" sz="1800" kern="100" dirty="0" err="1">
                <a:effectLst/>
                <a:latin typeface="Calibri" panose="020F0502020204030204" pitchFamily="34" charset="0"/>
                <a:ea typeface="Calibri" panose="020F0502020204030204" pitchFamily="34" charset="0"/>
                <a:cs typeface="Cordia New" panose="020B0304020202020204" pitchFamily="34" charset="-34"/>
              </a:rPr>
              <a:t>CrossEntropyLoss</a:t>
            </a:r>
            <a:r>
              <a:rPr lang="en-US" sz="1800" kern="100" dirty="0">
                <a:effectLst/>
                <a:latin typeface="Calibri" panose="020F0502020204030204" pitchFamily="34" charset="0"/>
                <a:ea typeface="Calibri" panose="020F0502020204030204" pitchFamily="34" charset="0"/>
                <a:cs typeface="Cordia New" panose="020B0304020202020204" pitchFamily="34" charset="-34"/>
              </a:rPr>
              <a:t>.</a:t>
            </a:r>
          </a:p>
          <a:p>
            <a:pPr marL="0" marR="0">
              <a:lnSpc>
                <a:spcPct val="115000"/>
              </a:lnSpc>
              <a:spcAft>
                <a:spcPts val="800"/>
              </a:spcAft>
              <a:buNone/>
            </a:pPr>
            <a:r>
              <a:rPr lang="en-US" sz="1800" b="1" kern="100" dirty="0">
                <a:effectLst/>
                <a:latin typeface="Calibri" panose="020F0502020204030204" pitchFamily="34" charset="0"/>
                <a:ea typeface="Calibri" panose="020F0502020204030204" pitchFamily="34" charset="0"/>
                <a:cs typeface="Cordia New" panose="020B0304020202020204" pitchFamily="34" charset="-34"/>
              </a:rPr>
              <a:t>Regression (Convolutional Neural Network)</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Cordia New" panose="020B0304020202020204" pitchFamily="34" charset="-34"/>
              </a:rPr>
              <a:t>Input: 150-bit for binding affinity, 300-bit for synergy.</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Cordia New" panose="020B0304020202020204" pitchFamily="34" charset="-34"/>
              </a:rPr>
              <a:t>Architecture: 2 Convolutional layers (kernel size = 3), Pooling layer (kernel size = 2).</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Cordia New" panose="020B0304020202020204" pitchFamily="34" charset="-34"/>
              </a:rPr>
              <a:t>Regularization: Dropout (30%) to prevent overfitting.</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Cordia New" panose="020B0304020202020204" pitchFamily="34" charset="-34"/>
              </a:rPr>
              <a:t>Training: 1000 epochs, Early Stopping enabled.</a:t>
            </a:r>
          </a:p>
        </p:txBody>
      </p:sp>
    </p:spTree>
    <p:extLst>
      <p:ext uri="{BB962C8B-B14F-4D97-AF65-F5344CB8AC3E}">
        <p14:creationId xmlns:p14="http://schemas.microsoft.com/office/powerpoint/2010/main" val="3244612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988A3-CC6C-29E7-040D-19475F0E25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0783AD-46BD-CE6F-111B-EC482A3F96EC}"/>
              </a:ext>
            </a:extLst>
          </p:cNvPr>
          <p:cNvSpPr>
            <a:spLocks noGrp="1"/>
          </p:cNvSpPr>
          <p:nvPr>
            <p:ph type="title"/>
          </p:nvPr>
        </p:nvSpPr>
        <p:spPr>
          <a:xfrm>
            <a:off x="1199534" y="196645"/>
            <a:ext cx="12192001" cy="1450757"/>
          </a:xfrm>
        </p:spPr>
        <p:txBody>
          <a:bodyPr>
            <a:normAutofit/>
          </a:bodyPr>
          <a:lstStyle/>
          <a:p>
            <a:br>
              <a:rPr lang="en-IN" dirty="0"/>
            </a:br>
            <a:r>
              <a:rPr lang="en-US" dirty="0"/>
              <a:t>Crew AI for Inference Assistance</a:t>
            </a:r>
            <a:endParaRPr lang="en-IN" dirty="0"/>
          </a:p>
        </p:txBody>
      </p:sp>
      <p:sp>
        <p:nvSpPr>
          <p:cNvPr id="3" name="Content Placeholder 2">
            <a:extLst>
              <a:ext uri="{FF2B5EF4-FFF2-40B4-BE49-F238E27FC236}">
                <a16:creationId xmlns:a16="http://schemas.microsoft.com/office/drawing/2014/main" id="{A3B97F91-9777-ACF4-A39C-98B09320B99B}"/>
              </a:ext>
            </a:extLst>
          </p:cNvPr>
          <p:cNvSpPr>
            <a:spLocks noGrp="1"/>
          </p:cNvSpPr>
          <p:nvPr>
            <p:ph idx="1"/>
          </p:nvPr>
        </p:nvSpPr>
        <p:spPr>
          <a:xfrm>
            <a:off x="1199535" y="1920240"/>
            <a:ext cx="10058400" cy="4023360"/>
          </a:xfrm>
        </p:spPr>
        <p:txBody>
          <a:bodyPr>
            <a:normAutofit/>
          </a:bodyPr>
          <a:lstStyle/>
          <a:p>
            <a:pPr marL="0" marR="0">
              <a:lnSpc>
                <a:spcPct val="115000"/>
              </a:lnSpc>
              <a:spcAft>
                <a:spcPts val="800"/>
              </a:spcAft>
              <a:buNone/>
            </a:pPr>
            <a:r>
              <a:rPr lang="en-US" sz="1800" b="1" kern="100" dirty="0" err="1">
                <a:latin typeface="Calibri" panose="020F0502020204030204" pitchFamily="34" charset="0"/>
                <a:ea typeface="Calibri" panose="020F0502020204030204" pitchFamily="34" charset="0"/>
                <a:cs typeface="Cordia New" panose="020B0304020202020204" pitchFamily="34" charset="-34"/>
              </a:rPr>
              <a:t>C</a:t>
            </a:r>
            <a:r>
              <a:rPr lang="en-US" sz="1800" b="1" kern="100" dirty="0" err="1">
                <a:effectLst/>
                <a:latin typeface="Calibri" panose="020F0502020204030204" pitchFamily="34" charset="0"/>
                <a:ea typeface="Calibri" panose="020F0502020204030204" pitchFamily="34" charset="0"/>
                <a:cs typeface="Cordia New" panose="020B0304020202020204" pitchFamily="34" charset="-34"/>
              </a:rPr>
              <a:t>rewAI</a:t>
            </a:r>
            <a:r>
              <a:rPr lang="en-US" sz="1800" b="1" kern="100" dirty="0">
                <a:effectLst/>
                <a:latin typeface="Calibri" panose="020F0502020204030204" pitchFamily="34" charset="0"/>
                <a:ea typeface="Calibri" panose="020F0502020204030204" pitchFamily="34" charset="0"/>
                <a:cs typeface="Cordia New" panose="020B0304020202020204" pitchFamily="34" charset="-34"/>
              </a:rPr>
              <a:t> Integration for Contextual Analysis</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Cordia New" panose="020B0304020202020204" pitchFamily="34" charset="-34"/>
              </a:rPr>
              <a:t>Extends ML model predictions with AI-driven insights.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Cordia New" panose="020B0304020202020204" pitchFamily="34" charset="-34"/>
              </a:rPr>
              <a:t>Uses Multi-Agent AI System to process outputs from affinity, synergy, and ADME models.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Cordia New" panose="020B0304020202020204" pitchFamily="34" charset="-34"/>
              </a:rPr>
              <a:t>Large Language Model (LLM) + AI Agents generate detailed explanations.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Cordia New" panose="020B0304020202020204" pitchFamily="34" charset="-34"/>
              </a:rPr>
              <a:t>Enhances decision-making for researchers by providing interpretability &amp; recommendations.</a:t>
            </a:r>
          </a:p>
        </p:txBody>
      </p:sp>
    </p:spTree>
    <p:extLst>
      <p:ext uri="{BB962C8B-B14F-4D97-AF65-F5344CB8AC3E}">
        <p14:creationId xmlns:p14="http://schemas.microsoft.com/office/powerpoint/2010/main" val="1655385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97970-A560-830D-5FF8-3BBE4FA490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994444-5AC9-4996-90A8-71CB4B1BD574}"/>
              </a:ext>
            </a:extLst>
          </p:cNvPr>
          <p:cNvSpPr>
            <a:spLocks noGrp="1"/>
          </p:cNvSpPr>
          <p:nvPr>
            <p:ph type="title"/>
          </p:nvPr>
        </p:nvSpPr>
        <p:spPr>
          <a:xfrm>
            <a:off x="1199534" y="196645"/>
            <a:ext cx="12192001" cy="1450757"/>
          </a:xfrm>
        </p:spPr>
        <p:txBody>
          <a:bodyPr>
            <a:normAutofit/>
          </a:bodyPr>
          <a:lstStyle/>
          <a:p>
            <a:br>
              <a:rPr lang="en-IN" dirty="0"/>
            </a:br>
            <a:r>
              <a:rPr lang="en-US" dirty="0" err="1"/>
              <a:t>Streamlit</a:t>
            </a:r>
            <a:endParaRPr lang="en-IN" dirty="0"/>
          </a:p>
        </p:txBody>
      </p:sp>
      <p:sp>
        <p:nvSpPr>
          <p:cNvPr id="3" name="Content Placeholder 2">
            <a:extLst>
              <a:ext uri="{FF2B5EF4-FFF2-40B4-BE49-F238E27FC236}">
                <a16:creationId xmlns:a16="http://schemas.microsoft.com/office/drawing/2014/main" id="{AB9C64C8-A371-DAFB-6943-EB2BC8F5625D}"/>
              </a:ext>
            </a:extLst>
          </p:cNvPr>
          <p:cNvSpPr>
            <a:spLocks noGrp="1"/>
          </p:cNvSpPr>
          <p:nvPr>
            <p:ph idx="1"/>
          </p:nvPr>
        </p:nvSpPr>
        <p:spPr>
          <a:xfrm>
            <a:off x="1199535" y="1920240"/>
            <a:ext cx="10058400" cy="4023360"/>
          </a:xfrm>
        </p:spPr>
        <p:txBody>
          <a:bodyPr>
            <a:normAutofit/>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err="1">
                <a:effectLst/>
                <a:latin typeface="Calibri" panose="020F0502020204030204" pitchFamily="34" charset="0"/>
                <a:ea typeface="Calibri" panose="020F0502020204030204" pitchFamily="34" charset="0"/>
                <a:cs typeface="Cordia New" panose="020B0304020202020204" pitchFamily="34" charset="-34"/>
              </a:rPr>
              <a:t>Streamlit</a:t>
            </a:r>
            <a:r>
              <a:rPr lang="en-US" sz="1800" kern="100" dirty="0">
                <a:effectLst/>
                <a:latin typeface="Calibri" panose="020F0502020204030204" pitchFamily="34" charset="0"/>
                <a:ea typeface="Calibri" panose="020F0502020204030204" pitchFamily="34" charset="0"/>
                <a:cs typeface="Cordia New" panose="020B0304020202020204" pitchFamily="34" charset="-34"/>
              </a:rPr>
              <a:t> is used to develop the web application for drug discovery.</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Cordia New" panose="020B0304020202020204" pitchFamily="34" charset="-34"/>
              </a:rPr>
              <a:t>It provides an interactive interface for ADME profiling, binding affinity, and drug synergy analysis.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Cordia New" panose="020B0304020202020204" pitchFamily="34" charset="-34"/>
              </a:rPr>
              <a:t>The module integrates </a:t>
            </a:r>
            <a:r>
              <a:rPr lang="en-US" sz="1800" kern="100" dirty="0" err="1">
                <a:effectLst/>
                <a:latin typeface="Calibri" panose="020F0502020204030204" pitchFamily="34" charset="0"/>
                <a:ea typeface="Calibri" panose="020F0502020204030204" pitchFamily="34" charset="0"/>
                <a:cs typeface="Cordia New" panose="020B0304020202020204" pitchFamily="34" charset="-34"/>
              </a:rPr>
              <a:t>RDKit</a:t>
            </a:r>
            <a:r>
              <a:rPr lang="en-US" sz="1800" kern="100" dirty="0">
                <a:effectLst/>
                <a:latin typeface="Calibri" panose="020F0502020204030204" pitchFamily="34" charset="0"/>
                <a:ea typeface="Calibri" panose="020F0502020204030204" pitchFamily="34" charset="0"/>
                <a:cs typeface="Cordia New" panose="020B0304020202020204" pitchFamily="34" charset="-34"/>
              </a:rPr>
              <a:t>, </a:t>
            </a:r>
            <a:r>
              <a:rPr lang="en-US" sz="1800" kern="100" dirty="0" err="1">
                <a:effectLst/>
                <a:latin typeface="Calibri" panose="020F0502020204030204" pitchFamily="34" charset="0"/>
                <a:ea typeface="Calibri" panose="020F0502020204030204" pitchFamily="34" charset="0"/>
                <a:cs typeface="Cordia New" panose="020B0304020202020204" pitchFamily="34" charset="-34"/>
              </a:rPr>
              <a:t>PyTorch</a:t>
            </a:r>
            <a:r>
              <a:rPr lang="en-US" sz="1800" kern="100" dirty="0">
                <a:effectLst/>
                <a:latin typeface="Calibri" panose="020F0502020204030204" pitchFamily="34" charset="0"/>
                <a:ea typeface="Calibri" panose="020F0502020204030204" pitchFamily="34" charset="0"/>
                <a:cs typeface="Cordia New" panose="020B0304020202020204" pitchFamily="34" charset="-34"/>
              </a:rPr>
              <a:t>, and </a:t>
            </a:r>
            <a:r>
              <a:rPr lang="en-US" sz="1800" kern="100" dirty="0" err="1">
                <a:effectLst/>
                <a:latin typeface="Calibri" panose="020F0502020204030204" pitchFamily="34" charset="0"/>
                <a:ea typeface="Calibri" panose="020F0502020204030204" pitchFamily="34" charset="0"/>
                <a:cs typeface="Cordia New" panose="020B0304020202020204" pitchFamily="34" charset="-34"/>
              </a:rPr>
              <a:t>crewAI</a:t>
            </a:r>
            <a:r>
              <a:rPr lang="en-US" sz="1800" kern="100" dirty="0">
                <a:effectLst/>
                <a:latin typeface="Calibri" panose="020F0502020204030204" pitchFamily="34" charset="0"/>
                <a:ea typeface="Calibri" panose="020F0502020204030204" pitchFamily="34" charset="0"/>
                <a:cs typeface="Cordia New" panose="020B0304020202020204" pitchFamily="34" charset="-34"/>
              </a:rPr>
              <a:t> for real-time predictions.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Cordia New" panose="020B0304020202020204" pitchFamily="34" charset="-34"/>
              </a:rPr>
              <a:t>It enables easy result visualization without requiring programming expertise.</a:t>
            </a:r>
          </a:p>
        </p:txBody>
      </p:sp>
    </p:spTree>
    <p:extLst>
      <p:ext uri="{BB962C8B-B14F-4D97-AF65-F5344CB8AC3E}">
        <p14:creationId xmlns:p14="http://schemas.microsoft.com/office/powerpoint/2010/main" val="1032063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FF5F81-8961-D3CD-506A-D95D4659E1B1}"/>
              </a:ext>
            </a:extLst>
          </p:cNvPr>
          <p:cNvSpPr txBox="1"/>
          <p:nvPr/>
        </p:nvSpPr>
        <p:spPr>
          <a:xfrm>
            <a:off x="707923" y="179128"/>
            <a:ext cx="6096000" cy="646331"/>
          </a:xfrm>
          <a:prstGeom prst="rect">
            <a:avLst/>
          </a:prstGeom>
          <a:noFill/>
        </p:spPr>
        <p:txBody>
          <a:bodyPr wrap="square">
            <a:spAutoFit/>
          </a:bodyPr>
          <a:lstStyle/>
          <a:p>
            <a:r>
              <a:rPr lang="en-US" sz="3600" dirty="0">
                <a:latin typeface="+mj-lt"/>
              </a:rPr>
              <a:t>Web Application Home page</a:t>
            </a:r>
          </a:p>
        </p:txBody>
      </p:sp>
      <p:pic>
        <p:nvPicPr>
          <p:cNvPr id="4" name="Picture 3">
            <a:extLst>
              <a:ext uri="{FF2B5EF4-FFF2-40B4-BE49-F238E27FC236}">
                <a16:creationId xmlns:a16="http://schemas.microsoft.com/office/drawing/2014/main" id="{C22D2F7C-88E2-EAE0-5FA6-D0EE8C5EFEFF}"/>
              </a:ext>
            </a:extLst>
          </p:cNvPr>
          <p:cNvPicPr>
            <a:picLocks noChangeAspect="1"/>
          </p:cNvPicPr>
          <p:nvPr/>
        </p:nvPicPr>
        <p:blipFill>
          <a:blip r:embed="rId2"/>
          <a:stretch>
            <a:fillRect/>
          </a:stretch>
        </p:blipFill>
        <p:spPr>
          <a:xfrm>
            <a:off x="2145492" y="990600"/>
            <a:ext cx="7901016" cy="4127332"/>
          </a:xfrm>
          <a:prstGeom prst="rect">
            <a:avLst/>
          </a:prstGeom>
        </p:spPr>
      </p:pic>
      <p:sp>
        <p:nvSpPr>
          <p:cNvPr id="6" name="TextBox 5">
            <a:extLst>
              <a:ext uri="{FF2B5EF4-FFF2-40B4-BE49-F238E27FC236}">
                <a16:creationId xmlns:a16="http://schemas.microsoft.com/office/drawing/2014/main" id="{0774D40A-8D55-D731-34B9-269B36F6B95F}"/>
              </a:ext>
            </a:extLst>
          </p:cNvPr>
          <p:cNvSpPr txBox="1"/>
          <p:nvPr/>
        </p:nvSpPr>
        <p:spPr>
          <a:xfrm>
            <a:off x="2399071" y="5209331"/>
            <a:ext cx="7393858" cy="923330"/>
          </a:xfrm>
          <a:prstGeom prst="rect">
            <a:avLst/>
          </a:prstGeom>
          <a:noFill/>
        </p:spPr>
        <p:txBody>
          <a:bodyPr wrap="square">
            <a:spAutoFit/>
          </a:bodyPr>
          <a:lstStyle/>
          <a:p>
            <a:pPr algn="just"/>
            <a:r>
              <a:rPr lang="en-US" dirty="0"/>
              <a:t>The Home page of </a:t>
            </a:r>
            <a:r>
              <a:rPr lang="en-US" dirty="0" err="1"/>
              <a:t>DrugXplorer</a:t>
            </a:r>
            <a:r>
              <a:rPr lang="en-US" dirty="0"/>
              <a:t> provides a brief introduction to the three main sections of our application: ADME analysis, binding affinity prediction, and drug synergy prediction. </a:t>
            </a:r>
          </a:p>
        </p:txBody>
      </p:sp>
    </p:spTree>
    <p:extLst>
      <p:ext uri="{BB962C8B-B14F-4D97-AF65-F5344CB8AC3E}">
        <p14:creationId xmlns:p14="http://schemas.microsoft.com/office/powerpoint/2010/main" val="372472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7C47E-CF46-8ACF-9AC9-576153FA4F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1889ED-78BC-250A-92EE-D521359BCE9F}"/>
              </a:ext>
            </a:extLst>
          </p:cNvPr>
          <p:cNvSpPr>
            <a:spLocks noGrp="1"/>
          </p:cNvSpPr>
          <p:nvPr>
            <p:ph type="title"/>
          </p:nvPr>
        </p:nvSpPr>
        <p:spPr>
          <a:xfrm>
            <a:off x="1179870" y="0"/>
            <a:ext cx="6302479" cy="747252"/>
          </a:xfrm>
        </p:spPr>
        <p:txBody>
          <a:bodyPr>
            <a:normAutofit fontScale="90000"/>
          </a:bodyPr>
          <a:lstStyle/>
          <a:p>
            <a:r>
              <a:rPr lang="en-US" sz="4000" dirty="0"/>
              <a:t>Web Application ADME Analysis</a:t>
            </a:r>
            <a:endParaRPr lang="en-IN" sz="4000" dirty="0"/>
          </a:p>
        </p:txBody>
      </p:sp>
      <p:pic>
        <p:nvPicPr>
          <p:cNvPr id="5" name="Picture 4">
            <a:extLst>
              <a:ext uri="{FF2B5EF4-FFF2-40B4-BE49-F238E27FC236}">
                <a16:creationId xmlns:a16="http://schemas.microsoft.com/office/drawing/2014/main" id="{BC4CB3C1-DB18-22CD-6DA7-5D8F7FB45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723" y="747252"/>
            <a:ext cx="5083277" cy="5083277"/>
          </a:xfrm>
          <a:prstGeom prst="rect">
            <a:avLst/>
          </a:prstGeom>
        </p:spPr>
      </p:pic>
      <p:pic>
        <p:nvPicPr>
          <p:cNvPr id="8" name="Picture 7">
            <a:extLst>
              <a:ext uri="{FF2B5EF4-FFF2-40B4-BE49-F238E27FC236}">
                <a16:creationId xmlns:a16="http://schemas.microsoft.com/office/drawing/2014/main" id="{9E28EB22-3495-B1F1-AB7A-7C1872A28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57102"/>
            <a:ext cx="5855655" cy="3293806"/>
          </a:xfrm>
          <a:prstGeom prst="rect">
            <a:avLst/>
          </a:prstGeom>
        </p:spPr>
      </p:pic>
      <p:sp>
        <p:nvSpPr>
          <p:cNvPr id="4" name="TextBox 3">
            <a:extLst>
              <a:ext uri="{FF2B5EF4-FFF2-40B4-BE49-F238E27FC236}">
                <a16:creationId xmlns:a16="http://schemas.microsoft.com/office/drawing/2014/main" id="{6D22722C-19B3-2612-5EFC-DE57A60C4B1D}"/>
              </a:ext>
            </a:extLst>
          </p:cNvPr>
          <p:cNvSpPr txBox="1"/>
          <p:nvPr/>
        </p:nvSpPr>
        <p:spPr>
          <a:xfrm>
            <a:off x="6105832" y="3867580"/>
            <a:ext cx="6096000" cy="2554545"/>
          </a:xfrm>
          <a:prstGeom prst="rect">
            <a:avLst/>
          </a:prstGeom>
          <a:noFill/>
        </p:spPr>
        <p:txBody>
          <a:bodyPr wrap="square">
            <a:spAutoFit/>
          </a:bodyPr>
          <a:lstStyle/>
          <a:p>
            <a:pPr algn="just"/>
            <a:r>
              <a:rPr lang="en-US" sz="1600" dirty="0"/>
              <a:t>The ADME analysis presents key molecular properties of a compound in a table, including molecular weight, hydrophobicity, TPSA, hydrogen bond donors and acceptors, rotatable bonds, Lipinski violations, water solubility, bioavailability, and BBB permeability, all computed using </a:t>
            </a:r>
            <a:r>
              <a:rPr lang="en-US" sz="1600" dirty="0" err="1"/>
              <a:t>RDKit</a:t>
            </a:r>
            <a:r>
              <a:rPr lang="en-US" sz="1600" dirty="0"/>
              <a:t>. These properties help evaluate the compound’s oral bioavailability, BBB permeability, and potential for drug-drug interactions. Classification models further predict the inhibition of major CYP enzymes (CYP1A2, CYP2C9, CYP2C19, CYP2D6, and CYP3A4). An inference is then generated, providing insights into the compound's ADME characteristics.</a:t>
            </a:r>
          </a:p>
        </p:txBody>
      </p:sp>
    </p:spTree>
    <p:extLst>
      <p:ext uri="{BB962C8B-B14F-4D97-AF65-F5344CB8AC3E}">
        <p14:creationId xmlns:p14="http://schemas.microsoft.com/office/powerpoint/2010/main" val="1122143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C85D63-3B74-FF54-145A-BA130DD352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424FCB-7E84-C899-974A-5FC8CBA78375}"/>
              </a:ext>
            </a:extLst>
          </p:cNvPr>
          <p:cNvSpPr txBox="1">
            <a:spLocks/>
          </p:cNvSpPr>
          <p:nvPr/>
        </p:nvSpPr>
        <p:spPr>
          <a:xfrm>
            <a:off x="1179870" y="0"/>
            <a:ext cx="6302479" cy="747252"/>
          </a:xfrm>
          <a:prstGeom prst="rect">
            <a:avLst/>
          </a:prstGeom>
        </p:spPr>
        <p:txBody>
          <a:bodyPr>
            <a:normAutofit fontScale="9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Web Application Binding Affinity</a:t>
            </a:r>
            <a:endParaRPr lang="en-IN" sz="4000" dirty="0"/>
          </a:p>
        </p:txBody>
      </p:sp>
      <p:pic>
        <p:nvPicPr>
          <p:cNvPr id="7" name="Picture 6">
            <a:extLst>
              <a:ext uri="{FF2B5EF4-FFF2-40B4-BE49-F238E27FC236}">
                <a16:creationId xmlns:a16="http://schemas.microsoft.com/office/drawing/2014/main" id="{421A8533-B5DE-49C5-53E8-24ABC38E9762}"/>
              </a:ext>
            </a:extLst>
          </p:cNvPr>
          <p:cNvPicPr>
            <a:picLocks noChangeAspect="1"/>
          </p:cNvPicPr>
          <p:nvPr/>
        </p:nvPicPr>
        <p:blipFill>
          <a:blip r:embed="rId2"/>
          <a:stretch>
            <a:fillRect/>
          </a:stretch>
        </p:blipFill>
        <p:spPr>
          <a:xfrm>
            <a:off x="426834" y="515787"/>
            <a:ext cx="5448812" cy="4189355"/>
          </a:xfrm>
          <a:prstGeom prst="rect">
            <a:avLst/>
          </a:prstGeom>
        </p:spPr>
      </p:pic>
      <p:sp>
        <p:nvSpPr>
          <p:cNvPr id="10" name="AutoShape 2">
            <a:extLst>
              <a:ext uri="{FF2B5EF4-FFF2-40B4-BE49-F238E27FC236}">
                <a16:creationId xmlns:a16="http://schemas.microsoft.com/office/drawing/2014/main" id="{98E56098-003C-5B58-DDE7-81585BA56EB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43F2153F-FE42-2FC3-A444-4E8238832DF5}"/>
              </a:ext>
            </a:extLst>
          </p:cNvPr>
          <p:cNvPicPr>
            <a:picLocks noChangeAspect="1"/>
          </p:cNvPicPr>
          <p:nvPr/>
        </p:nvPicPr>
        <p:blipFill>
          <a:blip r:embed="rId3"/>
          <a:srcRect t="-730" b="62615"/>
          <a:stretch/>
        </p:blipFill>
        <p:spPr>
          <a:xfrm>
            <a:off x="5875645" y="572261"/>
            <a:ext cx="6302479" cy="2162488"/>
          </a:xfrm>
          <a:prstGeom prst="rect">
            <a:avLst/>
          </a:prstGeom>
        </p:spPr>
      </p:pic>
      <p:pic>
        <p:nvPicPr>
          <p:cNvPr id="15" name="Picture 14">
            <a:extLst>
              <a:ext uri="{FF2B5EF4-FFF2-40B4-BE49-F238E27FC236}">
                <a16:creationId xmlns:a16="http://schemas.microsoft.com/office/drawing/2014/main" id="{7DDC4DD2-8599-DBAA-4BAD-1570E515C626}"/>
              </a:ext>
            </a:extLst>
          </p:cNvPr>
          <p:cNvPicPr>
            <a:picLocks noChangeAspect="1"/>
          </p:cNvPicPr>
          <p:nvPr/>
        </p:nvPicPr>
        <p:blipFill>
          <a:blip r:embed="rId3"/>
          <a:srcRect t="36580" r="6553" b="31974"/>
          <a:stretch/>
        </p:blipFill>
        <p:spPr>
          <a:xfrm>
            <a:off x="5875644" y="2723271"/>
            <a:ext cx="5889521" cy="1784150"/>
          </a:xfrm>
          <a:prstGeom prst="rect">
            <a:avLst/>
          </a:prstGeom>
        </p:spPr>
      </p:pic>
      <p:sp>
        <p:nvSpPr>
          <p:cNvPr id="4" name="TextBox 3">
            <a:extLst>
              <a:ext uri="{FF2B5EF4-FFF2-40B4-BE49-F238E27FC236}">
                <a16:creationId xmlns:a16="http://schemas.microsoft.com/office/drawing/2014/main" id="{67814528-3548-6C42-6E1B-5E5EC88703E0}"/>
              </a:ext>
            </a:extLst>
          </p:cNvPr>
          <p:cNvSpPr txBox="1"/>
          <p:nvPr/>
        </p:nvSpPr>
        <p:spPr>
          <a:xfrm>
            <a:off x="434643" y="4710768"/>
            <a:ext cx="11627514" cy="1477328"/>
          </a:xfrm>
          <a:prstGeom prst="rect">
            <a:avLst/>
          </a:prstGeom>
          <a:noFill/>
        </p:spPr>
        <p:txBody>
          <a:bodyPr wrap="square">
            <a:spAutoFit/>
          </a:bodyPr>
          <a:lstStyle/>
          <a:p>
            <a:pPr algn="just"/>
            <a:r>
              <a:rPr lang="en-US" dirty="0"/>
              <a:t>Once a compound and target protein are input, the model predicts the binding affinity and the required dosage to modulate the protein. An inference is then generated, analyzing key molecular properties such as binding affinity, equilibrium constant, and structural context. These properties reflect the strength and stability of the compound-target interaction and the potential for favorable binding. This information provides insight into the therapeutic potential of the compound and can aid researchers in prioritizing it for further development and testing.</a:t>
            </a:r>
          </a:p>
        </p:txBody>
      </p:sp>
    </p:spTree>
    <p:extLst>
      <p:ext uri="{BB962C8B-B14F-4D97-AF65-F5344CB8AC3E}">
        <p14:creationId xmlns:p14="http://schemas.microsoft.com/office/powerpoint/2010/main" val="3445732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61252-C738-E133-DA62-0BD0966F81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892B25-3A3A-6534-330E-221D700E5D8B}"/>
              </a:ext>
            </a:extLst>
          </p:cNvPr>
          <p:cNvSpPr txBox="1">
            <a:spLocks/>
          </p:cNvSpPr>
          <p:nvPr/>
        </p:nvSpPr>
        <p:spPr>
          <a:xfrm>
            <a:off x="1179870" y="0"/>
            <a:ext cx="6302479" cy="747252"/>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Web Application Drug Synergy</a:t>
            </a:r>
            <a:endParaRPr lang="en-IN" sz="4000" dirty="0"/>
          </a:p>
        </p:txBody>
      </p:sp>
      <p:pic>
        <p:nvPicPr>
          <p:cNvPr id="4" name="Picture 3">
            <a:extLst>
              <a:ext uri="{FF2B5EF4-FFF2-40B4-BE49-F238E27FC236}">
                <a16:creationId xmlns:a16="http://schemas.microsoft.com/office/drawing/2014/main" id="{9B489FBF-286D-089A-96DA-19E8E268A62C}"/>
              </a:ext>
            </a:extLst>
          </p:cNvPr>
          <p:cNvPicPr>
            <a:picLocks noChangeAspect="1"/>
          </p:cNvPicPr>
          <p:nvPr/>
        </p:nvPicPr>
        <p:blipFill>
          <a:blip r:embed="rId2"/>
          <a:stretch>
            <a:fillRect/>
          </a:stretch>
        </p:blipFill>
        <p:spPr>
          <a:xfrm>
            <a:off x="32164" y="747252"/>
            <a:ext cx="5654727" cy="3923370"/>
          </a:xfrm>
          <a:prstGeom prst="rect">
            <a:avLst/>
          </a:prstGeom>
        </p:spPr>
      </p:pic>
      <p:pic>
        <p:nvPicPr>
          <p:cNvPr id="5" name="Picture 4">
            <a:extLst>
              <a:ext uri="{FF2B5EF4-FFF2-40B4-BE49-F238E27FC236}">
                <a16:creationId xmlns:a16="http://schemas.microsoft.com/office/drawing/2014/main" id="{9A966636-8862-7636-DB81-6DE751D1F136}"/>
              </a:ext>
            </a:extLst>
          </p:cNvPr>
          <p:cNvPicPr>
            <a:picLocks noChangeAspect="1"/>
          </p:cNvPicPr>
          <p:nvPr/>
        </p:nvPicPr>
        <p:blipFill>
          <a:blip r:embed="rId3"/>
          <a:stretch>
            <a:fillRect/>
          </a:stretch>
        </p:blipFill>
        <p:spPr>
          <a:xfrm>
            <a:off x="5686891" y="747252"/>
            <a:ext cx="6505109" cy="3923371"/>
          </a:xfrm>
          <a:prstGeom prst="rect">
            <a:avLst/>
          </a:prstGeom>
        </p:spPr>
      </p:pic>
      <p:sp>
        <p:nvSpPr>
          <p:cNvPr id="6" name="TextBox 5">
            <a:extLst>
              <a:ext uri="{FF2B5EF4-FFF2-40B4-BE49-F238E27FC236}">
                <a16:creationId xmlns:a16="http://schemas.microsoft.com/office/drawing/2014/main" id="{1B6C1A86-9B91-03D4-4B64-EA6FF89E8C95}"/>
              </a:ext>
            </a:extLst>
          </p:cNvPr>
          <p:cNvSpPr txBox="1"/>
          <p:nvPr/>
        </p:nvSpPr>
        <p:spPr>
          <a:xfrm>
            <a:off x="471948" y="4827938"/>
            <a:ext cx="11248104" cy="1477328"/>
          </a:xfrm>
          <a:prstGeom prst="rect">
            <a:avLst/>
          </a:prstGeom>
          <a:noFill/>
        </p:spPr>
        <p:txBody>
          <a:bodyPr wrap="square">
            <a:spAutoFit/>
          </a:bodyPr>
          <a:lstStyle/>
          <a:p>
            <a:pPr algn="just"/>
            <a:r>
              <a:rPr lang="en-US" dirty="0"/>
              <a:t>Once two compounds and a target cell line have been given as input, the Bliss synergy score is predicted. The score categorizes the drug interaction as </a:t>
            </a:r>
            <a:r>
              <a:rPr lang="en-US" b="1" dirty="0"/>
              <a:t>synergistic</a:t>
            </a:r>
            <a:r>
              <a:rPr lang="en-US" dirty="0"/>
              <a:t> (&gt;1), </a:t>
            </a:r>
            <a:r>
              <a:rPr lang="en-US" b="1" dirty="0"/>
              <a:t>additive</a:t>
            </a:r>
            <a:r>
              <a:rPr lang="en-US" dirty="0"/>
              <a:t> (between -1 and 1), or </a:t>
            </a:r>
            <a:r>
              <a:rPr lang="en-US" b="1" dirty="0"/>
              <a:t>antagonistic</a:t>
            </a:r>
            <a:r>
              <a:rPr lang="en-US" dirty="0"/>
              <a:t> (&lt;-1). This inference provides insights into the effectiveness of the drug combination on the given cell line, along with its origin and relevance to cancer treatments. Overall, it highlights the potential of combination therapies and their implications for clinical applications and drug development. </a:t>
            </a:r>
          </a:p>
        </p:txBody>
      </p:sp>
    </p:spTree>
    <p:extLst>
      <p:ext uri="{BB962C8B-B14F-4D97-AF65-F5344CB8AC3E}">
        <p14:creationId xmlns:p14="http://schemas.microsoft.com/office/powerpoint/2010/main" val="2811674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388F5-5F79-31B1-D216-C7F780AA8E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92C45B-0BD7-CD95-185D-40A1BC275536}"/>
              </a:ext>
            </a:extLst>
          </p:cNvPr>
          <p:cNvSpPr txBox="1">
            <a:spLocks/>
          </p:cNvSpPr>
          <p:nvPr/>
        </p:nvSpPr>
        <p:spPr>
          <a:xfrm>
            <a:off x="0" y="0"/>
            <a:ext cx="6302479" cy="747252"/>
          </a:xfrm>
          <a:prstGeom prst="rect">
            <a:avLst/>
          </a:prstGeom>
        </p:spPr>
        <p:txBody>
          <a:bodyPr>
            <a:normAutofit fontScale="75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CYP Classification Model Performance</a:t>
            </a:r>
            <a:endParaRPr lang="en-IN" sz="4000" dirty="0"/>
          </a:p>
        </p:txBody>
      </p:sp>
      <p:pic>
        <p:nvPicPr>
          <p:cNvPr id="5" name="Picture 4">
            <a:extLst>
              <a:ext uri="{FF2B5EF4-FFF2-40B4-BE49-F238E27FC236}">
                <a16:creationId xmlns:a16="http://schemas.microsoft.com/office/drawing/2014/main" id="{1E1D586B-317A-B08F-E8DB-4F1E0384FDCF}"/>
              </a:ext>
            </a:extLst>
          </p:cNvPr>
          <p:cNvPicPr>
            <a:picLocks noChangeAspect="1"/>
          </p:cNvPicPr>
          <p:nvPr/>
        </p:nvPicPr>
        <p:blipFill>
          <a:blip r:embed="rId2"/>
          <a:stretch>
            <a:fillRect/>
          </a:stretch>
        </p:blipFill>
        <p:spPr>
          <a:xfrm>
            <a:off x="1943100" y="537183"/>
            <a:ext cx="8087032" cy="4739135"/>
          </a:xfrm>
          <a:prstGeom prst="rect">
            <a:avLst/>
          </a:prstGeom>
        </p:spPr>
      </p:pic>
      <p:sp>
        <p:nvSpPr>
          <p:cNvPr id="4" name="TextBox 3">
            <a:extLst>
              <a:ext uri="{FF2B5EF4-FFF2-40B4-BE49-F238E27FC236}">
                <a16:creationId xmlns:a16="http://schemas.microsoft.com/office/drawing/2014/main" id="{E912E750-AC66-3905-4CA8-17532EE2BF37}"/>
              </a:ext>
            </a:extLst>
          </p:cNvPr>
          <p:cNvSpPr txBox="1"/>
          <p:nvPr/>
        </p:nvSpPr>
        <p:spPr>
          <a:xfrm>
            <a:off x="2367116" y="5397487"/>
            <a:ext cx="7239000" cy="923330"/>
          </a:xfrm>
          <a:prstGeom prst="rect">
            <a:avLst/>
          </a:prstGeom>
          <a:noFill/>
        </p:spPr>
        <p:txBody>
          <a:bodyPr wrap="square">
            <a:spAutoFit/>
          </a:bodyPr>
          <a:lstStyle/>
          <a:p>
            <a:pPr algn="just"/>
            <a:r>
              <a:rPr lang="en-US" dirty="0"/>
              <a:t>The Bar Chart presents a comparison of the average AUC, accuracy, and MCC across all five datasets against the benchmark models, highlighting our model’s strong predictive capability for CYP inhibition.</a:t>
            </a:r>
          </a:p>
        </p:txBody>
      </p:sp>
    </p:spTree>
    <p:extLst>
      <p:ext uri="{BB962C8B-B14F-4D97-AF65-F5344CB8AC3E}">
        <p14:creationId xmlns:p14="http://schemas.microsoft.com/office/powerpoint/2010/main" val="4274337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A2C78-CB89-45FD-72FA-39CFCFDC299C}"/>
              </a:ext>
            </a:extLst>
          </p:cNvPr>
          <p:cNvSpPr>
            <a:spLocks noGrp="1"/>
          </p:cNvSpPr>
          <p:nvPr>
            <p:ph type="title"/>
          </p:nvPr>
        </p:nvSpPr>
        <p:spPr>
          <a:xfrm>
            <a:off x="1097280" y="286603"/>
            <a:ext cx="11094720" cy="1450757"/>
          </a:xfrm>
        </p:spPr>
        <p:txBody>
          <a:bodyPr>
            <a:normAutofit/>
          </a:bodyPr>
          <a:lstStyle/>
          <a:p>
            <a:r>
              <a:rPr lang="en-US" sz="4000" dirty="0"/>
              <a:t>Classification Model Performance Evaluation Metrics</a:t>
            </a:r>
          </a:p>
        </p:txBody>
      </p:sp>
      <p:sp>
        <p:nvSpPr>
          <p:cNvPr id="7" name="TextBox 6">
            <a:extLst>
              <a:ext uri="{FF2B5EF4-FFF2-40B4-BE49-F238E27FC236}">
                <a16:creationId xmlns:a16="http://schemas.microsoft.com/office/drawing/2014/main" id="{9067F9EC-544B-E85F-B54F-9ABEB1E98FEC}"/>
              </a:ext>
            </a:extLst>
          </p:cNvPr>
          <p:cNvSpPr txBox="1"/>
          <p:nvPr/>
        </p:nvSpPr>
        <p:spPr>
          <a:xfrm>
            <a:off x="717755" y="1987706"/>
            <a:ext cx="7108722" cy="5693866"/>
          </a:xfrm>
          <a:prstGeom prst="rect">
            <a:avLst/>
          </a:prstGeom>
          <a:noFill/>
        </p:spPr>
        <p:txBody>
          <a:bodyPr wrap="square">
            <a:spAutoFit/>
          </a:bodyPr>
          <a:lstStyle/>
          <a:p>
            <a:r>
              <a:rPr lang="en-US" sz="1600" dirty="0"/>
              <a:t>Accuracy = (TP + TN) / (TP + TN + FP + FN)</a:t>
            </a:r>
          </a:p>
          <a:p>
            <a:endParaRPr lang="en-US" sz="1600" dirty="0"/>
          </a:p>
          <a:p>
            <a:r>
              <a:rPr lang="en-US" sz="1600" dirty="0"/>
              <a:t>MCC = [(TP × TN) − (FP × FN)] / √[(TP + FP)(TP + FN)(TN + FP)(TN + FN)]</a:t>
            </a:r>
          </a:p>
          <a:p>
            <a:endParaRPr lang="en-US" sz="1600" dirty="0"/>
          </a:p>
          <a:p>
            <a:r>
              <a:rPr lang="en-US" sz="1600" dirty="0"/>
              <a:t>AUC = </a:t>
            </a:r>
            <a:r>
              <a:rPr lang="el-GR" sz="1600" dirty="0"/>
              <a:t>Σ [(</a:t>
            </a:r>
            <a:r>
              <a:rPr lang="en-US" sz="1600" dirty="0"/>
              <a:t>xᵢ₊₁ − xᵢ) × (yᵢ + yᵢ₊₁) / 2]</a:t>
            </a:r>
          </a:p>
          <a:p>
            <a:r>
              <a:rPr lang="en-US" sz="1600" dirty="0"/>
              <a:t>Where:</a:t>
            </a:r>
          </a:p>
          <a:p>
            <a:r>
              <a:rPr lang="en-US" sz="1600" dirty="0"/>
              <a:t>     xᵢ = FP / (FP + TN)</a:t>
            </a:r>
          </a:p>
          <a:p>
            <a:r>
              <a:rPr lang="en-US" sz="1600" dirty="0"/>
              <a:t>     yᵢ = TP / (TP + FN)</a:t>
            </a:r>
          </a:p>
          <a:p>
            <a:endParaRPr lang="en-US" sz="1600" dirty="0"/>
          </a:p>
          <a:p>
            <a:endParaRPr lang="en-US" sz="1600"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MCC </a:t>
            </a:r>
            <a:r>
              <a:rPr kumimoji="0" lang="en-US" altLang="en-US" sz="1600" i="0" u="none" strike="noStrike" cap="none" normalizeH="0" baseline="0" dirty="0">
                <a:ln>
                  <a:noFill/>
                </a:ln>
                <a:solidFill>
                  <a:schemeClr val="tx1"/>
                </a:solidFill>
                <a:effectLst/>
                <a:latin typeface="Arial" panose="020B0604020202020204" pitchFamily="34" charset="0"/>
              </a:rPr>
              <a:t>=</a:t>
            </a:r>
            <a:r>
              <a:rPr kumimoji="0" lang="en-US" altLang="en-US" sz="1600" b="1" i="0" u="none" strike="noStrike" cap="none" normalizeH="0" baseline="0" dirty="0">
                <a:ln>
                  <a:noFill/>
                </a:ln>
                <a:solidFill>
                  <a:schemeClr val="tx1"/>
                </a:solidFill>
                <a:effectLst/>
                <a:latin typeface="Arial" panose="020B0604020202020204" pitchFamily="34" charset="0"/>
              </a:rPr>
              <a:t> </a:t>
            </a:r>
            <a:r>
              <a:rPr lang="en-US" sz="1600" dirty="0"/>
              <a:t>Matthews Correlation Coefficient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AUC </a:t>
            </a:r>
            <a:r>
              <a:rPr lang="en-US" altLang="en-US" sz="1600" dirty="0">
                <a:latin typeface="Arial" panose="020B0604020202020204" pitchFamily="34" charset="0"/>
              </a:rPr>
              <a:t>= </a:t>
            </a:r>
            <a:r>
              <a:rPr lang="en-US" sz="1600" dirty="0"/>
              <a:t>Area Under the Curve</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TP</a:t>
            </a:r>
            <a:r>
              <a:rPr kumimoji="0" lang="en-US" altLang="en-US" sz="1600" b="0" i="0" u="none" strike="noStrike" cap="none" normalizeH="0" baseline="0" dirty="0">
                <a:ln>
                  <a:noFill/>
                </a:ln>
                <a:solidFill>
                  <a:schemeClr val="tx1"/>
                </a:solidFill>
                <a:effectLst/>
                <a:latin typeface="Arial" panose="020B0604020202020204" pitchFamily="34" charset="0"/>
              </a:rPr>
              <a:t> = True Positives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TN</a:t>
            </a:r>
            <a:r>
              <a:rPr kumimoji="0" lang="en-US" altLang="en-US" sz="1600" b="0" i="0" u="none" strike="noStrike" cap="none" normalizeH="0" baseline="0" dirty="0">
                <a:ln>
                  <a:noFill/>
                </a:ln>
                <a:solidFill>
                  <a:schemeClr val="tx1"/>
                </a:solidFill>
                <a:effectLst/>
                <a:latin typeface="Arial" panose="020B0604020202020204" pitchFamily="34" charset="0"/>
              </a:rPr>
              <a:t> = True Negatives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FP</a:t>
            </a:r>
            <a:r>
              <a:rPr kumimoji="0" lang="en-US" altLang="en-US" sz="1600" b="0" i="0" u="none" strike="noStrike" cap="none" normalizeH="0" baseline="0" dirty="0">
                <a:ln>
                  <a:noFill/>
                </a:ln>
                <a:solidFill>
                  <a:schemeClr val="tx1"/>
                </a:solidFill>
                <a:effectLst/>
                <a:latin typeface="Arial" panose="020B0604020202020204" pitchFamily="34" charset="0"/>
              </a:rPr>
              <a:t> = False Positives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b="1" dirty="0">
                <a:latin typeface="Arial" panose="020B0604020202020204" pitchFamily="34" charset="0"/>
              </a:rPr>
              <a:t>FN</a:t>
            </a:r>
            <a:r>
              <a:rPr lang="en-US" altLang="en-US" sz="1600" dirty="0">
                <a:latin typeface="Arial" panose="020B0604020202020204" pitchFamily="34" charset="0"/>
              </a:rPr>
              <a:t> = False Negatives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56374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B184E-9CC9-1781-15E7-E14272EF5A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D44D7A-54E8-BCD9-C7B2-31053A36C9B8}"/>
              </a:ext>
            </a:extLst>
          </p:cNvPr>
          <p:cNvSpPr txBox="1">
            <a:spLocks/>
          </p:cNvSpPr>
          <p:nvPr/>
        </p:nvSpPr>
        <p:spPr>
          <a:xfrm>
            <a:off x="-78659" y="49161"/>
            <a:ext cx="7639665" cy="747252"/>
          </a:xfrm>
          <a:prstGeom prst="rect">
            <a:avLst/>
          </a:prstGeom>
        </p:spPr>
        <p:txBody>
          <a:bodyPr>
            <a:normAutofit fontScale="75000" lnSpcReduction="2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Binding Affinity Regression Model Performance</a:t>
            </a:r>
            <a:endParaRPr lang="en-IN" sz="4000" dirty="0"/>
          </a:p>
        </p:txBody>
      </p:sp>
      <p:pic>
        <p:nvPicPr>
          <p:cNvPr id="4" name="Picture 3">
            <a:extLst>
              <a:ext uri="{FF2B5EF4-FFF2-40B4-BE49-F238E27FC236}">
                <a16:creationId xmlns:a16="http://schemas.microsoft.com/office/drawing/2014/main" id="{12F0C6CA-A81D-8ABD-6826-61839235C112}"/>
              </a:ext>
            </a:extLst>
          </p:cNvPr>
          <p:cNvPicPr>
            <a:picLocks noChangeAspect="1"/>
          </p:cNvPicPr>
          <p:nvPr/>
        </p:nvPicPr>
        <p:blipFill>
          <a:blip r:embed="rId2"/>
          <a:stretch>
            <a:fillRect/>
          </a:stretch>
        </p:blipFill>
        <p:spPr>
          <a:xfrm>
            <a:off x="108155" y="1071717"/>
            <a:ext cx="7128387" cy="4682815"/>
          </a:xfrm>
          <a:prstGeom prst="rect">
            <a:avLst/>
          </a:prstGeom>
        </p:spPr>
      </p:pic>
      <p:sp>
        <p:nvSpPr>
          <p:cNvPr id="5" name="TextBox 4">
            <a:extLst>
              <a:ext uri="{FF2B5EF4-FFF2-40B4-BE49-F238E27FC236}">
                <a16:creationId xmlns:a16="http://schemas.microsoft.com/office/drawing/2014/main" id="{FDF0CCBC-27BE-078C-639D-D6217063585F}"/>
              </a:ext>
            </a:extLst>
          </p:cNvPr>
          <p:cNvSpPr txBox="1"/>
          <p:nvPr/>
        </p:nvSpPr>
        <p:spPr>
          <a:xfrm>
            <a:off x="7116099" y="1471052"/>
            <a:ext cx="5075902" cy="3120614"/>
          </a:xfrm>
          <a:prstGeom prst="rect">
            <a:avLst/>
          </a:prstGeom>
          <a:noFill/>
        </p:spPr>
        <p:txBody>
          <a:bodyPr wrap="square">
            <a:spAutoFit/>
          </a:bodyPr>
          <a:lstStyle/>
          <a:p>
            <a:pPr algn="just"/>
            <a:r>
              <a:rPr lang="en-US" dirty="0"/>
              <a:t>The bar chart displays the average performance metrics of a drug synergy prediction model across 8 cell lines. The model achieves a good R² value of 0.6745, indicating it explains about 67% of the variance in the data. The error metrics—MSE (0.3470), MAE (0.4594), and RMSE (0.5718)—are relatively low, suggesting the model makes accurate predictions with minimal deviation from actual values. Overall, the results reflect strong and consistent model performance across different proteins.</a:t>
            </a:r>
          </a:p>
        </p:txBody>
      </p:sp>
    </p:spTree>
    <p:extLst>
      <p:ext uri="{BB962C8B-B14F-4D97-AF65-F5344CB8AC3E}">
        <p14:creationId xmlns:p14="http://schemas.microsoft.com/office/powerpoint/2010/main" val="1077234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1758D-A524-A805-63BB-E761FA61800D}"/>
              </a:ext>
            </a:extLst>
          </p:cNvPr>
          <p:cNvSpPr>
            <a:spLocks noGrp="1"/>
          </p:cNvSpPr>
          <p:nvPr>
            <p:ph type="title"/>
          </p:nvPr>
        </p:nvSpPr>
        <p:spPr/>
        <p:txBody>
          <a:bodyPr/>
          <a:lstStyle/>
          <a:p>
            <a:r>
              <a:rPr lang="en-IN" dirty="0"/>
              <a:t>Outline</a:t>
            </a:r>
          </a:p>
        </p:txBody>
      </p:sp>
      <p:graphicFrame>
        <p:nvGraphicFramePr>
          <p:cNvPr id="5" name="Table 4">
            <a:extLst>
              <a:ext uri="{FF2B5EF4-FFF2-40B4-BE49-F238E27FC236}">
                <a16:creationId xmlns:a16="http://schemas.microsoft.com/office/drawing/2014/main" id="{96521ADE-5320-B356-71C7-E79714182A40}"/>
              </a:ext>
            </a:extLst>
          </p:cNvPr>
          <p:cNvGraphicFramePr>
            <a:graphicFrameLocks noGrp="1"/>
          </p:cNvGraphicFramePr>
          <p:nvPr>
            <p:extLst>
              <p:ext uri="{D42A27DB-BD31-4B8C-83A1-F6EECF244321}">
                <p14:modId xmlns:p14="http://schemas.microsoft.com/office/powerpoint/2010/main" val="1976680394"/>
              </p:ext>
            </p:extLst>
          </p:nvPr>
        </p:nvGraphicFramePr>
        <p:xfrm>
          <a:off x="1097280" y="1825850"/>
          <a:ext cx="7319134" cy="4453890"/>
        </p:xfrm>
        <a:graphic>
          <a:graphicData uri="http://schemas.openxmlformats.org/drawingml/2006/table">
            <a:tbl>
              <a:tblPr firstRow="1" firstCol="1" bandRow="1">
                <a:tableStyleId>{5C22544A-7EE6-4342-B048-85BDC9FD1C3A}</a:tableStyleId>
              </a:tblPr>
              <a:tblGrid>
                <a:gridCol w="3659567">
                  <a:extLst>
                    <a:ext uri="{9D8B030D-6E8A-4147-A177-3AD203B41FA5}">
                      <a16:colId xmlns:a16="http://schemas.microsoft.com/office/drawing/2014/main" val="3045821930"/>
                    </a:ext>
                  </a:extLst>
                </a:gridCol>
                <a:gridCol w="3659567">
                  <a:extLst>
                    <a:ext uri="{9D8B030D-6E8A-4147-A177-3AD203B41FA5}">
                      <a16:colId xmlns:a16="http://schemas.microsoft.com/office/drawing/2014/main" val="830035251"/>
                    </a:ext>
                  </a:extLst>
                </a:gridCol>
              </a:tblGrid>
              <a:tr h="254594">
                <a:tc>
                  <a:txBody>
                    <a:bodyPr/>
                    <a:lstStyle/>
                    <a:p>
                      <a:pPr marL="0" marR="0">
                        <a:lnSpc>
                          <a:spcPct val="115000"/>
                        </a:lnSpc>
                        <a:spcAft>
                          <a:spcPts val="1000"/>
                        </a:spcAft>
                        <a:buNone/>
                      </a:pPr>
                      <a:r>
                        <a:rPr lang="en-US" sz="1800">
                          <a:effectLst/>
                          <a:latin typeface="+mn-lt"/>
                        </a:rPr>
                        <a:t>Section Name</a:t>
                      </a:r>
                      <a:endParaRPr lang="en-US" sz="1800">
                        <a:effectLst/>
                        <a:latin typeface="+mn-lt"/>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Aft>
                          <a:spcPts val="1000"/>
                        </a:spcAft>
                        <a:buNone/>
                      </a:pPr>
                      <a:r>
                        <a:rPr lang="en-US" sz="1800">
                          <a:effectLst/>
                          <a:latin typeface="+mn-lt"/>
                        </a:rPr>
                        <a:t>Slide Number</a:t>
                      </a:r>
                      <a:endParaRPr lang="en-US" sz="1800">
                        <a:effectLst/>
                        <a:latin typeface="+mn-lt"/>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308900922"/>
                  </a:ext>
                </a:extLst>
              </a:tr>
              <a:tr h="254594">
                <a:tc>
                  <a:txBody>
                    <a:bodyPr/>
                    <a:lstStyle/>
                    <a:p>
                      <a:pPr marL="0" marR="0">
                        <a:lnSpc>
                          <a:spcPct val="115000"/>
                        </a:lnSpc>
                        <a:spcAft>
                          <a:spcPts val="1000"/>
                        </a:spcAft>
                        <a:buNone/>
                      </a:pPr>
                      <a:r>
                        <a:rPr lang="en-US" sz="1800">
                          <a:effectLst/>
                          <a:latin typeface="+mn-lt"/>
                        </a:rPr>
                        <a:t>Introduction</a:t>
                      </a:r>
                      <a:endParaRPr lang="en-US" sz="1800">
                        <a:effectLst/>
                        <a:latin typeface="+mn-lt"/>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Aft>
                          <a:spcPts val="1000"/>
                        </a:spcAft>
                        <a:buNone/>
                      </a:pPr>
                      <a:r>
                        <a:rPr lang="en-US" sz="1800" dirty="0">
                          <a:effectLst/>
                          <a:latin typeface="+mn-lt"/>
                        </a:rPr>
                        <a:t>3</a:t>
                      </a:r>
                      <a:endParaRPr lang="en-US" sz="1800" dirty="0">
                        <a:effectLst/>
                        <a:latin typeface="+mn-lt"/>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651421051"/>
                  </a:ext>
                </a:extLst>
              </a:tr>
              <a:tr h="254594">
                <a:tc>
                  <a:txBody>
                    <a:bodyPr/>
                    <a:lstStyle/>
                    <a:p>
                      <a:pPr marL="0" marR="0">
                        <a:lnSpc>
                          <a:spcPct val="115000"/>
                        </a:lnSpc>
                        <a:spcAft>
                          <a:spcPts val="1000"/>
                        </a:spcAft>
                        <a:buNone/>
                      </a:pPr>
                      <a:r>
                        <a:rPr lang="en-US" sz="1800" dirty="0">
                          <a:effectLst/>
                          <a:latin typeface="+mn-lt"/>
                        </a:rPr>
                        <a:t>Problem Statement</a:t>
                      </a:r>
                      <a:endParaRPr lang="en-US" sz="1800" dirty="0">
                        <a:effectLst/>
                        <a:latin typeface="+mn-lt"/>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Aft>
                          <a:spcPts val="1000"/>
                        </a:spcAft>
                        <a:buNone/>
                      </a:pPr>
                      <a:r>
                        <a:rPr lang="en-US" sz="1800" dirty="0">
                          <a:effectLst/>
                          <a:latin typeface="+mn-lt"/>
                        </a:rPr>
                        <a:t>4</a:t>
                      </a:r>
                      <a:endParaRPr lang="en-US" sz="1800" dirty="0">
                        <a:effectLst/>
                        <a:latin typeface="+mn-lt"/>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649038697"/>
                  </a:ext>
                </a:extLst>
              </a:tr>
              <a:tr h="254594">
                <a:tc>
                  <a:txBody>
                    <a:bodyPr/>
                    <a:lstStyle/>
                    <a:p>
                      <a:pPr marL="0" marR="0">
                        <a:lnSpc>
                          <a:spcPct val="115000"/>
                        </a:lnSpc>
                        <a:spcAft>
                          <a:spcPts val="1000"/>
                        </a:spcAft>
                        <a:buNone/>
                      </a:pPr>
                      <a:r>
                        <a:rPr lang="en-US" sz="1800">
                          <a:effectLst/>
                          <a:latin typeface="+mn-lt"/>
                        </a:rPr>
                        <a:t>Research Objective</a:t>
                      </a:r>
                      <a:endParaRPr lang="en-US" sz="1800">
                        <a:effectLst/>
                        <a:latin typeface="+mn-lt"/>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Aft>
                          <a:spcPts val="1000"/>
                        </a:spcAft>
                        <a:buNone/>
                      </a:pPr>
                      <a:r>
                        <a:rPr lang="en-US" sz="1800" dirty="0">
                          <a:effectLst/>
                          <a:latin typeface="+mn-lt"/>
                        </a:rPr>
                        <a:t>5</a:t>
                      </a:r>
                      <a:endParaRPr lang="en-US" sz="1800" dirty="0">
                        <a:effectLst/>
                        <a:latin typeface="+mn-lt"/>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546800231"/>
                  </a:ext>
                </a:extLst>
              </a:tr>
              <a:tr h="254594">
                <a:tc>
                  <a:txBody>
                    <a:bodyPr/>
                    <a:lstStyle/>
                    <a:p>
                      <a:pPr marL="0" marR="0">
                        <a:lnSpc>
                          <a:spcPct val="115000"/>
                        </a:lnSpc>
                        <a:spcAft>
                          <a:spcPts val="1000"/>
                        </a:spcAft>
                        <a:buNone/>
                      </a:pPr>
                      <a:r>
                        <a:rPr lang="en-US" sz="1800" dirty="0">
                          <a:effectLst/>
                          <a:latin typeface="+mn-lt"/>
                        </a:rPr>
                        <a:t>Proposed System</a:t>
                      </a:r>
                      <a:endParaRPr lang="en-US" sz="1800" dirty="0">
                        <a:effectLst/>
                        <a:latin typeface="+mn-lt"/>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Aft>
                          <a:spcPts val="1000"/>
                        </a:spcAft>
                        <a:buNone/>
                      </a:pPr>
                      <a:r>
                        <a:rPr lang="en-US" sz="1800" dirty="0">
                          <a:effectLst/>
                          <a:latin typeface="+mn-lt"/>
                        </a:rPr>
                        <a:t>6-12</a:t>
                      </a:r>
                      <a:endParaRPr lang="en-US" sz="1800" dirty="0">
                        <a:effectLst/>
                        <a:latin typeface="+mn-lt"/>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692788528"/>
                  </a:ext>
                </a:extLst>
              </a:tr>
              <a:tr h="254594">
                <a:tc>
                  <a:txBody>
                    <a:bodyPr/>
                    <a:lstStyle/>
                    <a:p>
                      <a:pPr marL="0" marR="0">
                        <a:lnSpc>
                          <a:spcPct val="115000"/>
                        </a:lnSpc>
                        <a:spcAft>
                          <a:spcPts val="1000"/>
                        </a:spcAft>
                        <a:buNone/>
                      </a:pPr>
                      <a:r>
                        <a:rPr lang="en-US" sz="1800" dirty="0">
                          <a:effectLst/>
                          <a:latin typeface="+mn-lt"/>
                        </a:rPr>
                        <a:t>    </a:t>
                      </a:r>
                      <a:r>
                        <a:rPr lang="en-US" sz="1800" dirty="0" err="1">
                          <a:effectLst/>
                          <a:latin typeface="+mn-lt"/>
                        </a:rPr>
                        <a:t>i</a:t>
                      </a:r>
                      <a:r>
                        <a:rPr lang="en-US" sz="1800" dirty="0">
                          <a:effectLst/>
                          <a:latin typeface="+mn-lt"/>
                        </a:rPr>
                        <a:t>. Proposed System Introduction</a:t>
                      </a:r>
                      <a:endParaRPr lang="en-US" sz="1800" dirty="0">
                        <a:effectLst/>
                        <a:latin typeface="+mn-lt"/>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Aft>
                          <a:spcPts val="1000"/>
                        </a:spcAft>
                        <a:buNone/>
                      </a:pPr>
                      <a:r>
                        <a:rPr lang="en-US" sz="1800" dirty="0">
                          <a:effectLst/>
                          <a:latin typeface="+mn-lt"/>
                        </a:rPr>
                        <a:t>6</a:t>
                      </a:r>
                      <a:endParaRPr lang="en-US" sz="1800" dirty="0">
                        <a:effectLst/>
                        <a:latin typeface="+mn-lt"/>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004675382"/>
                  </a:ext>
                </a:extLst>
              </a:tr>
              <a:tr h="254594">
                <a:tc>
                  <a:txBody>
                    <a:bodyPr/>
                    <a:lstStyle/>
                    <a:p>
                      <a:pPr marL="0" marR="0">
                        <a:lnSpc>
                          <a:spcPct val="115000"/>
                        </a:lnSpc>
                        <a:spcAft>
                          <a:spcPts val="1000"/>
                        </a:spcAft>
                        <a:buNone/>
                      </a:pPr>
                      <a:r>
                        <a:rPr lang="en-US" sz="1800" dirty="0">
                          <a:effectLst/>
                          <a:latin typeface="+mn-lt"/>
                        </a:rPr>
                        <a:t>    ii. Proposed System Diagram</a:t>
                      </a:r>
                      <a:endParaRPr lang="en-US" sz="1800" dirty="0">
                        <a:effectLst/>
                        <a:latin typeface="+mn-lt"/>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Aft>
                          <a:spcPts val="1000"/>
                        </a:spcAft>
                        <a:buNone/>
                      </a:pPr>
                      <a:r>
                        <a:rPr lang="en-US" sz="1800" dirty="0">
                          <a:effectLst/>
                          <a:latin typeface="+mn-lt"/>
                        </a:rPr>
                        <a:t>7</a:t>
                      </a:r>
                      <a:endParaRPr lang="en-US" sz="1800" dirty="0">
                        <a:effectLst/>
                        <a:latin typeface="+mn-lt"/>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282283685"/>
                  </a:ext>
                </a:extLst>
              </a:tr>
              <a:tr h="254594">
                <a:tc>
                  <a:txBody>
                    <a:bodyPr/>
                    <a:lstStyle/>
                    <a:p>
                      <a:pPr marL="0" marR="0">
                        <a:lnSpc>
                          <a:spcPct val="115000"/>
                        </a:lnSpc>
                        <a:spcAft>
                          <a:spcPts val="1000"/>
                        </a:spcAft>
                        <a:buNone/>
                      </a:pPr>
                      <a:r>
                        <a:rPr lang="en-US" sz="1800" dirty="0">
                          <a:effectLst/>
                          <a:latin typeface="+mn-lt"/>
                        </a:rPr>
                        <a:t>    iii. List of Modules</a:t>
                      </a:r>
                      <a:endParaRPr lang="en-US" sz="1800" dirty="0">
                        <a:effectLst/>
                        <a:latin typeface="+mn-lt"/>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Aft>
                          <a:spcPts val="1000"/>
                        </a:spcAft>
                        <a:buNone/>
                      </a:pPr>
                      <a:r>
                        <a:rPr lang="en-US" sz="1800" dirty="0">
                          <a:effectLst/>
                          <a:latin typeface="+mn-lt"/>
                        </a:rPr>
                        <a:t>8</a:t>
                      </a:r>
                      <a:endParaRPr lang="en-US" sz="1800" dirty="0">
                        <a:effectLst/>
                        <a:latin typeface="+mn-lt"/>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9045432"/>
                  </a:ext>
                </a:extLst>
              </a:tr>
              <a:tr h="254594">
                <a:tc>
                  <a:txBody>
                    <a:bodyPr/>
                    <a:lstStyle/>
                    <a:p>
                      <a:pPr marL="0" marR="0">
                        <a:lnSpc>
                          <a:spcPct val="115000"/>
                        </a:lnSpc>
                        <a:spcAft>
                          <a:spcPts val="1000"/>
                        </a:spcAft>
                        <a:buNone/>
                      </a:pPr>
                      <a:r>
                        <a:rPr lang="en-US" sz="1800" dirty="0">
                          <a:effectLst/>
                          <a:latin typeface="+mn-lt"/>
                        </a:rPr>
                        <a:t>    iv. Modules Explanation</a:t>
                      </a:r>
                      <a:endParaRPr lang="en-US" sz="1800" dirty="0">
                        <a:effectLst/>
                        <a:latin typeface="+mn-lt"/>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Aft>
                          <a:spcPts val="1000"/>
                        </a:spcAft>
                        <a:buNone/>
                      </a:pPr>
                      <a:r>
                        <a:rPr lang="en-US" sz="1800" dirty="0">
                          <a:effectLst/>
                          <a:latin typeface="+mn-lt"/>
                        </a:rPr>
                        <a:t>9-12</a:t>
                      </a:r>
                      <a:endParaRPr lang="en-US" sz="1800" dirty="0">
                        <a:effectLst/>
                        <a:latin typeface="+mn-lt"/>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381408071"/>
                  </a:ext>
                </a:extLst>
              </a:tr>
              <a:tr h="254594">
                <a:tc>
                  <a:txBody>
                    <a:bodyPr/>
                    <a:lstStyle/>
                    <a:p>
                      <a:pPr marL="0" marR="0">
                        <a:lnSpc>
                          <a:spcPct val="115000"/>
                        </a:lnSpc>
                        <a:spcAft>
                          <a:spcPts val="1000"/>
                        </a:spcAft>
                        <a:buNone/>
                      </a:pPr>
                      <a:r>
                        <a:rPr lang="en-US" sz="1800" dirty="0">
                          <a:effectLst/>
                          <a:latin typeface="+mn-lt"/>
                        </a:rPr>
                        <a:t>Implementation and Results</a:t>
                      </a:r>
                      <a:endParaRPr lang="en-US" sz="1800" dirty="0">
                        <a:effectLst/>
                        <a:latin typeface="+mn-lt"/>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Aft>
                          <a:spcPts val="1000"/>
                        </a:spcAft>
                        <a:buNone/>
                      </a:pPr>
                      <a:r>
                        <a:rPr lang="en-US" sz="1800" dirty="0">
                          <a:effectLst/>
                          <a:latin typeface="+mn-lt"/>
                        </a:rPr>
                        <a:t>13-21 </a:t>
                      </a:r>
                      <a:endParaRPr lang="en-US" sz="1800" dirty="0">
                        <a:effectLst/>
                        <a:latin typeface="+mn-lt"/>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501184617"/>
                  </a:ext>
                </a:extLst>
              </a:tr>
              <a:tr h="254594">
                <a:tc>
                  <a:txBody>
                    <a:bodyPr/>
                    <a:lstStyle/>
                    <a:p>
                      <a:pPr marL="0" marR="0">
                        <a:lnSpc>
                          <a:spcPct val="115000"/>
                        </a:lnSpc>
                        <a:spcAft>
                          <a:spcPts val="1000"/>
                        </a:spcAft>
                        <a:buNone/>
                      </a:pPr>
                      <a:r>
                        <a:rPr lang="en-US" sz="1800" dirty="0">
                          <a:effectLst/>
                          <a:latin typeface="+mn-lt"/>
                        </a:rPr>
                        <a:t>Conclusion and Future Work</a:t>
                      </a:r>
                      <a:endParaRPr lang="en-US" sz="1800" dirty="0">
                        <a:effectLst/>
                        <a:latin typeface="+mn-lt"/>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Aft>
                          <a:spcPts val="1000"/>
                        </a:spcAft>
                        <a:buNone/>
                      </a:pPr>
                      <a:r>
                        <a:rPr lang="en-US" sz="1800" dirty="0">
                          <a:effectLst/>
                          <a:latin typeface="+mn-lt"/>
                        </a:rPr>
                        <a:t>22</a:t>
                      </a:r>
                      <a:endParaRPr lang="en-US" sz="1800" dirty="0">
                        <a:effectLst/>
                        <a:latin typeface="+mn-lt"/>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359557680"/>
                  </a:ext>
                </a:extLst>
              </a:tr>
              <a:tr h="254594">
                <a:tc>
                  <a:txBody>
                    <a:bodyPr/>
                    <a:lstStyle/>
                    <a:p>
                      <a:pPr marL="0" marR="0">
                        <a:lnSpc>
                          <a:spcPct val="115000"/>
                        </a:lnSpc>
                        <a:spcAft>
                          <a:spcPts val="1000"/>
                        </a:spcAft>
                        <a:buNone/>
                      </a:pPr>
                      <a:r>
                        <a:rPr lang="en-US" sz="1800" dirty="0">
                          <a:effectLst/>
                          <a:latin typeface="+mn-lt"/>
                          <a:ea typeface="MS Mincho" panose="02020609040205080304" pitchFamily="49" charset="-128"/>
                          <a:cs typeface="Times New Roman" panose="02020603050405020304" pitchFamily="18" charset="0"/>
                        </a:rPr>
                        <a:t>Guide Approval mail snapshot</a:t>
                      </a:r>
                    </a:p>
                  </a:txBody>
                  <a:tcPr marL="68580" marR="68580" marT="0" marB="0"/>
                </a:tc>
                <a:tc>
                  <a:txBody>
                    <a:bodyPr/>
                    <a:lstStyle/>
                    <a:p>
                      <a:pPr marL="0" marR="0">
                        <a:lnSpc>
                          <a:spcPct val="115000"/>
                        </a:lnSpc>
                        <a:spcAft>
                          <a:spcPts val="1000"/>
                        </a:spcAft>
                        <a:buNone/>
                      </a:pPr>
                      <a:r>
                        <a:rPr lang="en-US" sz="1800" dirty="0">
                          <a:effectLst/>
                          <a:latin typeface="+mn-lt"/>
                          <a:ea typeface="MS Mincho" panose="02020609040205080304" pitchFamily="49" charset="-128"/>
                          <a:cs typeface="Times New Roman" panose="02020603050405020304" pitchFamily="18" charset="0"/>
                        </a:rPr>
                        <a:t>23</a:t>
                      </a:r>
                    </a:p>
                  </a:txBody>
                  <a:tcPr marL="68580" marR="68580" marT="0" marB="0"/>
                </a:tc>
                <a:extLst>
                  <a:ext uri="{0D108BD9-81ED-4DB2-BD59-A6C34878D82A}">
                    <a16:rowId xmlns:a16="http://schemas.microsoft.com/office/drawing/2014/main" val="602644090"/>
                  </a:ext>
                </a:extLst>
              </a:tr>
              <a:tr h="254594">
                <a:tc>
                  <a:txBody>
                    <a:bodyPr/>
                    <a:lstStyle/>
                    <a:p>
                      <a:pPr marL="0" marR="0">
                        <a:lnSpc>
                          <a:spcPct val="115000"/>
                        </a:lnSpc>
                        <a:spcAft>
                          <a:spcPts val="1000"/>
                        </a:spcAft>
                        <a:buNone/>
                      </a:pPr>
                      <a:r>
                        <a:rPr lang="en-US" sz="1800" dirty="0">
                          <a:effectLst/>
                          <a:latin typeface="+mn-lt"/>
                        </a:rPr>
                        <a:t>Research Paper Status</a:t>
                      </a:r>
                      <a:endParaRPr lang="en-US" sz="1800" dirty="0">
                        <a:effectLst/>
                        <a:latin typeface="+mn-lt"/>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Aft>
                          <a:spcPts val="1000"/>
                        </a:spcAft>
                        <a:buNone/>
                      </a:pPr>
                      <a:r>
                        <a:rPr lang="en-US" sz="1800" dirty="0">
                          <a:effectLst/>
                          <a:latin typeface="+mn-lt"/>
                        </a:rPr>
                        <a:t>24</a:t>
                      </a:r>
                      <a:endParaRPr lang="en-US" sz="1800" dirty="0">
                        <a:effectLst/>
                        <a:latin typeface="+mn-lt"/>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395758545"/>
                  </a:ext>
                </a:extLst>
              </a:tr>
              <a:tr h="254594">
                <a:tc>
                  <a:txBody>
                    <a:bodyPr/>
                    <a:lstStyle/>
                    <a:p>
                      <a:pPr marL="0" marR="0">
                        <a:lnSpc>
                          <a:spcPct val="115000"/>
                        </a:lnSpc>
                        <a:spcAft>
                          <a:spcPts val="1000"/>
                        </a:spcAft>
                        <a:buNone/>
                      </a:pPr>
                      <a:r>
                        <a:rPr lang="en-US" sz="1800" dirty="0">
                          <a:effectLst/>
                          <a:latin typeface="+mn-lt"/>
                        </a:rPr>
                        <a:t>References</a:t>
                      </a:r>
                      <a:endParaRPr lang="en-US" sz="1800" dirty="0">
                        <a:effectLst/>
                        <a:latin typeface="+mn-lt"/>
                        <a:ea typeface="MS Mincho" panose="02020609040205080304" pitchFamily="49" charset="-128"/>
                        <a:cs typeface="Times New Roman" panose="02020603050405020304" pitchFamily="18" charset="0"/>
                      </a:endParaRPr>
                    </a:p>
                  </a:txBody>
                  <a:tcPr marL="68580" marR="68580" marT="0" marB="0"/>
                </a:tc>
                <a:tc>
                  <a:txBody>
                    <a:bodyPr/>
                    <a:lstStyle/>
                    <a:p>
                      <a:pPr marL="0" marR="0">
                        <a:lnSpc>
                          <a:spcPct val="115000"/>
                        </a:lnSpc>
                        <a:spcAft>
                          <a:spcPts val="1000"/>
                        </a:spcAft>
                        <a:buNone/>
                      </a:pPr>
                      <a:r>
                        <a:rPr lang="en-US" sz="1800" dirty="0">
                          <a:effectLst/>
                          <a:latin typeface="+mn-lt"/>
                        </a:rPr>
                        <a:t>25</a:t>
                      </a:r>
                      <a:endParaRPr lang="en-US" sz="1800" dirty="0">
                        <a:effectLst/>
                        <a:latin typeface="+mn-lt"/>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622888436"/>
                  </a:ext>
                </a:extLst>
              </a:tr>
              <a:tr h="254594">
                <a:tc>
                  <a:txBody>
                    <a:bodyPr/>
                    <a:lstStyle/>
                    <a:p>
                      <a:pPr marL="0" marR="0">
                        <a:lnSpc>
                          <a:spcPct val="115000"/>
                        </a:lnSpc>
                        <a:spcAft>
                          <a:spcPts val="1000"/>
                        </a:spcAft>
                        <a:buNone/>
                      </a:pPr>
                      <a:r>
                        <a:rPr lang="en-US" sz="1800" dirty="0">
                          <a:effectLst/>
                          <a:latin typeface="+mn-lt"/>
                          <a:ea typeface="MS Mincho" panose="02020609040205080304" pitchFamily="49" charset="-128"/>
                          <a:cs typeface="Times New Roman" panose="02020603050405020304" pitchFamily="18" charset="0"/>
                        </a:rPr>
                        <a:t>Poster</a:t>
                      </a:r>
                    </a:p>
                  </a:txBody>
                  <a:tcPr marL="68580" marR="68580" marT="0" marB="0"/>
                </a:tc>
                <a:tc>
                  <a:txBody>
                    <a:bodyPr/>
                    <a:lstStyle/>
                    <a:p>
                      <a:pPr marL="0" marR="0">
                        <a:lnSpc>
                          <a:spcPct val="115000"/>
                        </a:lnSpc>
                        <a:spcAft>
                          <a:spcPts val="1000"/>
                        </a:spcAft>
                        <a:buNone/>
                      </a:pPr>
                      <a:r>
                        <a:rPr lang="en-US" sz="1800" dirty="0">
                          <a:effectLst/>
                          <a:latin typeface="+mn-lt"/>
                          <a:ea typeface="MS Mincho" panose="02020609040205080304" pitchFamily="49" charset="-128"/>
                          <a:cs typeface="Times New Roman" panose="02020603050405020304" pitchFamily="18" charset="0"/>
                        </a:rPr>
                        <a:t>26</a:t>
                      </a:r>
                    </a:p>
                  </a:txBody>
                  <a:tcPr marL="68580" marR="68580" marT="0" marB="0"/>
                </a:tc>
                <a:extLst>
                  <a:ext uri="{0D108BD9-81ED-4DB2-BD59-A6C34878D82A}">
                    <a16:rowId xmlns:a16="http://schemas.microsoft.com/office/drawing/2014/main" val="1553449813"/>
                  </a:ext>
                </a:extLst>
              </a:tr>
            </a:tbl>
          </a:graphicData>
        </a:graphic>
      </p:graphicFrame>
    </p:spTree>
    <p:extLst>
      <p:ext uri="{BB962C8B-B14F-4D97-AF65-F5344CB8AC3E}">
        <p14:creationId xmlns:p14="http://schemas.microsoft.com/office/powerpoint/2010/main" val="2602566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33D6B-7992-D424-BC37-FC602F899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69DAEE-A758-BFFC-8E7C-AB741C3E57D9}"/>
              </a:ext>
            </a:extLst>
          </p:cNvPr>
          <p:cNvSpPr txBox="1">
            <a:spLocks/>
          </p:cNvSpPr>
          <p:nvPr/>
        </p:nvSpPr>
        <p:spPr>
          <a:xfrm>
            <a:off x="-78659" y="49161"/>
            <a:ext cx="7639665" cy="747252"/>
          </a:xfrm>
          <a:prstGeom prst="rect">
            <a:avLst/>
          </a:prstGeom>
        </p:spPr>
        <p:txBody>
          <a:bodyPr>
            <a:normAutofit fontScale="82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000" dirty="0"/>
              <a:t>Drug Synergy Regression Model Performance</a:t>
            </a:r>
            <a:endParaRPr lang="en-IN" sz="4000" dirty="0"/>
          </a:p>
        </p:txBody>
      </p:sp>
      <p:pic>
        <p:nvPicPr>
          <p:cNvPr id="5" name="Picture 4">
            <a:extLst>
              <a:ext uri="{FF2B5EF4-FFF2-40B4-BE49-F238E27FC236}">
                <a16:creationId xmlns:a16="http://schemas.microsoft.com/office/drawing/2014/main" id="{6CB1B9B3-9E03-D85D-1A1A-2BA8A78144D9}"/>
              </a:ext>
            </a:extLst>
          </p:cNvPr>
          <p:cNvPicPr>
            <a:picLocks noChangeAspect="1"/>
          </p:cNvPicPr>
          <p:nvPr/>
        </p:nvPicPr>
        <p:blipFill>
          <a:blip r:embed="rId2"/>
          <a:stretch>
            <a:fillRect/>
          </a:stretch>
        </p:blipFill>
        <p:spPr>
          <a:xfrm>
            <a:off x="135401" y="1072436"/>
            <a:ext cx="7211543" cy="4713127"/>
          </a:xfrm>
          <a:prstGeom prst="rect">
            <a:avLst/>
          </a:prstGeom>
        </p:spPr>
      </p:pic>
      <p:sp>
        <p:nvSpPr>
          <p:cNvPr id="4" name="TextBox 3">
            <a:extLst>
              <a:ext uri="{FF2B5EF4-FFF2-40B4-BE49-F238E27FC236}">
                <a16:creationId xmlns:a16="http://schemas.microsoft.com/office/drawing/2014/main" id="{321B7D7B-AB94-A3AE-66A3-D52AEE3C18C9}"/>
              </a:ext>
            </a:extLst>
          </p:cNvPr>
          <p:cNvSpPr txBox="1"/>
          <p:nvPr/>
        </p:nvSpPr>
        <p:spPr>
          <a:xfrm>
            <a:off x="7346944" y="1534114"/>
            <a:ext cx="4845056" cy="3139321"/>
          </a:xfrm>
          <a:prstGeom prst="rect">
            <a:avLst/>
          </a:prstGeom>
          <a:noFill/>
        </p:spPr>
        <p:txBody>
          <a:bodyPr wrap="square">
            <a:spAutoFit/>
          </a:bodyPr>
          <a:lstStyle/>
          <a:p>
            <a:pPr algn="just"/>
            <a:r>
              <a:rPr lang="en-US" dirty="0"/>
              <a:t>The bar chart presents the average performance metrics computed across 24 proteins. The R² score has an average value of 0.9550, indicating that the model explains approximately 95.5% of the variance in the observed data. The Mean Squared Error (MSE) averages 1.7369, while the Mean Absolute Error (MAE) is 0.8093, and the Root Mean Squared Error (RMSE) is 1.1773. These metrics collectively suggest that the model maintains high predictive accuracy and low error across all 24 proteins evaluated.</a:t>
            </a:r>
          </a:p>
        </p:txBody>
      </p:sp>
    </p:spTree>
    <p:extLst>
      <p:ext uri="{BB962C8B-B14F-4D97-AF65-F5344CB8AC3E}">
        <p14:creationId xmlns:p14="http://schemas.microsoft.com/office/powerpoint/2010/main" val="2496553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BDBE3-3B25-98FE-451F-991269B085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5D1C26-A1A4-0BC7-2327-D6588D007BC1}"/>
              </a:ext>
            </a:extLst>
          </p:cNvPr>
          <p:cNvSpPr>
            <a:spLocks noGrp="1"/>
          </p:cNvSpPr>
          <p:nvPr>
            <p:ph type="title"/>
          </p:nvPr>
        </p:nvSpPr>
        <p:spPr>
          <a:xfrm>
            <a:off x="1097280" y="286603"/>
            <a:ext cx="11094720" cy="1450757"/>
          </a:xfrm>
        </p:spPr>
        <p:txBody>
          <a:bodyPr>
            <a:normAutofit/>
          </a:bodyPr>
          <a:lstStyle/>
          <a:p>
            <a:r>
              <a:rPr lang="en-US" sz="4000" dirty="0"/>
              <a:t>Regression Model Performance Evaluation Metrics</a:t>
            </a:r>
          </a:p>
        </p:txBody>
      </p:sp>
      <p:sp>
        <p:nvSpPr>
          <p:cNvPr id="4" name="TextBox 3">
            <a:extLst>
              <a:ext uri="{FF2B5EF4-FFF2-40B4-BE49-F238E27FC236}">
                <a16:creationId xmlns:a16="http://schemas.microsoft.com/office/drawing/2014/main" id="{38711F96-F372-7DB6-318D-AD5EB8DD553B}"/>
              </a:ext>
            </a:extLst>
          </p:cNvPr>
          <p:cNvSpPr txBox="1"/>
          <p:nvPr/>
        </p:nvSpPr>
        <p:spPr>
          <a:xfrm>
            <a:off x="1097280" y="2004744"/>
            <a:ext cx="6096000" cy="4247317"/>
          </a:xfrm>
          <a:prstGeom prst="rect">
            <a:avLst/>
          </a:prstGeom>
          <a:noFill/>
        </p:spPr>
        <p:txBody>
          <a:bodyPr wrap="square">
            <a:spAutoFit/>
          </a:bodyPr>
          <a:lstStyle/>
          <a:p>
            <a:r>
              <a:rPr lang="cy-GB" dirty="0"/>
              <a:t>R² = 1 − [</a:t>
            </a:r>
            <a:r>
              <a:rPr lang="el-GR" dirty="0"/>
              <a:t>Σ(</a:t>
            </a:r>
            <a:r>
              <a:rPr lang="cy-GB" dirty="0"/>
              <a:t>yi − ŷi)² / </a:t>
            </a:r>
            <a:r>
              <a:rPr lang="el-GR" dirty="0"/>
              <a:t>Σ(</a:t>
            </a:r>
            <a:r>
              <a:rPr lang="cy-GB" dirty="0"/>
              <a:t>yi − ȳ)²]</a:t>
            </a:r>
          </a:p>
          <a:p>
            <a:r>
              <a:rPr lang="pt-BR" dirty="0"/>
              <a:t>MSE = (1 / n) × Σ(yi − ŷi)²</a:t>
            </a:r>
            <a:endParaRPr lang="cy-GB" dirty="0"/>
          </a:p>
          <a:p>
            <a:r>
              <a:rPr lang="cy-GB" dirty="0"/>
              <a:t>MAE = (1 / n) × </a:t>
            </a:r>
            <a:r>
              <a:rPr lang="el-GR" dirty="0"/>
              <a:t>Σ |</a:t>
            </a:r>
            <a:r>
              <a:rPr lang="cy-GB" dirty="0"/>
              <a:t>yi − ŷi|</a:t>
            </a:r>
          </a:p>
          <a:p>
            <a:r>
              <a:rPr lang="cy-GB" dirty="0"/>
              <a:t>RMSE = √[(1 / n) × </a:t>
            </a:r>
            <a:r>
              <a:rPr lang="el-GR" dirty="0"/>
              <a:t>Σ(</a:t>
            </a:r>
            <a:r>
              <a:rPr lang="cy-GB" dirty="0"/>
              <a:t>yi − ŷi)²]</a:t>
            </a:r>
          </a:p>
          <a:p>
            <a:endParaRPr lang="cy-GB" dirty="0"/>
          </a:p>
          <a:p>
            <a:r>
              <a:rPr lang="cy-GB" dirty="0"/>
              <a:t>Where:</a:t>
            </a:r>
          </a:p>
          <a:p>
            <a:pPr lvl="1" defTabSz="91440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i="0" u="none" strike="noStrike" cap="none" normalizeH="0" baseline="0" dirty="0" err="1">
                <a:ln>
                  <a:noFill/>
                </a:ln>
                <a:solidFill>
                  <a:schemeClr val="tx1"/>
                </a:solidFill>
                <a:effectLst/>
                <a:latin typeface="Arial" panose="020B0604020202020204" pitchFamily="34" charset="0"/>
              </a:rPr>
              <a:t>yi</a:t>
            </a:r>
            <a:r>
              <a:rPr kumimoji="0" lang="en-US" altLang="en-US" i="0" u="none" strike="noStrike" cap="none" normalizeH="0" baseline="0" dirty="0">
                <a:ln>
                  <a:noFill/>
                </a:ln>
                <a:solidFill>
                  <a:schemeClr val="tx1"/>
                </a:solidFill>
                <a:effectLst/>
                <a:latin typeface="Arial" panose="020B0604020202020204" pitchFamily="34" charset="0"/>
              </a:rPr>
              <a:t> = actual value</a:t>
            </a:r>
            <a:endParaRPr lang="en-US" altLang="en-US" dirty="0">
              <a:latin typeface="Arial" panose="020B0604020202020204" pitchFamily="34" charset="0"/>
            </a:endParaRPr>
          </a:p>
          <a:p>
            <a:pPr lvl="1" defTabSz="914400" eaLnBrk="0" fontAlgn="base" hangingPunct="0">
              <a:spcBef>
                <a:spcPct val="0"/>
              </a:spcBef>
              <a:spcAft>
                <a:spcPct val="0"/>
              </a:spcAft>
              <a:buFontTx/>
              <a:buChar char="•"/>
            </a:pP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ŷi</a:t>
            </a:r>
            <a:r>
              <a:rPr kumimoji="0" lang="en-US" altLang="en-US" sz="1800" i="0" u="none" strike="noStrike" cap="none" normalizeH="0" baseline="0" dirty="0">
                <a:ln>
                  <a:noFill/>
                </a:ln>
                <a:solidFill>
                  <a:schemeClr val="tx1"/>
                </a:solidFill>
                <a:effectLst/>
                <a:latin typeface="Arial" panose="020B0604020202020204" pitchFamily="34" charset="0"/>
              </a:rPr>
              <a:t> = predicted value</a:t>
            </a:r>
          </a:p>
          <a:p>
            <a:pPr lvl="1" defTabSz="914400" eaLnBrk="0" fontAlgn="base" hangingPunct="0">
              <a:spcBef>
                <a:spcPct val="0"/>
              </a:spcBef>
              <a:spcAft>
                <a:spcPct val="0"/>
              </a:spcAft>
              <a:buFontTx/>
              <a:buChar char="•"/>
            </a:pPr>
            <a:r>
              <a:rPr lang="en-US" altLang="en-US" dirty="0">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ȳ = mean of actual values</a:t>
            </a:r>
          </a:p>
          <a:p>
            <a:pPr lvl="1" defTabSz="914400" eaLnBrk="0" fontAlgn="base" hangingPunct="0">
              <a:spcBef>
                <a:spcPct val="0"/>
              </a:spcBef>
              <a:spcAft>
                <a:spcPct val="0"/>
              </a:spcAft>
              <a:buFontTx/>
              <a:buChar char="•"/>
            </a:pPr>
            <a:r>
              <a:rPr lang="en-US" altLang="en-US" dirty="0">
                <a:latin typeface="Arial" panose="020B0604020202020204" pitchFamily="34" charset="0"/>
              </a:rPr>
              <a:t> </a:t>
            </a:r>
            <a:r>
              <a:rPr lang="en-US" dirty="0"/>
              <a:t>n = number of data points</a:t>
            </a:r>
            <a:endParaRPr kumimoji="0" lang="en-US" altLang="en-US"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pPr>
            <a:endParaRPr lang="cy-GB" dirty="0"/>
          </a:p>
          <a:p>
            <a:r>
              <a:rPr lang="en-US" b="1" dirty="0"/>
              <a:t>R²</a:t>
            </a:r>
            <a:r>
              <a:rPr lang="en-US" dirty="0"/>
              <a:t> = R-squared</a:t>
            </a:r>
          </a:p>
          <a:p>
            <a:r>
              <a:rPr lang="en-US" b="1" dirty="0"/>
              <a:t>MSE</a:t>
            </a:r>
            <a:r>
              <a:rPr lang="en-US" dirty="0"/>
              <a:t> = Mean Squared Error</a:t>
            </a:r>
          </a:p>
          <a:p>
            <a:r>
              <a:rPr lang="en-US" b="1" dirty="0"/>
              <a:t>MAE</a:t>
            </a:r>
            <a:r>
              <a:rPr lang="en-US" dirty="0"/>
              <a:t> = Mean Absolute Error</a:t>
            </a:r>
          </a:p>
          <a:p>
            <a:r>
              <a:rPr lang="en-US" b="1" dirty="0"/>
              <a:t>RMSE</a:t>
            </a:r>
            <a:r>
              <a:rPr lang="en-US" dirty="0"/>
              <a:t> = Root Mean Squared Error</a:t>
            </a:r>
          </a:p>
        </p:txBody>
      </p:sp>
    </p:spTree>
    <p:extLst>
      <p:ext uri="{BB962C8B-B14F-4D97-AF65-F5344CB8AC3E}">
        <p14:creationId xmlns:p14="http://schemas.microsoft.com/office/powerpoint/2010/main" val="3695557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125C51-263C-3D7F-C9E1-3FC50BBF40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166991-2C90-A738-35DE-D6C8EB97CA71}"/>
              </a:ext>
            </a:extLst>
          </p:cNvPr>
          <p:cNvSpPr>
            <a:spLocks noGrp="1"/>
          </p:cNvSpPr>
          <p:nvPr>
            <p:ph type="title"/>
          </p:nvPr>
        </p:nvSpPr>
        <p:spPr>
          <a:xfrm>
            <a:off x="1097280" y="286603"/>
            <a:ext cx="11094720" cy="1450757"/>
          </a:xfrm>
        </p:spPr>
        <p:txBody>
          <a:bodyPr/>
          <a:lstStyle/>
          <a:p>
            <a:r>
              <a:rPr lang="en-US" dirty="0"/>
              <a:t>Conclusion and Future Work</a:t>
            </a:r>
          </a:p>
        </p:txBody>
      </p:sp>
      <p:sp>
        <p:nvSpPr>
          <p:cNvPr id="4" name="TextBox 3">
            <a:extLst>
              <a:ext uri="{FF2B5EF4-FFF2-40B4-BE49-F238E27FC236}">
                <a16:creationId xmlns:a16="http://schemas.microsoft.com/office/drawing/2014/main" id="{FA51D983-327D-97FD-A85F-3B85F15ABB6C}"/>
              </a:ext>
            </a:extLst>
          </p:cNvPr>
          <p:cNvSpPr txBox="1"/>
          <p:nvPr/>
        </p:nvSpPr>
        <p:spPr>
          <a:xfrm>
            <a:off x="1097280" y="2040474"/>
            <a:ext cx="10101662" cy="4401205"/>
          </a:xfrm>
          <a:prstGeom prst="rect">
            <a:avLst/>
          </a:prstGeom>
          <a:noFill/>
        </p:spPr>
        <p:txBody>
          <a:bodyPr wrap="square">
            <a:spAutoFit/>
          </a:bodyPr>
          <a:lstStyle/>
          <a:p>
            <a:r>
              <a:rPr lang="en-US" sz="2000" dirty="0" err="1"/>
              <a:t>DrugXplorer</a:t>
            </a:r>
            <a:r>
              <a:rPr lang="en-US" sz="2000" dirty="0"/>
              <a:t> offers a unified, AI-powered platform that simplifies in-silico drug discovery by integrating ADME prediction, CYP450 inhibition classification, binding affinity estimation, and drug synergy analysis. With a user-friendly </a:t>
            </a:r>
            <a:r>
              <a:rPr lang="en-US" sz="2000" dirty="0" err="1"/>
              <a:t>Streamlit</a:t>
            </a:r>
            <a:r>
              <a:rPr lang="en-US" sz="2000" dirty="0"/>
              <a:t> interface and strong predictive performance across all modules, the platform addresses the inefficiencies of using multiple tools. Its Agentic-AI framework enhances interpretability, making data-driven decisions more accessible, efficient, and cost-effective for researchers.</a:t>
            </a:r>
          </a:p>
          <a:p>
            <a:endParaRPr lang="en-US" sz="2000"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t>In future, w</a:t>
            </a:r>
            <a:r>
              <a:rPr kumimoji="0" lang="en-US" altLang="en-US" sz="2000" b="0" i="0" u="none" strike="noStrike" cap="none" normalizeH="0" baseline="0" dirty="0">
                <a:ln>
                  <a:noFill/>
                </a:ln>
                <a:solidFill>
                  <a:schemeClr val="tx1"/>
                </a:solidFill>
                <a:effectLst/>
              </a:rPr>
              <a:t>e aim to improve model accuracy by incorporating advanced architectures such as Quantum Convolutional Neural Networks and expanding the range of protein targets used in binding affinity prediction. These enhancements will increase the platform’s generalizability and robustness, further establishing </a:t>
            </a:r>
            <a:r>
              <a:rPr kumimoji="0" lang="en-US" altLang="en-US" sz="2000" b="0" i="0" u="none" strike="noStrike" cap="none" normalizeH="0" baseline="0" dirty="0" err="1">
                <a:ln>
                  <a:noFill/>
                </a:ln>
                <a:solidFill>
                  <a:schemeClr val="tx1"/>
                </a:solidFill>
                <a:effectLst/>
              </a:rPr>
              <a:t>DrugXplorer</a:t>
            </a:r>
            <a:r>
              <a:rPr kumimoji="0" lang="en-US" altLang="en-US" sz="2000" b="0" i="0" u="none" strike="noStrike" cap="none" normalizeH="0" baseline="0" dirty="0">
                <a:ln>
                  <a:noFill/>
                </a:ln>
                <a:solidFill>
                  <a:schemeClr val="tx1"/>
                </a:solidFill>
                <a:effectLst/>
              </a:rPr>
              <a:t> as a powerful and scalable tool in computational drug discovery.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US" sz="2000" dirty="0"/>
          </a:p>
        </p:txBody>
      </p:sp>
    </p:spTree>
    <p:extLst>
      <p:ext uri="{BB962C8B-B14F-4D97-AF65-F5344CB8AC3E}">
        <p14:creationId xmlns:p14="http://schemas.microsoft.com/office/powerpoint/2010/main" val="335218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7F121-D818-6FA8-CAE9-1909A4B6D0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E37F79-2E83-9A70-C932-7954FE0843D0}"/>
              </a:ext>
            </a:extLst>
          </p:cNvPr>
          <p:cNvSpPr>
            <a:spLocks noGrp="1"/>
          </p:cNvSpPr>
          <p:nvPr>
            <p:ph type="title"/>
          </p:nvPr>
        </p:nvSpPr>
        <p:spPr>
          <a:xfrm>
            <a:off x="1097280" y="286603"/>
            <a:ext cx="11094720" cy="1450757"/>
          </a:xfrm>
        </p:spPr>
        <p:txBody>
          <a:bodyPr/>
          <a:lstStyle/>
          <a:p>
            <a:r>
              <a:rPr lang="en-US" dirty="0"/>
              <a:t>Guide Approval mail snapshot</a:t>
            </a:r>
          </a:p>
        </p:txBody>
      </p:sp>
      <p:pic>
        <p:nvPicPr>
          <p:cNvPr id="4" name="Picture 3">
            <a:extLst>
              <a:ext uri="{FF2B5EF4-FFF2-40B4-BE49-F238E27FC236}">
                <a16:creationId xmlns:a16="http://schemas.microsoft.com/office/drawing/2014/main" id="{273843AA-ACE6-D3AE-8161-F3E4BC09442F}"/>
              </a:ext>
            </a:extLst>
          </p:cNvPr>
          <p:cNvPicPr>
            <a:picLocks noChangeAspect="1"/>
          </p:cNvPicPr>
          <p:nvPr/>
        </p:nvPicPr>
        <p:blipFill>
          <a:blip r:embed="rId2"/>
          <a:stretch>
            <a:fillRect/>
          </a:stretch>
        </p:blipFill>
        <p:spPr>
          <a:xfrm>
            <a:off x="1774605" y="1866419"/>
            <a:ext cx="8642789" cy="4220621"/>
          </a:xfrm>
          <a:prstGeom prst="rect">
            <a:avLst/>
          </a:prstGeom>
        </p:spPr>
      </p:pic>
    </p:spTree>
    <p:extLst>
      <p:ext uri="{BB962C8B-B14F-4D97-AF65-F5344CB8AC3E}">
        <p14:creationId xmlns:p14="http://schemas.microsoft.com/office/powerpoint/2010/main" val="995636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7CDFA-3646-4DC6-B9FA-7F20A8D14B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0ED5FC-1CBA-0A33-59A5-32A9E4F6CAEA}"/>
              </a:ext>
            </a:extLst>
          </p:cNvPr>
          <p:cNvSpPr>
            <a:spLocks noGrp="1"/>
          </p:cNvSpPr>
          <p:nvPr>
            <p:ph type="title"/>
          </p:nvPr>
        </p:nvSpPr>
        <p:spPr>
          <a:xfrm>
            <a:off x="1097280" y="286603"/>
            <a:ext cx="11094720" cy="1450757"/>
          </a:xfrm>
        </p:spPr>
        <p:txBody>
          <a:bodyPr/>
          <a:lstStyle/>
          <a:p>
            <a:r>
              <a:rPr lang="en-US" dirty="0"/>
              <a:t>Research paper status</a:t>
            </a:r>
          </a:p>
        </p:txBody>
      </p:sp>
      <p:sp>
        <p:nvSpPr>
          <p:cNvPr id="4" name="TextBox 3">
            <a:extLst>
              <a:ext uri="{FF2B5EF4-FFF2-40B4-BE49-F238E27FC236}">
                <a16:creationId xmlns:a16="http://schemas.microsoft.com/office/drawing/2014/main" id="{AD0DD6CA-47F4-88CA-6595-3D755EB6EBAE}"/>
              </a:ext>
            </a:extLst>
          </p:cNvPr>
          <p:cNvSpPr txBox="1"/>
          <p:nvPr/>
        </p:nvSpPr>
        <p:spPr>
          <a:xfrm>
            <a:off x="1189703" y="2340077"/>
            <a:ext cx="9448800" cy="2246769"/>
          </a:xfrm>
          <a:prstGeom prst="rect">
            <a:avLst/>
          </a:prstGeom>
          <a:noFill/>
        </p:spPr>
        <p:txBody>
          <a:bodyPr wrap="square" rtlCol="0">
            <a:spAutoFit/>
          </a:bodyPr>
          <a:lstStyle/>
          <a:p>
            <a:r>
              <a:rPr lang="en-US" sz="2000" dirty="0"/>
              <a:t>The manuscript is ready and will be submitted to the Journal of Cheminformatics before the final review.</a:t>
            </a:r>
          </a:p>
          <a:p>
            <a:endParaRPr lang="en-US" sz="2000" dirty="0"/>
          </a:p>
          <a:p>
            <a:r>
              <a:rPr lang="en-US" sz="2000" dirty="0"/>
              <a:t>Journal of Cheminformatics is an open-access journal publishing original peer-reviewed research in all aspects of cheminformatics and molecular modelling.</a:t>
            </a:r>
          </a:p>
          <a:p>
            <a:endParaRPr lang="en-US" sz="2000" dirty="0"/>
          </a:p>
          <a:p>
            <a:r>
              <a:rPr lang="en-US" sz="2000" dirty="0">
                <a:hlinkClick r:id="rId2"/>
              </a:rPr>
              <a:t>https://jcheminf.biomedcentral.com/</a:t>
            </a:r>
            <a:r>
              <a:rPr lang="en-US" sz="2000" dirty="0"/>
              <a:t> </a:t>
            </a:r>
          </a:p>
        </p:txBody>
      </p:sp>
    </p:spTree>
    <p:extLst>
      <p:ext uri="{BB962C8B-B14F-4D97-AF65-F5344CB8AC3E}">
        <p14:creationId xmlns:p14="http://schemas.microsoft.com/office/powerpoint/2010/main" val="413241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17EAB-80E8-F98D-DB7D-882F0D70EA3B}"/>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4FC4094-8173-91A0-8773-DC26B23D1617}"/>
              </a:ext>
            </a:extLst>
          </p:cNvPr>
          <p:cNvSpPr>
            <a:spLocks noGrp="1"/>
          </p:cNvSpPr>
          <p:nvPr>
            <p:ph idx="1"/>
          </p:nvPr>
        </p:nvSpPr>
        <p:spPr>
          <a:xfrm>
            <a:off x="1097280" y="1845734"/>
            <a:ext cx="10947236" cy="4476408"/>
          </a:xfrm>
        </p:spPr>
        <p:txBody>
          <a:bodyPr>
            <a:noAutofit/>
          </a:bodyPr>
          <a:lstStyle/>
          <a:p>
            <a:r>
              <a:rPr lang="en-IN" sz="1100" dirty="0"/>
              <a:t>[1] Scannell, J.W., Bosley, J.: When quality beats quantity: Decision theory, drug discovery, and the reproducibility crisis. PLOS ONE 11(2), 1–21 (2016) </a:t>
            </a:r>
            <a:r>
              <a:rPr lang="en-IN" sz="1100" dirty="0">
                <a:hlinkClick r:id="rId2"/>
              </a:rPr>
              <a:t>https://doi.org/10.1371/journal.pone.0147215</a:t>
            </a:r>
            <a:r>
              <a:rPr lang="en-IN" sz="1100" dirty="0"/>
              <a:t> </a:t>
            </a:r>
          </a:p>
          <a:p>
            <a:r>
              <a:rPr lang="en-IN" sz="1100" dirty="0"/>
              <a:t>[2] Zhang, K., Yang, X., Wang, Y., Yu, Y., Huang, N., Li, G., Li, X., Wu, J.C., Yang, S.: Artificial intelligence in drug development. Nature Medicine 31(1), 45–59 (2025)  </a:t>
            </a:r>
            <a:r>
              <a:rPr lang="en-IN" sz="1100" dirty="0">
                <a:hlinkClick r:id="rId3"/>
              </a:rPr>
              <a:t>https://doi.org/10.1038/s41591-024-03434-4</a:t>
            </a:r>
            <a:r>
              <a:rPr lang="en-IN" sz="1100" dirty="0"/>
              <a:t> </a:t>
            </a:r>
          </a:p>
          <a:p>
            <a:r>
              <a:rPr lang="en-IN" sz="1100" dirty="0"/>
              <a:t>[3] </a:t>
            </a:r>
            <a:r>
              <a:rPr lang="en-IN" sz="1100" dirty="0" err="1"/>
              <a:t>Jamkhande</a:t>
            </a:r>
            <a:r>
              <a:rPr lang="en-IN" sz="1100" dirty="0"/>
              <a:t>, P.G., </a:t>
            </a:r>
            <a:r>
              <a:rPr lang="en-IN" sz="1100" dirty="0" err="1"/>
              <a:t>Ghante</a:t>
            </a:r>
            <a:r>
              <a:rPr lang="en-IN" sz="1100" dirty="0"/>
              <a:t>, M.H., </a:t>
            </a:r>
            <a:r>
              <a:rPr lang="en-IN" sz="1100" dirty="0" err="1"/>
              <a:t>Ajgunde</a:t>
            </a:r>
            <a:r>
              <a:rPr lang="en-IN" sz="1100" dirty="0"/>
              <a:t>, B.R.: Software based approaches for drug designing and development: A systematic review on commonly used software and its applications. Bulletin of Faculty of Pharmacy, Cairo University 55(2), 203–210 (2017) </a:t>
            </a:r>
            <a:r>
              <a:rPr lang="en-IN" sz="1100" dirty="0">
                <a:hlinkClick r:id="rId4"/>
              </a:rPr>
              <a:t>https://doi.org/10.1016/j.bfopcu.2017.10.001</a:t>
            </a:r>
            <a:endParaRPr lang="en-IN" sz="1100" dirty="0"/>
          </a:p>
          <a:p>
            <a:r>
              <a:rPr lang="en-IN" sz="1100" dirty="0"/>
              <a:t>[4] Vamathevan, J., Clark, D., </a:t>
            </a:r>
            <a:r>
              <a:rPr lang="en-IN" sz="1100" dirty="0" err="1"/>
              <a:t>Czodrowski</a:t>
            </a:r>
            <a:r>
              <a:rPr lang="en-IN" sz="1100" dirty="0"/>
              <a:t>, P., Dunham, I., Ferran, E., Lee, G., Li, B., </a:t>
            </a:r>
            <a:r>
              <a:rPr lang="en-IN" sz="1100" dirty="0" err="1"/>
              <a:t>Madabhushi</a:t>
            </a:r>
            <a:r>
              <a:rPr lang="en-IN" sz="1100" dirty="0"/>
              <a:t>, A., Shah, P., Spitzer, M., Zhao, S.: Applications of machine learning in drug discovery and development. Nature Reviews Drug Discovery 18(6), 463–477 (2019) </a:t>
            </a:r>
            <a:r>
              <a:rPr lang="en-IN" sz="1100" dirty="0">
                <a:hlinkClick r:id="rId5"/>
              </a:rPr>
              <a:t>https://doi.org/10.1038/s41573-019-0024-5</a:t>
            </a:r>
            <a:r>
              <a:rPr lang="en-IN" sz="1100" dirty="0"/>
              <a:t> </a:t>
            </a:r>
          </a:p>
          <a:p>
            <a:r>
              <a:rPr lang="en-IN" sz="1100" dirty="0"/>
              <a:t>[5] Eberhardt, J., Santos-Martins, D., Tillack, A.F., Forli, S.: </a:t>
            </a:r>
            <a:r>
              <a:rPr lang="en-IN" sz="1100" dirty="0" err="1"/>
              <a:t>Autodock</a:t>
            </a:r>
            <a:r>
              <a:rPr lang="en-IN" sz="1100" dirty="0"/>
              <a:t> vina 1.2.0: New docking methods, expanded force field, and python bindings. Journal of Chemical Information and </a:t>
            </a:r>
            <a:r>
              <a:rPr lang="en-IN" sz="1100" dirty="0" err="1"/>
              <a:t>Modeling</a:t>
            </a:r>
            <a:r>
              <a:rPr lang="en-IN" sz="1100" dirty="0"/>
              <a:t> 61(8), 3891–3898 (2021) </a:t>
            </a:r>
            <a:r>
              <a:rPr lang="en-IN" sz="1100" dirty="0">
                <a:hlinkClick r:id="rId6"/>
              </a:rPr>
              <a:t>https://doi.org/10.1021/acs.jcim.1c00203. PMID:34278794</a:t>
            </a:r>
            <a:r>
              <a:rPr lang="en-IN" sz="1100" dirty="0"/>
              <a:t> </a:t>
            </a:r>
          </a:p>
          <a:p>
            <a:r>
              <a:rPr lang="en-IN" sz="1100" dirty="0"/>
              <a:t>[6] Trott, O., Olson, A.J.: </a:t>
            </a:r>
            <a:r>
              <a:rPr lang="en-IN" sz="1100" dirty="0" err="1"/>
              <a:t>Autodock</a:t>
            </a:r>
            <a:r>
              <a:rPr lang="en-IN" sz="1100" dirty="0"/>
              <a:t> vina: Improving the speed and accuracy of docking with a new scoring function, efficient optimization, and multithreading. Journal of Computational Chemistry 31(2), 455–461 (2010) </a:t>
            </a:r>
            <a:r>
              <a:rPr lang="en-IN" sz="1100" dirty="0">
                <a:hlinkClick r:id="rId7"/>
              </a:rPr>
              <a:t>https://onlinelibrary.wiley.com/doi/pdf/10.1002/jcc.21334</a:t>
            </a:r>
            <a:r>
              <a:rPr lang="en-IN" sz="1100" dirty="0"/>
              <a:t> </a:t>
            </a:r>
          </a:p>
          <a:p>
            <a:r>
              <a:rPr lang="en-IN" sz="1100" dirty="0"/>
              <a:t>[7] Trott, O., Olson, A.J.: </a:t>
            </a:r>
            <a:r>
              <a:rPr lang="en-IN" sz="1100" dirty="0" err="1"/>
              <a:t>Autodock</a:t>
            </a:r>
            <a:r>
              <a:rPr lang="en-IN" sz="1100" dirty="0"/>
              <a:t> vina: Improving the speed and accuracy of docking with a new scoring function, efficient optimization, and multithreading. Journal of Computational Chemistry 31(2), 455–461 (2010) </a:t>
            </a:r>
            <a:r>
              <a:rPr lang="en-IN" sz="1100" dirty="0">
                <a:hlinkClick r:id="rId7"/>
              </a:rPr>
              <a:t>https://onlinelibrary.wiley.com/doi/pdf/10.1002/jcc.21334</a:t>
            </a:r>
            <a:r>
              <a:rPr lang="en-IN" sz="1100" dirty="0"/>
              <a:t> </a:t>
            </a:r>
          </a:p>
          <a:p>
            <a:r>
              <a:rPr lang="en-IN" sz="1100" dirty="0"/>
              <a:t>[8] </a:t>
            </a:r>
            <a:r>
              <a:rPr lang="en-IN" sz="1100" dirty="0" err="1"/>
              <a:t>Garc´ıa-Orteg´on</a:t>
            </a:r>
            <a:r>
              <a:rPr lang="en-IN" sz="1100" dirty="0"/>
              <a:t>, M., Simm, G.N.C., Tripp, A.J., </a:t>
            </a:r>
            <a:r>
              <a:rPr lang="en-IN" sz="1100" dirty="0" err="1"/>
              <a:t>Hern´andez</a:t>
            </a:r>
            <a:r>
              <a:rPr lang="en-IN" sz="1100" dirty="0"/>
              <a:t>-Lobato, J.M., Bender, A., Bacallado, S.: </a:t>
            </a:r>
            <a:r>
              <a:rPr lang="en-IN" sz="1100" dirty="0" err="1"/>
              <a:t>Dockstring</a:t>
            </a:r>
            <a:r>
              <a:rPr lang="en-IN" sz="1100" dirty="0"/>
              <a:t>: Easy molecular docking yields better benchmarks for ligand design. Journal of Chemical Information and </a:t>
            </a:r>
            <a:r>
              <a:rPr lang="en-IN" sz="1100" dirty="0" err="1"/>
              <a:t>Modeling</a:t>
            </a:r>
            <a:r>
              <a:rPr lang="en-IN" sz="1100" dirty="0"/>
              <a:t> 62(15), 3486–3502 (2022) </a:t>
            </a:r>
            <a:r>
              <a:rPr lang="en-IN" sz="1100" dirty="0">
                <a:hlinkClick r:id="rId8"/>
              </a:rPr>
              <a:t>https://doi.org/10.1021/acs.jcim.1c01334</a:t>
            </a:r>
            <a:r>
              <a:rPr lang="en-IN" sz="1100" dirty="0"/>
              <a:t>.  PMID: 35849793 </a:t>
            </a:r>
          </a:p>
          <a:p>
            <a:r>
              <a:rPr lang="en-US" sz="1100" dirty="0"/>
              <a:t>[9] </a:t>
            </a:r>
            <a:r>
              <a:rPr lang="en-US" sz="1050" dirty="0"/>
              <a:t>Landrum, G.A., Riniker, S.: Combining ic50 or ki values from different sources is a source of significant noise. Journal of Chemical Information and Modeling 64(5), 1560–1567 (2024) </a:t>
            </a:r>
            <a:r>
              <a:rPr lang="en-US" sz="1050" dirty="0">
                <a:hlinkClick r:id="rId9"/>
              </a:rPr>
              <a:t>https://doi.org/10.1021/acs.jcim.4c00049</a:t>
            </a:r>
            <a:r>
              <a:rPr lang="en-US" sz="1050" dirty="0"/>
              <a:t> </a:t>
            </a:r>
          </a:p>
          <a:p>
            <a:r>
              <a:rPr lang="en-US" sz="1100" dirty="0"/>
              <a:t>[10] Landrum, G.: </a:t>
            </a:r>
            <a:r>
              <a:rPr lang="en-US" sz="1100" dirty="0" err="1"/>
              <a:t>RDKit</a:t>
            </a:r>
            <a:r>
              <a:rPr lang="en-US" sz="1100" dirty="0"/>
              <a:t>: Open-Source Cheminformatics Software (2023). </a:t>
            </a:r>
            <a:r>
              <a:rPr lang="en-US" sz="1100" dirty="0">
                <a:hlinkClick r:id="rId10"/>
              </a:rPr>
              <a:t>https://www.rdkit.org</a:t>
            </a:r>
            <a:r>
              <a:rPr lang="en-US" sz="1100" dirty="0"/>
              <a:t> </a:t>
            </a:r>
            <a:endParaRPr lang="en-IN" sz="1100" dirty="0"/>
          </a:p>
          <a:p>
            <a:endParaRPr lang="en-IN" sz="1100" dirty="0"/>
          </a:p>
          <a:p>
            <a:pPr marL="0" indent="0">
              <a:buNone/>
            </a:pPr>
            <a:endParaRPr lang="en-IN" sz="1100" dirty="0"/>
          </a:p>
        </p:txBody>
      </p:sp>
    </p:spTree>
    <p:extLst>
      <p:ext uri="{BB962C8B-B14F-4D97-AF65-F5344CB8AC3E}">
        <p14:creationId xmlns:p14="http://schemas.microsoft.com/office/powerpoint/2010/main" val="3385987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68C249-9B3C-E946-B51C-68A5A9DA511B}"/>
              </a:ext>
            </a:extLst>
          </p:cNvPr>
          <p:cNvPicPr>
            <a:picLocks noChangeAspect="1"/>
          </p:cNvPicPr>
          <p:nvPr/>
        </p:nvPicPr>
        <p:blipFill>
          <a:blip r:embed="rId2"/>
          <a:stretch>
            <a:fillRect/>
          </a:stretch>
        </p:blipFill>
        <p:spPr>
          <a:xfrm>
            <a:off x="953729" y="1865"/>
            <a:ext cx="10294374" cy="6856135"/>
          </a:xfrm>
          <a:prstGeom prst="rect">
            <a:avLst/>
          </a:prstGeom>
        </p:spPr>
      </p:pic>
    </p:spTree>
    <p:extLst>
      <p:ext uri="{BB962C8B-B14F-4D97-AF65-F5344CB8AC3E}">
        <p14:creationId xmlns:p14="http://schemas.microsoft.com/office/powerpoint/2010/main" val="3775095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B56A0-6786-6846-71CD-A6023CC41F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4B7900-1DD1-A58D-4788-BF00800C1F1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A1C4F01-903A-1EC9-6481-1BEC32757FA5}"/>
              </a:ext>
            </a:extLst>
          </p:cNvPr>
          <p:cNvSpPr>
            <a:spLocks noGrp="1"/>
          </p:cNvSpPr>
          <p:nvPr>
            <p:ph idx="1"/>
          </p:nvPr>
        </p:nvSpPr>
        <p:spPr/>
        <p:txBody>
          <a:bodyPr>
            <a:normAutofit/>
          </a:bodyPr>
          <a:lstStyle/>
          <a:p>
            <a:r>
              <a:rPr lang="en-US" dirty="0"/>
              <a:t>The lengthy and costly nature of drug discovery and analysis in the pharmaceutical industry, particularly during experimental phases, underscores the need for more efficient methods.</a:t>
            </a:r>
          </a:p>
          <a:p>
            <a:r>
              <a:rPr lang="en-US" dirty="0"/>
              <a:t>Cheminformatics, combined with AI-driven techniques, is essential for efficiently screening drug targets and simulating drug candidates, significantly reducing both time and expenses.</a:t>
            </a:r>
            <a:endParaRPr lang="en-IN" dirty="0"/>
          </a:p>
        </p:txBody>
      </p:sp>
      <p:pic>
        <p:nvPicPr>
          <p:cNvPr id="9" name="Picture 8">
            <a:extLst>
              <a:ext uri="{FF2B5EF4-FFF2-40B4-BE49-F238E27FC236}">
                <a16:creationId xmlns:a16="http://schemas.microsoft.com/office/drawing/2014/main" id="{49F943BA-6B8A-0E24-48A4-EEEACCA1DE14}"/>
              </a:ext>
            </a:extLst>
          </p:cNvPr>
          <p:cNvPicPr>
            <a:picLocks noChangeAspect="1"/>
          </p:cNvPicPr>
          <p:nvPr/>
        </p:nvPicPr>
        <p:blipFill>
          <a:blip r:embed="rId3"/>
          <a:stretch>
            <a:fillRect/>
          </a:stretch>
        </p:blipFill>
        <p:spPr>
          <a:xfrm>
            <a:off x="3617342" y="3806345"/>
            <a:ext cx="4842295" cy="2280469"/>
          </a:xfrm>
          <a:prstGeom prst="rect">
            <a:avLst/>
          </a:prstGeom>
        </p:spPr>
      </p:pic>
    </p:spTree>
    <p:extLst>
      <p:ext uri="{BB962C8B-B14F-4D97-AF65-F5344CB8AC3E}">
        <p14:creationId xmlns:p14="http://schemas.microsoft.com/office/powerpoint/2010/main" val="3754448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7BD04-DD61-6BD5-64F8-C0EC398A3CF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180A241F-E488-4603-BAB9-F5E09DFA91C3}"/>
              </a:ext>
            </a:extLst>
          </p:cNvPr>
          <p:cNvSpPr>
            <a:spLocks noGrp="1"/>
          </p:cNvSpPr>
          <p:nvPr>
            <p:ph idx="1"/>
          </p:nvPr>
        </p:nvSpPr>
        <p:spPr/>
        <p:txBody>
          <a:bodyPr/>
          <a:lstStyle/>
          <a:p>
            <a:r>
              <a:rPr lang="en-US" dirty="0"/>
              <a:t>Current computational tools like </a:t>
            </a:r>
            <a:r>
              <a:rPr lang="en-US" dirty="0" err="1"/>
              <a:t>AutoDock</a:t>
            </a:r>
            <a:r>
              <a:rPr lang="en-US" dirty="0"/>
              <a:t> Vina, </a:t>
            </a:r>
            <a:r>
              <a:rPr lang="en-US" dirty="0" err="1"/>
              <a:t>PyMOL</a:t>
            </a:r>
            <a:r>
              <a:rPr lang="en-US" dirty="0"/>
              <a:t>, ADMET Lab, and </a:t>
            </a:r>
            <a:r>
              <a:rPr lang="en-US" dirty="0" err="1"/>
              <a:t>SwissDrugDesign</a:t>
            </a:r>
            <a:r>
              <a:rPr lang="en-US" dirty="0"/>
              <a:t> require coding knowledge, making them inaccessible to many researchers. Additionally, traditional simulation methods are resource-intensive and time-consuming. The lack of an integrated, no-code solution forces users to rely on multiple platforms for a single analysis. Our goal is to address these issues by providing an automated, AI-assisted framework that simplifies drug discovery workflows.</a:t>
            </a:r>
            <a:endParaRPr lang="en-IN" dirty="0"/>
          </a:p>
        </p:txBody>
      </p:sp>
      <p:pic>
        <p:nvPicPr>
          <p:cNvPr id="1028" name="Picture 4">
            <a:extLst>
              <a:ext uri="{FF2B5EF4-FFF2-40B4-BE49-F238E27FC236}">
                <a16:creationId xmlns:a16="http://schemas.microsoft.com/office/drawing/2014/main" id="{5E677728-DA59-F73F-4FAA-2318F727B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 y="3665147"/>
            <a:ext cx="2032332" cy="18371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5774BAF-5CA9-D29B-8BB0-4C03560E43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746" t="2161" r="30652" b="12592"/>
          <a:stretch/>
        </p:blipFill>
        <p:spPr bwMode="auto">
          <a:xfrm>
            <a:off x="3352799" y="3601587"/>
            <a:ext cx="1428751" cy="19404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5760F9D-0ED8-7549-477A-D668224999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2847" y="3625463"/>
            <a:ext cx="2045111" cy="191652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88F19310-FD6D-112A-70F0-A5ECC886E2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2013" y="3739516"/>
            <a:ext cx="451485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000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C85B9-408E-29BD-314E-91B14B7BA6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B4687F-F038-5DAE-467C-D3A0254A2311}"/>
              </a:ext>
            </a:extLst>
          </p:cNvPr>
          <p:cNvSpPr>
            <a:spLocks noGrp="1"/>
          </p:cNvSpPr>
          <p:nvPr>
            <p:ph type="title"/>
          </p:nvPr>
        </p:nvSpPr>
        <p:spPr/>
        <p:txBody>
          <a:bodyPr/>
          <a:lstStyle/>
          <a:p>
            <a:r>
              <a:rPr lang="en-IN" dirty="0"/>
              <a:t>Research Objective</a:t>
            </a:r>
          </a:p>
        </p:txBody>
      </p:sp>
      <p:sp>
        <p:nvSpPr>
          <p:cNvPr id="3" name="Content Placeholder 2">
            <a:extLst>
              <a:ext uri="{FF2B5EF4-FFF2-40B4-BE49-F238E27FC236}">
                <a16:creationId xmlns:a16="http://schemas.microsoft.com/office/drawing/2014/main" id="{A5D58883-7CFD-6493-EDEB-EDCEE54A9008}"/>
              </a:ext>
            </a:extLst>
          </p:cNvPr>
          <p:cNvSpPr>
            <a:spLocks noGrp="1"/>
          </p:cNvSpPr>
          <p:nvPr>
            <p:ph idx="1"/>
          </p:nvPr>
        </p:nvSpPr>
        <p:spPr/>
        <p:txBody>
          <a:bodyPr/>
          <a:lstStyle/>
          <a:p>
            <a:r>
              <a:rPr lang="en-US" dirty="0"/>
              <a:t>The goal is to develop an application for a researcher in the field of drug discovery. We intend to create a framework to order to perform the following tasks: </a:t>
            </a:r>
          </a:p>
          <a:p>
            <a:endParaRPr lang="en-US" dirty="0"/>
          </a:p>
          <a:p>
            <a:pPr lvl="1"/>
            <a:r>
              <a:rPr lang="en-US" sz="1800" kern="100" dirty="0">
                <a:effectLst/>
                <a:latin typeface="Calibri" panose="020F0502020204030204" pitchFamily="34" charset="0"/>
                <a:ea typeface="Calibri" panose="020F0502020204030204" pitchFamily="34" charset="0"/>
                <a:cs typeface="Cordia New" panose="020B0304020202020204" pitchFamily="34" charset="-34"/>
              </a:rPr>
              <a:t>Develop a user-friendly web application for drug discovery and predictive modeling.</a:t>
            </a:r>
          </a:p>
          <a:p>
            <a:pPr lvl="1"/>
            <a:r>
              <a:rPr lang="en-US" sz="1800" dirty="0">
                <a:effectLst/>
                <a:latin typeface="Calibri" panose="020F0502020204030204" pitchFamily="34" charset="0"/>
                <a:ea typeface="Calibri" panose="020F0502020204030204" pitchFamily="34" charset="0"/>
                <a:cs typeface="Cordia New" panose="020B0304020202020204" pitchFamily="34" charset="-34"/>
              </a:rPr>
              <a:t>Integrate ML models for ADME analysis, binding affinity prediction, and drug synergy analysis.</a:t>
            </a:r>
          </a:p>
          <a:p>
            <a:pPr lvl="1"/>
            <a:r>
              <a:rPr lang="en-US" sz="1800" kern="100" dirty="0">
                <a:effectLst/>
                <a:latin typeface="Calibri" panose="020F0502020204030204" pitchFamily="34" charset="0"/>
                <a:ea typeface="Calibri" panose="020F0502020204030204" pitchFamily="34" charset="0"/>
                <a:cs typeface="Cordia New" panose="020B0304020202020204" pitchFamily="34" charset="-34"/>
              </a:rPr>
              <a:t>Implement AI-assisted inference for contextualized predictions.</a:t>
            </a:r>
          </a:p>
          <a:p>
            <a:pPr lvl="1"/>
            <a:r>
              <a:rPr lang="en-US" sz="1800" kern="100" dirty="0">
                <a:effectLst/>
                <a:latin typeface="Calibri" panose="020F0502020204030204" pitchFamily="34" charset="0"/>
                <a:ea typeface="Calibri" panose="020F0502020204030204" pitchFamily="34" charset="0"/>
                <a:cs typeface="Cordia New" panose="020B0304020202020204" pitchFamily="34" charset="-34"/>
              </a:rPr>
              <a:t>Enable no-code interaction, allowing researchers to run complex models effortlessly.</a:t>
            </a:r>
          </a:p>
          <a:p>
            <a:pPr marL="201168" lvl="1" indent="0">
              <a:buNone/>
            </a:pPr>
            <a:r>
              <a:rPr lang="en-US" dirty="0"/>
              <a:t> </a:t>
            </a:r>
          </a:p>
        </p:txBody>
      </p:sp>
    </p:spTree>
    <p:extLst>
      <p:ext uri="{BB962C8B-B14F-4D97-AF65-F5344CB8AC3E}">
        <p14:creationId xmlns:p14="http://schemas.microsoft.com/office/powerpoint/2010/main" val="822597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34A1D-1CCA-2EC5-AB70-311C5C03E2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603D6F-697F-6DC2-E4E5-402B9312B662}"/>
              </a:ext>
            </a:extLst>
          </p:cNvPr>
          <p:cNvSpPr>
            <a:spLocks noGrp="1"/>
          </p:cNvSpPr>
          <p:nvPr>
            <p:ph type="title"/>
          </p:nvPr>
        </p:nvSpPr>
        <p:spPr>
          <a:xfrm>
            <a:off x="432618" y="325932"/>
            <a:ext cx="10058400" cy="1450757"/>
          </a:xfrm>
        </p:spPr>
        <p:txBody>
          <a:bodyPr/>
          <a:lstStyle/>
          <a:p>
            <a:r>
              <a:rPr lang="en-IN" dirty="0"/>
              <a:t>Proposed System Overview</a:t>
            </a:r>
          </a:p>
        </p:txBody>
      </p:sp>
      <p:sp>
        <p:nvSpPr>
          <p:cNvPr id="3" name="TextBox 2">
            <a:extLst>
              <a:ext uri="{FF2B5EF4-FFF2-40B4-BE49-F238E27FC236}">
                <a16:creationId xmlns:a16="http://schemas.microsoft.com/office/drawing/2014/main" id="{404A9A85-1429-714B-715A-CC6458F2848D}"/>
              </a:ext>
            </a:extLst>
          </p:cNvPr>
          <p:cNvSpPr txBox="1"/>
          <p:nvPr/>
        </p:nvSpPr>
        <p:spPr>
          <a:xfrm>
            <a:off x="432618" y="2074607"/>
            <a:ext cx="11454581" cy="3970318"/>
          </a:xfrm>
          <a:prstGeom prst="rect">
            <a:avLst/>
          </a:prstGeom>
          <a:noFill/>
        </p:spPr>
        <p:txBody>
          <a:bodyPr wrap="square" rtlCol="0">
            <a:spAutoFit/>
          </a:bodyPr>
          <a:lstStyle/>
          <a:p>
            <a:pPr>
              <a:buNone/>
            </a:pPr>
            <a:r>
              <a:rPr lang="en-US" dirty="0"/>
              <a:t>Our </a:t>
            </a:r>
            <a:r>
              <a:rPr lang="en-US" dirty="0" err="1"/>
              <a:t>DrugXplorer</a:t>
            </a:r>
            <a:r>
              <a:rPr lang="en-US" dirty="0"/>
              <a:t> framework is designed to streamline drug discovery through an AI-powered, no-code platform. The system takes Drug Name/SMILES and Target Property as inputs to perform Drug Property Analysis, which includes:</a:t>
            </a:r>
          </a:p>
          <a:p>
            <a:pPr>
              <a:buNone/>
            </a:pPr>
            <a:endParaRPr lang="en-US" dirty="0"/>
          </a:p>
          <a:p>
            <a:pPr>
              <a:buFont typeface="+mj-lt"/>
              <a:buAutoNum type="arabicPeriod"/>
            </a:pPr>
            <a:r>
              <a:rPr lang="en-US" dirty="0"/>
              <a:t>ADME Analysis – Evaluates absorption, distribution, metabolism, and excretion properties.</a:t>
            </a:r>
          </a:p>
          <a:p>
            <a:pPr>
              <a:buFont typeface="+mj-lt"/>
              <a:buAutoNum type="arabicPeriod"/>
            </a:pPr>
            <a:r>
              <a:rPr lang="en-US" dirty="0"/>
              <a:t>Binding Affinity Prediction – Predicts interactions between drugs and target proteins.</a:t>
            </a:r>
          </a:p>
          <a:p>
            <a:pPr>
              <a:buFont typeface="+mj-lt"/>
              <a:buAutoNum type="arabicPeriod"/>
            </a:pPr>
            <a:r>
              <a:rPr lang="en-US" dirty="0"/>
              <a:t>Drug Synergy Prediction – Analyzes the combined effect of drug pairs.</a:t>
            </a:r>
          </a:p>
          <a:p>
            <a:pPr>
              <a:buFont typeface="+mj-lt"/>
              <a:buAutoNum type="arabicPeriod"/>
            </a:pPr>
            <a:endParaRPr lang="en-US" dirty="0"/>
          </a:p>
          <a:p>
            <a:pPr>
              <a:buNone/>
            </a:pPr>
            <a:r>
              <a:rPr lang="en-US" dirty="0"/>
              <a:t>The Predicted Output is then processed by a Multi-Agent AI Model, which integrates a Large Language Model (LLM) for generating a Detailed Inference. This inference provides contextual insights and validation, aiding researchers in decision-making.</a:t>
            </a:r>
          </a:p>
          <a:p>
            <a:pPr>
              <a:buNone/>
            </a:pPr>
            <a:endParaRPr lang="en-US" dirty="0"/>
          </a:p>
          <a:p>
            <a:r>
              <a:rPr lang="en-US" dirty="0"/>
              <a:t>Our approach ensures an automated, accessible, and AI-enhanced workflow for drug discovery, reducing dependency on complex coding tools while improving prediction accuracy.</a:t>
            </a:r>
          </a:p>
          <a:p>
            <a:endParaRPr lang="en-US" dirty="0"/>
          </a:p>
        </p:txBody>
      </p:sp>
    </p:spTree>
    <p:extLst>
      <p:ext uri="{BB962C8B-B14F-4D97-AF65-F5344CB8AC3E}">
        <p14:creationId xmlns:p14="http://schemas.microsoft.com/office/powerpoint/2010/main" val="4064870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6B30A-0D04-02DB-9892-DB26F762A3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11C3CF-0067-BDB6-0F45-505113B9C85A}"/>
              </a:ext>
            </a:extLst>
          </p:cNvPr>
          <p:cNvSpPr>
            <a:spLocks noGrp="1"/>
          </p:cNvSpPr>
          <p:nvPr>
            <p:ph type="title"/>
          </p:nvPr>
        </p:nvSpPr>
        <p:spPr/>
        <p:txBody>
          <a:bodyPr/>
          <a:lstStyle/>
          <a:p>
            <a:r>
              <a:rPr lang="en-IN" dirty="0"/>
              <a:t>Proposed System Diagram</a:t>
            </a:r>
          </a:p>
        </p:txBody>
      </p:sp>
      <p:pic>
        <p:nvPicPr>
          <p:cNvPr id="4" name="Picture 3">
            <a:extLst>
              <a:ext uri="{FF2B5EF4-FFF2-40B4-BE49-F238E27FC236}">
                <a16:creationId xmlns:a16="http://schemas.microsoft.com/office/drawing/2014/main" id="{EA13CC16-BD80-B2EA-C59C-419FA8BA6FCC}"/>
              </a:ext>
            </a:extLst>
          </p:cNvPr>
          <p:cNvPicPr>
            <a:picLocks noChangeAspect="1"/>
          </p:cNvPicPr>
          <p:nvPr/>
        </p:nvPicPr>
        <p:blipFill>
          <a:blip r:embed="rId2"/>
          <a:stretch>
            <a:fillRect/>
          </a:stretch>
        </p:blipFill>
        <p:spPr>
          <a:xfrm>
            <a:off x="2284809" y="1737360"/>
            <a:ext cx="7622381" cy="4525788"/>
          </a:xfrm>
          <a:prstGeom prst="rect">
            <a:avLst/>
          </a:prstGeom>
        </p:spPr>
      </p:pic>
    </p:spTree>
    <p:extLst>
      <p:ext uri="{BB962C8B-B14F-4D97-AF65-F5344CB8AC3E}">
        <p14:creationId xmlns:p14="http://schemas.microsoft.com/office/powerpoint/2010/main" val="1769294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015D3-2100-767D-CB6F-2D390CEF05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EBFBC0-2BFD-2B6B-8496-4EB1C5C345BB}"/>
              </a:ext>
            </a:extLst>
          </p:cNvPr>
          <p:cNvSpPr>
            <a:spLocks noGrp="1"/>
          </p:cNvSpPr>
          <p:nvPr>
            <p:ph type="title"/>
          </p:nvPr>
        </p:nvSpPr>
        <p:spPr/>
        <p:txBody>
          <a:bodyPr/>
          <a:lstStyle/>
          <a:p>
            <a:r>
              <a:rPr lang="en-IN" dirty="0"/>
              <a:t>List of Modules</a:t>
            </a:r>
          </a:p>
        </p:txBody>
      </p:sp>
      <p:sp>
        <p:nvSpPr>
          <p:cNvPr id="4" name="TextBox 3">
            <a:extLst>
              <a:ext uri="{FF2B5EF4-FFF2-40B4-BE49-F238E27FC236}">
                <a16:creationId xmlns:a16="http://schemas.microsoft.com/office/drawing/2014/main" id="{48429883-FE41-4373-8202-F48FC1B805AE}"/>
              </a:ext>
            </a:extLst>
          </p:cNvPr>
          <p:cNvSpPr txBox="1"/>
          <p:nvPr/>
        </p:nvSpPr>
        <p:spPr>
          <a:xfrm>
            <a:off x="1097280" y="1945728"/>
            <a:ext cx="10642436" cy="3317318"/>
          </a:xfrm>
          <a:prstGeom prst="rect">
            <a:avLst/>
          </a:prstGeom>
          <a:noFill/>
        </p:spPr>
        <p:txBody>
          <a:bodyPr wrap="square">
            <a:spAutoFit/>
          </a:bodyPr>
          <a:lstStyle/>
          <a:p>
            <a:pPr marL="0" marR="0">
              <a:lnSpc>
                <a:spcPct val="115000"/>
              </a:lnSpc>
              <a:spcAft>
                <a:spcPts val="800"/>
              </a:spcAft>
              <a:buNone/>
            </a:pPr>
            <a:r>
              <a:rPr lang="en-US" sz="1800" b="1" kern="100" dirty="0">
                <a:effectLst/>
                <a:latin typeface="Calibri" panose="020F0502020204030204" pitchFamily="34" charset="0"/>
                <a:ea typeface="Calibri" panose="020F0502020204030204" pitchFamily="34" charset="0"/>
                <a:cs typeface="Cordia New" panose="020B0304020202020204" pitchFamily="34" charset="-34"/>
              </a:rPr>
              <a:t>SMILES (Simplified Molecular Input Line Entry System)</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ct val="115000"/>
              </a:lnSpc>
              <a:spcAft>
                <a:spcPts val="800"/>
              </a:spcAft>
              <a:buNone/>
            </a:pPr>
            <a:r>
              <a:rPr lang="en-US" sz="1800" b="1" kern="100" dirty="0">
                <a:effectLst/>
                <a:latin typeface="Calibri" panose="020F0502020204030204" pitchFamily="34" charset="0"/>
                <a:ea typeface="Calibri" panose="020F0502020204030204" pitchFamily="34" charset="0"/>
                <a:cs typeface="Cordia New" panose="020B0304020202020204" pitchFamily="34" charset="-34"/>
              </a:rPr>
              <a:t>Morgan Fingerprinting</a:t>
            </a:r>
          </a:p>
          <a:p>
            <a:pPr marL="0" marR="0">
              <a:lnSpc>
                <a:spcPct val="115000"/>
              </a:lnSpc>
              <a:spcAft>
                <a:spcPts val="800"/>
              </a:spcAft>
              <a:buNone/>
            </a:pPr>
            <a:r>
              <a:rPr lang="en-US" b="1" dirty="0" err="1"/>
              <a:t>PyTorch</a:t>
            </a:r>
            <a:endParaRPr lang="en-US" b="1" dirty="0"/>
          </a:p>
          <a:p>
            <a:pPr marL="0" marR="0">
              <a:lnSpc>
                <a:spcPct val="115000"/>
              </a:lnSpc>
              <a:spcAft>
                <a:spcPts val="800"/>
              </a:spcAft>
              <a:buNone/>
            </a:pPr>
            <a:r>
              <a:rPr lang="en-US" sz="1800" b="1" kern="100" dirty="0" err="1">
                <a:latin typeface="Calibri" panose="020F0502020204030204" pitchFamily="34" charset="0"/>
                <a:ea typeface="Calibri" panose="020F0502020204030204" pitchFamily="34" charset="0"/>
                <a:cs typeface="Cordia New" panose="020B0304020202020204" pitchFamily="34" charset="-34"/>
              </a:rPr>
              <a:t>C</a:t>
            </a:r>
            <a:r>
              <a:rPr lang="en-US" sz="1800" b="1" kern="100" dirty="0" err="1">
                <a:effectLst/>
                <a:latin typeface="Calibri" panose="020F0502020204030204" pitchFamily="34" charset="0"/>
                <a:ea typeface="Calibri" panose="020F0502020204030204" pitchFamily="34" charset="0"/>
                <a:cs typeface="Cordia New" panose="020B0304020202020204" pitchFamily="34" charset="-34"/>
              </a:rPr>
              <a:t>rewAI</a:t>
            </a:r>
            <a:endParaRPr lang="en-US" sz="1800" b="1"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ct val="115000"/>
              </a:lnSpc>
              <a:spcAft>
                <a:spcPts val="800"/>
              </a:spcAft>
              <a:buNone/>
            </a:pPr>
            <a:r>
              <a:rPr lang="en-US" b="1" dirty="0" err="1"/>
              <a:t>Streamlit</a:t>
            </a:r>
            <a:endParaRPr lang="en-US" b="1" dirty="0"/>
          </a:p>
          <a:p>
            <a:pPr marL="0" marR="0">
              <a:lnSpc>
                <a:spcPct val="115000"/>
              </a:lnSpc>
              <a:spcAft>
                <a:spcPts val="800"/>
              </a:spcAft>
              <a:buNone/>
            </a:pPr>
            <a:endParaRPr lang="en-US" sz="1800" b="1" kern="100" dirty="0">
              <a:effectLst/>
              <a:latin typeface="Calibri" panose="020F0502020204030204" pitchFamily="34" charset="0"/>
              <a:ea typeface="Calibri" panose="020F0502020204030204" pitchFamily="34" charset="0"/>
              <a:cs typeface="Cordia New" panose="020B0304020202020204" pitchFamily="34" charset="-34"/>
            </a:endParaRPr>
          </a:p>
          <a:p>
            <a:pPr marR="0" lvl="0">
              <a:lnSpc>
                <a:spcPct val="115000"/>
              </a:lnSpc>
              <a:spcAft>
                <a:spcPts val="800"/>
              </a:spcAft>
              <a:buSzPts val="1000"/>
              <a:tabLst>
                <a:tab pos="457200" algn="l"/>
              </a:tabLst>
            </a:pP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endParaRPr lang="en-IN" dirty="0"/>
          </a:p>
        </p:txBody>
      </p:sp>
    </p:spTree>
    <p:extLst>
      <p:ext uri="{BB962C8B-B14F-4D97-AF65-F5344CB8AC3E}">
        <p14:creationId xmlns:p14="http://schemas.microsoft.com/office/powerpoint/2010/main" val="426859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ED5E-E65F-1A89-715C-2FE41F01B869}"/>
              </a:ext>
            </a:extLst>
          </p:cNvPr>
          <p:cNvSpPr>
            <a:spLocks noGrp="1"/>
          </p:cNvSpPr>
          <p:nvPr>
            <p:ph type="title"/>
          </p:nvPr>
        </p:nvSpPr>
        <p:spPr>
          <a:xfrm>
            <a:off x="1199535" y="196645"/>
            <a:ext cx="10058400" cy="1450757"/>
          </a:xfrm>
        </p:spPr>
        <p:txBody>
          <a:bodyPr/>
          <a:lstStyle/>
          <a:p>
            <a:r>
              <a:rPr lang="en-US" dirty="0"/>
              <a:t>SMILES &amp; Morgan Fingerprinting</a:t>
            </a:r>
            <a:r>
              <a:rPr lang="en-IN" dirty="0"/>
              <a:t> </a:t>
            </a:r>
          </a:p>
        </p:txBody>
      </p:sp>
      <p:sp>
        <p:nvSpPr>
          <p:cNvPr id="3" name="Content Placeholder 2">
            <a:extLst>
              <a:ext uri="{FF2B5EF4-FFF2-40B4-BE49-F238E27FC236}">
                <a16:creationId xmlns:a16="http://schemas.microsoft.com/office/drawing/2014/main" id="{F23B7F05-90C3-8ACB-1F28-999B81C539E4}"/>
              </a:ext>
            </a:extLst>
          </p:cNvPr>
          <p:cNvSpPr>
            <a:spLocks noGrp="1"/>
          </p:cNvSpPr>
          <p:nvPr>
            <p:ph idx="1"/>
          </p:nvPr>
        </p:nvSpPr>
        <p:spPr>
          <a:xfrm>
            <a:off x="1199535" y="1920240"/>
            <a:ext cx="10058400" cy="4023360"/>
          </a:xfrm>
        </p:spPr>
        <p:txBody>
          <a:bodyPr>
            <a:normAutofit fontScale="85000" lnSpcReduction="20000"/>
          </a:bodyPr>
          <a:lstStyle/>
          <a:p>
            <a:pPr marL="0" marR="0">
              <a:lnSpc>
                <a:spcPct val="115000"/>
              </a:lnSpc>
              <a:spcAft>
                <a:spcPts val="800"/>
              </a:spcAft>
              <a:buNone/>
            </a:pPr>
            <a:r>
              <a:rPr lang="en-US" sz="1800" b="1" kern="100" dirty="0">
                <a:effectLst/>
                <a:latin typeface="Calibri" panose="020F0502020204030204" pitchFamily="34" charset="0"/>
                <a:ea typeface="Calibri" panose="020F0502020204030204" pitchFamily="34" charset="0"/>
                <a:cs typeface="Cordia New" panose="020B0304020202020204" pitchFamily="34" charset="-34"/>
              </a:rPr>
              <a:t>SMILES (Simplified Molecular Input Line Entry System)</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Cordia New" panose="020B0304020202020204" pitchFamily="34" charset="-34"/>
              </a:rPr>
              <a:t>A text-based representation of molecular structures.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Cordia New" panose="020B0304020202020204" pitchFamily="34" charset="-34"/>
              </a:rPr>
              <a:t>Used in cheminformatics for drug property prediction and database searches.</a:t>
            </a:r>
          </a:p>
          <a:p>
            <a:pPr marL="0" marR="0">
              <a:lnSpc>
                <a:spcPct val="115000"/>
              </a:lnSpc>
              <a:spcAft>
                <a:spcPts val="800"/>
              </a:spcAft>
              <a:buNone/>
            </a:pPr>
            <a:r>
              <a:rPr lang="en-US" sz="1800" b="1" kern="100" dirty="0">
                <a:effectLst/>
                <a:latin typeface="Calibri" panose="020F0502020204030204" pitchFamily="34" charset="0"/>
                <a:ea typeface="Calibri" panose="020F0502020204030204" pitchFamily="34" charset="0"/>
                <a:cs typeface="Cordia New" panose="020B0304020202020204" pitchFamily="34" charset="-34"/>
              </a:rPr>
              <a:t>Morgan Fingerprinting</a:t>
            </a: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Cordia New" panose="020B0304020202020204" pitchFamily="34" charset="-34"/>
              </a:rPr>
              <a:t>Converts SMILES into a fixed-length binary vector representation.</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Cordia New" panose="020B0304020202020204" pitchFamily="34" charset="-34"/>
              </a:rPr>
              <a:t>Each bit represents the presence (1) or absence (0) of molecular substructures.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Cordia New" panose="020B0304020202020204" pitchFamily="34" charset="-34"/>
              </a:rPr>
              <a:t>Used for binding affinity and drug synergy prediction.</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Cordia New" panose="020B0304020202020204" pitchFamily="34" charset="-34"/>
              </a:rPr>
              <a:t>Generated using </a:t>
            </a:r>
            <a:r>
              <a:rPr lang="en-US" sz="1800" kern="100" dirty="0" err="1">
                <a:effectLst/>
                <a:latin typeface="Calibri" panose="020F0502020204030204" pitchFamily="34" charset="0"/>
                <a:ea typeface="Calibri" panose="020F0502020204030204" pitchFamily="34" charset="0"/>
                <a:cs typeface="Cordia New" panose="020B0304020202020204" pitchFamily="34" charset="-34"/>
              </a:rPr>
              <a:t>RDKit</a:t>
            </a:r>
            <a:r>
              <a:rPr lang="en-US" sz="1800" kern="100" dirty="0">
                <a:effectLst/>
                <a:latin typeface="Calibri" panose="020F0502020204030204" pitchFamily="34" charset="0"/>
                <a:ea typeface="Calibri" panose="020F0502020204030204" pitchFamily="34" charset="0"/>
                <a:cs typeface="Cordia New" panose="020B0304020202020204" pitchFamily="34" charset="-34"/>
              </a:rPr>
              <a:t> with a 150-bit fingerprint (radius = 6) for single drugs, and a 300-bit concatenated fingerprint for synergy analysis.</a:t>
            </a:r>
          </a:p>
          <a:p>
            <a:endParaRPr lang="en-IN" dirty="0"/>
          </a:p>
        </p:txBody>
      </p:sp>
    </p:spTree>
    <p:extLst>
      <p:ext uri="{BB962C8B-B14F-4D97-AF65-F5344CB8AC3E}">
        <p14:creationId xmlns:p14="http://schemas.microsoft.com/office/powerpoint/2010/main" val="242142929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7068</TotalTime>
  <Words>2376</Words>
  <Application>Microsoft Office PowerPoint</Application>
  <PresentationFormat>Widescreen</PresentationFormat>
  <Paragraphs>170</Paragraphs>
  <Slides>26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Symbol</vt:lpstr>
      <vt:lpstr>Retrospect</vt:lpstr>
      <vt:lpstr>AI Modelling for Drug Analysis and Predictions</vt:lpstr>
      <vt:lpstr>Outline</vt:lpstr>
      <vt:lpstr>Introduction</vt:lpstr>
      <vt:lpstr>Problem Statement</vt:lpstr>
      <vt:lpstr>Research Objective</vt:lpstr>
      <vt:lpstr>Proposed System Overview</vt:lpstr>
      <vt:lpstr>Proposed System Diagram</vt:lpstr>
      <vt:lpstr>List of Modules</vt:lpstr>
      <vt:lpstr>SMILES &amp; Morgan Fingerprinting </vt:lpstr>
      <vt:lpstr> PyTorch for Classification &amp; Regression </vt:lpstr>
      <vt:lpstr> Crew AI for Inference Assistance</vt:lpstr>
      <vt:lpstr> Streamlit</vt:lpstr>
      <vt:lpstr>PowerPoint Presentation</vt:lpstr>
      <vt:lpstr>Web Application ADME Analysis</vt:lpstr>
      <vt:lpstr>PowerPoint Presentation</vt:lpstr>
      <vt:lpstr>PowerPoint Presentation</vt:lpstr>
      <vt:lpstr>PowerPoint Presentation</vt:lpstr>
      <vt:lpstr>Classification Model Performance Evaluation Metrics</vt:lpstr>
      <vt:lpstr>PowerPoint Presentation</vt:lpstr>
      <vt:lpstr>PowerPoint Presentation</vt:lpstr>
      <vt:lpstr>Regression Model Performance Evaluation Metrics</vt:lpstr>
      <vt:lpstr>Conclusion and Future Work</vt:lpstr>
      <vt:lpstr>Guide Approval mail snapshot</vt:lpstr>
      <vt:lpstr>Research paper status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Ashwin Sivakumar</dc:creator>
  <cp:lastModifiedBy>Rishi SK</cp:lastModifiedBy>
  <cp:revision>34</cp:revision>
  <dcterms:created xsi:type="dcterms:W3CDTF">2024-09-04T00:33:53Z</dcterms:created>
  <dcterms:modified xsi:type="dcterms:W3CDTF">2025-04-10T12:56:46Z</dcterms:modified>
</cp:coreProperties>
</file>