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0" r:id="rId2"/>
    <p:sldId id="342" r:id="rId3"/>
    <p:sldId id="343" r:id="rId4"/>
    <p:sldId id="344" r:id="rId5"/>
    <p:sldId id="348" r:id="rId6"/>
    <p:sldId id="346" r:id="rId7"/>
    <p:sldId id="352" r:id="rId8"/>
    <p:sldId id="349" r:id="rId9"/>
    <p:sldId id="351" r:id="rId10"/>
    <p:sldId id="350" r:id="rId11"/>
    <p:sldId id="345" r:id="rId12"/>
    <p:sldId id="347" r:id="rId13"/>
    <p:sldId id="353" r:id="rId14"/>
    <p:sldId id="3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6352" autoAdjust="0"/>
  </p:normalViewPr>
  <p:slideViewPr>
    <p:cSldViewPr snapToGrid="0">
      <p:cViewPr varScale="1">
        <p:scale>
          <a:sx n="112" d="100"/>
          <a:sy n="112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A8F88-3690-4C9D-AE63-A4BA38141E29}" type="datetimeFigureOut">
              <a:rPr lang="en-US" smtClean="0"/>
              <a:t>4/25/20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4F3C7-08A1-4AED-8C14-B658D8F2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8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EC2/latest/UserGuide/burstable-performance-instances-standard-mode-concepts.html#launch-credit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rds/aurora/pricin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ws.amazon.com/rds/aurora/serverless/#pricing" TargetMode="External"/><Relationship Id="rId5" Type="http://schemas.openxmlformats.org/officeDocument/2006/relationships/hyperlink" Target="https://aws.amazon.com/rds/aurora/pricing/?pg=pr&amp;loc=1" TargetMode="External"/><Relationship Id="rId4" Type="http://schemas.openxmlformats.org/officeDocument/2006/relationships/hyperlink" Target="https://aws.amazon.com/blogs/database/using-in-region-read-replicas-in-amazon-rds-for-sql-server/?nc1=b_rp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rds/aurora/pricin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ws.amazon.com/rds/aurora/pricing/?pg=pr&amp;loc=1" TargetMode="External"/><Relationship Id="rId4" Type="http://schemas.openxmlformats.org/officeDocument/2006/relationships/hyperlink" Target="https://aws.amazon.com/blogs/database/using-in-region-read-replicas-in-amazon-rds-for-sql-server/?nc1=b_rp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seer.com/aws_rds-architecture-blueprint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roducts/database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rds/details/backup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aws.amazon.com/AmazonRDS/latest/AuroraUserGuide/Aurora.Overview.html" TargetMode="External"/><Relationship Id="rId4" Type="http://schemas.openxmlformats.org/officeDocument/2006/relationships/hyperlink" Target="https://docs.aws.amazon.com/AmazonRDS/latest/UserGuide/USER_WorkingWithAutomatedBackups.htm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database/using-in-region-read-replicas-in-amazon-rds-for-sql-server/?nc1=b_rp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aws.amazon.com/AmazonRDS/latest/UserGuide/USER_Events.html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rds/aurora/pricin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ws.amazon.com/rds/aurora/pricing/?pg=pr&amp;loc=1" TargetMode="External"/><Relationship Id="rId4" Type="http://schemas.openxmlformats.org/officeDocument/2006/relationships/hyperlink" Target="https://aws.amazon.com/blogs/database/using-in-region-read-replicas-in-amazon-rds-for-sql-server/?nc1=b_rp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RDS/latest/AuroraUserGuide/Aurora.Overview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aws.amazon.com/AmazonRDS/latest/AuroraUserGuide/aurora-serverless.html" TargetMode="External"/><Relationship Id="rId4" Type="http://schemas.openxmlformats.org/officeDocument/2006/relationships/hyperlink" Target="https://docs.aws.amazon.com/AmazonRDS/latest/AuroraUserGuide/aurora-global-database.html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RDS/latest/AuroraUserGuide/Aurora.Overview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4F3C7-08A1-4AED-8C14-B658D8F24A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RDS instances types: </a:t>
            </a:r>
            <a:r>
              <a:rPr lang="en-US" dirty="0" err="1"/>
              <a:t>Bustable</a:t>
            </a:r>
            <a:r>
              <a:rPr lang="en-US" dirty="0"/>
              <a:t> &amp; memory</a:t>
            </a:r>
          </a:p>
          <a:p>
            <a:r>
              <a:rPr lang="en-IN" dirty="0">
                <a:hlinkClick r:id="rId3"/>
              </a:rPr>
              <a:t>https://docs.aws.amazon.com/AWSEC2/latest/UserGuide/burstable-performance-instances-standard-mode-concepts.html#launch-credits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4F3C7-08A1-4AED-8C14-B658D8F24A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1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Pricing:</a:t>
            </a:r>
          </a:p>
          <a:p>
            <a:r>
              <a:rPr lang="en-IN" dirty="0">
                <a:hlinkClick r:id="rId3"/>
              </a:rPr>
              <a:t>https://aws.amazon.com/rds/aurora/pricing/</a:t>
            </a:r>
            <a:endParaRPr lang="en-IN" dirty="0"/>
          </a:p>
          <a:p>
            <a:r>
              <a:rPr lang="en-IN" dirty="0">
                <a:hlinkClick r:id="rId4"/>
              </a:rPr>
              <a:t>https://aws.amazon.com/blogs/database/using-in-region-read-replicas-in-amazon-rds-for-sql-server/?nc1=b_rp</a:t>
            </a:r>
            <a:endParaRPr lang="en-IN" dirty="0"/>
          </a:p>
          <a:p>
            <a:r>
              <a:rPr lang="en-IN" dirty="0">
                <a:hlinkClick r:id="rId5"/>
              </a:rPr>
              <a:t>https://aws.amazon.com/rds/aurora/pricing/?pg=pr&amp;loc=1</a:t>
            </a:r>
            <a:endParaRPr lang="en-IN" dirty="0"/>
          </a:p>
          <a:p>
            <a:r>
              <a:rPr lang="en-IN" dirty="0">
                <a:hlinkClick r:id="rId6"/>
              </a:rPr>
              <a:t>https://aws.amazon.com/rds/aurora/serverless/#pricing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4F3C7-08A1-4AED-8C14-B658D8F24A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71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Pricing:</a:t>
            </a:r>
          </a:p>
          <a:p>
            <a:r>
              <a:rPr lang="en-IN" dirty="0">
                <a:hlinkClick r:id="rId3"/>
              </a:rPr>
              <a:t>https://aws.amazon.com/rds/aurora/pricing/</a:t>
            </a:r>
            <a:endParaRPr lang="en-IN" dirty="0"/>
          </a:p>
          <a:p>
            <a:r>
              <a:rPr lang="en-IN" dirty="0">
                <a:hlinkClick r:id="rId4"/>
              </a:rPr>
              <a:t>https://aws.amazon.com/blogs/database/using-in-region-read-replicas-in-amazon-rds-for-sql-server/?nc1=b_rp</a:t>
            </a:r>
            <a:endParaRPr lang="en-IN" dirty="0"/>
          </a:p>
          <a:p>
            <a:r>
              <a:rPr lang="en-IN" dirty="0">
                <a:hlinkClick r:id="rId5"/>
              </a:rPr>
              <a:t>https://aws.amazon.com/rds/aurora/pricing/?pg=pr&amp;loc=1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4F3C7-08A1-4AED-8C14-B658D8F24A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94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4F3C7-08A1-4AED-8C14-B658D8F24A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32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4F3C7-08A1-4AED-8C14-B658D8F24A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https://dbseer.com/aws_rds-architecture-blueprint/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4F3C7-08A1-4AED-8C14-B658D8F24A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https://aws.amazon.com/products/databases/</a:t>
            </a:r>
            <a:endParaRPr lang="en-IN" dirty="0"/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is a fast, easy-to-use RDBMS being used for many small and big businesses. MySQL is developed, marketed and supported by MySQL AB, which is a Swedish company</a:t>
            </a:r>
          </a:p>
          <a:p>
            <a:endParaRPr lang="en-US" dirty="0"/>
          </a:p>
          <a:p>
            <a:r>
              <a:rPr lang="en-US" dirty="0"/>
              <a:t>MariaDB: (2009)</a:t>
            </a:r>
          </a:p>
          <a:p>
            <a:r>
              <a:rPr lang="en-US" dirty="0"/>
              <a:t>MariaDB is a fork of the MySQL relational database management system. The original developers of MySQL created MariaDB after concerns raised by Oracle's acquisition of MySQL</a:t>
            </a:r>
          </a:p>
          <a:p>
            <a:endParaRPr lang="en-US" dirty="0"/>
          </a:p>
          <a:p>
            <a:r>
              <a:rPr lang="en-US" dirty="0" err="1"/>
              <a:t>PostgresQL</a:t>
            </a:r>
            <a:r>
              <a:rPr lang="en-US" dirty="0"/>
              <a:t> history:</a:t>
            </a:r>
          </a:p>
          <a:p>
            <a:r>
              <a:rPr lang="en-US" dirty="0"/>
              <a:t>Ingress (1980) – Postgres (1986) – Postgres95 (1995) – PostgreSQL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 relational database management system (DBMS) developed by a worldwide team of volunteers. PostgreSQL is not controlled by any corporation or other private entity and the source code is available free of charge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4F3C7-08A1-4AED-8C14-B658D8F24A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0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https://aws.amazon.com/rds/details/backup/</a:t>
            </a:r>
            <a:endParaRPr lang="en-IN" dirty="0"/>
          </a:p>
          <a:p>
            <a:r>
              <a:rPr lang="en-IN" dirty="0">
                <a:hlinkClick r:id="rId4"/>
              </a:rPr>
              <a:t>https://docs.aws.amazon.com/AmazonRDS/latest/UserGuide/USER_WorkingWithAutomatedBackups.html</a:t>
            </a:r>
            <a:endParaRPr lang="en-IN" dirty="0"/>
          </a:p>
          <a:p>
            <a:r>
              <a:rPr lang="en-IN" dirty="0">
                <a:hlinkClick r:id="rId5"/>
              </a:rPr>
              <a:t>https://docs.aws.amazon.com/AmazonRDS/latest/AuroraUserGuide/Aurora.Overview.html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4F3C7-08A1-4AED-8C14-B658D8F24A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4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4F3C7-08A1-4AED-8C14-B658D8F24A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75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https://aws.amazon.com/blogs/database/using-in-region-read-replicas-in-amazon-rds-for-sql-server/?nc1=b_rp</a:t>
            </a:r>
            <a:endParaRPr lang="en-IN" dirty="0"/>
          </a:p>
          <a:p>
            <a:r>
              <a:rPr lang="en-IN" dirty="0">
                <a:hlinkClick r:id="rId4"/>
              </a:rPr>
              <a:t>https://docs.aws.amazon.com/AmazonRDS/latest/UserGuide/USER_Events.html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4F3C7-08A1-4AED-8C14-B658D8F24A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06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Pricing:</a:t>
            </a:r>
          </a:p>
          <a:p>
            <a:r>
              <a:rPr lang="en-IN" dirty="0">
                <a:hlinkClick r:id="rId3"/>
              </a:rPr>
              <a:t>https://aws.amazon.com/rds/aurora/pricing/</a:t>
            </a:r>
            <a:endParaRPr lang="en-IN" dirty="0"/>
          </a:p>
          <a:p>
            <a:r>
              <a:rPr lang="en-IN" dirty="0">
                <a:hlinkClick r:id="rId4"/>
              </a:rPr>
              <a:t>https://aws.amazon.com/blogs/database/using-in-region-read-replicas-in-amazon-rds-for-sql-server/?nc1=b_rp</a:t>
            </a:r>
            <a:endParaRPr lang="en-IN" dirty="0"/>
          </a:p>
          <a:p>
            <a:r>
              <a:rPr lang="en-IN" dirty="0">
                <a:hlinkClick r:id="rId5"/>
              </a:rPr>
              <a:t>https://aws.amazon.com/rds/aurora/pricing/?pg=pr&amp;loc=1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4F3C7-08A1-4AED-8C14-B658D8F24A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56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https://docs.aws.amazon.com/AmazonRDS/latest/AuroraUserGuide/Aurora.Overview.html</a:t>
            </a:r>
            <a:endParaRPr lang="en-IN" dirty="0"/>
          </a:p>
          <a:p>
            <a:r>
              <a:rPr lang="en-IN" dirty="0">
                <a:hlinkClick r:id="rId4"/>
              </a:rPr>
              <a:t>https://docs.aws.amazon.com/AmazonRDS/latest/AuroraUserGuide/aurora-global-database.html</a:t>
            </a:r>
            <a:endParaRPr lang="en-IN" dirty="0"/>
          </a:p>
          <a:p>
            <a:r>
              <a:rPr lang="en-IN" dirty="0">
                <a:hlinkClick r:id="rId5"/>
              </a:rPr>
              <a:t>https://docs.aws.amazon.com/AmazonRDS/latest/AuroraUserGuide/aurora-serverless.html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4F3C7-08A1-4AED-8C14-B658D8F24A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09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https://docs.aws.amazon.com/AmazonRDS/latest/AuroraUserGuide/Aurora.Overview.html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4F3C7-08A1-4AED-8C14-B658D8F24A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1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A79-E159-4768-A42D-62EA0EE79CC5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A54D-7BC3-46FB-85D9-E36F4EA9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1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A79-E159-4768-A42D-62EA0EE79CC5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A54D-7BC3-46FB-85D9-E36F4EA9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7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A79-E159-4768-A42D-62EA0EE79CC5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A54D-7BC3-46FB-85D9-E36F4EA9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15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6CD27D-91CB-314C-8C78-EC8AB39FA1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0" y="3485129"/>
            <a:ext cx="12192000" cy="3372872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F50D818-40A9-0D48-AB6C-E0ACD2C949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450" y="1257299"/>
            <a:ext cx="4743450" cy="39433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C9A98-69CA-CA49-AB41-77B379C48D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556" y="171450"/>
            <a:ext cx="1261872" cy="342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8108A6-D1AD-3741-B673-6001E6933EF4}"/>
              </a:ext>
            </a:extLst>
          </p:cNvPr>
          <p:cNvSpPr txBox="1"/>
          <p:nvPr userDrawn="1"/>
        </p:nvSpPr>
        <p:spPr>
          <a:xfrm>
            <a:off x="3846286" y="6650252"/>
            <a:ext cx="35637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white">
                    <a:lumMod val="65000"/>
                  </a:prstClr>
                </a:solidFill>
              </a:rPr>
              <a:t>COMPANY CONFIDENTIAL | FOR INTERNAL USE ONLY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370" y="6498374"/>
            <a:ext cx="838201" cy="365125"/>
          </a:xfrm>
          <a:prstGeom prst="rect">
            <a:avLst/>
          </a:prstGeom>
        </p:spPr>
        <p:txBody>
          <a:bodyPr vert="horz" lIns="89611" tIns="44806" rIns="89611" bIns="44806" rtlCol="0" anchor="ctr"/>
          <a:lstStyle>
            <a:lvl1pPr algn="r">
              <a:defRPr sz="918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9F3810-4318-4880-9D52-993D34A84442}" type="slidenum">
              <a:rPr lang="en-US" smtClean="0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95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A79-E159-4768-A42D-62EA0EE79CC5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A54D-7BC3-46FB-85D9-E36F4EA9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4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A79-E159-4768-A42D-62EA0EE79CC5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A54D-7BC3-46FB-85D9-E36F4EA9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9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A79-E159-4768-A42D-62EA0EE79CC5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A54D-7BC3-46FB-85D9-E36F4EA9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1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A79-E159-4768-A42D-62EA0EE79CC5}" type="datetimeFigureOut">
              <a:rPr lang="en-US" smtClean="0"/>
              <a:t>4/25/20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A54D-7BC3-46FB-85D9-E36F4EA9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3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A79-E159-4768-A42D-62EA0EE79CC5}" type="datetimeFigureOut">
              <a:rPr lang="en-US" smtClean="0"/>
              <a:t>4/25/20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A54D-7BC3-46FB-85D9-E36F4EA9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5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A79-E159-4768-A42D-62EA0EE79CC5}" type="datetimeFigureOut">
              <a:rPr lang="en-US" smtClean="0"/>
              <a:t>4/25/20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A54D-7BC3-46FB-85D9-E36F4EA9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6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A79-E159-4768-A42D-62EA0EE79CC5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A54D-7BC3-46FB-85D9-E36F4EA9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A79-E159-4768-A42D-62EA0EE79CC5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A54D-7BC3-46FB-85D9-E36F4EA9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AA79-E159-4768-A42D-62EA0EE79CC5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9A54D-7BC3-46FB-85D9-E36F4EA9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1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EC2/latest/UserGuide/burstable-credits-baseline-concept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aws.amazon.com/rds/mysql/pricing/?pg=pr&amp;loc=2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47EDC87-453F-774A-B8F6-6AF12C589971}"/>
              </a:ext>
            </a:extLst>
          </p:cNvPr>
          <p:cNvSpPr txBox="1"/>
          <p:nvPr/>
        </p:nvSpPr>
        <p:spPr>
          <a:xfrm>
            <a:off x="506427" y="263659"/>
            <a:ext cx="4117198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dirty="0">
                <a:solidFill>
                  <a:srgbClr val="4472C4"/>
                </a:solidFill>
                <a:latin typeface="Calibri Light" panose="020F0302020204030204"/>
              </a:rPr>
              <a:t>AWS Database Services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EB6F2-6556-7744-BC66-0339DE60C9F7}"/>
              </a:ext>
            </a:extLst>
          </p:cNvPr>
          <p:cNvSpPr txBox="1"/>
          <p:nvPr/>
        </p:nvSpPr>
        <p:spPr>
          <a:xfrm>
            <a:off x="506427" y="1106463"/>
            <a:ext cx="83289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Relational Database Service (RDS) Agenda</a:t>
            </a:r>
          </a:p>
          <a:p>
            <a:r>
              <a:rPr lang="en-US" dirty="0"/>
              <a:t>- RDBMS supported</a:t>
            </a:r>
          </a:p>
          <a:p>
            <a:r>
              <a:rPr lang="en-US" dirty="0"/>
              <a:t>- RDS Backups</a:t>
            </a:r>
          </a:p>
          <a:p>
            <a:r>
              <a:rPr lang="en-US" dirty="0"/>
              <a:t>- RDS Encryption</a:t>
            </a:r>
          </a:p>
          <a:p>
            <a:r>
              <a:rPr lang="en-US" dirty="0"/>
              <a:t>- RDS Multi-AZ</a:t>
            </a:r>
          </a:p>
          <a:p>
            <a:r>
              <a:rPr lang="en-US" dirty="0"/>
              <a:t>- RDS Read Replica</a:t>
            </a:r>
          </a:p>
          <a:p>
            <a:r>
              <a:rPr lang="en-US" dirty="0"/>
              <a:t>- Aurora &amp; Serverless Aurora</a:t>
            </a:r>
          </a:p>
          <a:p>
            <a:endParaRPr lang="en-US" dirty="0"/>
          </a:p>
          <a:p>
            <a:r>
              <a:rPr lang="en-US" dirty="0"/>
              <a:t>- Demo</a:t>
            </a:r>
          </a:p>
          <a:p>
            <a:endParaRPr lang="en-US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9A001B5E-5A85-7143-BE2F-00610D2B6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4588" y="1211580"/>
            <a:ext cx="711200" cy="71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D0242-E346-7B42-BDB6-AC437EDEE36A}"/>
              </a:ext>
            </a:extLst>
          </p:cNvPr>
          <p:cNvSpPr txBox="1"/>
          <p:nvPr/>
        </p:nvSpPr>
        <p:spPr>
          <a:xfrm>
            <a:off x="8225487" y="5356101"/>
            <a:ext cx="4117198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dirty="0">
                <a:solidFill>
                  <a:srgbClr val="4472C4"/>
                </a:solidFill>
                <a:latin typeface="Calibri Light" panose="020F0302020204030204"/>
              </a:rPr>
              <a:t>28</a:t>
            </a:r>
            <a:r>
              <a:rPr lang="en-US" sz="2100" b="1" baseline="30000" dirty="0">
                <a:solidFill>
                  <a:srgbClr val="4472C4"/>
                </a:solidFill>
                <a:latin typeface="Calibri Light" panose="020F0302020204030204"/>
              </a:rPr>
              <a:t>th</a:t>
            </a:r>
            <a:r>
              <a:rPr lang="en-US" sz="2100" b="1" dirty="0">
                <a:solidFill>
                  <a:srgbClr val="4472C4"/>
                </a:solidFill>
                <a:latin typeface="Calibri Light" panose="020F0302020204030204"/>
              </a:rPr>
              <a:t> April 2020</a:t>
            </a:r>
          </a:p>
          <a:p>
            <a:r>
              <a:rPr lang="en-US" sz="2100" b="1" dirty="0">
                <a:solidFill>
                  <a:srgbClr val="4472C4"/>
                </a:solidFill>
                <a:latin typeface="Calibri Light" panose="020F0302020204030204"/>
              </a:rPr>
              <a:t>Ashok Raj Venkatachalapathy</a:t>
            </a:r>
          </a:p>
        </p:txBody>
      </p:sp>
    </p:spTree>
    <p:extLst>
      <p:ext uri="{BB962C8B-B14F-4D97-AF65-F5344CB8AC3E}">
        <p14:creationId xmlns:p14="http://schemas.microsoft.com/office/powerpoint/2010/main" val="129699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47EDC87-453F-774A-B8F6-6AF12C589971}"/>
              </a:ext>
            </a:extLst>
          </p:cNvPr>
          <p:cNvSpPr txBox="1"/>
          <p:nvPr/>
        </p:nvSpPr>
        <p:spPr>
          <a:xfrm>
            <a:off x="506426" y="263659"/>
            <a:ext cx="534796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dirty="0">
                <a:solidFill>
                  <a:srgbClr val="4472C4"/>
                </a:solidFill>
                <a:latin typeface="Calibri Light" panose="020F0302020204030204"/>
              </a:rPr>
              <a:t>Aurora – Basics &amp;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7ED3F-2D7F-EE4C-8CB6-251949495CBC}"/>
              </a:ext>
            </a:extLst>
          </p:cNvPr>
          <p:cNvSpPr txBox="1"/>
          <p:nvPr/>
        </p:nvSpPr>
        <p:spPr>
          <a:xfrm>
            <a:off x="506428" y="994410"/>
            <a:ext cx="102034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Aurora Serverless:</a:t>
            </a:r>
          </a:p>
          <a:p>
            <a:pPr lvl="1"/>
            <a:r>
              <a:rPr lang="en-IN" dirty="0"/>
              <a:t>Is an on-demand; auto-scaling configuration for MySQL &amp; PostgreSQL edition</a:t>
            </a:r>
          </a:p>
          <a:p>
            <a:pPr lvl="1"/>
            <a:r>
              <a:rPr lang="en-IN" dirty="0"/>
              <a:t>DB cluster </a:t>
            </a:r>
            <a:r>
              <a:rPr lang="en-IN" dirty="0">
                <a:sym typeface="Wingdings" pitchFamily="2" charset="2"/>
              </a:rPr>
              <a:t> Auto start up; shut down; scale up and scale down</a:t>
            </a:r>
          </a:p>
          <a:p>
            <a:pPr lvl="1"/>
            <a:r>
              <a:rPr lang="en-IN" dirty="0">
                <a:sym typeface="Wingdings" pitchFamily="2" charset="2"/>
              </a:rPr>
              <a:t>Cost Benefit for infrequent; intermittent or unpredictable workloads</a:t>
            </a:r>
          </a:p>
          <a:p>
            <a:pPr lvl="1"/>
            <a:endParaRPr lang="en-IN" dirty="0">
              <a:sym typeface="Wingdings" pitchFamily="2" charset="2"/>
            </a:endParaRPr>
          </a:p>
          <a:p>
            <a:pPr lvl="1"/>
            <a:r>
              <a:rPr lang="en-IN" b="1" dirty="0">
                <a:sym typeface="Wingdings" pitchFamily="2" charset="2"/>
              </a:rPr>
              <a:t>RDS instance types: </a:t>
            </a:r>
          </a:p>
          <a:p>
            <a:pPr lvl="1"/>
            <a:r>
              <a:rPr lang="en-IN" dirty="0">
                <a:sym typeface="Wingdings" pitchFamily="2" charset="2"/>
              </a:rPr>
              <a:t>Burstable &amp; Memory optimized</a:t>
            </a:r>
          </a:p>
          <a:p>
            <a:pPr lvl="1"/>
            <a:r>
              <a:rPr lang="en-IN" dirty="0">
                <a:sym typeface="Wingdings" pitchFamily="2" charset="2"/>
              </a:rPr>
              <a:t>Burstable perf instance earns credits (</a:t>
            </a:r>
            <a:r>
              <a:rPr lang="en-IN" dirty="0" err="1">
                <a:sym typeface="Wingdings" pitchFamily="2" charset="2"/>
              </a:rPr>
              <a:t>milliSec</a:t>
            </a:r>
            <a:r>
              <a:rPr lang="en-IN" dirty="0">
                <a:sym typeface="Wingdings" pitchFamily="2" charset="2"/>
              </a:rPr>
              <a:t> level resolution)</a:t>
            </a:r>
          </a:p>
          <a:p>
            <a:pPr lvl="1"/>
            <a:r>
              <a:rPr lang="en-IN" dirty="0">
                <a:hlinkClick r:id="rId3"/>
              </a:rPr>
              <a:t>https://docs.aws.amazon.com/AWSEC2/latest/UserGuide/burstable-credits-baseline-concepts.html</a:t>
            </a:r>
            <a:endParaRPr lang="en-IN" dirty="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38A20C-F145-2A49-9D45-0F94DB0E0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420" y="3550647"/>
            <a:ext cx="5152390" cy="2843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8F33CA-496F-6B44-AF8B-1E2733E33F29}"/>
              </a:ext>
            </a:extLst>
          </p:cNvPr>
          <p:cNvSpPr txBox="1"/>
          <p:nvPr/>
        </p:nvSpPr>
        <p:spPr>
          <a:xfrm>
            <a:off x="10228736" y="170082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Aurora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C37161D-1EF8-004D-8B2F-E1BF007DEB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24088" y="9944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43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47EDC87-453F-774A-B8F6-6AF12C589971}"/>
              </a:ext>
            </a:extLst>
          </p:cNvPr>
          <p:cNvSpPr txBox="1"/>
          <p:nvPr/>
        </p:nvSpPr>
        <p:spPr>
          <a:xfrm>
            <a:off x="506426" y="263659"/>
            <a:ext cx="534796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dirty="0">
                <a:solidFill>
                  <a:srgbClr val="4472C4"/>
                </a:solidFill>
                <a:latin typeface="Calibri Light" panose="020F0302020204030204"/>
              </a:rPr>
              <a:t>Aurora Pricing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7ED3F-2D7F-EE4C-8CB6-251949495CBC}"/>
              </a:ext>
            </a:extLst>
          </p:cNvPr>
          <p:cNvSpPr txBox="1"/>
          <p:nvPr/>
        </p:nvSpPr>
        <p:spPr>
          <a:xfrm>
            <a:off x="506428" y="994410"/>
            <a:ext cx="8100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Aurora pricing - By DB instance</a:t>
            </a:r>
            <a:br>
              <a:rPr lang="en-US" dirty="0"/>
            </a:br>
            <a:r>
              <a:rPr lang="en-US" dirty="0" err="1"/>
              <a:t>On-demand:MySQL</a:t>
            </a:r>
            <a:r>
              <a:rPr lang="en-US" dirty="0"/>
              <a:t> compatible &amp; PostgreSQL compatible</a:t>
            </a:r>
          </a:p>
          <a:p>
            <a:r>
              <a:rPr lang="en-US" dirty="0"/>
              <a:t>	Per DB instance-hour (launched to stopped/deleted)</a:t>
            </a:r>
          </a:p>
          <a:p>
            <a:r>
              <a:rPr lang="en-US" dirty="0"/>
              <a:t>	Partial – 1 sec incremental (10 min minimum)</a:t>
            </a:r>
          </a:p>
          <a:p>
            <a:r>
              <a:rPr lang="en-US" dirty="0"/>
              <a:t>	Pricing applies to </a:t>
            </a:r>
            <a:r>
              <a:rPr lang="en-US" dirty="0">
                <a:sym typeface="Wingdings" pitchFamily="2" charset="2"/>
              </a:rPr>
              <a:t> Primary + replicas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</a:t>
            </a:r>
            <a:r>
              <a:rPr lang="en-US" i="1" dirty="0">
                <a:sym typeface="Wingdings" pitchFamily="2" charset="2"/>
              </a:rPr>
              <a:t>Ex: Cost of multi-AZ = Cost (primary instances + Aurora replicas)</a:t>
            </a:r>
          </a:p>
          <a:p>
            <a:r>
              <a:rPr lang="en-US" dirty="0">
                <a:sym typeface="Wingdings" pitchFamily="2" charset="2"/>
              </a:rPr>
              <a:t>Serverless: No instances to manage (scales up and down)</a:t>
            </a:r>
          </a:p>
          <a:p>
            <a:r>
              <a:rPr lang="en-US" dirty="0">
                <a:sym typeface="Wingdings" pitchFamily="2" charset="2"/>
              </a:rPr>
              <a:t>	</a:t>
            </a:r>
            <a:r>
              <a:rPr lang="en-IN" dirty="0"/>
              <a:t> Database capacity is measured in Aurora Capacity Units (ACUs)</a:t>
            </a:r>
          </a:p>
          <a:p>
            <a:r>
              <a:rPr lang="en-IN" dirty="0"/>
              <a:t>	1 ACU = ~2GB Mem = $0.06 per ACU hour</a:t>
            </a:r>
          </a:p>
          <a:p>
            <a:r>
              <a:rPr lang="en-IN" dirty="0"/>
              <a:t>Reserved instances:</a:t>
            </a:r>
          </a:p>
          <a:p>
            <a:r>
              <a:rPr lang="en-IN" dirty="0"/>
              <a:t>	Longer you reserve, better offers</a:t>
            </a:r>
            <a:endParaRPr lang="en-US" dirty="0"/>
          </a:p>
          <a:p>
            <a:r>
              <a:rPr lang="en-US" dirty="0"/>
              <a:t>	more Upfront, better savings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33FA32-68CA-1C4E-9590-E1D19D80B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907" y="3507174"/>
            <a:ext cx="4552176" cy="298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2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47EDC87-453F-774A-B8F6-6AF12C589971}"/>
              </a:ext>
            </a:extLst>
          </p:cNvPr>
          <p:cNvSpPr txBox="1"/>
          <p:nvPr/>
        </p:nvSpPr>
        <p:spPr>
          <a:xfrm>
            <a:off x="506426" y="263659"/>
            <a:ext cx="534796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dirty="0">
                <a:solidFill>
                  <a:srgbClr val="4472C4"/>
                </a:solidFill>
                <a:latin typeface="Calibri Light" panose="020F0302020204030204"/>
              </a:rPr>
              <a:t>Aurora Pricing Cont..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7ED3F-2D7F-EE4C-8CB6-251949495CBC}"/>
              </a:ext>
            </a:extLst>
          </p:cNvPr>
          <p:cNvSpPr txBox="1"/>
          <p:nvPr/>
        </p:nvSpPr>
        <p:spPr>
          <a:xfrm>
            <a:off x="506428" y="994410"/>
            <a:ext cx="8100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Storage &amp; IOs</a:t>
            </a:r>
            <a:br>
              <a:rPr lang="en-US" dirty="0"/>
            </a:br>
            <a:r>
              <a:rPr lang="en-US" dirty="0"/>
              <a:t>	Storage </a:t>
            </a:r>
            <a:r>
              <a:rPr lang="en-IN" dirty="0"/>
              <a:t>is billed in per GB-month increments </a:t>
            </a:r>
          </a:p>
          <a:p>
            <a:r>
              <a:rPr lang="en-IN" dirty="0"/>
              <a:t>	IOs consumed are billed in per million request increments.</a:t>
            </a:r>
          </a:p>
          <a:p>
            <a:r>
              <a:rPr lang="en-IN" dirty="0"/>
              <a:t>	Replication writes I/</a:t>
            </a:r>
            <a:r>
              <a:rPr lang="en-IN" dirty="0" err="1"/>
              <a:t>Os</a:t>
            </a:r>
            <a:endParaRPr lang="en-IN" dirty="0"/>
          </a:p>
          <a:p>
            <a:r>
              <a:rPr lang="en-IN" b="1" dirty="0"/>
              <a:t>Backup storage &amp; Backtrack</a:t>
            </a:r>
          </a:p>
          <a:p>
            <a:r>
              <a:rPr lang="en-IN" b="1" dirty="0"/>
              <a:t>Snapshot export &amp; Data transfer</a:t>
            </a:r>
          </a:p>
          <a:p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4BB755-EF69-434D-BE45-65D01E2F0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190" y="1915160"/>
            <a:ext cx="7855810" cy="1755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5F0E23-8D1A-0548-BA7D-ED4490C70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190" y="3670703"/>
            <a:ext cx="7732906" cy="6849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978B25-721B-1646-8813-3179D8975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190" y="4591453"/>
            <a:ext cx="5572760" cy="514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A347F1-8708-E94D-A542-7024F91099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6190" y="5066283"/>
            <a:ext cx="5572760" cy="556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73EDCC-B98F-9948-9FCB-5B0C3957EB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6190" y="5711111"/>
            <a:ext cx="6396580" cy="5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32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47EDC87-453F-774A-B8F6-6AF12C589971}"/>
              </a:ext>
            </a:extLst>
          </p:cNvPr>
          <p:cNvSpPr txBox="1"/>
          <p:nvPr/>
        </p:nvSpPr>
        <p:spPr>
          <a:xfrm>
            <a:off x="2400300" y="2286000"/>
            <a:ext cx="626586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  <a:latin typeface="Calibri Light" panose="020F0302020204030204"/>
              </a:rPr>
              <a:t>Demo….</a:t>
            </a:r>
          </a:p>
        </p:txBody>
      </p:sp>
    </p:spTree>
    <p:extLst>
      <p:ext uri="{BB962C8B-B14F-4D97-AF65-F5344CB8AC3E}">
        <p14:creationId xmlns:p14="http://schemas.microsoft.com/office/powerpoint/2010/main" val="386217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47EDC87-453F-774A-B8F6-6AF12C589971}"/>
              </a:ext>
            </a:extLst>
          </p:cNvPr>
          <p:cNvSpPr txBox="1"/>
          <p:nvPr/>
        </p:nvSpPr>
        <p:spPr>
          <a:xfrm>
            <a:off x="2400300" y="2286000"/>
            <a:ext cx="626586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  <a:latin typeface="Calibri Light" panose="020F0302020204030204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172078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47EDC87-453F-774A-B8F6-6AF12C589971}"/>
              </a:ext>
            </a:extLst>
          </p:cNvPr>
          <p:cNvSpPr txBox="1"/>
          <p:nvPr/>
        </p:nvSpPr>
        <p:spPr>
          <a:xfrm>
            <a:off x="506426" y="263659"/>
            <a:ext cx="534796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dirty="0">
                <a:solidFill>
                  <a:srgbClr val="4472C4"/>
                </a:solidFill>
                <a:latin typeface="Calibri Light" panose="020F0302020204030204"/>
              </a:rPr>
              <a:t>Enterprise web application -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14008-024A-5240-89E6-BD87895BD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462" y="662221"/>
            <a:ext cx="8820615" cy="56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5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47EDC87-453F-774A-B8F6-6AF12C589971}"/>
              </a:ext>
            </a:extLst>
          </p:cNvPr>
          <p:cNvSpPr txBox="1"/>
          <p:nvPr/>
        </p:nvSpPr>
        <p:spPr>
          <a:xfrm>
            <a:off x="506426" y="263659"/>
            <a:ext cx="534796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dirty="0">
                <a:solidFill>
                  <a:srgbClr val="4472C4"/>
                </a:solidFill>
                <a:latin typeface="Calibri Light" panose="020F0302020204030204"/>
              </a:rPr>
              <a:t>Amazon RDS Engines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3093F2-E095-0846-98C5-D983AD5616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" t="9642" b="-116"/>
          <a:stretch/>
        </p:blipFill>
        <p:spPr>
          <a:xfrm>
            <a:off x="494808" y="735985"/>
            <a:ext cx="10719162" cy="55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7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47EDC87-453F-774A-B8F6-6AF12C589971}"/>
              </a:ext>
            </a:extLst>
          </p:cNvPr>
          <p:cNvSpPr txBox="1"/>
          <p:nvPr/>
        </p:nvSpPr>
        <p:spPr>
          <a:xfrm>
            <a:off x="506426" y="263659"/>
            <a:ext cx="534796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dirty="0">
                <a:solidFill>
                  <a:srgbClr val="4472C4"/>
                </a:solidFill>
                <a:latin typeface="Calibri Light" panose="020F0302020204030204"/>
              </a:rPr>
              <a:t>RDS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7ED3F-2D7F-EE4C-8CB6-251949495CBC}"/>
              </a:ext>
            </a:extLst>
          </p:cNvPr>
          <p:cNvSpPr txBox="1"/>
          <p:nvPr/>
        </p:nvSpPr>
        <p:spPr>
          <a:xfrm>
            <a:off x="506428" y="994410"/>
            <a:ext cx="810036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Backups: Automated &amp; Manual</a:t>
            </a:r>
          </a:p>
          <a:p>
            <a:pPr lvl="1"/>
            <a:r>
              <a:rPr lang="en-US" b="1" dirty="0"/>
              <a:t>Automatic </a:t>
            </a:r>
            <a:r>
              <a:rPr lang="en-US" dirty="0"/>
              <a:t>backup of RDS instance</a:t>
            </a:r>
          </a:p>
          <a:p>
            <a:pPr lvl="1"/>
            <a:r>
              <a:rPr lang="en-US" dirty="0"/>
              <a:t>	Full daily snapshot + transaction logs throughout day</a:t>
            </a:r>
          </a:p>
          <a:p>
            <a:pPr lvl="1"/>
            <a:r>
              <a:rPr lang="en-US" dirty="0"/>
              <a:t>Backup in S3</a:t>
            </a:r>
          </a:p>
          <a:p>
            <a:pPr lvl="1"/>
            <a:r>
              <a:rPr lang="en-US" dirty="0"/>
              <a:t>Retention period; 1 to 35 days</a:t>
            </a:r>
          </a:p>
          <a:p>
            <a:pPr lvl="1"/>
            <a:r>
              <a:rPr lang="en-US" dirty="0"/>
              <a:t>Point-in-time restore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creating a new DB instance</a:t>
            </a:r>
          </a:p>
          <a:p>
            <a:pPr lvl="1"/>
            <a:r>
              <a:rPr lang="en-US" dirty="0"/>
              <a:t>	</a:t>
            </a:r>
            <a:r>
              <a:rPr lang="en-US" sz="1400" i="1" dirty="0"/>
              <a:t>also Check </a:t>
            </a:r>
            <a:r>
              <a:rPr lang="en-IN" sz="1400" i="1" dirty="0" err="1"/>
              <a:t>LatestRestorableTime</a:t>
            </a:r>
            <a:endParaRPr lang="en-IN" sz="1400" i="1" dirty="0"/>
          </a:p>
          <a:p>
            <a:pPr lvl="1"/>
            <a:endParaRPr lang="en-IN" dirty="0"/>
          </a:p>
          <a:p>
            <a:pPr lvl="1"/>
            <a:r>
              <a:rPr lang="en-IN" b="1" dirty="0"/>
              <a:t>Manual </a:t>
            </a:r>
            <a:r>
              <a:rPr lang="en-IN" dirty="0"/>
              <a:t>Database snapshots: user initiated; not auto deleted</a:t>
            </a:r>
          </a:p>
          <a:p>
            <a:pPr lvl="1"/>
            <a:r>
              <a:rPr lang="en-IN" dirty="0"/>
              <a:t>Stays even original DB instance is deleted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Restore </a:t>
            </a:r>
            <a:r>
              <a:rPr lang="en-IN" dirty="0">
                <a:sym typeface="Wingdings" pitchFamily="2" charset="2"/>
              </a:rPr>
              <a:t> New RDS instance; new endpoint</a:t>
            </a:r>
            <a:endParaRPr lang="en-IN" dirty="0"/>
          </a:p>
          <a:p>
            <a:pPr lvl="1"/>
            <a:r>
              <a:rPr lang="en-IN" dirty="0"/>
              <a:t>Both auto &amp; manual snapshots: Within region, across region &amp; across account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Best practice for performance: Schedule when application usage is low, backtrack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6EBFE7B-C9AD-B742-A8B6-945173CB4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6790" y="994410"/>
            <a:ext cx="711200" cy="71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AE8E06-780A-7A4F-B872-FC5B552DDD41}"/>
              </a:ext>
            </a:extLst>
          </p:cNvPr>
          <p:cNvSpPr txBox="1"/>
          <p:nvPr/>
        </p:nvSpPr>
        <p:spPr>
          <a:xfrm>
            <a:off x="7811438" y="167132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Backup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5677B46-0976-0148-AE81-6FA6D1BE29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7440" y="2532249"/>
            <a:ext cx="469900" cy="46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44ECBA-96CD-774B-9C1C-0279C2587787}"/>
              </a:ext>
            </a:extLst>
          </p:cNvPr>
          <p:cNvSpPr txBox="1"/>
          <p:nvPr/>
        </p:nvSpPr>
        <p:spPr>
          <a:xfrm>
            <a:off x="7811438" y="296417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162709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47EDC87-453F-774A-B8F6-6AF12C589971}"/>
              </a:ext>
            </a:extLst>
          </p:cNvPr>
          <p:cNvSpPr txBox="1"/>
          <p:nvPr/>
        </p:nvSpPr>
        <p:spPr>
          <a:xfrm>
            <a:off x="506426" y="263659"/>
            <a:ext cx="534796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dirty="0">
                <a:solidFill>
                  <a:srgbClr val="4472C4"/>
                </a:solidFill>
                <a:latin typeface="Calibri Light" panose="020F0302020204030204"/>
              </a:rPr>
              <a:t>RDS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7ED3F-2D7F-EE4C-8CB6-251949495CBC}"/>
              </a:ext>
            </a:extLst>
          </p:cNvPr>
          <p:cNvSpPr txBox="1"/>
          <p:nvPr/>
        </p:nvSpPr>
        <p:spPr>
          <a:xfrm>
            <a:off x="506428" y="994410"/>
            <a:ext cx="810036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Encryption</a:t>
            </a:r>
          </a:p>
          <a:p>
            <a:pPr lvl="1"/>
            <a:r>
              <a:rPr lang="en-US" dirty="0"/>
              <a:t>Supported for MySQL, Oracle, SQL Server, PostgreSQL, MariaDB &amp; Aurora</a:t>
            </a:r>
          </a:p>
          <a:p>
            <a:pPr lvl="1"/>
            <a:r>
              <a:rPr lang="en-US" dirty="0"/>
              <a:t>Encryption using KMS service</a:t>
            </a:r>
          </a:p>
          <a:p>
            <a:pPr lvl="1"/>
            <a:r>
              <a:rPr lang="en-US" dirty="0"/>
              <a:t>Once applied, data stored @ rest is encrypted and applies to backups, read replicas and snapshot</a:t>
            </a:r>
          </a:p>
          <a:p>
            <a:pPr lvl="1"/>
            <a:endParaRPr lang="en-IN" sz="1400" i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EB7DC9E-1FE9-DE4C-9285-26191C121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9001" y="1386284"/>
            <a:ext cx="469900" cy="469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6D8A64-D245-814C-ADB5-B381790B81B6}"/>
              </a:ext>
            </a:extLst>
          </p:cNvPr>
          <p:cNvSpPr txBox="1"/>
          <p:nvPr/>
        </p:nvSpPr>
        <p:spPr>
          <a:xfrm>
            <a:off x="9044802" y="1760209"/>
            <a:ext cx="1318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Encrypted data</a:t>
            </a:r>
          </a:p>
        </p:txBody>
      </p:sp>
    </p:spTree>
    <p:extLst>
      <p:ext uri="{BB962C8B-B14F-4D97-AF65-F5344CB8AC3E}">
        <p14:creationId xmlns:p14="http://schemas.microsoft.com/office/powerpoint/2010/main" val="242820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47EDC87-453F-774A-B8F6-6AF12C589971}"/>
              </a:ext>
            </a:extLst>
          </p:cNvPr>
          <p:cNvSpPr txBox="1"/>
          <p:nvPr/>
        </p:nvSpPr>
        <p:spPr>
          <a:xfrm>
            <a:off x="506426" y="263659"/>
            <a:ext cx="534796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dirty="0">
                <a:solidFill>
                  <a:srgbClr val="4472C4"/>
                </a:solidFill>
                <a:latin typeface="Calibri Light" panose="020F0302020204030204"/>
              </a:rPr>
              <a:t>RDS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7ED3F-2D7F-EE4C-8CB6-251949495CBC}"/>
              </a:ext>
            </a:extLst>
          </p:cNvPr>
          <p:cNvSpPr txBox="1"/>
          <p:nvPr/>
        </p:nvSpPr>
        <p:spPr>
          <a:xfrm>
            <a:off x="506428" y="994410"/>
            <a:ext cx="81003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AZ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SQLServer</a:t>
            </a:r>
            <a:r>
              <a:rPr lang="en-US" dirty="0"/>
              <a:t>, Oracle, MySQL Server, PostgreSQL, MariaDB</a:t>
            </a:r>
          </a:p>
          <a:p>
            <a:pPr lvl="1"/>
            <a:r>
              <a:rPr lang="en-US" dirty="0"/>
              <a:t>	(Note Aurora is completely Fault tolerant)</a:t>
            </a:r>
          </a:p>
          <a:p>
            <a:pPr lvl="1"/>
            <a:r>
              <a:rPr lang="en-US" dirty="0"/>
              <a:t>High availability</a:t>
            </a:r>
          </a:p>
          <a:p>
            <a:pPr lvl="1"/>
            <a:r>
              <a:rPr lang="en-US" dirty="0"/>
              <a:t>Synchronous replication </a:t>
            </a:r>
          </a:p>
          <a:p>
            <a:pPr lvl="1"/>
            <a:r>
              <a:rPr lang="en-US" dirty="0"/>
              <a:t>Same endpoint</a:t>
            </a:r>
          </a:p>
          <a:p>
            <a:pPr lvl="1"/>
            <a:r>
              <a:rPr lang="en-US" dirty="0"/>
              <a:t>Automatic failover (During planned maintenance or failure)</a:t>
            </a:r>
          </a:p>
          <a:p>
            <a:endParaRPr lang="en-US" dirty="0"/>
          </a:p>
          <a:p>
            <a:r>
              <a:rPr lang="en-US" dirty="0"/>
              <a:t>Read replicas</a:t>
            </a:r>
          </a:p>
          <a:p>
            <a:pPr lvl="1"/>
            <a:r>
              <a:rPr lang="en-US" dirty="0"/>
              <a:t>For Oracle, MySQL Server, PostgreSQL, MariaDB, Aurora</a:t>
            </a:r>
          </a:p>
          <a:p>
            <a:pPr lvl="1"/>
            <a:r>
              <a:rPr lang="en-US" dirty="0"/>
              <a:t>Auto backup of RDS mandatory</a:t>
            </a:r>
          </a:p>
          <a:p>
            <a:pPr lvl="1"/>
            <a:r>
              <a:rPr lang="en-US" dirty="0"/>
              <a:t>To scale out beyond single DB – for read heavy workloads</a:t>
            </a:r>
          </a:p>
          <a:p>
            <a:pPr lvl="1"/>
            <a:r>
              <a:rPr lang="en-US" dirty="0"/>
              <a:t>Asynchronous copy (</a:t>
            </a:r>
            <a:r>
              <a:rPr lang="en-US" dirty="0" err="1"/>
              <a:t>upto</a:t>
            </a:r>
            <a:r>
              <a:rPr lang="en-US" dirty="0"/>
              <a:t> 5 copies)</a:t>
            </a:r>
          </a:p>
          <a:p>
            <a:pPr lvl="1"/>
            <a:r>
              <a:rPr lang="en-US" dirty="0"/>
              <a:t>Different endpoint</a:t>
            </a:r>
          </a:p>
          <a:p>
            <a:r>
              <a:rPr lang="en-US" dirty="0"/>
              <a:t>Pricing</a:t>
            </a:r>
          </a:p>
          <a:p>
            <a:pPr lvl="1"/>
            <a:r>
              <a:rPr lang="en-US" dirty="0"/>
              <a:t>Storage, backups, snapshot export, Data transfer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CAABE9-B802-0046-BB83-3841EB3CE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349" y="679158"/>
            <a:ext cx="3473495" cy="25658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6D7166-E049-DD42-903D-EE527A682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08" y="3603549"/>
            <a:ext cx="2966689" cy="273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3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47EDC87-453F-774A-B8F6-6AF12C589971}"/>
              </a:ext>
            </a:extLst>
          </p:cNvPr>
          <p:cNvSpPr txBox="1"/>
          <p:nvPr/>
        </p:nvSpPr>
        <p:spPr>
          <a:xfrm>
            <a:off x="506426" y="263659"/>
            <a:ext cx="534796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dirty="0">
                <a:solidFill>
                  <a:srgbClr val="4472C4"/>
                </a:solidFill>
                <a:latin typeface="Calibri Light" panose="020F0302020204030204"/>
              </a:rPr>
              <a:t>RDS Pricing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7ED3F-2D7F-EE4C-8CB6-251949495CBC}"/>
              </a:ext>
            </a:extLst>
          </p:cNvPr>
          <p:cNvSpPr txBox="1"/>
          <p:nvPr/>
        </p:nvSpPr>
        <p:spPr>
          <a:xfrm>
            <a:off x="506428" y="994410"/>
            <a:ext cx="81003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RDS pricing</a:t>
            </a:r>
          </a:p>
          <a:p>
            <a:r>
              <a:rPr lang="en-US" b="1" dirty="0"/>
              <a:t>	By DB instance types</a:t>
            </a:r>
            <a:br>
              <a:rPr lang="en-US" dirty="0"/>
            </a:br>
            <a:r>
              <a:rPr lang="en-US" dirty="0"/>
              <a:t>		On-demand DB instances; Reserved instances; </a:t>
            </a:r>
          </a:p>
          <a:p>
            <a:r>
              <a:rPr lang="en-US" dirty="0"/>
              <a:t>	</a:t>
            </a:r>
            <a:r>
              <a:rPr lang="en-US" b="1" dirty="0"/>
              <a:t> By storage types</a:t>
            </a:r>
            <a:br>
              <a:rPr lang="en-US" dirty="0"/>
            </a:br>
            <a:r>
              <a:rPr lang="en-US" dirty="0"/>
              <a:t>		General purpose; Provisioned IOPS; Magnetic storage</a:t>
            </a:r>
          </a:p>
          <a:p>
            <a:r>
              <a:rPr lang="en-US" dirty="0"/>
              <a:t>	Backup storage</a:t>
            </a:r>
          </a:p>
          <a:p>
            <a:r>
              <a:rPr lang="en-US" dirty="0"/>
              <a:t>	Snapshot export</a:t>
            </a:r>
          </a:p>
          <a:p>
            <a:r>
              <a:rPr lang="en-US" dirty="0"/>
              <a:t>	For Data transfer: IN &amp; OUT</a:t>
            </a:r>
          </a:p>
          <a:p>
            <a:r>
              <a:rPr lang="en-IN" dirty="0">
                <a:hlinkClick r:id="rId3"/>
              </a:rPr>
              <a:t>https://aws.amazon.com/rds/mysql/pricing/?pg=pr&amp;loc=2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1E6AD1-0A43-2440-A413-2B03B48EF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9" y="3499723"/>
            <a:ext cx="6599071" cy="14951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3EFF53-8C71-1640-B5DF-BF527C5F8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060" y="4994910"/>
            <a:ext cx="4677410" cy="1538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D5AC3E-612E-564B-B7BB-632D3A7D46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330" y="3741420"/>
            <a:ext cx="4829793" cy="832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D6021-600C-D24D-9F22-C9C7CB551F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5131" y="4590596"/>
            <a:ext cx="5191760" cy="7601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EA3710-EEFA-E24B-92FC-3FB2ABD85B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1330" y="5471444"/>
            <a:ext cx="4859020" cy="62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8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47EDC87-453F-774A-B8F6-6AF12C589971}"/>
              </a:ext>
            </a:extLst>
          </p:cNvPr>
          <p:cNvSpPr txBox="1"/>
          <p:nvPr/>
        </p:nvSpPr>
        <p:spPr>
          <a:xfrm>
            <a:off x="506426" y="263659"/>
            <a:ext cx="534796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dirty="0">
                <a:solidFill>
                  <a:srgbClr val="4472C4"/>
                </a:solidFill>
                <a:latin typeface="Calibri Light" panose="020F0302020204030204"/>
              </a:rPr>
              <a:t>Aurora – Basics &amp;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7ED3F-2D7F-EE4C-8CB6-251949495CBC}"/>
              </a:ext>
            </a:extLst>
          </p:cNvPr>
          <p:cNvSpPr txBox="1"/>
          <p:nvPr/>
        </p:nvSpPr>
        <p:spPr>
          <a:xfrm>
            <a:off x="506428" y="994410"/>
            <a:ext cx="102034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it is? and it’s features:</a:t>
            </a:r>
          </a:p>
          <a:p>
            <a:pPr lvl="1"/>
            <a:r>
              <a:rPr lang="en-US" dirty="0"/>
              <a:t>MySQL &amp; PostgreSQL compatible RDBMS engine, which combines speed and availability of high-end commercial DB, with simplicity and cost effectiveness of open source DB</a:t>
            </a:r>
          </a:p>
          <a:p>
            <a:pPr lvl="1"/>
            <a:r>
              <a:rPr lang="en-US" dirty="0"/>
              <a:t>5X times better performance than MySQL &amp; 3X better perf than PostgreSQL</a:t>
            </a:r>
          </a:p>
          <a:p>
            <a:pPr lvl="1"/>
            <a:r>
              <a:rPr lang="en-US" dirty="0"/>
              <a:t>Encryption using KMS service</a:t>
            </a:r>
          </a:p>
          <a:p>
            <a:pPr lvl="1"/>
            <a:r>
              <a:rPr lang="en-US" dirty="0">
                <a:sym typeface="Wingdings" pitchFamily="2" charset="2"/>
              </a:rPr>
              <a:t>Storage </a:t>
            </a:r>
            <a:r>
              <a:rPr lang="en-US" dirty="0" err="1">
                <a:sym typeface="Wingdings" pitchFamily="2" charset="2"/>
              </a:rPr>
              <a:t>autoscale</a:t>
            </a:r>
            <a:r>
              <a:rPr lang="en-US" dirty="0">
                <a:sym typeface="Wingdings" pitchFamily="2" charset="2"/>
              </a:rPr>
              <a:t>: </a:t>
            </a:r>
            <a:r>
              <a:rPr lang="en-US" dirty="0"/>
              <a:t>Starts @ 10GB, and scaling @ +10GB increments; </a:t>
            </a:r>
            <a:r>
              <a:rPr lang="en-US" dirty="0" err="1">
                <a:sym typeface="Wingdings" pitchFamily="2" charset="2"/>
              </a:rPr>
              <a:t>upto</a:t>
            </a:r>
            <a:r>
              <a:rPr lang="en-US" dirty="0">
                <a:sym typeface="Wingdings" pitchFamily="2" charset="2"/>
              </a:rPr>
              <a:t> 64TB</a:t>
            </a:r>
          </a:p>
          <a:p>
            <a:pPr lvl="1"/>
            <a:r>
              <a:rPr lang="en-US" dirty="0">
                <a:sym typeface="Wingdings" pitchFamily="2" charset="2"/>
              </a:rPr>
              <a:t>Compute scaling: </a:t>
            </a:r>
            <a:r>
              <a:rPr lang="en-US" dirty="0" err="1">
                <a:sym typeface="Wingdings" pitchFamily="2" charset="2"/>
              </a:rPr>
              <a:t>upto</a:t>
            </a:r>
            <a:r>
              <a:rPr lang="en-US" dirty="0">
                <a:sym typeface="Wingdings" pitchFamily="2" charset="2"/>
              </a:rPr>
              <a:t> 32vCPUs &amp; 244 GB of mem</a:t>
            </a:r>
          </a:p>
          <a:p>
            <a:pPr lvl="1"/>
            <a:r>
              <a:rPr lang="en-US" dirty="0">
                <a:sym typeface="Wingdings" pitchFamily="2" charset="2"/>
              </a:rPr>
              <a:t>Contains 6 copies of data (2 copies in each available zone; min 3 AZ)</a:t>
            </a:r>
            <a:endParaRPr lang="en-US" dirty="0"/>
          </a:p>
          <a:p>
            <a:pPr lvl="1"/>
            <a:r>
              <a:rPr lang="en-IN" dirty="0"/>
              <a:t>Availability:  Designed to handle:</a:t>
            </a:r>
          </a:p>
          <a:p>
            <a:pPr lvl="1"/>
            <a:r>
              <a:rPr lang="en-IN" dirty="0"/>
              <a:t>	2 copies of data (write availability) &amp; up to 3 copies of data (read availability)</a:t>
            </a:r>
          </a:p>
          <a:p>
            <a:pPr lvl="1"/>
            <a:r>
              <a:rPr lang="en-IN" dirty="0"/>
              <a:t>Self healing:</a:t>
            </a:r>
          </a:p>
          <a:p>
            <a:pPr lvl="1"/>
            <a:r>
              <a:rPr lang="en-IN" dirty="0"/>
              <a:t>	Storage data blocks and disks are continuously scanned for errors and repairs automatically</a:t>
            </a:r>
          </a:p>
          <a:p>
            <a:pPr lvl="1"/>
            <a:r>
              <a:rPr lang="en-US" dirty="0"/>
              <a:t>Backtrack enable option</a:t>
            </a:r>
            <a:endParaRPr lang="en-IN" dirty="0"/>
          </a:p>
          <a:p>
            <a:pPr lvl="1"/>
            <a:r>
              <a:rPr lang="en-IN" b="1" dirty="0"/>
              <a:t>Regional &amp; Global DB</a:t>
            </a:r>
          </a:p>
          <a:p>
            <a:pPr lvl="1"/>
            <a:r>
              <a:rPr lang="en-IN" dirty="0"/>
              <a:t>Replicas:</a:t>
            </a:r>
          </a:p>
          <a:p>
            <a:pPr lvl="1"/>
            <a:r>
              <a:rPr lang="en-IN" dirty="0"/>
              <a:t>	Aurora replicas (15);  MySQL read replicas (5)</a:t>
            </a:r>
          </a:p>
          <a:p>
            <a:pPr lvl="1"/>
            <a:r>
              <a:rPr lang="en-IN" dirty="0"/>
              <a:t>	Asynchronous replication are in milliseconds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E7063-6A9E-E747-9E58-B46C0D6ABC71}"/>
              </a:ext>
            </a:extLst>
          </p:cNvPr>
          <p:cNvSpPr txBox="1"/>
          <p:nvPr/>
        </p:nvSpPr>
        <p:spPr>
          <a:xfrm>
            <a:off x="10228736" y="170082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Aurora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DEF3245-48F2-9242-86CD-463EEC7B5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4088" y="9944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47EDC87-453F-774A-B8F6-6AF12C589971}"/>
              </a:ext>
            </a:extLst>
          </p:cNvPr>
          <p:cNvSpPr txBox="1"/>
          <p:nvPr/>
        </p:nvSpPr>
        <p:spPr>
          <a:xfrm>
            <a:off x="506426" y="263659"/>
            <a:ext cx="534796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dirty="0">
                <a:solidFill>
                  <a:srgbClr val="4472C4"/>
                </a:solidFill>
                <a:latin typeface="Calibri Light" panose="020F0302020204030204"/>
              </a:rPr>
              <a:t>Aurora – DB cluster volumes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F2F979-2821-6A4C-B27D-7317D4AEE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26" y="994410"/>
            <a:ext cx="8674100" cy="4787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8C60D5-6868-2E45-92EB-6189354FCCD3}"/>
              </a:ext>
            </a:extLst>
          </p:cNvPr>
          <p:cNvSpPr txBox="1"/>
          <p:nvPr/>
        </p:nvSpPr>
        <p:spPr>
          <a:xfrm>
            <a:off x="10228736" y="170082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Aurora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74DD512-1096-C747-AA9F-2803E8EA9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4088" y="9944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19014</TotalTime>
  <Words>1309</Words>
  <Application>Microsoft Macintosh PowerPoint</Application>
  <PresentationFormat>Widescreen</PresentationFormat>
  <Paragraphs>162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WellPoint INC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Sachdeva, Pawan</dc:creator>
  <cp:lastModifiedBy>Venkatachalapathy, Ashok Raj</cp:lastModifiedBy>
  <cp:revision>637</cp:revision>
  <dcterms:created xsi:type="dcterms:W3CDTF">2019-04-18T08:40:53Z</dcterms:created>
  <dcterms:modified xsi:type="dcterms:W3CDTF">2020-04-28T08:48:14Z</dcterms:modified>
</cp:coreProperties>
</file>