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2" r:id="rId5"/>
    <p:sldId id="268" r:id="rId6"/>
    <p:sldId id="269" r:id="rId7"/>
    <p:sldId id="270" r:id="rId8"/>
    <p:sldId id="271" r:id="rId9"/>
    <p:sldId id="272" r:id="rId10"/>
    <p:sldId id="273" r:id="rId11"/>
    <p:sldId id="274"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B0192-C03D-C740-E6BE-B621E4E0E185}" v="3" dt="2023-08-23T05:14:50.896"/>
    <p1510:client id="{932B7780-23F9-204C-B2FF-481900F21C02}" v="371" dt="2023-08-22T21:27:24.037"/>
    <p1510:client id="{B8F265ED-8D1C-2B1F-AEA6-C486D5FA4E99}" v="1248" dt="2023-08-23T12:56:52.634"/>
    <p1510:client id="{D413A54C-851F-6AA0-BD2D-9DD303306582}" v="11" dt="2023-08-24T08:36:00.679"/>
    <p1510:client id="{D7FAAF4C-C272-402B-83CF-D5D532C78824}" v="6" dt="2023-08-23T16:12:12.669"/>
    <p1510:client id="{D8A747BB-3265-7C58-AB39-4FBDA63BFA0E}" v="1337" dt="2023-08-22T22:29:49.886"/>
    <p1510:client id="{DBF09C05-3A46-41CF-D854-14DC33BEE8CD}" v="1116" dt="2023-08-24T09:12:44.18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9DAD1-50D6-49D6-8436-DE1DE5A4091B}"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C84B1F2F-65C5-4C4B-82EB-5ACE81358047}">
      <dgm:prSet/>
      <dgm:spPr/>
      <dgm:t>
        <a:bodyPr/>
        <a:lstStyle/>
        <a:p>
          <a:r>
            <a:rPr lang="en-US"/>
            <a:t>Learning Individual Intrinsic rewards (LIIR)</a:t>
          </a:r>
        </a:p>
      </dgm:t>
    </dgm:pt>
    <dgm:pt modelId="{348E8B6D-D431-4316-993D-337E303E4E80}" type="parTrans" cxnId="{91AAA3B4-6465-4665-91A5-9F40A387B2AE}">
      <dgm:prSet/>
      <dgm:spPr/>
      <dgm:t>
        <a:bodyPr/>
        <a:lstStyle/>
        <a:p>
          <a:endParaRPr lang="en-US"/>
        </a:p>
      </dgm:t>
    </dgm:pt>
    <dgm:pt modelId="{BC93951D-B0AA-4C2B-92F4-32372D093478}" type="sibTrans" cxnId="{91AAA3B4-6465-4665-91A5-9F40A387B2AE}">
      <dgm:prSet/>
      <dgm:spPr/>
      <dgm:t>
        <a:bodyPr/>
        <a:lstStyle/>
        <a:p>
          <a:endParaRPr lang="en-US"/>
        </a:p>
      </dgm:t>
    </dgm:pt>
    <dgm:pt modelId="{14BE1DA7-716B-4CA2-8E2D-8E04D9755839}">
      <dgm:prSet/>
      <dgm:spPr/>
      <dgm:t>
        <a:bodyPr/>
        <a:lstStyle/>
        <a:p>
          <a:r>
            <a:rPr lang="en-US"/>
            <a:t>Uses a linear combination of parameterized intrinsic reward and a team reward</a:t>
          </a:r>
        </a:p>
      </dgm:t>
    </dgm:pt>
    <dgm:pt modelId="{E018017A-C777-4C9C-B293-66BD7D462BA8}" type="parTrans" cxnId="{CF7EF664-38D7-47B3-9553-37BFE9FD0B40}">
      <dgm:prSet/>
      <dgm:spPr/>
      <dgm:t>
        <a:bodyPr/>
        <a:lstStyle/>
        <a:p>
          <a:endParaRPr lang="en-US"/>
        </a:p>
      </dgm:t>
    </dgm:pt>
    <dgm:pt modelId="{2DE2BC74-6B63-4395-8E60-1EF774FDA985}" type="sibTrans" cxnId="{CF7EF664-38D7-47B3-9553-37BFE9FD0B40}">
      <dgm:prSet/>
      <dgm:spPr/>
      <dgm:t>
        <a:bodyPr/>
        <a:lstStyle/>
        <a:p>
          <a:endParaRPr lang="en-US"/>
        </a:p>
      </dgm:t>
    </dgm:pt>
    <dgm:pt modelId="{F8FA8A12-779C-44A3-906A-E475E98D9210}">
      <dgm:prSet/>
      <dgm:spPr/>
      <dgm:t>
        <a:bodyPr/>
        <a:lstStyle/>
        <a:p>
          <a:r>
            <a:rPr lang="en-US"/>
            <a:t>To ensure alignment, intrinsic reward is updated based on gradient from team rewards, which makes it difficult to scale in case of sparse team rewards.</a:t>
          </a:r>
        </a:p>
      </dgm:t>
    </dgm:pt>
    <dgm:pt modelId="{5A27645B-2EE7-4276-AD85-7EC4FF5F6DC9}" type="parTrans" cxnId="{0F8B60C8-FF61-4390-BD45-3FAC6324613C}">
      <dgm:prSet/>
      <dgm:spPr/>
      <dgm:t>
        <a:bodyPr/>
        <a:lstStyle/>
        <a:p>
          <a:endParaRPr lang="en-US"/>
        </a:p>
      </dgm:t>
    </dgm:pt>
    <dgm:pt modelId="{7CA286E6-3BE7-4BBD-A1D3-0997D12D1CAC}" type="sibTrans" cxnId="{0F8B60C8-FF61-4390-BD45-3FAC6324613C}">
      <dgm:prSet/>
      <dgm:spPr/>
      <dgm:t>
        <a:bodyPr/>
        <a:lstStyle/>
        <a:p>
          <a:endParaRPr lang="en-US"/>
        </a:p>
      </dgm:t>
    </dgm:pt>
    <dgm:pt modelId="{8CFED382-7F82-42C4-BCA4-5ADB3B30E3D1}">
      <dgm:prSet/>
      <dgm:spPr/>
      <dgm:t>
        <a:bodyPr/>
        <a:lstStyle/>
        <a:p>
          <a:r>
            <a:rPr lang="en-US"/>
            <a:t>Multi DDPG (Deep Deterministic Policy Gradient)</a:t>
          </a:r>
        </a:p>
      </dgm:t>
    </dgm:pt>
    <dgm:pt modelId="{A71F9509-B494-4E0B-887F-EF33965BFC8A}" type="parTrans" cxnId="{3C7EF01D-694E-4E6B-9088-E8EB36EE52CE}">
      <dgm:prSet/>
      <dgm:spPr/>
      <dgm:t>
        <a:bodyPr/>
        <a:lstStyle/>
        <a:p>
          <a:endParaRPr lang="en-US"/>
        </a:p>
      </dgm:t>
    </dgm:pt>
    <dgm:pt modelId="{E51854AC-58AC-4388-B19B-F04CB64E8D59}" type="sibTrans" cxnId="{3C7EF01D-694E-4E6B-9088-E8EB36EE52CE}">
      <dgm:prSet/>
      <dgm:spPr/>
      <dgm:t>
        <a:bodyPr/>
        <a:lstStyle/>
        <a:p>
          <a:endParaRPr lang="en-US"/>
        </a:p>
      </dgm:t>
    </dgm:pt>
    <dgm:pt modelId="{CAF6F845-7979-4AAA-B150-EBEA0274A325}">
      <dgm:prSet/>
      <dgm:spPr/>
      <dgm:t>
        <a:bodyPr/>
        <a:lstStyle/>
        <a:p>
          <a:r>
            <a:rPr lang="en-US"/>
            <a:t>Uses centralized critic to that optimizes the joint actions of all the agents.</a:t>
          </a:r>
        </a:p>
      </dgm:t>
    </dgm:pt>
    <dgm:pt modelId="{16E7D599-BD29-467E-9B30-EB72FB05B4DD}" type="parTrans" cxnId="{4A330FB3-4286-4B0D-B210-3E5CF21566BC}">
      <dgm:prSet/>
      <dgm:spPr/>
      <dgm:t>
        <a:bodyPr/>
        <a:lstStyle/>
        <a:p>
          <a:endParaRPr lang="en-US"/>
        </a:p>
      </dgm:t>
    </dgm:pt>
    <dgm:pt modelId="{ED49CBE8-EE37-470F-A307-0870BF280A31}" type="sibTrans" cxnId="{4A330FB3-4286-4B0D-B210-3E5CF21566BC}">
      <dgm:prSet/>
      <dgm:spPr/>
      <dgm:t>
        <a:bodyPr/>
        <a:lstStyle/>
        <a:p>
          <a:endParaRPr lang="en-US"/>
        </a:p>
      </dgm:t>
    </dgm:pt>
    <dgm:pt modelId="{1015C764-7947-452D-B940-4C37B3C96A42}">
      <dgm:prSet/>
      <dgm:spPr/>
      <dgm:t>
        <a:bodyPr/>
        <a:lstStyle/>
        <a:p>
          <a:r>
            <a:rPr lang="en-US"/>
            <a:t>Also relies on a dense team reward, can become intractable as the no. of agents increase.</a:t>
          </a:r>
        </a:p>
      </dgm:t>
    </dgm:pt>
    <dgm:pt modelId="{4785436D-0171-4D3F-B038-EAF2F57F4F68}" type="parTrans" cxnId="{CFD4DF72-04CD-4422-897F-9BC22E4C21D1}">
      <dgm:prSet/>
      <dgm:spPr/>
      <dgm:t>
        <a:bodyPr/>
        <a:lstStyle/>
        <a:p>
          <a:endParaRPr lang="en-US"/>
        </a:p>
      </dgm:t>
    </dgm:pt>
    <dgm:pt modelId="{005F9730-AEAD-416C-A376-89B7EB4FBC8E}" type="sibTrans" cxnId="{CFD4DF72-04CD-4422-897F-9BC22E4C21D1}">
      <dgm:prSet/>
      <dgm:spPr/>
      <dgm:t>
        <a:bodyPr/>
        <a:lstStyle/>
        <a:p>
          <a:endParaRPr lang="en-US"/>
        </a:p>
      </dgm:t>
    </dgm:pt>
    <dgm:pt modelId="{005C1031-9B8B-4CC9-B514-26131CF3676C}">
      <dgm:prSet/>
      <dgm:spPr/>
      <dgm:t>
        <a:bodyPr/>
        <a:lstStyle/>
        <a:p>
          <a:r>
            <a:rPr lang="en-US"/>
            <a:t>Multi Agent Evolutionary Reinforcement Learning (MERL)</a:t>
          </a:r>
        </a:p>
      </dgm:t>
    </dgm:pt>
    <dgm:pt modelId="{C5CC71E7-48F5-422C-930A-F87D3AC9C1BD}" type="parTrans" cxnId="{59DCB24E-189C-4F70-92C1-493A91B51B9F}">
      <dgm:prSet/>
      <dgm:spPr/>
      <dgm:t>
        <a:bodyPr/>
        <a:lstStyle/>
        <a:p>
          <a:endParaRPr lang="en-US"/>
        </a:p>
      </dgm:t>
    </dgm:pt>
    <dgm:pt modelId="{C22CF342-C0FF-416F-8F1F-0B68EAA5B916}" type="sibTrans" cxnId="{59DCB24E-189C-4F70-92C1-493A91B51B9F}">
      <dgm:prSet/>
      <dgm:spPr/>
      <dgm:t>
        <a:bodyPr/>
        <a:lstStyle/>
        <a:p>
          <a:endParaRPr lang="en-US"/>
        </a:p>
      </dgm:t>
    </dgm:pt>
    <dgm:pt modelId="{B95D5616-9BFF-4BDE-AC9D-2721785428EA}">
      <dgm:prSet/>
      <dgm:spPr/>
      <dgm:t>
        <a:bodyPr/>
        <a:lstStyle/>
        <a:p>
          <a:r>
            <a:rPr lang="en-US"/>
            <a:t>Combines gradient learning on agent-specific rewards with evolutionary algorithm that maximizes team reward; selection pressure on policies for agent-specific reward ensures alignment.</a:t>
          </a:r>
        </a:p>
      </dgm:t>
    </dgm:pt>
    <dgm:pt modelId="{21763077-F669-4564-B4AB-B7F30964AA93}" type="parTrans" cxnId="{B702B1D4-407A-46D0-9139-3AD2A9E5613E}">
      <dgm:prSet/>
      <dgm:spPr/>
      <dgm:t>
        <a:bodyPr/>
        <a:lstStyle/>
        <a:p>
          <a:endParaRPr lang="en-US"/>
        </a:p>
      </dgm:t>
    </dgm:pt>
    <dgm:pt modelId="{9557DF6B-2572-4520-B013-B02063D3DBDF}" type="sibTrans" cxnId="{B702B1D4-407A-46D0-9139-3AD2A9E5613E}">
      <dgm:prSet/>
      <dgm:spPr/>
      <dgm:t>
        <a:bodyPr/>
        <a:lstStyle/>
        <a:p>
          <a:endParaRPr lang="en-US"/>
        </a:p>
      </dgm:t>
    </dgm:pt>
    <dgm:pt modelId="{8153988C-250C-4147-82E9-9DAAE7FF7B1E}">
      <dgm:prSet/>
      <dgm:spPr/>
      <dgm:t>
        <a:bodyPr/>
        <a:lstStyle/>
        <a:p>
          <a:r>
            <a:rPr lang="en-US"/>
            <a:t>Its shared replay buffer architecture limits application to homogenous agents.</a:t>
          </a:r>
        </a:p>
      </dgm:t>
    </dgm:pt>
    <dgm:pt modelId="{8FA54776-0B63-4675-B44B-818E03F240DA}" type="parTrans" cxnId="{1C3486DF-859B-4FA2-91BE-22485B1F8B0C}">
      <dgm:prSet/>
      <dgm:spPr/>
      <dgm:t>
        <a:bodyPr/>
        <a:lstStyle/>
        <a:p>
          <a:endParaRPr lang="en-US"/>
        </a:p>
      </dgm:t>
    </dgm:pt>
    <dgm:pt modelId="{699AB289-2D52-4D6A-ACE8-035258E7F926}" type="sibTrans" cxnId="{1C3486DF-859B-4FA2-91BE-22485B1F8B0C}">
      <dgm:prSet/>
      <dgm:spPr/>
      <dgm:t>
        <a:bodyPr/>
        <a:lstStyle/>
        <a:p>
          <a:endParaRPr lang="en-US"/>
        </a:p>
      </dgm:t>
    </dgm:pt>
    <dgm:pt modelId="{1539F4B0-702B-4708-9767-D7A91FDEC729}" type="pres">
      <dgm:prSet presAssocID="{AF99DAD1-50D6-49D6-8436-DE1DE5A4091B}" presName="Name0" presStyleCnt="0">
        <dgm:presLayoutVars>
          <dgm:dir/>
          <dgm:animLvl val="lvl"/>
          <dgm:resizeHandles val="exact"/>
        </dgm:presLayoutVars>
      </dgm:prSet>
      <dgm:spPr/>
    </dgm:pt>
    <dgm:pt modelId="{C57B54D5-CF6C-416B-BBF7-41CFD1425790}" type="pres">
      <dgm:prSet presAssocID="{C84B1F2F-65C5-4C4B-82EB-5ACE81358047}" presName="linNode" presStyleCnt="0"/>
      <dgm:spPr/>
    </dgm:pt>
    <dgm:pt modelId="{EB681C2F-900F-4315-BDCB-439D3AF18185}" type="pres">
      <dgm:prSet presAssocID="{C84B1F2F-65C5-4C4B-82EB-5ACE81358047}" presName="parentText" presStyleLbl="alignNode1" presStyleIdx="0" presStyleCnt="3">
        <dgm:presLayoutVars>
          <dgm:chMax val="1"/>
          <dgm:bulletEnabled/>
        </dgm:presLayoutVars>
      </dgm:prSet>
      <dgm:spPr/>
    </dgm:pt>
    <dgm:pt modelId="{E98DB884-8772-4459-921C-B0673FD5E421}" type="pres">
      <dgm:prSet presAssocID="{C84B1F2F-65C5-4C4B-82EB-5ACE81358047}" presName="descendantText" presStyleLbl="alignAccFollowNode1" presStyleIdx="0" presStyleCnt="3">
        <dgm:presLayoutVars>
          <dgm:bulletEnabled/>
        </dgm:presLayoutVars>
      </dgm:prSet>
      <dgm:spPr/>
    </dgm:pt>
    <dgm:pt modelId="{E9CA50DF-BDE4-4C1D-92B2-21ACB04D944C}" type="pres">
      <dgm:prSet presAssocID="{BC93951D-B0AA-4C2B-92F4-32372D093478}" presName="sp" presStyleCnt="0"/>
      <dgm:spPr/>
    </dgm:pt>
    <dgm:pt modelId="{32793A74-8A63-4CE9-A10B-3DC72F1FD07E}" type="pres">
      <dgm:prSet presAssocID="{8CFED382-7F82-42C4-BCA4-5ADB3B30E3D1}" presName="linNode" presStyleCnt="0"/>
      <dgm:spPr/>
    </dgm:pt>
    <dgm:pt modelId="{2F326C3A-05F0-4D01-B1C3-F79892AEC0AA}" type="pres">
      <dgm:prSet presAssocID="{8CFED382-7F82-42C4-BCA4-5ADB3B30E3D1}" presName="parentText" presStyleLbl="alignNode1" presStyleIdx="1" presStyleCnt="3">
        <dgm:presLayoutVars>
          <dgm:chMax val="1"/>
          <dgm:bulletEnabled/>
        </dgm:presLayoutVars>
      </dgm:prSet>
      <dgm:spPr/>
    </dgm:pt>
    <dgm:pt modelId="{ECEA7FD8-3168-401A-AE87-BB68DDE2DE27}" type="pres">
      <dgm:prSet presAssocID="{8CFED382-7F82-42C4-BCA4-5ADB3B30E3D1}" presName="descendantText" presStyleLbl="alignAccFollowNode1" presStyleIdx="1" presStyleCnt="3">
        <dgm:presLayoutVars>
          <dgm:bulletEnabled/>
        </dgm:presLayoutVars>
      </dgm:prSet>
      <dgm:spPr/>
    </dgm:pt>
    <dgm:pt modelId="{A86DEF06-B27C-429E-AA80-318316B46C38}" type="pres">
      <dgm:prSet presAssocID="{E51854AC-58AC-4388-B19B-F04CB64E8D59}" presName="sp" presStyleCnt="0"/>
      <dgm:spPr/>
    </dgm:pt>
    <dgm:pt modelId="{1B5EDA82-D791-44FA-9DD4-840E1E1F5B3E}" type="pres">
      <dgm:prSet presAssocID="{005C1031-9B8B-4CC9-B514-26131CF3676C}" presName="linNode" presStyleCnt="0"/>
      <dgm:spPr/>
    </dgm:pt>
    <dgm:pt modelId="{87134BD2-E727-42DF-AD3A-7DEE6A97689A}" type="pres">
      <dgm:prSet presAssocID="{005C1031-9B8B-4CC9-B514-26131CF3676C}" presName="parentText" presStyleLbl="alignNode1" presStyleIdx="2" presStyleCnt="3">
        <dgm:presLayoutVars>
          <dgm:chMax val="1"/>
          <dgm:bulletEnabled/>
        </dgm:presLayoutVars>
      </dgm:prSet>
      <dgm:spPr/>
    </dgm:pt>
    <dgm:pt modelId="{EC5679C9-7530-45DE-A558-7ABC0814CEF8}" type="pres">
      <dgm:prSet presAssocID="{005C1031-9B8B-4CC9-B514-26131CF3676C}" presName="descendantText" presStyleLbl="alignAccFollowNode1" presStyleIdx="2" presStyleCnt="3">
        <dgm:presLayoutVars>
          <dgm:bulletEnabled/>
        </dgm:presLayoutVars>
      </dgm:prSet>
      <dgm:spPr/>
    </dgm:pt>
  </dgm:ptLst>
  <dgm:cxnLst>
    <dgm:cxn modelId="{3C7EF01D-694E-4E6B-9088-E8EB36EE52CE}" srcId="{AF99DAD1-50D6-49D6-8436-DE1DE5A4091B}" destId="{8CFED382-7F82-42C4-BCA4-5ADB3B30E3D1}" srcOrd="1" destOrd="0" parTransId="{A71F9509-B494-4E0B-887F-EF33965BFC8A}" sibTransId="{E51854AC-58AC-4388-B19B-F04CB64E8D59}"/>
    <dgm:cxn modelId="{9588A830-98C3-4C19-933C-B789DA68F17A}" type="presOf" srcId="{005C1031-9B8B-4CC9-B514-26131CF3676C}" destId="{87134BD2-E727-42DF-AD3A-7DEE6A97689A}" srcOrd="0" destOrd="0" presId="urn:microsoft.com/office/officeart/2016/7/layout/VerticalSolidActionList"/>
    <dgm:cxn modelId="{9CA1B931-1B64-4BD0-A1E0-BBD47542C15B}" type="presOf" srcId="{8153988C-250C-4147-82E9-9DAAE7FF7B1E}" destId="{EC5679C9-7530-45DE-A558-7ABC0814CEF8}" srcOrd="0" destOrd="1" presId="urn:microsoft.com/office/officeart/2016/7/layout/VerticalSolidActionList"/>
    <dgm:cxn modelId="{CF7EF664-38D7-47B3-9553-37BFE9FD0B40}" srcId="{C84B1F2F-65C5-4C4B-82EB-5ACE81358047}" destId="{14BE1DA7-716B-4CA2-8E2D-8E04D9755839}" srcOrd="0" destOrd="0" parTransId="{E018017A-C777-4C9C-B293-66BD7D462BA8}" sibTransId="{2DE2BC74-6B63-4395-8E60-1EF774FDA985}"/>
    <dgm:cxn modelId="{59DCB24E-189C-4F70-92C1-493A91B51B9F}" srcId="{AF99DAD1-50D6-49D6-8436-DE1DE5A4091B}" destId="{005C1031-9B8B-4CC9-B514-26131CF3676C}" srcOrd="2" destOrd="0" parTransId="{C5CC71E7-48F5-422C-930A-F87D3AC9C1BD}" sibTransId="{C22CF342-C0FF-416F-8F1F-0B68EAA5B916}"/>
    <dgm:cxn modelId="{CFD4DF72-04CD-4422-897F-9BC22E4C21D1}" srcId="{8CFED382-7F82-42C4-BCA4-5ADB3B30E3D1}" destId="{1015C764-7947-452D-B940-4C37B3C96A42}" srcOrd="1" destOrd="0" parTransId="{4785436D-0171-4D3F-B038-EAF2F57F4F68}" sibTransId="{005F9730-AEAD-416C-A376-89B7EB4FBC8E}"/>
    <dgm:cxn modelId="{33169B55-CFBD-4877-A1A7-A85C4390B1B9}" type="presOf" srcId="{CAF6F845-7979-4AAA-B150-EBEA0274A325}" destId="{ECEA7FD8-3168-401A-AE87-BB68DDE2DE27}" srcOrd="0" destOrd="0" presId="urn:microsoft.com/office/officeart/2016/7/layout/VerticalSolidActionList"/>
    <dgm:cxn modelId="{5CAF8759-4B0E-4244-AD20-2EF503AEFFE4}" type="presOf" srcId="{C84B1F2F-65C5-4C4B-82EB-5ACE81358047}" destId="{EB681C2F-900F-4315-BDCB-439D3AF18185}" srcOrd="0" destOrd="0" presId="urn:microsoft.com/office/officeart/2016/7/layout/VerticalSolidActionList"/>
    <dgm:cxn modelId="{AC0B2281-DD80-46D8-9E1A-7138713F3594}" type="presOf" srcId="{1015C764-7947-452D-B940-4C37B3C96A42}" destId="{ECEA7FD8-3168-401A-AE87-BB68DDE2DE27}" srcOrd="0" destOrd="1" presId="urn:microsoft.com/office/officeart/2016/7/layout/VerticalSolidActionList"/>
    <dgm:cxn modelId="{FB45DF94-FE73-484A-9926-229011747F7B}" type="presOf" srcId="{B95D5616-9BFF-4BDE-AC9D-2721785428EA}" destId="{EC5679C9-7530-45DE-A558-7ABC0814CEF8}" srcOrd="0" destOrd="0" presId="urn:microsoft.com/office/officeart/2016/7/layout/VerticalSolidActionList"/>
    <dgm:cxn modelId="{4A330FB3-4286-4B0D-B210-3E5CF21566BC}" srcId="{8CFED382-7F82-42C4-BCA4-5ADB3B30E3D1}" destId="{CAF6F845-7979-4AAA-B150-EBEA0274A325}" srcOrd="0" destOrd="0" parTransId="{16E7D599-BD29-467E-9B30-EB72FB05B4DD}" sibTransId="{ED49CBE8-EE37-470F-A307-0870BF280A31}"/>
    <dgm:cxn modelId="{91AAA3B4-6465-4665-91A5-9F40A387B2AE}" srcId="{AF99DAD1-50D6-49D6-8436-DE1DE5A4091B}" destId="{C84B1F2F-65C5-4C4B-82EB-5ACE81358047}" srcOrd="0" destOrd="0" parTransId="{348E8B6D-D431-4316-993D-337E303E4E80}" sibTransId="{BC93951D-B0AA-4C2B-92F4-32372D093478}"/>
    <dgm:cxn modelId="{EBA1A4C4-316E-48A9-9565-CC7C0233FC82}" type="presOf" srcId="{AF99DAD1-50D6-49D6-8436-DE1DE5A4091B}" destId="{1539F4B0-702B-4708-9767-D7A91FDEC729}" srcOrd="0" destOrd="0" presId="urn:microsoft.com/office/officeart/2016/7/layout/VerticalSolidActionList"/>
    <dgm:cxn modelId="{0F8B60C8-FF61-4390-BD45-3FAC6324613C}" srcId="{C84B1F2F-65C5-4C4B-82EB-5ACE81358047}" destId="{F8FA8A12-779C-44A3-906A-E475E98D9210}" srcOrd="1" destOrd="0" parTransId="{5A27645B-2EE7-4276-AD85-7EC4FF5F6DC9}" sibTransId="{7CA286E6-3BE7-4BBD-A1D3-0997D12D1CAC}"/>
    <dgm:cxn modelId="{B702B1D4-407A-46D0-9139-3AD2A9E5613E}" srcId="{005C1031-9B8B-4CC9-B514-26131CF3676C}" destId="{B95D5616-9BFF-4BDE-AC9D-2721785428EA}" srcOrd="0" destOrd="0" parTransId="{21763077-F669-4564-B4AB-B7F30964AA93}" sibTransId="{9557DF6B-2572-4520-B013-B02063D3DBDF}"/>
    <dgm:cxn modelId="{22D569D6-098B-4410-9C2B-DC1683B54622}" type="presOf" srcId="{14BE1DA7-716B-4CA2-8E2D-8E04D9755839}" destId="{E98DB884-8772-4459-921C-B0673FD5E421}" srcOrd="0" destOrd="0" presId="urn:microsoft.com/office/officeart/2016/7/layout/VerticalSolidActionList"/>
    <dgm:cxn modelId="{1C3486DF-859B-4FA2-91BE-22485B1F8B0C}" srcId="{005C1031-9B8B-4CC9-B514-26131CF3676C}" destId="{8153988C-250C-4147-82E9-9DAAE7FF7B1E}" srcOrd="1" destOrd="0" parTransId="{8FA54776-0B63-4675-B44B-818E03F240DA}" sibTransId="{699AB289-2D52-4D6A-ACE8-035258E7F926}"/>
    <dgm:cxn modelId="{E868BCE2-08EF-41C8-8CA5-5BD3C991C472}" type="presOf" srcId="{F8FA8A12-779C-44A3-906A-E475E98D9210}" destId="{E98DB884-8772-4459-921C-B0673FD5E421}" srcOrd="0" destOrd="1" presId="urn:microsoft.com/office/officeart/2016/7/layout/VerticalSolidActionList"/>
    <dgm:cxn modelId="{39D21EE9-E471-4AAE-9B67-771BE2E5BC28}" type="presOf" srcId="{8CFED382-7F82-42C4-BCA4-5ADB3B30E3D1}" destId="{2F326C3A-05F0-4D01-B1C3-F79892AEC0AA}" srcOrd="0" destOrd="0" presId="urn:microsoft.com/office/officeart/2016/7/layout/VerticalSolidActionList"/>
    <dgm:cxn modelId="{0F6F2281-4D1B-49A9-BB22-E8936266FFB0}" type="presParOf" srcId="{1539F4B0-702B-4708-9767-D7A91FDEC729}" destId="{C57B54D5-CF6C-416B-BBF7-41CFD1425790}" srcOrd="0" destOrd="0" presId="urn:microsoft.com/office/officeart/2016/7/layout/VerticalSolidActionList"/>
    <dgm:cxn modelId="{7FADC677-0D7C-4137-970B-8CAF2BE2C8FD}" type="presParOf" srcId="{C57B54D5-CF6C-416B-BBF7-41CFD1425790}" destId="{EB681C2F-900F-4315-BDCB-439D3AF18185}" srcOrd="0" destOrd="0" presId="urn:microsoft.com/office/officeart/2016/7/layout/VerticalSolidActionList"/>
    <dgm:cxn modelId="{6461E577-12BE-48C0-A771-6D7B016B81EC}" type="presParOf" srcId="{C57B54D5-CF6C-416B-BBF7-41CFD1425790}" destId="{E98DB884-8772-4459-921C-B0673FD5E421}" srcOrd="1" destOrd="0" presId="urn:microsoft.com/office/officeart/2016/7/layout/VerticalSolidActionList"/>
    <dgm:cxn modelId="{101D0C6D-52AD-4FB8-914A-BECA91995790}" type="presParOf" srcId="{1539F4B0-702B-4708-9767-D7A91FDEC729}" destId="{E9CA50DF-BDE4-4C1D-92B2-21ACB04D944C}" srcOrd="1" destOrd="0" presId="urn:microsoft.com/office/officeart/2016/7/layout/VerticalSolidActionList"/>
    <dgm:cxn modelId="{AACF37F9-95A0-4589-8651-BD1DB7D57C2A}" type="presParOf" srcId="{1539F4B0-702B-4708-9767-D7A91FDEC729}" destId="{32793A74-8A63-4CE9-A10B-3DC72F1FD07E}" srcOrd="2" destOrd="0" presId="urn:microsoft.com/office/officeart/2016/7/layout/VerticalSolidActionList"/>
    <dgm:cxn modelId="{A7F340C4-8180-4341-B60A-B86DFECDB7D3}" type="presParOf" srcId="{32793A74-8A63-4CE9-A10B-3DC72F1FD07E}" destId="{2F326C3A-05F0-4D01-B1C3-F79892AEC0AA}" srcOrd="0" destOrd="0" presId="urn:microsoft.com/office/officeart/2016/7/layout/VerticalSolidActionList"/>
    <dgm:cxn modelId="{30B1FD47-AB29-45E8-AC64-C915CCB38A15}" type="presParOf" srcId="{32793A74-8A63-4CE9-A10B-3DC72F1FD07E}" destId="{ECEA7FD8-3168-401A-AE87-BB68DDE2DE27}" srcOrd="1" destOrd="0" presId="urn:microsoft.com/office/officeart/2016/7/layout/VerticalSolidActionList"/>
    <dgm:cxn modelId="{901292BE-A7DF-4664-86B2-6EC9DA17022E}" type="presParOf" srcId="{1539F4B0-702B-4708-9767-D7A91FDEC729}" destId="{A86DEF06-B27C-429E-AA80-318316B46C38}" srcOrd="3" destOrd="0" presId="urn:microsoft.com/office/officeart/2016/7/layout/VerticalSolidActionList"/>
    <dgm:cxn modelId="{36B96645-947D-4B5D-8F5A-F9F00B0A1790}" type="presParOf" srcId="{1539F4B0-702B-4708-9767-D7A91FDEC729}" destId="{1B5EDA82-D791-44FA-9DD4-840E1E1F5B3E}" srcOrd="4" destOrd="0" presId="urn:microsoft.com/office/officeart/2016/7/layout/VerticalSolidActionList"/>
    <dgm:cxn modelId="{8D87E533-41B9-4BFE-89D5-B1A1C8F21327}" type="presParOf" srcId="{1B5EDA82-D791-44FA-9DD4-840E1E1F5B3E}" destId="{87134BD2-E727-42DF-AD3A-7DEE6A97689A}" srcOrd="0" destOrd="0" presId="urn:microsoft.com/office/officeart/2016/7/layout/VerticalSolidActionList"/>
    <dgm:cxn modelId="{56FAF8B1-44EC-4746-97B2-021F80809346}" type="presParOf" srcId="{1B5EDA82-D791-44FA-9DD4-840E1E1F5B3E}" destId="{EC5679C9-7530-45DE-A558-7ABC0814CEF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DB884-8772-4459-921C-B0673FD5E421}">
      <dsp:nvSpPr>
        <dsp:cNvPr id="0" name=""/>
        <dsp:cNvSpPr/>
      </dsp:nvSpPr>
      <dsp:spPr>
        <a:xfrm>
          <a:off x="2103120" y="1359"/>
          <a:ext cx="8412480" cy="1393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577850">
            <a:lnSpc>
              <a:spcPct val="90000"/>
            </a:lnSpc>
            <a:spcBef>
              <a:spcPct val="0"/>
            </a:spcBef>
            <a:spcAft>
              <a:spcPct val="35000"/>
            </a:spcAft>
            <a:buNone/>
          </a:pPr>
          <a:r>
            <a:rPr lang="en-US" sz="1300" kern="1200"/>
            <a:t>Uses a linear combination of parameterized intrinsic reward and a team reward</a:t>
          </a:r>
        </a:p>
        <a:p>
          <a:pPr marL="0" lvl="0" indent="0" algn="l" defTabSz="577850">
            <a:lnSpc>
              <a:spcPct val="90000"/>
            </a:lnSpc>
            <a:spcBef>
              <a:spcPct val="0"/>
            </a:spcBef>
            <a:spcAft>
              <a:spcPct val="35000"/>
            </a:spcAft>
            <a:buNone/>
          </a:pPr>
          <a:r>
            <a:rPr lang="en-US" sz="1300" kern="1200"/>
            <a:t>To ensure alignment, intrinsic reward is updated based on gradient from team rewards, which makes it difficult to scale in case of sparse team rewards.</a:t>
          </a:r>
        </a:p>
      </dsp:txBody>
      <dsp:txXfrm>
        <a:off x="2103120" y="1359"/>
        <a:ext cx="8412480" cy="1393787"/>
      </dsp:txXfrm>
    </dsp:sp>
    <dsp:sp modelId="{EB681C2F-900F-4315-BDCB-439D3AF18185}">
      <dsp:nvSpPr>
        <dsp:cNvPr id="0" name=""/>
        <dsp:cNvSpPr/>
      </dsp:nvSpPr>
      <dsp:spPr>
        <a:xfrm>
          <a:off x="0" y="1359"/>
          <a:ext cx="210312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711200">
            <a:lnSpc>
              <a:spcPct val="90000"/>
            </a:lnSpc>
            <a:spcBef>
              <a:spcPct val="0"/>
            </a:spcBef>
            <a:spcAft>
              <a:spcPct val="35000"/>
            </a:spcAft>
            <a:buNone/>
          </a:pPr>
          <a:r>
            <a:rPr lang="en-US" sz="1600" kern="1200"/>
            <a:t>Learning Individual Intrinsic rewards (LIIR)</a:t>
          </a:r>
        </a:p>
      </dsp:txBody>
      <dsp:txXfrm>
        <a:off x="0" y="1359"/>
        <a:ext cx="2103120" cy="1393787"/>
      </dsp:txXfrm>
    </dsp:sp>
    <dsp:sp modelId="{ECEA7FD8-3168-401A-AE87-BB68DDE2DE27}">
      <dsp:nvSpPr>
        <dsp:cNvPr id="0" name=""/>
        <dsp:cNvSpPr/>
      </dsp:nvSpPr>
      <dsp:spPr>
        <a:xfrm>
          <a:off x="2103120" y="1478775"/>
          <a:ext cx="8412480" cy="1393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577850">
            <a:lnSpc>
              <a:spcPct val="90000"/>
            </a:lnSpc>
            <a:spcBef>
              <a:spcPct val="0"/>
            </a:spcBef>
            <a:spcAft>
              <a:spcPct val="35000"/>
            </a:spcAft>
            <a:buNone/>
          </a:pPr>
          <a:r>
            <a:rPr lang="en-US" sz="1300" kern="1200"/>
            <a:t>Uses centralized critic to that optimizes the joint actions of all the agents.</a:t>
          </a:r>
        </a:p>
        <a:p>
          <a:pPr marL="0" lvl="0" indent="0" algn="l" defTabSz="577850">
            <a:lnSpc>
              <a:spcPct val="90000"/>
            </a:lnSpc>
            <a:spcBef>
              <a:spcPct val="0"/>
            </a:spcBef>
            <a:spcAft>
              <a:spcPct val="35000"/>
            </a:spcAft>
            <a:buNone/>
          </a:pPr>
          <a:r>
            <a:rPr lang="en-US" sz="1300" kern="1200"/>
            <a:t>Also relies on a dense team reward, can become intractable as the no. of agents increase.</a:t>
          </a:r>
        </a:p>
      </dsp:txBody>
      <dsp:txXfrm>
        <a:off x="2103120" y="1478775"/>
        <a:ext cx="8412480" cy="1393787"/>
      </dsp:txXfrm>
    </dsp:sp>
    <dsp:sp modelId="{2F326C3A-05F0-4D01-B1C3-F79892AEC0AA}">
      <dsp:nvSpPr>
        <dsp:cNvPr id="0" name=""/>
        <dsp:cNvSpPr/>
      </dsp:nvSpPr>
      <dsp:spPr>
        <a:xfrm>
          <a:off x="0" y="1478775"/>
          <a:ext cx="210312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711200">
            <a:lnSpc>
              <a:spcPct val="90000"/>
            </a:lnSpc>
            <a:spcBef>
              <a:spcPct val="0"/>
            </a:spcBef>
            <a:spcAft>
              <a:spcPct val="35000"/>
            </a:spcAft>
            <a:buNone/>
          </a:pPr>
          <a:r>
            <a:rPr lang="en-US" sz="1600" kern="1200"/>
            <a:t>Multi DDPG (Deep Deterministic Policy Gradient)</a:t>
          </a:r>
        </a:p>
      </dsp:txBody>
      <dsp:txXfrm>
        <a:off x="0" y="1478775"/>
        <a:ext cx="2103120" cy="1393787"/>
      </dsp:txXfrm>
    </dsp:sp>
    <dsp:sp modelId="{EC5679C9-7530-45DE-A558-7ABC0814CEF8}">
      <dsp:nvSpPr>
        <dsp:cNvPr id="0" name=""/>
        <dsp:cNvSpPr/>
      </dsp:nvSpPr>
      <dsp:spPr>
        <a:xfrm>
          <a:off x="2103120" y="2956190"/>
          <a:ext cx="8412480" cy="1393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577850">
            <a:lnSpc>
              <a:spcPct val="90000"/>
            </a:lnSpc>
            <a:spcBef>
              <a:spcPct val="0"/>
            </a:spcBef>
            <a:spcAft>
              <a:spcPct val="35000"/>
            </a:spcAft>
            <a:buNone/>
          </a:pPr>
          <a:r>
            <a:rPr lang="en-US" sz="1300" kern="1200"/>
            <a:t>Combines gradient learning on agent-specific rewards with evolutionary algorithm that maximizes team reward; selection pressure on policies for agent-specific reward ensures alignment.</a:t>
          </a:r>
        </a:p>
        <a:p>
          <a:pPr marL="0" lvl="0" indent="0" algn="l" defTabSz="577850">
            <a:lnSpc>
              <a:spcPct val="90000"/>
            </a:lnSpc>
            <a:spcBef>
              <a:spcPct val="0"/>
            </a:spcBef>
            <a:spcAft>
              <a:spcPct val="35000"/>
            </a:spcAft>
            <a:buNone/>
          </a:pPr>
          <a:r>
            <a:rPr lang="en-US" sz="1300" kern="1200"/>
            <a:t>Its shared replay buffer architecture limits application to homogenous agents.</a:t>
          </a:r>
        </a:p>
      </dsp:txBody>
      <dsp:txXfrm>
        <a:off x="2103120" y="2956190"/>
        <a:ext cx="8412480" cy="1393787"/>
      </dsp:txXfrm>
    </dsp:sp>
    <dsp:sp modelId="{87134BD2-E727-42DF-AD3A-7DEE6A97689A}">
      <dsp:nvSpPr>
        <dsp:cNvPr id="0" name=""/>
        <dsp:cNvSpPr/>
      </dsp:nvSpPr>
      <dsp:spPr>
        <a:xfrm>
          <a:off x="0" y="2956190"/>
          <a:ext cx="210312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711200">
            <a:lnSpc>
              <a:spcPct val="90000"/>
            </a:lnSpc>
            <a:spcBef>
              <a:spcPct val="0"/>
            </a:spcBef>
            <a:spcAft>
              <a:spcPct val="35000"/>
            </a:spcAft>
            <a:buNone/>
          </a:pPr>
          <a:r>
            <a:rPr lang="en-US" sz="1600" kern="1200"/>
            <a:t>Multi Agent Evolutionary Reinforcement Learning (MERL)</a:t>
          </a:r>
        </a:p>
      </dsp:txBody>
      <dsp:txXfrm>
        <a:off x="0" y="2956190"/>
        <a:ext cx="2103120" cy="139378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8/24/2023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8/24/2023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8/24/2023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8/24/2023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8/24/2023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8/24/2023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8/24/2023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8/24/2023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8/24/2023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8/24/2023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3549" y="4174732"/>
            <a:ext cx="10515598" cy="1475233"/>
          </a:xfrm>
        </p:spPr>
        <p:txBody>
          <a:bodyPr vert="horz" lIns="91440" tIns="45720" rIns="91440" bIns="45720" rtlCol="0" anchor="b">
            <a:noAutofit/>
          </a:bodyPr>
          <a:lstStyle/>
          <a:p>
            <a:r>
              <a:rPr lang="en-US" sz="4400">
                <a:ea typeface="+mj-lt"/>
                <a:cs typeface="+mj-lt"/>
              </a:rPr>
              <a:t>Learning Inter-Agent Synergies in Asymmetric Multiagent Systems</a:t>
            </a:r>
            <a:endParaRPr lang="en-US" sz="440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46CB-1BD8-E992-62A8-18E113CC8035}"/>
              </a:ext>
            </a:extLst>
          </p:cNvPr>
          <p:cNvSpPr>
            <a:spLocks noGrp="1"/>
          </p:cNvSpPr>
          <p:nvPr>
            <p:ph type="title"/>
          </p:nvPr>
        </p:nvSpPr>
        <p:spPr/>
        <p:txBody>
          <a:bodyPr/>
          <a:lstStyle/>
          <a:p>
            <a:r>
              <a:rPr lang="en-US" dirty="0"/>
              <a:t>Broad Solution strategy:</a:t>
            </a:r>
          </a:p>
        </p:txBody>
      </p:sp>
      <p:sp>
        <p:nvSpPr>
          <p:cNvPr id="3" name="Content Placeholder 2">
            <a:extLst>
              <a:ext uri="{FF2B5EF4-FFF2-40B4-BE49-F238E27FC236}">
                <a16:creationId xmlns:a16="http://schemas.microsoft.com/office/drawing/2014/main" id="{4C787735-5A15-D929-1255-9906C912EBBF}"/>
              </a:ext>
            </a:extLst>
          </p:cNvPr>
          <p:cNvSpPr>
            <a:spLocks noGrp="1"/>
          </p:cNvSpPr>
          <p:nvPr>
            <p:ph idx="1"/>
          </p:nvPr>
        </p:nvSpPr>
        <p:spPr/>
        <p:txBody>
          <a:bodyPr vert="horz" lIns="91440" tIns="45720" rIns="91440" bIns="45720" rtlCol="0" anchor="t">
            <a:normAutofit/>
          </a:bodyPr>
          <a:lstStyle/>
          <a:p>
            <a:r>
              <a:rPr lang="en-US" dirty="0"/>
              <a:t>Each policy is a feedforward neural network, with a vector of inputs representing densities of other agents and dig sites in its local environment, and 2 outputs representing an action (</a:t>
            </a:r>
            <a:r>
              <a:rPr lang="en-US" dirty="0" err="1"/>
              <a:t>dx,dy</a:t>
            </a:r>
            <a:r>
              <a:rPr lang="en-US" dirty="0"/>
              <a:t>). </a:t>
            </a:r>
            <a:endParaRPr lang="en-US"/>
          </a:p>
          <a:p>
            <a:r>
              <a:rPr lang="en-US" dirty="0"/>
              <a:t>The individual reward for each agent is 1/d, where d is the distance to the closest dig site. </a:t>
            </a:r>
          </a:p>
          <a:p>
            <a:r>
              <a:rPr lang="en-US" dirty="0"/>
              <a:t>These individual policies are then randomly sampled from their respective islands to form teams on the mainland following an allocation distribution mu, and teams are trained using </a:t>
            </a:r>
            <a:r>
              <a:rPr lang="en-US" dirty="0">
                <a:ea typeface="+mn-lt"/>
                <a:cs typeface="+mn-lt"/>
              </a:rPr>
              <a:t>cooperative co-evolutionary algorithm (CCEA). </a:t>
            </a:r>
            <a:endParaRPr lang="en-US" dirty="0"/>
          </a:p>
          <a:p>
            <a:r>
              <a:rPr lang="en-US" dirty="0"/>
              <a:t>High performing policies from the mainland are "migrated" back to the individual agent islands, to improve training of the individual policies.</a:t>
            </a:r>
          </a:p>
          <a:p>
            <a:r>
              <a:rPr lang="en-US" dirty="0"/>
              <a:t>The policy distribution mu is updated to optimize the number of agents from each island.</a:t>
            </a:r>
          </a:p>
        </p:txBody>
      </p:sp>
    </p:spTree>
    <p:extLst>
      <p:ext uri="{BB962C8B-B14F-4D97-AF65-F5344CB8AC3E}">
        <p14:creationId xmlns:p14="http://schemas.microsoft.com/office/powerpoint/2010/main" val="245511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396C-20AE-6BBC-06A8-2262607BF3AE}"/>
              </a:ext>
            </a:extLst>
          </p:cNvPr>
          <p:cNvSpPr>
            <a:spLocks noGrp="1"/>
          </p:cNvSpPr>
          <p:nvPr>
            <p:ph type="title"/>
          </p:nvPr>
        </p:nvSpPr>
        <p:spPr/>
        <p:txBody>
          <a:bodyPr/>
          <a:lstStyle/>
          <a:p>
            <a:r>
              <a:rPr lang="en-US" dirty="0"/>
              <a:t>Important metrics</a:t>
            </a:r>
          </a:p>
        </p:txBody>
      </p:sp>
      <p:sp>
        <p:nvSpPr>
          <p:cNvPr id="3" name="Content Placeholder 2">
            <a:extLst>
              <a:ext uri="{FF2B5EF4-FFF2-40B4-BE49-F238E27FC236}">
                <a16:creationId xmlns:a16="http://schemas.microsoft.com/office/drawing/2014/main" id="{714F341C-A7DA-A8C3-4C95-66D058003FCD}"/>
              </a:ext>
            </a:extLst>
          </p:cNvPr>
          <p:cNvSpPr>
            <a:spLocks noGrp="1"/>
          </p:cNvSpPr>
          <p:nvPr>
            <p:ph idx="1"/>
          </p:nvPr>
        </p:nvSpPr>
        <p:spPr/>
        <p:txBody>
          <a:bodyPr vert="horz" lIns="91440" tIns="45720" rIns="91440" bIns="45720" rtlCol="0" anchor="t">
            <a:normAutofit/>
          </a:bodyPr>
          <a:lstStyle/>
          <a:p>
            <a:r>
              <a:rPr lang="en-US" dirty="0"/>
              <a:t>1) Adaptation to unseen tasks: Can agents trained in this way perform well on tasks that they didn't explicitly train for? (5 variants of the habitat game were described to test this)</a:t>
            </a:r>
          </a:p>
          <a:p>
            <a:pPr marL="0" indent="0">
              <a:buNone/>
            </a:pPr>
            <a:endParaRPr lang="en-US" dirty="0"/>
          </a:p>
          <a:p>
            <a:r>
              <a:rPr lang="en-US" dirty="0"/>
              <a:t>2) Correlation between behaviors and tasks: Can we understand the behavioral decisions that made some teams and agents perform better than others?</a:t>
            </a:r>
          </a:p>
          <a:p>
            <a:endParaRPr lang="en-US" dirty="0"/>
          </a:p>
          <a:p>
            <a:r>
              <a:rPr lang="en-US" dirty="0"/>
              <a:t>The asymmetric island model performs well on both criteria. </a:t>
            </a:r>
          </a:p>
        </p:txBody>
      </p:sp>
    </p:spTree>
    <p:extLst>
      <p:ext uri="{BB962C8B-B14F-4D97-AF65-F5344CB8AC3E}">
        <p14:creationId xmlns:p14="http://schemas.microsoft.com/office/powerpoint/2010/main" val="214675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46CB-1BD8-E992-62A8-18E113CC8035}"/>
              </a:ext>
            </a:extLst>
          </p:cNvPr>
          <p:cNvSpPr>
            <a:spLocks noGrp="1"/>
          </p:cNvSpPr>
          <p:nvPr>
            <p:ph type="title"/>
          </p:nvPr>
        </p:nvSpPr>
        <p:spPr/>
        <p:txBody>
          <a:bodyPr/>
          <a:lstStyle/>
          <a:p>
            <a:r>
              <a:rPr lang="en-US" dirty="0"/>
              <a:t>Asymmetric Coordination</a:t>
            </a:r>
          </a:p>
        </p:txBody>
      </p:sp>
      <p:sp>
        <p:nvSpPr>
          <p:cNvPr id="3" name="TextBox 2">
            <a:extLst>
              <a:ext uri="{FF2B5EF4-FFF2-40B4-BE49-F238E27FC236}">
                <a16:creationId xmlns:a16="http://schemas.microsoft.com/office/drawing/2014/main" id="{CAF66787-F531-D82B-748D-AC3B928D8E95}"/>
              </a:ext>
            </a:extLst>
          </p:cNvPr>
          <p:cNvSpPr txBox="1"/>
          <p:nvPr/>
        </p:nvSpPr>
        <p:spPr>
          <a:xfrm>
            <a:off x="446804" y="1714499"/>
            <a:ext cx="23592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l"/>
            <a:r>
              <a:rPr lang="en-US" sz="2400" b="1" dirty="0"/>
              <a:t>Decay</a:t>
            </a:r>
            <a:endParaRPr lang="en-US" sz="2400" b="1"/>
          </a:p>
        </p:txBody>
      </p:sp>
      <p:sp>
        <p:nvSpPr>
          <p:cNvPr id="4" name="TextBox 3">
            <a:extLst>
              <a:ext uri="{FF2B5EF4-FFF2-40B4-BE49-F238E27FC236}">
                <a16:creationId xmlns:a16="http://schemas.microsoft.com/office/drawing/2014/main" id="{3B1F3C06-D6EC-F61D-FEEA-A97330C78EF6}"/>
              </a:ext>
            </a:extLst>
          </p:cNvPr>
          <p:cNvSpPr txBox="1"/>
          <p:nvPr/>
        </p:nvSpPr>
        <p:spPr>
          <a:xfrm>
            <a:off x="3178501" y="1685744"/>
            <a:ext cx="23592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l"/>
            <a:r>
              <a:rPr lang="en-US" sz="2400" b="1" dirty="0"/>
              <a:t>Volatile</a:t>
            </a:r>
            <a:endParaRPr lang="en-US" sz="2400" b="1"/>
          </a:p>
        </p:txBody>
      </p:sp>
      <p:sp>
        <p:nvSpPr>
          <p:cNvPr id="5" name="TextBox 4">
            <a:extLst>
              <a:ext uri="{FF2B5EF4-FFF2-40B4-BE49-F238E27FC236}">
                <a16:creationId xmlns:a16="http://schemas.microsoft.com/office/drawing/2014/main" id="{EF95E160-7C1F-22DD-515D-80464FE1F917}"/>
              </a:ext>
            </a:extLst>
          </p:cNvPr>
          <p:cNvSpPr txBox="1"/>
          <p:nvPr/>
        </p:nvSpPr>
        <p:spPr>
          <a:xfrm>
            <a:off x="6068349" y="1671366"/>
            <a:ext cx="26899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l"/>
            <a:r>
              <a:rPr lang="en-US" sz="2400" b="1" dirty="0"/>
              <a:t>Constrained</a:t>
            </a:r>
            <a:endParaRPr lang="en-US" sz="2400" b="1"/>
          </a:p>
        </p:txBody>
      </p:sp>
      <p:sp>
        <p:nvSpPr>
          <p:cNvPr id="6" name="TextBox 5">
            <a:extLst>
              <a:ext uri="{FF2B5EF4-FFF2-40B4-BE49-F238E27FC236}">
                <a16:creationId xmlns:a16="http://schemas.microsoft.com/office/drawing/2014/main" id="{F90D754C-83CA-9ADF-424F-EB113ECA50C7}"/>
              </a:ext>
            </a:extLst>
          </p:cNvPr>
          <p:cNvSpPr txBox="1"/>
          <p:nvPr/>
        </p:nvSpPr>
        <p:spPr>
          <a:xfrm>
            <a:off x="9116350" y="1685744"/>
            <a:ext cx="23592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l"/>
            <a:r>
              <a:rPr lang="en-US" sz="2400" b="1" dirty="0"/>
              <a:t>Sparse</a:t>
            </a:r>
            <a:endParaRPr lang="en-US" sz="2400" b="1"/>
          </a:p>
        </p:txBody>
      </p:sp>
      <p:pic>
        <p:nvPicPr>
          <p:cNvPr id="8" name="Picture 7" descr="A white square with red and black triangles&#10;&#10;Description automatically generated">
            <a:extLst>
              <a:ext uri="{FF2B5EF4-FFF2-40B4-BE49-F238E27FC236}">
                <a16:creationId xmlns:a16="http://schemas.microsoft.com/office/drawing/2014/main" id="{33F6A3B5-989F-33E8-D6D3-452F7DE06F77}"/>
              </a:ext>
            </a:extLst>
          </p:cNvPr>
          <p:cNvPicPr>
            <a:picLocks noChangeAspect="1"/>
          </p:cNvPicPr>
          <p:nvPr/>
        </p:nvPicPr>
        <p:blipFill>
          <a:blip r:embed="rId2"/>
          <a:stretch>
            <a:fillRect/>
          </a:stretch>
        </p:blipFill>
        <p:spPr>
          <a:xfrm>
            <a:off x="437791" y="2366963"/>
            <a:ext cx="2057400" cy="2124075"/>
          </a:xfrm>
          <a:prstGeom prst="rect">
            <a:avLst/>
          </a:prstGeom>
        </p:spPr>
      </p:pic>
      <p:pic>
        <p:nvPicPr>
          <p:cNvPr id="9" name="Picture 8" descr="A white square with red and grey circles and black text&#10;&#10;Description automatically generated">
            <a:extLst>
              <a:ext uri="{FF2B5EF4-FFF2-40B4-BE49-F238E27FC236}">
                <a16:creationId xmlns:a16="http://schemas.microsoft.com/office/drawing/2014/main" id="{FE5AFC07-E900-6381-745C-A4C8AA62E0D4}"/>
              </a:ext>
            </a:extLst>
          </p:cNvPr>
          <p:cNvPicPr>
            <a:picLocks noChangeAspect="1"/>
          </p:cNvPicPr>
          <p:nvPr/>
        </p:nvPicPr>
        <p:blipFill>
          <a:blip r:embed="rId3"/>
          <a:stretch>
            <a:fillRect/>
          </a:stretch>
        </p:blipFill>
        <p:spPr>
          <a:xfrm>
            <a:off x="3394673" y="2400210"/>
            <a:ext cx="2038350" cy="2028825"/>
          </a:xfrm>
          <a:prstGeom prst="rect">
            <a:avLst/>
          </a:prstGeom>
        </p:spPr>
      </p:pic>
      <p:pic>
        <p:nvPicPr>
          <p:cNvPr id="10" name="Picture 9" descr="A green and black square with black and grey squares&#10;&#10;Description automatically generated">
            <a:extLst>
              <a:ext uri="{FF2B5EF4-FFF2-40B4-BE49-F238E27FC236}">
                <a16:creationId xmlns:a16="http://schemas.microsoft.com/office/drawing/2014/main" id="{B12E55DD-8BCD-CDD6-24AA-EBF480D43863}"/>
              </a:ext>
            </a:extLst>
          </p:cNvPr>
          <p:cNvPicPr>
            <a:picLocks noChangeAspect="1"/>
          </p:cNvPicPr>
          <p:nvPr/>
        </p:nvPicPr>
        <p:blipFill>
          <a:blip r:embed="rId4"/>
          <a:stretch>
            <a:fillRect/>
          </a:stretch>
        </p:blipFill>
        <p:spPr>
          <a:xfrm>
            <a:off x="6741992" y="2805113"/>
            <a:ext cx="1209675" cy="1247775"/>
          </a:xfrm>
          <a:prstGeom prst="rect">
            <a:avLst/>
          </a:prstGeom>
        </p:spPr>
      </p:pic>
      <p:pic>
        <p:nvPicPr>
          <p:cNvPr id="11" name="Picture 10" descr="A square with black and red circles and green dots&#10;&#10;Description automatically generated">
            <a:extLst>
              <a:ext uri="{FF2B5EF4-FFF2-40B4-BE49-F238E27FC236}">
                <a16:creationId xmlns:a16="http://schemas.microsoft.com/office/drawing/2014/main" id="{3440CE3A-3313-B16E-37C8-2A9CD298A24D}"/>
              </a:ext>
            </a:extLst>
          </p:cNvPr>
          <p:cNvPicPr>
            <a:picLocks noChangeAspect="1"/>
          </p:cNvPicPr>
          <p:nvPr/>
        </p:nvPicPr>
        <p:blipFill>
          <a:blip r:embed="rId5"/>
          <a:stretch>
            <a:fillRect/>
          </a:stretch>
        </p:blipFill>
        <p:spPr>
          <a:xfrm>
            <a:off x="9351844" y="2395627"/>
            <a:ext cx="2085975" cy="2095500"/>
          </a:xfrm>
          <a:prstGeom prst="rect">
            <a:avLst/>
          </a:prstGeom>
        </p:spPr>
      </p:pic>
      <p:sp>
        <p:nvSpPr>
          <p:cNvPr id="12" name="TextBox 11">
            <a:extLst>
              <a:ext uri="{FF2B5EF4-FFF2-40B4-BE49-F238E27FC236}">
                <a16:creationId xmlns:a16="http://schemas.microsoft.com/office/drawing/2014/main" id="{AFA67FDF-487B-D0BB-E771-F47682966277}"/>
              </a:ext>
            </a:extLst>
          </p:cNvPr>
          <p:cNvSpPr txBox="1"/>
          <p:nvPr/>
        </p:nvSpPr>
        <p:spPr>
          <a:xfrm>
            <a:off x="24883" y="489576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600" dirty="0"/>
              <a:t>v(k, t+1) = v(</a:t>
            </a:r>
            <a:r>
              <a:rPr lang="en-US" sz="1600" err="1"/>
              <a:t>k,t</a:t>
            </a:r>
            <a:r>
              <a:rPr lang="en-US" sz="1600" dirty="0"/>
              <a:t>)*0.5</a:t>
            </a:r>
            <a:endParaRPr lang="en-US"/>
          </a:p>
        </p:txBody>
      </p:sp>
      <p:sp>
        <p:nvSpPr>
          <p:cNvPr id="13" name="TextBox 12">
            <a:extLst>
              <a:ext uri="{FF2B5EF4-FFF2-40B4-BE49-F238E27FC236}">
                <a16:creationId xmlns:a16="http://schemas.microsoft.com/office/drawing/2014/main" id="{2EBCD323-CF3C-CBF1-D183-A2BBCFA36732}"/>
              </a:ext>
            </a:extLst>
          </p:cNvPr>
          <p:cNvSpPr txBox="1"/>
          <p:nvPr/>
        </p:nvSpPr>
        <p:spPr>
          <a:xfrm>
            <a:off x="3489551" y="4899361"/>
            <a:ext cx="21681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Marked site stays marked for 7 steps</a:t>
            </a:r>
            <a:endParaRPr lang="en-US"/>
          </a:p>
        </p:txBody>
      </p:sp>
      <p:sp>
        <p:nvSpPr>
          <p:cNvPr id="14" name="TextBox 13">
            <a:extLst>
              <a:ext uri="{FF2B5EF4-FFF2-40B4-BE49-F238E27FC236}">
                <a16:creationId xmlns:a16="http://schemas.microsoft.com/office/drawing/2014/main" id="{529CA9D6-7639-6D14-8846-877EF7D894B4}"/>
              </a:ext>
            </a:extLst>
          </p:cNvPr>
          <p:cNvSpPr txBox="1"/>
          <p:nvPr/>
        </p:nvSpPr>
        <p:spPr>
          <a:xfrm>
            <a:off x="6828692" y="495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30*30</a:t>
            </a:r>
          </a:p>
        </p:txBody>
      </p:sp>
      <p:sp>
        <p:nvSpPr>
          <p:cNvPr id="15" name="TextBox 14">
            <a:extLst>
              <a:ext uri="{FF2B5EF4-FFF2-40B4-BE49-F238E27FC236}">
                <a16:creationId xmlns:a16="http://schemas.microsoft.com/office/drawing/2014/main" id="{23D1B5EC-B339-90B0-115C-ABBFF23F045F}"/>
              </a:ext>
            </a:extLst>
          </p:cNvPr>
          <p:cNvSpPr txBox="1"/>
          <p:nvPr/>
        </p:nvSpPr>
        <p:spPr>
          <a:xfrm>
            <a:off x="9833559" y="49529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120*120</a:t>
            </a:r>
          </a:p>
        </p:txBody>
      </p:sp>
    </p:spTree>
    <p:extLst>
      <p:ext uri="{BB962C8B-B14F-4D97-AF65-F5344CB8AC3E}">
        <p14:creationId xmlns:p14="http://schemas.microsoft.com/office/powerpoint/2010/main" val="205065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46CB-1BD8-E992-62A8-18E113CC8035}"/>
              </a:ext>
            </a:extLst>
          </p:cNvPr>
          <p:cNvSpPr>
            <a:spLocks noGrp="1"/>
          </p:cNvSpPr>
          <p:nvPr>
            <p:ph type="title"/>
          </p:nvPr>
        </p:nvSpPr>
        <p:spPr/>
        <p:txBody>
          <a:bodyPr/>
          <a:lstStyle/>
          <a:p>
            <a:r>
              <a:rPr lang="en-US" dirty="0"/>
              <a:t>Asymmetric Coordination</a:t>
            </a:r>
          </a:p>
        </p:txBody>
      </p:sp>
      <p:graphicFrame>
        <p:nvGraphicFramePr>
          <p:cNvPr id="7" name="Table 6">
            <a:extLst>
              <a:ext uri="{FF2B5EF4-FFF2-40B4-BE49-F238E27FC236}">
                <a16:creationId xmlns:a16="http://schemas.microsoft.com/office/drawing/2014/main" id="{D686191A-B2DF-C6CF-FECC-88768D1B850C}"/>
              </a:ext>
            </a:extLst>
          </p:cNvPr>
          <p:cNvGraphicFramePr>
            <a:graphicFrameLocks noGrp="1"/>
          </p:cNvGraphicFramePr>
          <p:nvPr>
            <p:extLst>
              <p:ext uri="{D42A27DB-BD31-4B8C-83A1-F6EECF244321}">
                <p14:modId xmlns:p14="http://schemas.microsoft.com/office/powerpoint/2010/main" val="3016014889"/>
              </p:ext>
            </p:extLst>
          </p:nvPr>
        </p:nvGraphicFramePr>
        <p:xfrm>
          <a:off x="3363152" y="2562677"/>
          <a:ext cx="4329205" cy="2250440"/>
        </p:xfrm>
        <a:graphic>
          <a:graphicData uri="http://schemas.openxmlformats.org/drawingml/2006/table">
            <a:tbl>
              <a:tblPr firstRow="1" bandRow="1">
                <a:tableStyleId>{3B4B98B0-60AC-42C2-AFA5-B58CD77FA1E5}</a:tableStyleId>
              </a:tblPr>
              <a:tblGrid>
                <a:gridCol w="2491153">
                  <a:extLst>
                    <a:ext uri="{9D8B030D-6E8A-4147-A177-3AD203B41FA5}">
                      <a16:colId xmlns:a16="http://schemas.microsoft.com/office/drawing/2014/main" val="4167348231"/>
                    </a:ext>
                  </a:extLst>
                </a:gridCol>
                <a:gridCol w="1838052">
                  <a:extLst>
                    <a:ext uri="{9D8B030D-6E8A-4147-A177-3AD203B41FA5}">
                      <a16:colId xmlns:a16="http://schemas.microsoft.com/office/drawing/2014/main" val="2918527985"/>
                    </a:ext>
                  </a:extLst>
                </a:gridCol>
              </a:tblGrid>
              <a:tr h="370839">
                <a:tc>
                  <a:txBody>
                    <a:bodyPr/>
                    <a:lstStyle/>
                    <a:p>
                      <a:pPr lvl="0">
                        <a:buNone/>
                      </a:pPr>
                      <a:r>
                        <a:rPr lang="en-US" sz="2000" kern="1200" dirty="0">
                          <a:solidFill>
                            <a:schemeClr val="accent1"/>
                          </a:solidFill>
                          <a:latin typeface="+mj-lt"/>
                          <a:ea typeface="+mj-ea"/>
                          <a:cs typeface="+mj-cs"/>
                        </a:rPr>
                        <a:t>Scenario</a:t>
                      </a:r>
                    </a:p>
                  </a:txBody>
                  <a:tcPr>
                    <a:noFill/>
                  </a:tcPr>
                </a:tc>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Result</a:t>
                      </a:r>
                      <a:endParaRPr lang="en-US" sz="1800" b="1" i="0" u="none" strike="noStrike" noProof="0" dirty="0">
                        <a:solidFill>
                          <a:srgbClr val="B2D0B4"/>
                        </a:solidFill>
                        <a:latin typeface="Century Schoolbook"/>
                      </a:endParaRPr>
                    </a:p>
                  </a:txBody>
                  <a:tcPr/>
                </a:tc>
                <a:extLst>
                  <a:ext uri="{0D108BD9-81ED-4DB2-BD59-A6C34878D82A}">
                    <a16:rowId xmlns:a16="http://schemas.microsoft.com/office/drawing/2014/main" val="1153314836"/>
                  </a:ext>
                </a:extLst>
              </a:tr>
              <a:tr h="370840">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Decay</a:t>
                      </a:r>
                      <a:endParaRPr lang="en-US" sz="1800" b="1" i="0" u="none" strike="noStrike" noProof="0" dirty="0">
                        <a:solidFill>
                          <a:srgbClr val="B2D0B4"/>
                        </a:solidFill>
                        <a:latin typeface="Century Schoolbook"/>
                      </a:endParaRPr>
                    </a:p>
                  </a:txBody>
                  <a:tcPr/>
                </a:tc>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80+%</a:t>
                      </a:r>
                      <a:endParaRPr lang="en-US" sz="1800" b="1" i="0" u="none" strike="noStrike" noProof="0" dirty="0">
                        <a:solidFill>
                          <a:srgbClr val="B2D0B4"/>
                        </a:solidFill>
                        <a:latin typeface="Century Schoolbook"/>
                      </a:endParaRPr>
                    </a:p>
                  </a:txBody>
                  <a:tcPr/>
                </a:tc>
                <a:extLst>
                  <a:ext uri="{0D108BD9-81ED-4DB2-BD59-A6C34878D82A}">
                    <a16:rowId xmlns:a16="http://schemas.microsoft.com/office/drawing/2014/main" val="796754381"/>
                  </a:ext>
                </a:extLst>
              </a:tr>
              <a:tr h="370840">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Volatile</a:t>
                      </a:r>
                      <a:endParaRPr lang="en-US" sz="1800" b="1" i="0" u="none" strike="noStrike" noProof="0" dirty="0">
                        <a:solidFill>
                          <a:srgbClr val="B2D0B4"/>
                        </a:solidFill>
                        <a:latin typeface="Century Schoolbook"/>
                      </a:endParaRPr>
                    </a:p>
                  </a:txBody>
                  <a:tcPr/>
                </a:tc>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70+%</a:t>
                      </a:r>
                      <a:endParaRPr lang="en-US" sz="1800" b="1" i="0" u="none" strike="noStrike" noProof="0" dirty="0">
                        <a:solidFill>
                          <a:srgbClr val="B2D0B4"/>
                        </a:solidFill>
                        <a:latin typeface="Century Schoolbook"/>
                      </a:endParaRPr>
                    </a:p>
                  </a:txBody>
                  <a:tcPr/>
                </a:tc>
                <a:extLst>
                  <a:ext uri="{0D108BD9-81ED-4DB2-BD59-A6C34878D82A}">
                    <a16:rowId xmlns:a16="http://schemas.microsoft.com/office/drawing/2014/main" val="4259200080"/>
                  </a:ext>
                </a:extLst>
              </a:tr>
              <a:tr h="370840">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Constrained</a:t>
                      </a:r>
                      <a:endParaRPr lang="en-US" sz="1800" b="1" i="0" u="none" strike="noStrike" noProof="0" dirty="0">
                        <a:solidFill>
                          <a:srgbClr val="B2D0B4"/>
                        </a:solidFill>
                        <a:latin typeface="Century Schoolbook"/>
                      </a:endParaRPr>
                    </a:p>
                  </a:txBody>
                  <a:tcPr/>
                </a:tc>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100%</a:t>
                      </a:r>
                      <a:endParaRPr lang="en-US" sz="1800" b="1" i="0" u="none" strike="noStrike" noProof="0" dirty="0">
                        <a:solidFill>
                          <a:srgbClr val="B2D0B4"/>
                        </a:solidFill>
                        <a:latin typeface="Century Schoolbook"/>
                      </a:endParaRPr>
                    </a:p>
                  </a:txBody>
                  <a:tcPr/>
                </a:tc>
                <a:extLst>
                  <a:ext uri="{0D108BD9-81ED-4DB2-BD59-A6C34878D82A}">
                    <a16:rowId xmlns:a16="http://schemas.microsoft.com/office/drawing/2014/main" val="2681563100"/>
                  </a:ext>
                </a:extLst>
              </a:tr>
              <a:tr h="370840">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Sparse</a:t>
                      </a:r>
                      <a:endParaRPr lang="en-US" sz="1800" b="1" i="0" u="none" strike="noStrike" noProof="0" dirty="0">
                        <a:solidFill>
                          <a:srgbClr val="B2D0B4"/>
                        </a:solidFill>
                        <a:latin typeface="Century Schoolbook"/>
                      </a:endParaRPr>
                    </a:p>
                  </a:txBody>
                  <a:tcPr/>
                </a:tc>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70+%</a:t>
                      </a:r>
                      <a:endParaRPr lang="en-US" sz="1800" b="1" i="0" u="none" strike="noStrike" noProof="0" dirty="0">
                        <a:solidFill>
                          <a:srgbClr val="B2D0B4"/>
                        </a:solidFill>
                        <a:latin typeface="Century Schoolbook"/>
                      </a:endParaRPr>
                    </a:p>
                  </a:txBody>
                  <a:tcPr/>
                </a:tc>
                <a:extLst>
                  <a:ext uri="{0D108BD9-81ED-4DB2-BD59-A6C34878D82A}">
                    <a16:rowId xmlns:a16="http://schemas.microsoft.com/office/drawing/2014/main" val="1440351390"/>
                  </a:ext>
                </a:extLst>
              </a:tr>
              <a:tr h="370840">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Mixed</a:t>
                      </a:r>
                      <a:endParaRPr lang="en-US" sz="1800" b="1" i="0" u="none" strike="noStrike" noProof="0" dirty="0">
                        <a:solidFill>
                          <a:srgbClr val="B2D0B4"/>
                        </a:solidFill>
                        <a:latin typeface="Century Schoolbook"/>
                      </a:endParaRPr>
                    </a:p>
                  </a:txBody>
                  <a:tcPr/>
                </a:tc>
                <a:tc>
                  <a:txBody>
                    <a:bodyPr/>
                    <a:lstStyle/>
                    <a:p>
                      <a:pPr lvl="0" algn="l">
                        <a:lnSpc>
                          <a:spcPct val="100000"/>
                        </a:lnSpc>
                        <a:spcBef>
                          <a:spcPts val="0"/>
                        </a:spcBef>
                        <a:spcAft>
                          <a:spcPts val="0"/>
                        </a:spcAft>
                        <a:buNone/>
                      </a:pPr>
                      <a:r>
                        <a:rPr lang="en-US" sz="1800" b="1" i="0" u="none" strike="noStrike" noProof="0" dirty="0">
                          <a:solidFill>
                            <a:schemeClr val="accent1"/>
                          </a:solidFill>
                          <a:latin typeface="Century Schoolbook"/>
                        </a:rPr>
                        <a:t>80+%</a:t>
                      </a:r>
                      <a:endParaRPr lang="en-US" sz="1800" b="1" i="0" u="none" strike="noStrike" noProof="0" dirty="0">
                        <a:solidFill>
                          <a:srgbClr val="B2D0B4"/>
                        </a:solidFill>
                        <a:latin typeface="Century Schoolbook"/>
                      </a:endParaRPr>
                    </a:p>
                  </a:txBody>
                  <a:tcPr/>
                </a:tc>
                <a:extLst>
                  <a:ext uri="{0D108BD9-81ED-4DB2-BD59-A6C34878D82A}">
                    <a16:rowId xmlns:a16="http://schemas.microsoft.com/office/drawing/2014/main" val="661382364"/>
                  </a:ext>
                </a:extLst>
              </a:tr>
            </a:tbl>
          </a:graphicData>
        </a:graphic>
      </p:graphicFrame>
    </p:spTree>
    <p:extLst>
      <p:ext uri="{BB962C8B-B14F-4D97-AF65-F5344CB8AC3E}">
        <p14:creationId xmlns:p14="http://schemas.microsoft.com/office/powerpoint/2010/main" val="366858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46CB-1BD8-E992-62A8-18E113CC8035}"/>
              </a:ext>
            </a:extLst>
          </p:cNvPr>
          <p:cNvSpPr>
            <a:spLocks noGrp="1"/>
          </p:cNvSpPr>
          <p:nvPr>
            <p:ph type="title"/>
          </p:nvPr>
        </p:nvSpPr>
        <p:spPr/>
        <p:txBody>
          <a:bodyPr/>
          <a:lstStyle/>
          <a:p>
            <a:r>
              <a:rPr lang="en-US" dirty="0"/>
              <a:t>Adaptation to unseen tasks</a:t>
            </a:r>
          </a:p>
        </p:txBody>
      </p:sp>
      <p:sp>
        <p:nvSpPr>
          <p:cNvPr id="3" name="TextBox 2">
            <a:extLst>
              <a:ext uri="{FF2B5EF4-FFF2-40B4-BE49-F238E27FC236}">
                <a16:creationId xmlns:a16="http://schemas.microsoft.com/office/drawing/2014/main" id="{4929AA17-52BD-E611-1DC9-CA6669C7F1AE}"/>
              </a:ext>
            </a:extLst>
          </p:cNvPr>
          <p:cNvSpPr txBox="1"/>
          <p:nvPr/>
        </p:nvSpPr>
        <p:spPr>
          <a:xfrm>
            <a:off x="834715" y="2022230"/>
            <a:ext cx="400840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Training: </a:t>
            </a:r>
          </a:p>
          <a:p>
            <a:endParaRPr lang="en-US" b="1" u="sng" dirty="0"/>
          </a:p>
          <a:p>
            <a:pPr marL="285750" indent="-285750">
              <a:buFont typeface="Calibri"/>
              <a:buChar char="-"/>
            </a:pPr>
            <a:r>
              <a:rPr lang="en-US" dirty="0"/>
              <a:t>AIM (S=1)</a:t>
            </a:r>
          </a:p>
          <a:p>
            <a:pPr marL="742950" lvl="1" indent="-285750">
              <a:buFont typeface="Calibri"/>
              <a:buChar char="-"/>
            </a:pPr>
            <a:r>
              <a:rPr lang="en-US" dirty="0"/>
              <a:t>All 3 </a:t>
            </a:r>
            <a:r>
              <a:rPr lang="en-US" dirty="0" err="1"/>
              <a:t>mainlands</a:t>
            </a:r>
            <a:r>
              <a:rPr lang="en-US" dirty="0"/>
              <a:t> are assigned Decay.</a:t>
            </a:r>
          </a:p>
          <a:p>
            <a:pPr marL="285750" indent="-285750">
              <a:buFont typeface="Calibri"/>
              <a:buChar char="-"/>
            </a:pPr>
            <a:endParaRPr lang="en-US" dirty="0"/>
          </a:p>
          <a:p>
            <a:pPr marL="285750" indent="-285750">
              <a:buFont typeface="Calibri"/>
              <a:buChar char="-"/>
            </a:pPr>
            <a:r>
              <a:rPr lang="en-US" dirty="0"/>
              <a:t>AIM (S=3)</a:t>
            </a:r>
          </a:p>
          <a:p>
            <a:pPr marL="742950" lvl="1" indent="-285750">
              <a:buFont typeface="Calibri"/>
              <a:buChar char="-"/>
            </a:pPr>
            <a:r>
              <a:rPr lang="en-US" dirty="0"/>
              <a:t>Mainlands are Decay, Constrained and Sparse</a:t>
            </a:r>
            <a:endParaRPr lang="en-US"/>
          </a:p>
        </p:txBody>
      </p:sp>
      <p:sp>
        <p:nvSpPr>
          <p:cNvPr id="5" name="TextBox 4">
            <a:extLst>
              <a:ext uri="{FF2B5EF4-FFF2-40B4-BE49-F238E27FC236}">
                <a16:creationId xmlns:a16="http://schemas.microsoft.com/office/drawing/2014/main" id="{B47FDFF9-A3B8-0615-CC08-B1FFC8BE0069}"/>
              </a:ext>
            </a:extLst>
          </p:cNvPr>
          <p:cNvSpPr txBox="1"/>
          <p:nvPr/>
        </p:nvSpPr>
        <p:spPr>
          <a:xfrm>
            <a:off x="6029739" y="2120347"/>
            <a:ext cx="520172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t>Evaluation</a:t>
            </a:r>
          </a:p>
          <a:p>
            <a:endParaRPr lang="en-US" b="1" u="sng" dirty="0"/>
          </a:p>
          <a:p>
            <a:pPr marL="285750" indent="-285750">
              <a:buFont typeface="Calibri"/>
              <a:buChar char="-"/>
            </a:pPr>
            <a:r>
              <a:rPr lang="en-US" dirty="0"/>
              <a:t>The evaluation is done on the "Volatile" task.</a:t>
            </a:r>
            <a:endParaRPr lang="en-US"/>
          </a:p>
          <a:p>
            <a:pPr marL="285750" indent="-285750">
              <a:buFont typeface="Calibri"/>
              <a:buChar char="-"/>
            </a:pPr>
            <a:r>
              <a:rPr lang="en-US" dirty="0"/>
              <a:t>AIMS (S=3) outperforms significantly.</a:t>
            </a:r>
          </a:p>
        </p:txBody>
      </p:sp>
      <p:pic>
        <p:nvPicPr>
          <p:cNvPr id="6" name="Picture 5" descr="A graph of different colored lines&#10;&#10;Description automatically generated">
            <a:extLst>
              <a:ext uri="{FF2B5EF4-FFF2-40B4-BE49-F238E27FC236}">
                <a16:creationId xmlns:a16="http://schemas.microsoft.com/office/drawing/2014/main" id="{5B013D8F-9E1A-74A5-7D9E-9F3ED076A61F}"/>
              </a:ext>
            </a:extLst>
          </p:cNvPr>
          <p:cNvPicPr>
            <a:picLocks noChangeAspect="1"/>
          </p:cNvPicPr>
          <p:nvPr/>
        </p:nvPicPr>
        <p:blipFill>
          <a:blip r:embed="rId2"/>
          <a:stretch>
            <a:fillRect/>
          </a:stretch>
        </p:blipFill>
        <p:spPr>
          <a:xfrm>
            <a:off x="7101337" y="3700373"/>
            <a:ext cx="2892005" cy="2649028"/>
          </a:xfrm>
          <a:prstGeom prst="rect">
            <a:avLst/>
          </a:prstGeom>
        </p:spPr>
      </p:pic>
    </p:spTree>
    <p:extLst>
      <p:ext uri="{BB962C8B-B14F-4D97-AF65-F5344CB8AC3E}">
        <p14:creationId xmlns:p14="http://schemas.microsoft.com/office/powerpoint/2010/main" val="125203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46CB-1BD8-E992-62A8-18E113CC8035}"/>
              </a:ext>
            </a:extLst>
          </p:cNvPr>
          <p:cNvSpPr>
            <a:spLocks noGrp="1"/>
          </p:cNvSpPr>
          <p:nvPr>
            <p:ph type="title"/>
          </p:nvPr>
        </p:nvSpPr>
        <p:spPr/>
        <p:txBody>
          <a:bodyPr/>
          <a:lstStyle/>
          <a:p>
            <a:r>
              <a:rPr lang="en-US" dirty="0">
                <a:ea typeface="+mj-lt"/>
                <a:cs typeface="+mj-lt"/>
              </a:rPr>
              <a:t>Correlations Between Behaviors and Tasks</a:t>
            </a:r>
            <a:endParaRPr lang="en-US" dirty="0"/>
          </a:p>
        </p:txBody>
      </p:sp>
      <p:pic>
        <p:nvPicPr>
          <p:cNvPr id="4" name="Picture 3">
            <a:extLst>
              <a:ext uri="{FF2B5EF4-FFF2-40B4-BE49-F238E27FC236}">
                <a16:creationId xmlns:a16="http://schemas.microsoft.com/office/drawing/2014/main" id="{CBBCDF9A-9EE3-82C3-96BD-E3296B405C74}"/>
              </a:ext>
            </a:extLst>
          </p:cNvPr>
          <p:cNvPicPr>
            <a:picLocks noChangeAspect="1"/>
          </p:cNvPicPr>
          <p:nvPr/>
        </p:nvPicPr>
        <p:blipFill>
          <a:blip r:embed="rId2"/>
          <a:stretch>
            <a:fillRect/>
          </a:stretch>
        </p:blipFill>
        <p:spPr>
          <a:xfrm>
            <a:off x="1676399" y="1673030"/>
            <a:ext cx="2743200" cy="2534281"/>
          </a:xfrm>
          <a:prstGeom prst="rect">
            <a:avLst/>
          </a:prstGeom>
        </p:spPr>
      </p:pic>
      <p:pic>
        <p:nvPicPr>
          <p:cNvPr id="7" name="Picture 6">
            <a:extLst>
              <a:ext uri="{FF2B5EF4-FFF2-40B4-BE49-F238E27FC236}">
                <a16:creationId xmlns:a16="http://schemas.microsoft.com/office/drawing/2014/main" id="{773AE41E-352E-C461-5CC0-DAA265C9EBBD}"/>
              </a:ext>
            </a:extLst>
          </p:cNvPr>
          <p:cNvPicPr>
            <a:picLocks noChangeAspect="1"/>
          </p:cNvPicPr>
          <p:nvPr/>
        </p:nvPicPr>
        <p:blipFill>
          <a:blip r:embed="rId3"/>
          <a:stretch>
            <a:fillRect/>
          </a:stretch>
        </p:blipFill>
        <p:spPr>
          <a:xfrm>
            <a:off x="7618562" y="1673615"/>
            <a:ext cx="2590800" cy="2619375"/>
          </a:xfrm>
          <a:prstGeom prst="rect">
            <a:avLst/>
          </a:prstGeom>
        </p:spPr>
      </p:pic>
      <p:sp>
        <p:nvSpPr>
          <p:cNvPr id="8" name="TextBox 7">
            <a:extLst>
              <a:ext uri="{FF2B5EF4-FFF2-40B4-BE49-F238E27FC236}">
                <a16:creationId xmlns:a16="http://schemas.microsoft.com/office/drawing/2014/main" id="{4AB1A5E7-8ECC-0088-8E40-082068C80E80}"/>
              </a:ext>
            </a:extLst>
          </p:cNvPr>
          <p:cNvSpPr txBox="1"/>
          <p:nvPr/>
        </p:nvSpPr>
        <p:spPr>
          <a:xfrm>
            <a:off x="6451370" y="4541369"/>
            <a:ext cx="557553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ea typeface="+mn-lt"/>
                <a:cs typeface="+mn-lt"/>
              </a:rPr>
              <a:t>For sparser environments, the excavators seem to spread in the environment.</a:t>
            </a:r>
            <a:endParaRPr lang="en-US" dirty="0"/>
          </a:p>
          <a:p>
            <a:pPr marL="285750" indent="-285750">
              <a:buFont typeface="Calibri"/>
              <a:buChar char="-"/>
            </a:pPr>
            <a:r>
              <a:rPr lang="en-US" dirty="0">
                <a:ea typeface="+mn-lt"/>
                <a:cs typeface="+mn-lt"/>
              </a:rPr>
              <a:t>With the rise in density, the overall inclination to team with rovers seems to increase</a:t>
            </a:r>
          </a:p>
          <a:p>
            <a:pPr marL="285750" indent="-285750">
              <a:buFont typeface="Calibri"/>
              <a:buChar char="-"/>
            </a:pPr>
            <a:r>
              <a:rPr lang="en-US" dirty="0">
                <a:ea typeface="+mn-lt"/>
                <a:cs typeface="+mn-lt"/>
              </a:rPr>
              <a:t>This trend reverses again as the excavators seem to adopt a coverage strategy</a:t>
            </a:r>
            <a:endParaRPr lang="en-US" dirty="0"/>
          </a:p>
        </p:txBody>
      </p:sp>
      <p:cxnSp>
        <p:nvCxnSpPr>
          <p:cNvPr id="9" name="Straight Arrow Connector 8">
            <a:extLst>
              <a:ext uri="{FF2B5EF4-FFF2-40B4-BE49-F238E27FC236}">
                <a16:creationId xmlns:a16="http://schemas.microsoft.com/office/drawing/2014/main" id="{B361B7D6-DD61-3947-38B3-469552C03522}"/>
              </a:ext>
            </a:extLst>
          </p:cNvPr>
          <p:cNvCxnSpPr/>
          <p:nvPr/>
        </p:nvCxnSpPr>
        <p:spPr>
          <a:xfrm>
            <a:off x="5925448" y="1720072"/>
            <a:ext cx="37382" cy="445122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0517F2-8AEE-0C9D-70FF-5D1868B231C8}"/>
              </a:ext>
            </a:extLst>
          </p:cNvPr>
          <p:cNvSpPr txBox="1"/>
          <p:nvPr/>
        </p:nvSpPr>
        <p:spPr>
          <a:xfrm>
            <a:off x="366310" y="4400721"/>
            <a:ext cx="538863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ea typeface="+mn-lt"/>
                <a:cs typeface="+mn-lt"/>
              </a:rPr>
              <a:t>For smaller environments , drones seem more closely linked to the task and prefer to spread in the environment (Decay) or camp around dig sites (Volatile).</a:t>
            </a:r>
          </a:p>
          <a:p>
            <a:pPr marL="285750" indent="-285750">
              <a:buFont typeface="Calibri"/>
              <a:buChar char="-"/>
            </a:pPr>
            <a:r>
              <a:rPr lang="en-US" dirty="0">
                <a:ea typeface="+mn-lt"/>
                <a:cs typeface="+mn-lt"/>
              </a:rPr>
              <a:t>The camping and spreading strategies become less effective and drones learn to follow rovers and excavators instead.</a:t>
            </a:r>
            <a:endParaRPr lang="en-US" dirty="0"/>
          </a:p>
        </p:txBody>
      </p:sp>
    </p:spTree>
    <p:extLst>
      <p:ext uri="{BB962C8B-B14F-4D97-AF65-F5344CB8AC3E}">
        <p14:creationId xmlns:p14="http://schemas.microsoft.com/office/powerpoint/2010/main" val="43663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6" name="Rectangle 1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3" y="350196"/>
            <a:ext cx="4646904" cy="1624520"/>
          </a:xfrm>
        </p:spPr>
        <p:txBody>
          <a:bodyPr anchor="ctr">
            <a:normAutofit/>
          </a:bodyPr>
          <a:lstStyle/>
          <a:p>
            <a:r>
              <a:rPr lang="en-US" sz="3700"/>
              <a:t>What are asymmetric agents?</a:t>
            </a:r>
          </a:p>
        </p:txBody>
      </p:sp>
      <p:sp>
        <p:nvSpPr>
          <p:cNvPr id="3" name="Content Placeholder 2"/>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r>
              <a:rPr lang="en-US"/>
              <a:t>Asymmetric agents are agents that have:</a:t>
            </a:r>
          </a:p>
          <a:p>
            <a:r>
              <a:rPr lang="en-US"/>
              <a:t>Different Capabilities</a:t>
            </a:r>
          </a:p>
          <a:p>
            <a:r>
              <a:rPr lang="en-US"/>
              <a:t>Different Objectives</a:t>
            </a:r>
          </a:p>
          <a:p>
            <a:pPr marL="0" indent="0">
              <a:buNone/>
            </a:pPr>
            <a:r>
              <a:rPr lang="en-US"/>
              <a:t>They can be contrasted with heterogenous agents that have different capabilities but same objectives.</a:t>
            </a:r>
          </a:p>
          <a:p>
            <a:pPr marL="0" indent="0">
              <a:buNone/>
            </a:pPr>
            <a:endParaRPr lang="en-US"/>
          </a:p>
        </p:txBody>
      </p:sp>
      <p:pic>
        <p:nvPicPr>
          <p:cNvPr id="17" name="Picture 16" descr="One in a crowd">
            <a:extLst>
              <a:ext uri="{FF2B5EF4-FFF2-40B4-BE49-F238E27FC236}">
                <a16:creationId xmlns:a16="http://schemas.microsoft.com/office/drawing/2014/main" id="{B3C9A4EF-A579-7511-406F-096EC7A5121F}"/>
              </a:ext>
            </a:extLst>
          </p:cNvPr>
          <p:cNvPicPr>
            <a:picLocks noChangeAspect="1"/>
          </p:cNvPicPr>
          <p:nvPr/>
        </p:nvPicPr>
        <p:blipFill rotWithShape="1">
          <a:blip r:embed="rId2"/>
          <a:srcRect l="20268" r="12993" b="3"/>
          <a:stretch/>
        </p:blipFill>
        <p:spPr>
          <a:xfrm>
            <a:off x="6096000" y="1"/>
            <a:ext cx="6102825" cy="6858000"/>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2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kern="1200">
                <a:solidFill>
                  <a:schemeClr val="tx1"/>
                </a:solidFill>
                <a:latin typeface="+mj-lt"/>
                <a:ea typeface="+mj-ea"/>
                <a:cs typeface="+mj-cs"/>
              </a:rPr>
              <a:t>Synergy</a:t>
            </a: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diagram of a robot moving&#10;&#10;Description automatically generated">
            <a:extLst>
              <a:ext uri="{FF2B5EF4-FFF2-40B4-BE49-F238E27FC236}">
                <a16:creationId xmlns:a16="http://schemas.microsoft.com/office/drawing/2014/main" id="{A5AFC9A4-2D30-EFDB-C027-D01CD1763D4F}"/>
              </a:ext>
            </a:extLst>
          </p:cNvPr>
          <p:cNvPicPr>
            <a:picLocks noChangeAspect="1"/>
          </p:cNvPicPr>
          <p:nvPr/>
        </p:nvPicPr>
        <p:blipFill>
          <a:blip r:embed="rId2"/>
          <a:stretch>
            <a:fillRect/>
          </a:stretch>
        </p:blipFill>
        <p:spPr>
          <a:xfrm>
            <a:off x="703182" y="2275189"/>
            <a:ext cx="4777381" cy="213787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sz="half" idx="1"/>
          </p:nvPr>
        </p:nvSpPr>
        <p:spPr>
          <a:xfrm>
            <a:off x="5894962" y="1984443"/>
            <a:ext cx="5458838" cy="4192520"/>
          </a:xfrm>
        </p:spPr>
        <p:txBody>
          <a:bodyPr vert="horz" lIns="91440" tIns="45720" rIns="91440" bIns="45720" rtlCol="0" anchor="t">
            <a:normAutofit lnSpcReduction="10000"/>
          </a:bodyPr>
          <a:lstStyle/>
          <a:p>
            <a:pPr marL="0"/>
            <a:r>
              <a:rPr lang="en-US" sz="1800"/>
              <a:t>Can be demonstrated by an example:</a:t>
            </a:r>
          </a:p>
          <a:p>
            <a:r>
              <a:rPr lang="en-US" sz="1800"/>
              <a:t>Rovers and drones are deployed to find excavation sites in a remote environment. A rover can mark a site that a drone must then confirm and communicate to a ground station. </a:t>
            </a:r>
          </a:p>
          <a:p>
            <a:r>
              <a:rPr lang="en-US" sz="1800"/>
              <a:t>[A] The drone starts its search after the rover has marked a site and left (no synergy).</a:t>
            </a:r>
          </a:p>
          <a:p>
            <a:r>
              <a:rPr lang="en-US" sz="1800"/>
              <a:t>[B] The drone learns to loosely follow the rover to locate and confirm a marked site (partial synergy). </a:t>
            </a:r>
          </a:p>
          <a:p>
            <a:r>
              <a:rPr lang="en-US" sz="1800"/>
              <a:t>[C] The rover and the drone learn to team up and navigate together leading to efficient search (full synergy).</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idx="1"/>
          </p:nvPr>
        </p:nvSpPr>
        <p:spPr>
          <a:xfrm>
            <a:off x="517177" y="1938835"/>
            <a:ext cx="4575427" cy="4549699"/>
          </a:xfrm>
        </p:spPr>
        <p:txBody>
          <a:bodyPr vert="horz" lIns="91440" tIns="45720" rIns="91440" bIns="45720" rtlCol="0">
            <a:normAutofit/>
          </a:bodyPr>
          <a:lstStyle/>
          <a:p>
            <a:r>
              <a:rPr lang="en-US" sz="2400"/>
              <a:t>Our task becomes even more difficult when we want to have a set of asymmetrical agents that perform well not only in one task but a variety of tasks that they could possibly come across.</a:t>
            </a:r>
          </a:p>
        </p:txBody>
      </p:sp>
      <p:pic>
        <p:nvPicPr>
          <p:cNvPr id="22" name="Picture 21" descr="White puzzle with one red piece">
            <a:extLst>
              <a:ext uri="{FF2B5EF4-FFF2-40B4-BE49-F238E27FC236}">
                <a16:creationId xmlns:a16="http://schemas.microsoft.com/office/drawing/2014/main" id="{8F29F594-D51F-F8D2-5D35-27EA84E9695B}"/>
              </a:ext>
            </a:extLst>
          </p:cNvPr>
          <p:cNvPicPr>
            <a:picLocks noChangeAspect="1"/>
          </p:cNvPicPr>
          <p:nvPr/>
        </p:nvPicPr>
        <p:blipFill rotWithShape="1">
          <a:blip r:embed="rId2"/>
          <a:srcRect l="22612" r="20966"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3FBDD-3A25-E619-E8BB-A7797FBA68A9}"/>
              </a:ext>
            </a:extLst>
          </p:cNvPr>
          <p:cNvSpPr>
            <a:spLocks noGrp="1"/>
          </p:cNvSpPr>
          <p:nvPr>
            <p:ph type="title"/>
          </p:nvPr>
        </p:nvSpPr>
        <p:spPr>
          <a:xfrm>
            <a:off x="838200" y="556995"/>
            <a:ext cx="10515600" cy="1133693"/>
          </a:xfrm>
        </p:spPr>
        <p:txBody>
          <a:bodyPr>
            <a:normAutofit/>
          </a:bodyPr>
          <a:lstStyle/>
          <a:p>
            <a:r>
              <a:rPr lang="en-US" sz="5200"/>
              <a:t>Existing Strategies</a:t>
            </a:r>
          </a:p>
        </p:txBody>
      </p:sp>
      <p:graphicFrame>
        <p:nvGraphicFramePr>
          <p:cNvPr id="5" name="Content Placeholder 2">
            <a:extLst>
              <a:ext uri="{FF2B5EF4-FFF2-40B4-BE49-F238E27FC236}">
                <a16:creationId xmlns:a16="http://schemas.microsoft.com/office/drawing/2014/main" id="{10DE90CA-EAC1-1D39-89AC-A8B8C3D5B248}"/>
              </a:ext>
            </a:extLst>
          </p:cNvPr>
          <p:cNvGraphicFramePr>
            <a:graphicFrameLocks noGrp="1"/>
          </p:cNvGraphicFramePr>
          <p:nvPr>
            <p:ph idx="1"/>
            <p:extLst>
              <p:ext uri="{D42A27DB-BD31-4B8C-83A1-F6EECF244321}">
                <p14:modId xmlns:p14="http://schemas.microsoft.com/office/powerpoint/2010/main" val="32679333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93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6F13D-930A-3954-66F5-E3EBFB936E87}"/>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a:solidFill>
                  <a:schemeClr val="tx1"/>
                </a:solidFill>
                <a:latin typeface="+mj-lt"/>
                <a:ea typeface="+mj-ea"/>
                <a:cs typeface="+mj-cs"/>
              </a:rPr>
              <a:t>In This Paper</a:t>
            </a:r>
          </a:p>
        </p:txBody>
      </p:sp>
      <p:sp>
        <p:nvSpPr>
          <p:cNvPr id="10" name="Freeform: Shape 9">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2"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87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AB8D6-9C40-4D22-7B4D-FBF78E76E07C}"/>
              </a:ext>
            </a:extLst>
          </p:cNvPr>
          <p:cNvSpPr>
            <a:spLocks noGrp="1"/>
          </p:cNvSpPr>
          <p:nvPr>
            <p:ph type="title"/>
          </p:nvPr>
        </p:nvSpPr>
        <p:spPr>
          <a:xfrm>
            <a:off x="838200" y="365125"/>
            <a:ext cx="10515600" cy="1325563"/>
          </a:xfrm>
        </p:spPr>
        <p:txBody>
          <a:bodyPr>
            <a:normAutofit/>
          </a:bodyPr>
          <a:lstStyle/>
          <a:p>
            <a:r>
              <a:rPr lang="en-US" sz="5400"/>
              <a:t>Quality Diversity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7F648B-7077-AA30-6C5F-99DC4F83F4B5}"/>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t>Two step iterative process:</a:t>
            </a:r>
          </a:p>
          <a:p>
            <a:pPr marL="342900" indent="-342900"/>
            <a:r>
              <a:rPr lang="en-US" sz="2200"/>
              <a:t>Mutating a population of policies to create diversity.</a:t>
            </a:r>
          </a:p>
          <a:p>
            <a:pPr marL="342900" indent="-342900"/>
            <a:r>
              <a:rPr lang="en-US" sz="2200"/>
              <a:t>Cataloging and refining the population by projecting it in behavior space.</a:t>
            </a:r>
          </a:p>
          <a:p>
            <a:pPr marL="0" indent="0">
              <a:buNone/>
            </a:pPr>
            <a:r>
              <a:rPr lang="en-US" sz="2200"/>
              <a:t>QD offers a shift from finding a single optimal policy to several diverse policies, which offers a potential for learning complementary policies and is crucial for asymmetric settings.</a:t>
            </a:r>
          </a:p>
          <a:p>
            <a:pPr marL="0" indent="0">
              <a:buNone/>
            </a:pPr>
            <a:r>
              <a:rPr lang="en-US" sz="2200"/>
              <a:t>In multi agent settings, exhaustively exploring the behavior space is intractable and thus we can use filtering to limit the behavior state to regions that yield good team performance.</a:t>
            </a:r>
          </a:p>
        </p:txBody>
      </p:sp>
    </p:spTree>
    <p:extLst>
      <p:ext uri="{BB962C8B-B14F-4D97-AF65-F5344CB8AC3E}">
        <p14:creationId xmlns:p14="http://schemas.microsoft.com/office/powerpoint/2010/main" val="16142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EACB964E-8133-F28E-A569-C26F23B1051A}"/>
              </a:ext>
            </a:extLst>
          </p:cNvPr>
          <p:cNvPicPr>
            <a:picLocks noChangeAspect="1"/>
          </p:cNvPicPr>
          <p:nvPr/>
        </p:nvPicPr>
        <p:blipFill rotWithShape="1">
          <a:blip r:embed="rId2">
            <a:duotone>
              <a:prstClr val="black"/>
              <a:schemeClr val="tx2">
                <a:tint val="45000"/>
                <a:satMod val="400000"/>
              </a:schemeClr>
            </a:duotone>
            <a:alphaModFix amt="2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83EEBDD4-0C63-1237-4000-F92B56996579}"/>
              </a:ext>
            </a:extLst>
          </p:cNvPr>
          <p:cNvSpPr>
            <a:spLocks noGrp="1"/>
          </p:cNvSpPr>
          <p:nvPr>
            <p:ph type="title"/>
          </p:nvPr>
        </p:nvSpPr>
        <p:spPr>
          <a:xfrm>
            <a:off x="838200" y="365125"/>
            <a:ext cx="10515600" cy="1325563"/>
          </a:xfrm>
        </p:spPr>
        <p:txBody>
          <a:bodyPr>
            <a:normAutofit/>
          </a:bodyPr>
          <a:lstStyle/>
          <a:p>
            <a:r>
              <a:rPr lang="en-US"/>
              <a:t>Asymmetric Island Model</a:t>
            </a:r>
          </a:p>
        </p:txBody>
      </p:sp>
      <p:sp>
        <p:nvSpPr>
          <p:cNvPr id="3" name="Content Placeholder 2">
            <a:extLst>
              <a:ext uri="{FF2B5EF4-FFF2-40B4-BE49-F238E27FC236}">
                <a16:creationId xmlns:a16="http://schemas.microsoft.com/office/drawing/2014/main" id="{65208FB3-F224-2930-1FC6-AD686CC76596}"/>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a:t>This is a multi-agent framework that combines agent-specific and team-wide objectives to produce teams of asymmetric agents that learn diverse agent synergies required to cooperate on a variety of tasks. It has three parts:</a:t>
            </a:r>
          </a:p>
          <a:p>
            <a:pPr marL="742950" lvl="1" indent="-285750">
              <a:buFont typeface="Arial"/>
              <a:buChar char="•"/>
            </a:pPr>
            <a:r>
              <a:rPr lang="en-US"/>
              <a:t>Islands</a:t>
            </a:r>
          </a:p>
          <a:p>
            <a:pPr marL="742950" lvl="1" indent="-285750">
              <a:buFont typeface="Arial"/>
              <a:buChar char="•"/>
            </a:pPr>
            <a:r>
              <a:rPr lang="en-US"/>
              <a:t>Mainlands</a:t>
            </a:r>
          </a:p>
          <a:p>
            <a:pPr marL="742950" lvl="1" indent="-285750">
              <a:buFont typeface="Arial"/>
              <a:buChar char="•"/>
            </a:pPr>
            <a:r>
              <a:rPr lang="en-US"/>
              <a:t>Policy Migration</a:t>
            </a:r>
          </a:p>
          <a:p>
            <a:pPr marL="0" indent="0">
              <a:buNone/>
            </a:pPr>
            <a:r>
              <a:rPr lang="en-US"/>
              <a:t>While Islands handle agent-classes separately and focus on agent-specific reward and learning using QD, Mainlands take care of team tasks and utilize evolutionary algorithms to optimize team performance. Policy Migration allows us to explore and focus on policies that are similar to the ones which are already providing good performance.</a:t>
            </a:r>
          </a:p>
          <a:p>
            <a:pPr marL="228600" lvl="1" indent="0">
              <a:buNone/>
            </a:pPr>
            <a:endParaRPr lang="en-US"/>
          </a:p>
          <a:p>
            <a:pPr marL="228600" lvl="1" indent="0">
              <a:buNone/>
            </a:pPr>
            <a:endParaRPr lang="en-US"/>
          </a:p>
          <a:p>
            <a:pPr marL="228600" lvl="1" indent="0">
              <a:buNone/>
            </a:pPr>
            <a:endParaRPr lang="en-US"/>
          </a:p>
        </p:txBody>
      </p:sp>
    </p:spTree>
    <p:extLst>
      <p:ext uri="{BB962C8B-B14F-4D97-AF65-F5344CB8AC3E}">
        <p14:creationId xmlns:p14="http://schemas.microsoft.com/office/powerpoint/2010/main" val="149924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8E44-08ED-2FF7-3C91-4D5987633B0F}"/>
              </a:ext>
            </a:extLst>
          </p:cNvPr>
          <p:cNvSpPr>
            <a:spLocks noGrp="1"/>
          </p:cNvSpPr>
          <p:nvPr>
            <p:ph type="title"/>
          </p:nvPr>
        </p:nvSpPr>
        <p:spPr/>
        <p:txBody>
          <a:bodyPr/>
          <a:lstStyle/>
          <a:p>
            <a:r>
              <a:rPr lang="en-US" dirty="0"/>
              <a:t>The Habitat problem:</a:t>
            </a:r>
          </a:p>
        </p:txBody>
      </p:sp>
      <p:sp>
        <p:nvSpPr>
          <p:cNvPr id="3" name="Content Placeholder 2">
            <a:extLst>
              <a:ext uri="{FF2B5EF4-FFF2-40B4-BE49-F238E27FC236}">
                <a16:creationId xmlns:a16="http://schemas.microsoft.com/office/drawing/2014/main" id="{2FAF6E42-A8E8-AFD5-2E5D-4CE11453E409}"/>
              </a:ext>
            </a:extLst>
          </p:cNvPr>
          <p:cNvSpPr>
            <a:spLocks noGrp="1"/>
          </p:cNvSpPr>
          <p:nvPr>
            <p:ph idx="1"/>
          </p:nvPr>
        </p:nvSpPr>
        <p:spPr/>
        <p:txBody>
          <a:bodyPr vert="horz" lIns="91440" tIns="45720" rIns="91440" bIns="45720" rtlCol="0" anchor="t">
            <a:normAutofit/>
          </a:bodyPr>
          <a:lstStyle/>
          <a:p>
            <a:r>
              <a:rPr lang="en-US" dirty="0"/>
              <a:t>To test the effectiveness of training individual agent classes on islands and then migrating them to the mainland to learn team tasks, the paper considered the following collaboration problem.</a:t>
            </a:r>
          </a:p>
          <a:p>
            <a:r>
              <a:rPr lang="en-US" dirty="0"/>
              <a:t>We have an environment with three agent classes, </a:t>
            </a:r>
            <a:r>
              <a:rPr lang="en-US" dirty="0">
                <a:ea typeface="+mn-lt"/>
                <a:cs typeface="+mn-lt"/>
              </a:rPr>
              <a:t>: 1) Rovers with sensing equipment; 2) Excavators with digging equipment; and 3) Drones with communication infrastructure. The three classes must operate together to find resourceful dig sites, excavate regolith and communicate the number of excavated dig sites back to a ground station. Cooperation is enforced by requiring multiple excavators to work together dig up the site. </a:t>
            </a:r>
          </a:p>
          <a:p>
            <a:r>
              <a:rPr lang="en-US" dirty="0"/>
              <a:t>The net fitness of the team basically calculates the value of sites that are excavated and observed by a drone.</a:t>
            </a:r>
          </a:p>
          <a:p>
            <a:endParaRPr lang="en-US" dirty="0"/>
          </a:p>
        </p:txBody>
      </p:sp>
      <p:pic>
        <p:nvPicPr>
          <p:cNvPr id="4" name="Picture 3" descr="A black and white symbol&#10;&#10;Description automatically generated">
            <a:extLst>
              <a:ext uri="{FF2B5EF4-FFF2-40B4-BE49-F238E27FC236}">
                <a16:creationId xmlns:a16="http://schemas.microsoft.com/office/drawing/2014/main" id="{2785BC62-C401-7380-3738-14B4F1D9FB0C}"/>
              </a:ext>
            </a:extLst>
          </p:cNvPr>
          <p:cNvPicPr>
            <a:picLocks noChangeAspect="1"/>
          </p:cNvPicPr>
          <p:nvPr/>
        </p:nvPicPr>
        <p:blipFill>
          <a:blip r:embed="rId2"/>
          <a:stretch>
            <a:fillRect/>
          </a:stretch>
        </p:blipFill>
        <p:spPr>
          <a:xfrm>
            <a:off x="4291890" y="5392640"/>
            <a:ext cx="2743200" cy="703587"/>
          </a:xfrm>
          <a:prstGeom prst="rect">
            <a:avLst/>
          </a:prstGeom>
        </p:spPr>
      </p:pic>
    </p:spTree>
    <p:extLst>
      <p:ext uri="{BB962C8B-B14F-4D97-AF65-F5344CB8AC3E}">
        <p14:creationId xmlns:p14="http://schemas.microsoft.com/office/powerpoint/2010/main" val="76587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CITY SKETCH 16X9</vt:lpstr>
      <vt:lpstr>Learning Inter-Agent Synergies in Asymmetric Multiagent Systems</vt:lpstr>
      <vt:lpstr>What are asymmetric agents?</vt:lpstr>
      <vt:lpstr>Synergy</vt:lpstr>
      <vt:lpstr>PowerPoint Presentation</vt:lpstr>
      <vt:lpstr>Existing Strategies</vt:lpstr>
      <vt:lpstr>In This Paper</vt:lpstr>
      <vt:lpstr>Quality Diversity</vt:lpstr>
      <vt:lpstr>Asymmetric Island Model</vt:lpstr>
      <vt:lpstr>The Habitat problem:</vt:lpstr>
      <vt:lpstr>Broad Solution strategy:</vt:lpstr>
      <vt:lpstr>Important metrics</vt:lpstr>
      <vt:lpstr>Asymmetric Coordination</vt:lpstr>
      <vt:lpstr>Asymmetric Coordination</vt:lpstr>
      <vt:lpstr>Adaptation to unseen tasks</vt:lpstr>
      <vt:lpstr>Correlations Between Behaviors and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345</cp:revision>
  <dcterms:created xsi:type="dcterms:W3CDTF">2023-08-22T20:59:12Z</dcterms:created>
  <dcterms:modified xsi:type="dcterms:W3CDTF">2023-08-24T10:13:42Z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