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5C5A-5C23-9CCE-B95B-C87BD8B0B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85E0B-90BD-4873-B3A7-0AD24D7D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C326-3F4E-605F-CFB7-4E882B13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B40A-D89B-4B6B-9BCC-4798CC14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0D36-BA3D-6342-7D0B-DEDD6E28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D024-E69D-B342-132A-32C841E7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F5B1-65E9-B052-774C-DDF6B8916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3BC1-D170-1436-8A3E-3273D871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AF5A-9172-A0B5-31A3-23BA3CDE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02E6-F6F6-E3C6-F794-86750FA1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85A35-7B53-6A46-E49E-1266A8DC2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3FEC7-77D8-FB5C-3C1F-DF8AC718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FC1D-7582-7A10-EB8A-2A0DDE0A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C041-FFF8-CC6F-1439-55A0B3A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54A6-CCFE-C795-FBCE-2F7D2D84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861-25E5-FB10-C804-9DC70DEF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B025-C346-6A35-FD62-065536C6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50D6-31E1-326D-8911-29B24308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4656-AB55-8CDA-42AF-30F6F6BC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36D3-1512-E611-2BF4-68131DDF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61C2-CE7C-3C10-8965-355DE4D7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54BC-4D15-8CD0-EDE4-AC9487C0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51FC-EF3F-966C-A143-B62ACFA3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B963-56D0-8F22-EA52-EA464DC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00AA-D9D3-1163-B3AB-4BA7FA89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F5FE-5433-9506-2BDC-0E39A3F2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BE91-7594-15F7-66D5-824B1E4A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FFE83-8ADF-8179-E895-65BFF351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E221-F2D1-94BA-C88E-4F29C5EC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DA4F-2471-F76B-1FA1-FA00266B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15830-31BB-F0FB-DD06-B394FFB8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8935-B522-2521-3100-77EDD3C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43E7-0175-C453-8351-AC579086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7829D-942F-E942-E0C7-6C18B9CBE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8312F-4BC2-1043-3A85-8EF299AB3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E272F-3402-2FD4-82F3-327EBB0BD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49EB9-D137-2EE1-FCA4-477D702D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B0472-A455-83EB-BCCD-0DAE27FA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6A0F6-D66B-6474-EABF-4BD0EB7E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FEC2-C31C-7963-973F-4CB1FC36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2ABB5-C352-943C-DB8D-EFCF2CA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A159D-ED60-50C4-6A87-F452D522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AD6D-54C3-4663-B0B9-94A3F1BC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EA44D-824F-D474-8B38-5B336C17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BB87D-BA96-4149-4A79-0BED6B3D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8C53-2BF5-72E9-9569-B423B2D3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0CE0-07F9-59D6-1571-754B47AA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F371-4077-E7E3-0286-4502885B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83E18-E7C4-B6D1-348F-DA10D7B6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E688-287D-C644-A450-F2AE497C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43FD5-D7A5-2B84-97F8-C332856C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056D5-D389-C406-E66C-9B731250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70AE-834A-7AFD-F974-D29BE2D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7EB7B-272D-3B3E-CF19-4923A2E6B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0AC94-E12D-6BEA-557D-163E95A59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70811-A160-EC23-8B64-E7BFF27A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1512-A54F-80A7-E989-0546159E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04E5-9A69-CD3A-F1A3-858B94D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B6B9A-3241-53EF-DF42-20259844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E469-F7A6-0E29-6D23-88AE1ACF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8A32-AD11-2673-FE56-35A02813C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6D25-7305-4F8F-A793-FFF4666B6C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1324-4100-E2D7-895D-C4FD85A9E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1EBF-EDC4-D906-93AF-71BF5D22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BD45-9D68-9123-6115-D247C200F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B9F8-A271-1F83-1216-A0BC73460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9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9A397D-23D2-2124-E6F6-1EBEA83FAAF5}"/>
              </a:ext>
            </a:extLst>
          </p:cNvPr>
          <p:cNvSpPr/>
          <p:nvPr/>
        </p:nvSpPr>
        <p:spPr>
          <a:xfrm>
            <a:off x="833482" y="2408904"/>
            <a:ext cx="1288026" cy="7570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Ultrasonic Sensor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9F3FBD-80FA-10F2-9AEC-7CD92EF77152}"/>
              </a:ext>
            </a:extLst>
          </p:cNvPr>
          <p:cNvCxnSpPr>
            <a:cxnSpLocks/>
          </p:cNvCxnSpPr>
          <p:nvPr/>
        </p:nvCxnSpPr>
        <p:spPr>
          <a:xfrm>
            <a:off x="4078127" y="1612491"/>
            <a:ext cx="0" cy="2005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93E787-3A34-4D1D-AA8E-270939267FBB}"/>
              </a:ext>
            </a:extLst>
          </p:cNvPr>
          <p:cNvCxnSpPr>
            <a:cxnSpLocks/>
          </p:cNvCxnSpPr>
          <p:nvPr/>
        </p:nvCxnSpPr>
        <p:spPr>
          <a:xfrm>
            <a:off x="2121508" y="2566220"/>
            <a:ext cx="1956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206AA-F212-F123-E776-6D57C32BB8B2}"/>
              </a:ext>
            </a:extLst>
          </p:cNvPr>
          <p:cNvCxnSpPr>
            <a:cxnSpLocks/>
          </p:cNvCxnSpPr>
          <p:nvPr/>
        </p:nvCxnSpPr>
        <p:spPr>
          <a:xfrm flipH="1">
            <a:off x="2121508" y="2934930"/>
            <a:ext cx="195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7F7A36-FFB0-A1C9-E2E2-007B9FD45D21}"/>
              </a:ext>
            </a:extLst>
          </p:cNvPr>
          <p:cNvSpPr txBox="1"/>
          <p:nvPr/>
        </p:nvSpPr>
        <p:spPr>
          <a:xfrm>
            <a:off x="2798241" y="1946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971277-D980-83C1-EF54-1098BD07DF7C}"/>
              </a:ext>
            </a:extLst>
          </p:cNvPr>
          <p:cNvCxnSpPr>
            <a:cxnSpLocks/>
          </p:cNvCxnSpPr>
          <p:nvPr/>
        </p:nvCxnSpPr>
        <p:spPr>
          <a:xfrm>
            <a:off x="2121508" y="2302896"/>
            <a:ext cx="1956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FBD3D6-6041-0356-B1C2-9CCB1F702F43}"/>
              </a:ext>
            </a:extLst>
          </p:cNvPr>
          <p:cNvSpPr txBox="1"/>
          <p:nvPr/>
        </p:nvSpPr>
        <p:spPr>
          <a:xfrm>
            <a:off x="3507856" y="3663814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Obstacle</a:t>
            </a:r>
          </a:p>
          <a:p>
            <a:r>
              <a:rPr lang="en-IN" dirty="0">
                <a:latin typeface="LM Roman 10" panose="00000500000000000000" pitchFamily="50" charset="0"/>
              </a:rPr>
              <a:t>e.g., Wall, Other vehicles, etc.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9E3566-AAFC-8BA1-97D8-FA07FC72A241}"/>
              </a:ext>
            </a:extLst>
          </p:cNvPr>
          <p:cNvSpPr/>
          <p:nvPr/>
        </p:nvSpPr>
        <p:spPr>
          <a:xfrm>
            <a:off x="8113874" y="1612491"/>
            <a:ext cx="2669460" cy="2359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Ultrasonic Sensor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335DFB77-1AF4-0A21-34F3-FB0581D5A6F4}"/>
              </a:ext>
            </a:extLst>
          </p:cNvPr>
          <p:cNvSpPr/>
          <p:nvPr/>
        </p:nvSpPr>
        <p:spPr>
          <a:xfrm rot="5400000">
            <a:off x="10456698" y="1887795"/>
            <a:ext cx="597973" cy="68717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Tx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8BAFB234-6DBB-3B5E-61FA-890BDC088F09}"/>
              </a:ext>
            </a:extLst>
          </p:cNvPr>
          <p:cNvSpPr/>
          <p:nvPr/>
        </p:nvSpPr>
        <p:spPr>
          <a:xfrm rot="5400000">
            <a:off x="10456697" y="2941053"/>
            <a:ext cx="597973" cy="68717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Rx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DB437B-E2A3-3748-EAF6-E45055E84DFA}"/>
              </a:ext>
            </a:extLst>
          </p:cNvPr>
          <p:cNvSpPr txBox="1"/>
          <p:nvPr/>
        </p:nvSpPr>
        <p:spPr>
          <a:xfrm>
            <a:off x="2644877" y="44835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(a)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C5890F-D776-A37F-8FDD-AB1798353AF7}"/>
              </a:ext>
            </a:extLst>
          </p:cNvPr>
          <p:cNvSpPr txBox="1"/>
          <p:nvPr/>
        </p:nvSpPr>
        <p:spPr>
          <a:xfrm>
            <a:off x="9230435" y="44835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(b)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558E78-8C91-1F2C-A6EC-6F71C127C7DE}"/>
              </a:ext>
            </a:extLst>
          </p:cNvPr>
          <p:cNvSpPr txBox="1"/>
          <p:nvPr/>
        </p:nvSpPr>
        <p:spPr>
          <a:xfrm>
            <a:off x="5877831" y="493087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Fig. 1.</a:t>
            </a:r>
          </a:p>
        </p:txBody>
      </p:sp>
    </p:spTree>
    <p:extLst>
      <p:ext uri="{BB962C8B-B14F-4D97-AF65-F5344CB8AC3E}">
        <p14:creationId xmlns:p14="http://schemas.microsoft.com/office/powerpoint/2010/main" val="243720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88F795-B34F-EEC5-C9DD-3FF9CD6C1E45}"/>
              </a:ext>
            </a:extLst>
          </p:cNvPr>
          <p:cNvSpPr/>
          <p:nvPr/>
        </p:nvSpPr>
        <p:spPr>
          <a:xfrm>
            <a:off x="4989871" y="1317522"/>
            <a:ext cx="2212258" cy="40115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LM Roman 10" panose="00000500000000000000" pitchFamily="50" charset="0"/>
              </a:rPr>
              <a:t>Tiva</a:t>
            </a:r>
            <a:r>
              <a:rPr lang="en-IN" dirty="0">
                <a:latin typeface="LM Roman 10" panose="00000500000000000000" pitchFamily="50" charset="0"/>
              </a:rPr>
              <a:t> C series TM4C123G</a:t>
            </a:r>
          </a:p>
          <a:p>
            <a:pPr algn="ctr"/>
            <a:r>
              <a:rPr lang="en-IN" dirty="0" err="1">
                <a:latin typeface="LM Roman 10" panose="00000500000000000000" pitchFamily="50" charset="0"/>
              </a:rPr>
              <a:t>LaunchPad</a:t>
            </a:r>
            <a:endParaRPr lang="en-IN" dirty="0">
              <a:latin typeface="LM Roman 10" panose="00000500000000000000" pitchFamily="50" charset="0"/>
            </a:endParaRPr>
          </a:p>
          <a:p>
            <a:pPr algn="ctr"/>
            <a:r>
              <a:rPr lang="en-IN" dirty="0">
                <a:latin typeface="LM Roman 10" panose="00000500000000000000" pitchFamily="50" charset="0"/>
              </a:rPr>
              <a:t>Evaluation 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DB9E6-4888-F711-C252-B7600CEFD8EB}"/>
              </a:ext>
            </a:extLst>
          </p:cNvPr>
          <p:cNvSpPr/>
          <p:nvPr/>
        </p:nvSpPr>
        <p:spPr>
          <a:xfrm>
            <a:off x="8268929" y="1768392"/>
            <a:ext cx="2003128" cy="1327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Ultrasonic Sensor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07F2DCF-904F-2C22-9917-1635505BEA77}"/>
              </a:ext>
            </a:extLst>
          </p:cNvPr>
          <p:cNvSpPr/>
          <p:nvPr/>
        </p:nvSpPr>
        <p:spPr>
          <a:xfrm rot="5400000">
            <a:off x="10103877" y="1811764"/>
            <a:ext cx="336360" cy="51564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Tx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3360D51-E644-74B2-DAC9-C4D89C0B3005}"/>
              </a:ext>
            </a:extLst>
          </p:cNvPr>
          <p:cNvSpPr/>
          <p:nvPr/>
        </p:nvSpPr>
        <p:spPr>
          <a:xfrm rot="5400000">
            <a:off x="10103877" y="2517112"/>
            <a:ext cx="336360" cy="5156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Rx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453657-4DB9-3DAE-DF32-A6BFAD557286}"/>
              </a:ext>
            </a:extLst>
          </p:cNvPr>
          <p:cNvSpPr/>
          <p:nvPr/>
        </p:nvSpPr>
        <p:spPr>
          <a:xfrm>
            <a:off x="8268929" y="3762252"/>
            <a:ext cx="2003128" cy="1327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Ultrasonic Sensor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A5D311A-C335-7295-62B5-707C690F3F2B}"/>
              </a:ext>
            </a:extLst>
          </p:cNvPr>
          <p:cNvSpPr/>
          <p:nvPr/>
        </p:nvSpPr>
        <p:spPr>
          <a:xfrm rot="5400000">
            <a:off x="10103877" y="3805624"/>
            <a:ext cx="336360" cy="51564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Tx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8F5C1AC1-55FC-D804-0939-810FEEE3DA8D}"/>
              </a:ext>
            </a:extLst>
          </p:cNvPr>
          <p:cNvSpPr/>
          <p:nvPr/>
        </p:nvSpPr>
        <p:spPr>
          <a:xfrm rot="5400000">
            <a:off x="10103877" y="4510972"/>
            <a:ext cx="336360" cy="5156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Rx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87A83-7DC3-9DAF-E7E7-3FE1F88D7B79}"/>
              </a:ext>
            </a:extLst>
          </p:cNvPr>
          <p:cNvSpPr/>
          <p:nvPr/>
        </p:nvSpPr>
        <p:spPr>
          <a:xfrm>
            <a:off x="1143040" y="2518947"/>
            <a:ext cx="2359662" cy="16087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Peripheral </a:t>
            </a:r>
          </a:p>
          <a:p>
            <a:pPr algn="ctr"/>
            <a:r>
              <a:rPr lang="en-IN" dirty="0">
                <a:latin typeface="LM Roman 10" panose="00000500000000000000" pitchFamily="50" charset="0"/>
              </a:rPr>
              <a:t>Such as PC/ OLED/</a:t>
            </a:r>
          </a:p>
          <a:p>
            <a:pPr algn="ctr"/>
            <a:r>
              <a:rPr lang="en-IN" dirty="0">
                <a:latin typeface="LM Roman 10" panose="00000500000000000000" pitchFamily="50" charset="0"/>
              </a:rPr>
              <a:t> On-board LED</a:t>
            </a:r>
          </a:p>
          <a:p>
            <a:pPr algn="ctr"/>
            <a:r>
              <a:rPr lang="en-IN" dirty="0">
                <a:latin typeface="LM Roman 10" panose="00000500000000000000" pitchFamily="50" charset="0"/>
              </a:rPr>
              <a:t>(TBD)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15CC6-60D7-12F8-BB29-7DF8D40F4AA4}"/>
              </a:ext>
            </a:extLst>
          </p:cNvPr>
          <p:cNvCxnSpPr>
            <a:cxnSpLocks/>
          </p:cNvCxnSpPr>
          <p:nvPr/>
        </p:nvCxnSpPr>
        <p:spPr>
          <a:xfrm>
            <a:off x="7202129" y="206958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248F67-D662-A6B1-C68D-BEDBFB316F11}"/>
              </a:ext>
            </a:extLst>
          </p:cNvPr>
          <p:cNvCxnSpPr>
            <a:cxnSpLocks/>
          </p:cNvCxnSpPr>
          <p:nvPr/>
        </p:nvCxnSpPr>
        <p:spPr>
          <a:xfrm>
            <a:off x="7202129" y="409283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06A68D-BE7D-2472-24F2-75ADF8D86D81}"/>
              </a:ext>
            </a:extLst>
          </p:cNvPr>
          <p:cNvCxnSpPr>
            <a:cxnSpLocks/>
          </p:cNvCxnSpPr>
          <p:nvPr/>
        </p:nvCxnSpPr>
        <p:spPr>
          <a:xfrm flipH="1" flipV="1">
            <a:off x="7202129" y="4768690"/>
            <a:ext cx="1066800" cy="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3C2D64-DD14-E830-B258-74254A72C617}"/>
              </a:ext>
            </a:extLst>
          </p:cNvPr>
          <p:cNvCxnSpPr>
            <a:cxnSpLocks/>
          </p:cNvCxnSpPr>
          <p:nvPr/>
        </p:nvCxnSpPr>
        <p:spPr>
          <a:xfrm flipH="1" flipV="1">
            <a:off x="7175090" y="2745334"/>
            <a:ext cx="1066800" cy="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735B05-9860-9621-FA6C-64C8F251A819}"/>
              </a:ext>
            </a:extLst>
          </p:cNvPr>
          <p:cNvCxnSpPr>
            <a:cxnSpLocks/>
            <a:stCxn id="5" idx="1"/>
            <a:endCxn id="22" idx="3"/>
          </p:cNvCxnSpPr>
          <p:nvPr/>
        </p:nvCxnSpPr>
        <p:spPr>
          <a:xfrm flipH="1" flipV="1">
            <a:off x="3502702" y="3323302"/>
            <a:ext cx="14871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4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99C5C-A9E7-B5D1-C455-0C3BE013C1D4}"/>
              </a:ext>
            </a:extLst>
          </p:cNvPr>
          <p:cNvSpPr/>
          <p:nvPr/>
        </p:nvSpPr>
        <p:spPr>
          <a:xfrm>
            <a:off x="4463845" y="167146"/>
            <a:ext cx="2222090" cy="560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Initialisations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EDFBE2-A024-AA1F-ACD4-A686CB528352}"/>
              </a:ext>
            </a:extLst>
          </p:cNvPr>
          <p:cNvSpPr/>
          <p:nvPr/>
        </p:nvSpPr>
        <p:spPr>
          <a:xfrm>
            <a:off x="4463845" y="1071714"/>
            <a:ext cx="2222090" cy="560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Mono 10" panose="00000509000000000000" pitchFamily="49" charset="0"/>
              </a:rPr>
              <a:t>Trig</a:t>
            </a:r>
            <a:r>
              <a:rPr lang="en-IN" dirty="0">
                <a:latin typeface="LM Roman 10" panose="00000500000000000000" pitchFamily="50" charset="0"/>
              </a:rPr>
              <a:t> = 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D8C1E-FF67-2CBF-73CD-BBC515F1BC59}"/>
              </a:ext>
            </a:extLst>
          </p:cNvPr>
          <p:cNvSpPr/>
          <p:nvPr/>
        </p:nvSpPr>
        <p:spPr>
          <a:xfrm>
            <a:off x="4463845" y="3716599"/>
            <a:ext cx="2222090" cy="6538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Wait(min(</a:t>
            </a:r>
            <a:r>
              <a:rPr lang="en-IN" dirty="0">
                <a:latin typeface="LM Mono 10" panose="00000509000000000000" pitchFamily="49" charset="0"/>
              </a:rPr>
              <a:t>echo</a:t>
            </a:r>
            <a:r>
              <a:rPr lang="en-IN" dirty="0">
                <a:latin typeface="LM Roman 10" panose="00000500000000000000" pitchFamily="50" charset="0"/>
              </a:rPr>
              <a:t>=1), </a:t>
            </a:r>
            <a:r>
              <a:rPr lang="en-IN" dirty="0" err="1">
                <a:latin typeface="LM Mono 10" panose="00000509000000000000" pitchFamily="49" charset="0"/>
              </a:rPr>
              <a:t>count_max</a:t>
            </a:r>
            <a:r>
              <a:rPr lang="en-IN" dirty="0">
                <a:latin typeface="LM Roman 10" panose="00000500000000000000" pitchFamily="50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7E01DE-19FC-C6C8-C8FA-904825B7BA8D}"/>
                  </a:ext>
                </a:extLst>
              </p:cNvPr>
              <p:cNvSpPr/>
              <p:nvPr/>
            </p:nvSpPr>
            <p:spPr>
              <a:xfrm>
                <a:off x="7015317" y="3483075"/>
                <a:ext cx="2222090" cy="9807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LM Roman 10" panose="00000500000000000000" pitchFamily="50" charset="0"/>
                  </a:rPr>
                  <a:t>Counter</a:t>
                </a:r>
              </a:p>
              <a:p>
                <a:pPr algn="ctr"/>
                <a:r>
                  <a:rPr lang="en-IN" dirty="0">
                    <a:latin typeface="LM Roman 10" panose="00000500000000000000" pitchFamily="50" charset="0"/>
                  </a:rPr>
                  <a:t>Output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>
                    <a:latin typeface="LM Roman 10" panose="00000500000000000000" pitchFamily="50" charset="0"/>
                  </a:rPr>
                  <a:t> </a:t>
                </a:r>
              </a:p>
              <a:p>
                <a:pPr algn="ctr"/>
                <a:r>
                  <a:rPr lang="en-IN" dirty="0">
                    <a:latin typeface="LM Roman 10" panose="00000500000000000000" pitchFamily="50" charset="0"/>
                  </a:rPr>
                  <a:t>(in secs)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7E01DE-19FC-C6C8-C8FA-904825B7B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317" y="3483075"/>
                <a:ext cx="2222090" cy="980770"/>
              </a:xfrm>
              <a:prstGeom prst="rect">
                <a:avLst/>
              </a:prstGeom>
              <a:blipFill>
                <a:blip r:embed="rId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C3E032-99B7-C7C2-7589-20C4769A1D7D}"/>
                  </a:ext>
                </a:extLst>
              </p:cNvPr>
              <p:cNvSpPr/>
              <p:nvPr/>
            </p:nvSpPr>
            <p:spPr>
              <a:xfrm>
                <a:off x="4463845" y="4960376"/>
                <a:ext cx="2222090" cy="8259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LM Roman 10" panose="00000500000000000000" pitchFamily="50" charset="0"/>
                  </a:rPr>
                  <a:t>Calculate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𝑢𝑙𝑡𝑟𝑎𝑠𝑜𝑛𝑖𝑐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C3E032-99B7-C7C2-7589-20C4769A1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45" y="4960376"/>
                <a:ext cx="2222090" cy="825910"/>
              </a:xfrm>
              <a:prstGeom prst="rect">
                <a:avLst/>
              </a:prstGeom>
              <a:blipFill>
                <a:blip r:embed="rId3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AE4F494-ABEE-7D05-BB9D-483E5830D5B1}"/>
              </a:ext>
            </a:extLst>
          </p:cNvPr>
          <p:cNvSpPr/>
          <p:nvPr/>
        </p:nvSpPr>
        <p:spPr>
          <a:xfrm>
            <a:off x="4463845" y="6037022"/>
            <a:ext cx="2222090" cy="560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Output to PC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DDA2F2-9EE7-10D0-837B-BD5DB70CEECD}"/>
              </a:ext>
            </a:extLst>
          </p:cNvPr>
          <p:cNvSpPr/>
          <p:nvPr/>
        </p:nvSpPr>
        <p:spPr>
          <a:xfrm>
            <a:off x="91572" y="296722"/>
            <a:ext cx="1646902" cy="15499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Alternate between F/R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F3A1DD-E745-33EF-19BC-0F498F560BD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574890" y="727585"/>
            <a:ext cx="0" cy="34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CFEBF1-EF07-6A29-091E-9EF3C7628410}"/>
              </a:ext>
            </a:extLst>
          </p:cNvPr>
          <p:cNvCxnSpPr>
            <a:cxnSpLocks/>
            <a:stCxn id="43" idx="2"/>
            <a:endCxn id="5" idx="0"/>
          </p:cNvCxnSpPr>
          <p:nvPr/>
        </p:nvCxnSpPr>
        <p:spPr>
          <a:xfrm>
            <a:off x="5574890" y="3141402"/>
            <a:ext cx="0" cy="57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CF37ED-BA61-785D-8FFB-9595FBB72F8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574890" y="4370431"/>
            <a:ext cx="0" cy="58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5B0B4E-39AF-7693-8DC4-7EEA14999F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74890" y="5786286"/>
            <a:ext cx="0" cy="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9FABF27-FAED-C8CF-D19C-8B4FFA6B98CC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rot="16200000" flipH="1">
            <a:off x="6679790" y="2036502"/>
            <a:ext cx="341673" cy="2551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7E4BF8-E158-49FC-99E0-6A8A801DE500}"/>
                  </a:ext>
                </a:extLst>
              </p:cNvPr>
              <p:cNvSpPr/>
              <p:nvPr/>
            </p:nvSpPr>
            <p:spPr>
              <a:xfrm>
                <a:off x="4463845" y="1814045"/>
                <a:ext cx="2222090" cy="56043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LM Roman 10" panose="00000500000000000000" pitchFamily="50" charset="0"/>
                  </a:rPr>
                  <a:t>Wait(10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>
                    <a:latin typeface="LM Roman 10" panose="00000500000000000000" pitchFamily="50" charset="0"/>
                  </a:rPr>
                  <a:t>s)</a:t>
                </a: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7E4BF8-E158-49FC-99E0-6A8A801DE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45" y="1814045"/>
                <a:ext cx="2222090" cy="560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6585A631-50D3-DDB1-AE6F-906CEF5F91DD}"/>
              </a:ext>
            </a:extLst>
          </p:cNvPr>
          <p:cNvSpPr/>
          <p:nvPr/>
        </p:nvSpPr>
        <p:spPr>
          <a:xfrm>
            <a:off x="4463845" y="2580963"/>
            <a:ext cx="2222090" cy="560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Mono 10" panose="00000509000000000000" pitchFamily="49" charset="0"/>
              </a:rPr>
              <a:t>Trig</a:t>
            </a:r>
            <a:r>
              <a:rPr lang="en-IN" dirty="0">
                <a:latin typeface="LM Roman 10" panose="00000500000000000000" pitchFamily="50" charset="0"/>
              </a:rPr>
              <a:t> = 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E48F48-E68B-561F-50C2-3FF55A2AC1EE}"/>
              </a:ext>
            </a:extLst>
          </p:cNvPr>
          <p:cNvCxnSpPr>
            <a:cxnSpLocks/>
            <a:stCxn id="4" idx="2"/>
            <a:endCxn id="42" idx="0"/>
          </p:cNvCxnSpPr>
          <p:nvPr/>
        </p:nvCxnSpPr>
        <p:spPr>
          <a:xfrm>
            <a:off x="5574890" y="1632153"/>
            <a:ext cx="0" cy="1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E0299-AA5C-B01D-7225-3C80A27C21C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574890" y="2374484"/>
            <a:ext cx="0" cy="20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2D8B2E1-A22D-A41D-4EC1-AA223C7F6E77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6786716" y="3252019"/>
            <a:ext cx="127820" cy="2551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2F7D44B-FEBD-4E68-4EC8-AD046A0321F6}"/>
              </a:ext>
            </a:extLst>
          </p:cNvPr>
          <p:cNvSpPr txBox="1"/>
          <p:nvPr/>
        </p:nvSpPr>
        <p:spPr>
          <a:xfrm>
            <a:off x="5574890" y="459135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Mono 10" panose="00000509000000000000" pitchFamily="49" charset="0"/>
              </a:rPr>
              <a:t> count &lt;= </a:t>
            </a:r>
            <a:r>
              <a:rPr lang="en-IN" dirty="0" err="1">
                <a:latin typeface="LM Mono 10" panose="00000509000000000000" pitchFamily="49" charset="0"/>
              </a:rPr>
              <a:t>count_max</a:t>
            </a:r>
            <a:endParaRPr lang="en-IN" dirty="0">
              <a:latin typeface="LM Mono 10" panose="00000509000000000000" pitchFamily="49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1FB677C-691F-87DF-DC9E-516F486DF837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5400000" flipH="1">
            <a:off x="3510119" y="2305661"/>
            <a:ext cx="3018497" cy="1111045"/>
          </a:xfrm>
          <a:prstGeom prst="bentConnector4">
            <a:avLst>
              <a:gd name="adj1" fmla="val -7573"/>
              <a:gd name="adj2" fmla="val 1205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CD257F3-51BB-9D34-CDB3-A27E3741A0ED}"/>
              </a:ext>
            </a:extLst>
          </p:cNvPr>
          <p:cNvSpPr txBox="1"/>
          <p:nvPr/>
        </p:nvSpPr>
        <p:spPr>
          <a:xfrm>
            <a:off x="1912373" y="27720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Mono 10" panose="00000509000000000000" pitchFamily="49" charset="0"/>
              </a:rPr>
              <a:t> count &gt; </a:t>
            </a:r>
            <a:r>
              <a:rPr lang="en-IN" dirty="0" err="1">
                <a:latin typeface="LM Mono 10" panose="00000509000000000000" pitchFamily="49" charset="0"/>
              </a:rPr>
              <a:t>count_max</a:t>
            </a:r>
            <a:endParaRPr lang="en-IN" dirty="0">
              <a:latin typeface="LM Mono 10" panose="00000509000000000000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EDFCCDD-60EF-2313-32C0-78852326928A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rot="5400000" flipH="1" flipV="1">
            <a:off x="3507648" y="3419175"/>
            <a:ext cx="5245527" cy="1111045"/>
          </a:xfrm>
          <a:prstGeom prst="bentConnector4">
            <a:avLst>
              <a:gd name="adj1" fmla="val -4358"/>
              <a:gd name="adj2" fmla="val 360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Arrow: Up-Down 95">
            <a:extLst>
              <a:ext uri="{FF2B5EF4-FFF2-40B4-BE49-F238E27FC236}">
                <a16:creationId xmlns:a16="http://schemas.microsoft.com/office/drawing/2014/main" id="{34D6BF86-1EEE-0A76-58BE-6F5C14750DB1}"/>
              </a:ext>
            </a:extLst>
          </p:cNvPr>
          <p:cNvSpPr/>
          <p:nvPr/>
        </p:nvSpPr>
        <p:spPr>
          <a:xfrm>
            <a:off x="836882" y="1846677"/>
            <a:ext cx="126680" cy="837617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BE8908-E357-9C64-FC1A-A721F492756E}"/>
              </a:ext>
            </a:extLst>
          </p:cNvPr>
          <p:cNvSpPr/>
          <p:nvPr/>
        </p:nvSpPr>
        <p:spPr>
          <a:xfrm>
            <a:off x="219392" y="2684294"/>
            <a:ext cx="1403667" cy="362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dirty="0"/>
              <a:t>#include&lt;..&gt;</a:t>
            </a:r>
          </a:p>
          <a:p>
            <a:r>
              <a:rPr lang="en-IN" sz="1200" dirty="0"/>
              <a:t>#include&lt;..&gt;</a:t>
            </a:r>
          </a:p>
          <a:p>
            <a:r>
              <a:rPr lang="en-IN" sz="1200" dirty="0"/>
              <a:t>#include&lt;..&gt;</a:t>
            </a:r>
          </a:p>
          <a:p>
            <a:endParaRPr lang="en-IN" sz="1200" dirty="0"/>
          </a:p>
          <a:p>
            <a:r>
              <a:rPr lang="en-IN" sz="1200" dirty="0"/>
              <a:t>void fn1(..);</a:t>
            </a:r>
          </a:p>
          <a:p>
            <a:r>
              <a:rPr lang="en-IN" sz="1200" dirty="0"/>
              <a:t>void fn2(..);</a:t>
            </a:r>
          </a:p>
          <a:p>
            <a:endParaRPr lang="en-IN" sz="1200" dirty="0"/>
          </a:p>
          <a:p>
            <a:r>
              <a:rPr lang="en-IN" sz="1200" dirty="0"/>
              <a:t>void main()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…. </a:t>
            </a:r>
          </a:p>
          <a:p>
            <a:r>
              <a:rPr lang="en-IN" sz="1200" dirty="0"/>
              <a:t>   while(1){</a:t>
            </a:r>
          </a:p>
          <a:p>
            <a:r>
              <a:rPr lang="en-IN" sz="1200" dirty="0"/>
              <a:t>       …… </a:t>
            </a:r>
          </a:p>
          <a:p>
            <a:r>
              <a:rPr lang="en-IN" sz="1200" dirty="0"/>
              <a:t>   }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void fn1(…)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void fn2(…){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0F9A75A-EF58-A8EA-D057-A08215F20AC5}"/>
              </a:ext>
            </a:extLst>
          </p:cNvPr>
          <p:cNvSpPr txBox="1"/>
          <p:nvPr/>
        </p:nvSpPr>
        <p:spPr>
          <a:xfrm>
            <a:off x="966499" y="2061156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LM Roman 10" panose="00000500000000000000" pitchFamily="50" charset="0"/>
              </a:rPr>
              <a:t>via interrupt </a:t>
            </a:r>
          </a:p>
        </p:txBody>
      </p:sp>
    </p:spTree>
    <p:extLst>
      <p:ext uri="{BB962C8B-B14F-4D97-AF65-F5344CB8AC3E}">
        <p14:creationId xmlns:p14="http://schemas.microsoft.com/office/powerpoint/2010/main" val="98270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157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LM Mono 10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Pomaje</dc:creator>
  <cp:lastModifiedBy>Rishabh Pomaje</cp:lastModifiedBy>
  <cp:revision>5</cp:revision>
  <dcterms:created xsi:type="dcterms:W3CDTF">2024-10-29T06:40:56Z</dcterms:created>
  <dcterms:modified xsi:type="dcterms:W3CDTF">2024-11-07T10:58:24Z</dcterms:modified>
</cp:coreProperties>
</file>