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3"/>
  </p:notesMasterIdLst>
  <p:sldIdLst>
    <p:sldId id="256" r:id="rId2"/>
    <p:sldId id="257" r:id="rId3"/>
    <p:sldId id="262" r:id="rId4"/>
    <p:sldId id="261" r:id="rId5"/>
    <p:sldId id="263" r:id="rId6"/>
    <p:sldId id="264" r:id="rId7"/>
    <p:sldId id="277" r:id="rId8"/>
    <p:sldId id="276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86" r:id="rId18"/>
    <p:sldId id="266" r:id="rId19"/>
    <p:sldId id="274" r:id="rId20"/>
    <p:sldId id="267" r:id="rId21"/>
    <p:sldId id="279" r:id="rId22"/>
    <p:sldId id="280" r:id="rId23"/>
    <p:sldId id="282" r:id="rId24"/>
    <p:sldId id="283" r:id="rId25"/>
    <p:sldId id="287" r:id="rId26"/>
    <p:sldId id="290" r:id="rId27"/>
    <p:sldId id="289" r:id="rId28"/>
    <p:sldId id="285" r:id="rId29"/>
    <p:sldId id="284" r:id="rId30"/>
    <p:sldId id="288" r:id="rId31"/>
    <p:sldId id="258" r:id="rId32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BE0EC7-D57D-DA29-9093-11215E5AC9F0}" name="Hyroš Richard (250598)" initials="RH" userId="S::xhyros01@vutbr.cz::0e6a433b-6a70-4148-a535-8cf9af53d4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44" y="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4T11:37:23.7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1,'11'4,"0"0,1 0,0-1,-1-1,18 1,5 2,164 39,-168-37,0 2,56 24,-58-21,0-1,1-2,39 9,1-4,-45-7,1-2,48 3,34-7,-1-4,0-5,107-24,-184 26,0 1,1 1,-1 2,60 3,368 11,-363-19,-58 4,-1 1,42 3,-56 2,-1 1,1 1,23 10,-25-8,1-1,0-1,40 5,404-5,-250-8,-42 2,198 3,-353-1,0 2,0 0,27 10,-23-7,29 5,42-2,-51-8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4T11:37:26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0,'25'1,"0"1,1 2,45 11,72 33,-65-20,-53-20,-9-2,1 0,0-2,29 5,371 3,-309-12,801-2,-819 8,-7 1,856-3,-501-6,1463 2,-1850-2,89-15,-108 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4T11:37:28.6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1 131,'27'2,"0"1,0 1,36 10,-27-5,37 4,40 8,12 1,575 2,-579-25,738-28,-499 23,-212 8,222-12,-292 3,0-4,132-36,-112 16,55-16,-124 40,0 2,0 1,42-1,2604 8,-2694-5,-1 0,1-2,-34-9,26 5,-5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2817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9740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9135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3368371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3368371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3368371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3368371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063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179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1883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454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673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280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318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311700" y="3793885"/>
            <a:ext cx="57768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●"/>
              <a:defRPr>
                <a:solidFill>
                  <a:srgbClr val="B7B7B7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○"/>
              <a:defRPr>
                <a:solidFill>
                  <a:srgbClr val="B7B7B7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>
                <a:solidFill>
                  <a:srgbClr val="B7B7B7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>
                <a:solidFill>
                  <a:srgbClr val="B7B7B7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>
                <a:solidFill>
                  <a:srgbClr val="B7B7B7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>
                <a:solidFill>
                  <a:srgbClr val="B7B7B7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>
                <a:solidFill>
                  <a:srgbClr val="B7B7B7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>
                <a:solidFill>
                  <a:srgbClr val="B7B7B7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B7B7B7"/>
              </a:buClr>
              <a:buSzPts val="1400"/>
              <a:buChar char="■"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2"/>
          </p:nvPr>
        </p:nvSpPr>
        <p:spPr>
          <a:xfrm>
            <a:off x="311700" y="4582417"/>
            <a:ext cx="39705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sz="1400" b="1">
                <a:solidFill>
                  <a:srgbClr val="B7B7B7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sz="1400" b="1">
                <a:solidFill>
                  <a:srgbClr val="B7B7B7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b="1">
                <a:solidFill>
                  <a:srgbClr val="B7B7B7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b="1">
                <a:solidFill>
                  <a:srgbClr val="B7B7B7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b="1">
                <a:solidFill>
                  <a:srgbClr val="B7B7B7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b="1">
                <a:solidFill>
                  <a:srgbClr val="B7B7B7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b="1">
                <a:solidFill>
                  <a:srgbClr val="B7B7B7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b="1">
                <a:solidFill>
                  <a:srgbClr val="B7B7B7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B7B7B7"/>
              </a:buClr>
              <a:buSzPts val="1400"/>
              <a:buChar char="■"/>
              <a:defRPr b="1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311700" y="2958056"/>
            <a:ext cx="85206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None/>
              <a:defRPr sz="2800">
                <a:solidFill>
                  <a:srgbClr val="D9D9D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187" y="107875"/>
            <a:ext cx="1845125" cy="76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00" y="107873"/>
            <a:ext cx="1404076" cy="76768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11700" y="1268389"/>
            <a:ext cx="8520600" cy="16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617813"/>
            <a:ext cx="5591288" cy="1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446704"/>
            <a:ext cx="4332600" cy="12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613" y="5505228"/>
            <a:ext cx="8838765" cy="1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None/>
              <a:defRPr sz="3600">
                <a:solidFill>
                  <a:srgbClr val="D9D9D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187" y="107875"/>
            <a:ext cx="1845125" cy="76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00" y="107873"/>
            <a:ext cx="1404076" cy="767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613" y="5505228"/>
            <a:ext cx="8838765" cy="1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104776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20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52400" y="191329"/>
            <a:ext cx="67299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930" y="92362"/>
            <a:ext cx="1655359" cy="6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05213"/>
            <a:ext cx="8839196" cy="16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104776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52400" y="191313"/>
            <a:ext cx="672990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930" y="92362"/>
            <a:ext cx="1655359" cy="6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05213"/>
            <a:ext cx="8839196" cy="16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13" y="5505228"/>
            <a:ext cx="8838765" cy="1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00" y="107873"/>
            <a:ext cx="1404076" cy="767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187" y="107875"/>
            <a:ext cx="1845125" cy="76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5505213"/>
            <a:ext cx="8839196" cy="16973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5505213"/>
            <a:ext cx="8839196" cy="16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20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xdp-project/bpf-examples/tree/master/AF_XDP-forwarding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haHir/xdp_demo/tree/master/xskdump" TargetMode="External"/><Relationship Id="rId2" Type="http://schemas.openxmlformats.org/officeDocument/2006/relationships/hyperlink" Target="https://github.com/xdp-project/xdp-tools/tree/master/lib/libxd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xdp-project/xdp-tutorial/tree/master/advanced03-AF_XD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dp-project/bpf-examples/tree/master/AF_XDP-forwarding" TargetMode="External"/><Relationship Id="rId2" Type="http://schemas.openxmlformats.org/officeDocument/2006/relationships/hyperlink" Target="https://github.com/xdp-project/bpf-examples/tree/master/AF_XDP-exampl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dp-project/xdp-paper/blob/master/xdp-the-express-data-path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docs.cilium.io/en/latest/bpf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ernel.org/networking/page_poo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ernel.org/bpf/redirec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dp-project/xdp-tools/tree/master/lib/libxdp#kernel-and-bpf-program-feature-compatibilit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liberouter.org/ndk/swbase/-/tree/hyros-feat-xdp-demo/drivers/kernel/drivers/nfb/net?ref_type=heads" TargetMode="External"/><Relationship Id="rId7" Type="http://schemas.openxmlformats.org/officeDocument/2006/relationships/hyperlink" Target="https://wiki.linuxfoundation.org/networking/napi#hardware_architectu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kernel.org/networking/napi.html" TargetMode="External"/><Relationship Id="rId5" Type="http://schemas.openxmlformats.org/officeDocument/2006/relationships/hyperlink" Target="https://docs.kernel.org/networking/page_pool.html" TargetMode="External"/><Relationship Id="rId4" Type="http://schemas.openxmlformats.org/officeDocument/2006/relationships/hyperlink" Target="https://github.com/RishaHir/xdp_demo/tree/master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xdp-project/xdp-paper/blob/master/xdp-the-express-data-path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Express_Data_Path#/media/File:Netfilter-packet-flow.sv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xdp-project/xdp-tool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dp-project/xdp-tools" TargetMode="External"/><Relationship Id="rId2" Type="http://schemas.openxmlformats.org/officeDocument/2006/relationships/hyperlink" Target="https://github.com/libbpf/libbp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cilium.io/en/latest/bpf/" TargetMode="External"/><Relationship Id="rId5" Type="http://schemas.openxmlformats.org/officeDocument/2006/relationships/hyperlink" Target="https://github.com/xdp-project/xdp-paper/blob/master/xdp-the-express-data-path.pdf" TargetMode="External"/><Relationship Id="rId4" Type="http://schemas.openxmlformats.org/officeDocument/2006/relationships/hyperlink" Target="https://developers.redhat.com/blog/2021/04/01/get-started-with-xd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50845/" TargetMode="External"/><Relationship Id="rId2" Type="http://schemas.openxmlformats.org/officeDocument/2006/relationships/hyperlink" Target="https://docs.kernel.org/networking/af_xdp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ctrTitle"/>
          </p:nvPr>
        </p:nvSpPr>
        <p:spPr>
          <a:xfrm>
            <a:off x="350000" y="1483824"/>
            <a:ext cx="8520600" cy="16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XDP driver prototyp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11700" y="3793885"/>
            <a:ext cx="57768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"/>
              <a:t>Richard Hyroš</a:t>
            </a:r>
            <a:r>
              <a:rPr lang="cs" dirty="0"/>
              <a:t>	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311700" y="4582417"/>
            <a:ext cx="39705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Kde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cs" dirty="0"/>
              <a:t>Kdy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638CFD5-35E8-CD2E-659F-D08EE7DA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468" y="1081593"/>
            <a:ext cx="8520600" cy="47149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Alokace</a:t>
            </a:r>
            <a:r>
              <a:rPr lang="en-US" sz="2000" dirty="0"/>
              <a:t> pam</a:t>
            </a:r>
            <a:r>
              <a:rPr lang="cs-CZ" sz="2000" dirty="0" err="1"/>
              <a:t>ěti</a:t>
            </a:r>
            <a:r>
              <a:rPr lang="en-US" sz="2000" dirty="0"/>
              <a:t> UMEM</a:t>
            </a:r>
          </a:p>
          <a:p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5095FEF4-8820-81FF-69FC-7962CC0D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91329"/>
            <a:ext cx="6165274" cy="688800"/>
          </a:xfrm>
        </p:spPr>
        <p:txBody>
          <a:bodyPr/>
          <a:lstStyle/>
          <a:p>
            <a:r>
              <a:rPr lang="en-US" dirty="0"/>
              <a:t>AF_XDP – User</a:t>
            </a:r>
            <a:r>
              <a:rPr lang="cs-CZ" dirty="0"/>
              <a:t> </a:t>
            </a:r>
            <a:r>
              <a:rPr lang="en-US" dirty="0"/>
              <a:t>space setup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39E70AB-C4E0-912F-3D99-C05A7636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02" y="1553083"/>
            <a:ext cx="5787275" cy="38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5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638CFD5-35E8-CD2E-659F-D08EE7DA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468" y="1081593"/>
            <a:ext cx="8520600" cy="98802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 err="1"/>
              <a:t>libxdp</a:t>
            </a:r>
            <a:r>
              <a:rPr lang="cs-CZ" sz="2000" dirty="0"/>
              <a:t> funkce </a:t>
            </a:r>
            <a:r>
              <a:rPr lang="cs-CZ" sz="2000" i="1" dirty="0"/>
              <a:t>xsk_umem__</a:t>
            </a:r>
            <a:r>
              <a:rPr lang="cs-CZ" sz="2000" i="1" dirty="0" err="1"/>
              <a:t>create</a:t>
            </a:r>
            <a:r>
              <a:rPr lang="en-US" sz="2000" i="1" dirty="0"/>
              <a:t>() </a:t>
            </a:r>
            <a:r>
              <a:rPr lang="cs-CZ" sz="2000" dirty="0"/>
              <a:t>zaregistruje buffer a vytvoří FILL a COMPLETION </a:t>
            </a:r>
            <a:r>
              <a:rPr lang="cs-CZ" sz="2000" dirty="0" err="1"/>
              <a:t>queue</a:t>
            </a:r>
            <a:r>
              <a:rPr lang="cs-CZ" sz="2000" dirty="0"/>
              <a:t> (v této funkce se zavolá </a:t>
            </a:r>
            <a:r>
              <a:rPr lang="cs-CZ" sz="2000" dirty="0" err="1"/>
              <a:t>setsockop</a:t>
            </a:r>
            <a:r>
              <a:rPr lang="cs-CZ" sz="2000" dirty="0"/>
              <a:t> pro registraci umem a </a:t>
            </a:r>
            <a:r>
              <a:rPr lang="cs-CZ" sz="2000" dirty="0" err="1"/>
              <a:t>mmap</a:t>
            </a:r>
            <a:r>
              <a:rPr lang="cs-CZ" sz="2000" dirty="0"/>
              <a:t> pro ringy)</a:t>
            </a:r>
            <a:endParaRPr lang="en-US" sz="2000" dirty="0"/>
          </a:p>
          <a:p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5095FEF4-8820-81FF-69FC-7962CC0D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AF_XDP - User space setup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423A021-8070-B511-CE3F-26D4FC4F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62" y="2120713"/>
            <a:ext cx="8059275" cy="60015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3A1D70B-848C-E5CF-E825-AD31B0478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2" y="3592609"/>
            <a:ext cx="7099892" cy="1815889"/>
          </a:xfrm>
          <a:prstGeom prst="rect">
            <a:avLst/>
          </a:prstGeom>
        </p:spPr>
      </p:pic>
      <p:sp>
        <p:nvSpPr>
          <p:cNvPr id="9" name="Zástupný text 1">
            <a:extLst>
              <a:ext uri="{FF2B5EF4-FFF2-40B4-BE49-F238E27FC236}">
                <a16:creationId xmlns:a16="http://schemas.microsoft.com/office/drawing/2014/main" id="{B6FCAF3D-1800-D258-D648-B8C364924A80}"/>
              </a:ext>
            </a:extLst>
          </p:cNvPr>
          <p:cNvSpPr txBox="1">
            <a:spLocks/>
          </p:cNvSpPr>
          <p:nvPr/>
        </p:nvSpPr>
        <p:spPr>
          <a:xfrm>
            <a:off x="217468" y="2762050"/>
            <a:ext cx="8520600" cy="98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 err="1"/>
              <a:t>libxdp</a:t>
            </a:r>
            <a:r>
              <a:rPr lang="cs-CZ" sz="2000" dirty="0"/>
              <a:t> funkce </a:t>
            </a:r>
            <a:r>
              <a:rPr lang="cs-CZ" sz="2000" i="1" dirty="0"/>
              <a:t>xsk_</a:t>
            </a:r>
            <a:r>
              <a:rPr lang="cs-CZ" sz="2000" i="1" dirty="0" err="1"/>
              <a:t>socket</a:t>
            </a:r>
            <a:r>
              <a:rPr lang="cs-CZ" sz="2000" i="1" dirty="0"/>
              <a:t>__</a:t>
            </a:r>
            <a:r>
              <a:rPr lang="cs-CZ" sz="2000" i="1" dirty="0" err="1"/>
              <a:t>create</a:t>
            </a:r>
            <a:r>
              <a:rPr lang="en-US" sz="2000" i="1" dirty="0"/>
              <a:t>() </a:t>
            </a:r>
            <a:r>
              <a:rPr lang="cs-CZ" sz="2000" dirty="0"/>
              <a:t>vytvoří </a:t>
            </a:r>
            <a:r>
              <a:rPr lang="cs-CZ" sz="2000" dirty="0" err="1"/>
              <a:t>socket</a:t>
            </a:r>
            <a:r>
              <a:rPr lang="cs-CZ" sz="2000" dirty="0"/>
              <a:t> a RX a TX </a:t>
            </a:r>
            <a:r>
              <a:rPr lang="cs-CZ" sz="2000" dirty="0" err="1"/>
              <a:t>queue</a:t>
            </a:r>
            <a:r>
              <a:rPr lang="cs-CZ" sz="2000" dirty="0"/>
              <a:t> (tahle funkce potřebuje nastavit velikosti ringů)</a:t>
            </a:r>
            <a:endParaRPr lang="en-US" sz="20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928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638CFD5-35E8-CD2E-659F-D08EE7DA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468" y="1081593"/>
            <a:ext cx="8520600" cy="98802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Načítání programu a propojení XDP programu s user </a:t>
            </a:r>
            <a:r>
              <a:rPr lang="cs-CZ" sz="2000" dirty="0" err="1"/>
              <a:t>space</a:t>
            </a:r>
            <a:r>
              <a:rPr lang="cs-CZ" sz="2000" dirty="0"/>
              <a:t> aplikací</a:t>
            </a:r>
            <a:endParaRPr lang="en-US" sz="2000" dirty="0"/>
          </a:p>
          <a:p>
            <a:pPr marL="76200" indent="0">
              <a:buNone/>
            </a:pPr>
            <a:endParaRPr lang="cs-CZ" sz="120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5095FEF4-8820-81FF-69FC-7962CC0D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AF_XDP - User space setup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BA2B997-8919-41FA-E049-88EC7BC60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68" y="2271079"/>
            <a:ext cx="3842574" cy="2925142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F7CB9188-3C4B-830B-A5B8-777B5CF39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863" y="2801675"/>
            <a:ext cx="4594102" cy="238345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2B053FFA-B277-BAC0-73DB-61DFFB9D61B1}"/>
              </a:ext>
            </a:extLst>
          </p:cNvPr>
          <p:cNvSpPr txBox="1"/>
          <p:nvPr/>
        </p:nvSpPr>
        <p:spPr>
          <a:xfrm>
            <a:off x="217468" y="1870969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/>
              <a:t>XDP program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7C96A92-1BFB-DDD5-2427-EEBCBE3F087E}"/>
              </a:ext>
            </a:extLst>
          </p:cNvPr>
          <p:cNvSpPr txBox="1"/>
          <p:nvPr/>
        </p:nvSpPr>
        <p:spPr>
          <a:xfrm>
            <a:off x="4205197" y="1869560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/>
              <a:t>User </a:t>
            </a:r>
            <a:r>
              <a:rPr lang="cs-CZ" sz="2000" dirty="0" err="1"/>
              <a:t>space</a:t>
            </a:r>
            <a:r>
              <a:rPr lang="cs-CZ" sz="2000" dirty="0"/>
              <a:t> aplikace:</a:t>
            </a: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09B2B184-A880-A240-9895-32B7B5ED8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863" y="3113423"/>
            <a:ext cx="4594101" cy="319908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6631A52F-270F-9F08-C247-47EBDFA7A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864" y="2392834"/>
            <a:ext cx="3084076" cy="363545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592E4C49-BB65-4443-9FA5-85CEDA428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862" y="3887743"/>
            <a:ext cx="4594102" cy="173363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4DFF7531-7434-604D-1982-59AD243B5641}"/>
              </a:ext>
            </a:extLst>
          </p:cNvPr>
          <p:cNvSpPr txBox="1"/>
          <p:nvPr/>
        </p:nvSpPr>
        <p:spPr>
          <a:xfrm>
            <a:off x="4222913" y="3494432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/>
              <a:t>Po vytvoření </a:t>
            </a:r>
            <a:r>
              <a:rPr lang="cs-CZ" sz="2000" dirty="0" err="1"/>
              <a:t>xsocketu</a:t>
            </a:r>
            <a:r>
              <a:rPr lang="cs-CZ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814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638CFD5-35E8-CD2E-659F-D08EE7DA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468" y="1161863"/>
            <a:ext cx="8520600" cy="137542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AF_XDP design počítá s manuálním předáváním deskriptorů</a:t>
            </a:r>
            <a:r>
              <a:rPr lang="en-US" sz="2000" dirty="0"/>
              <a:t>;</a:t>
            </a:r>
            <a:r>
              <a:rPr lang="cs-CZ" sz="2000" dirty="0"/>
              <a:t> aplikace musí sama plnit deskriptory adresami do UMEM a hlídat si volné buffery. Zde aplikace plní FILL ring, aby kernel mohl naplnit buffery přijímanými packety a deskriptory poslat na RX ring.</a:t>
            </a:r>
            <a:endParaRPr lang="en-US" sz="2000" dirty="0"/>
          </a:p>
          <a:p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5095FEF4-8820-81FF-69FC-7962CC0D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AF_XDP - User space setup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597E435-A886-A9ED-5D08-1A509B4F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62" y="2592913"/>
            <a:ext cx="5493032" cy="2705239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7F267B41-7421-D5AE-C572-65780572993C}"/>
              </a:ext>
            </a:extLst>
          </p:cNvPr>
          <p:cNvSpPr txBox="1"/>
          <p:nvPr/>
        </p:nvSpPr>
        <p:spPr>
          <a:xfrm>
            <a:off x="6004187" y="2866505"/>
            <a:ext cx="28185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Ukázková aplikace používá </a:t>
            </a:r>
            <a:r>
              <a:rPr lang="cs-CZ" dirty="0" err="1"/>
              <a:t>stack</a:t>
            </a:r>
            <a:r>
              <a:rPr lang="cs-CZ" dirty="0"/>
              <a:t> volných adres do UMEM.</a:t>
            </a:r>
          </a:p>
          <a:p>
            <a:r>
              <a:rPr lang="cs-CZ" i="1" dirty="0" err="1"/>
              <a:t>xsk_alloc_umem_frame</a:t>
            </a:r>
            <a:r>
              <a:rPr lang="cs-CZ" i="1" dirty="0"/>
              <a:t>()</a:t>
            </a:r>
            <a:r>
              <a:rPr lang="cs-CZ" dirty="0"/>
              <a:t> == pop</a:t>
            </a:r>
          </a:p>
          <a:p>
            <a:r>
              <a:rPr lang="cs-CZ" i="1" dirty="0" err="1"/>
              <a:t>xsk_free_umem_frame</a:t>
            </a:r>
            <a:r>
              <a:rPr lang="cs-CZ" i="1" dirty="0"/>
              <a:t>()</a:t>
            </a:r>
            <a:r>
              <a:rPr lang="cs-CZ" dirty="0"/>
              <a:t> == </a:t>
            </a:r>
            <a:r>
              <a:rPr lang="cs-CZ" dirty="0" err="1"/>
              <a:t>push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Při nedostatku volných adres pop vrátí INVALID_UMEM_FRAME hodnotu</a:t>
            </a:r>
          </a:p>
        </p:txBody>
      </p:sp>
    </p:spTree>
    <p:extLst>
      <p:ext uri="{BB962C8B-B14F-4D97-AF65-F5344CB8AC3E}">
        <p14:creationId xmlns:p14="http://schemas.microsoft.com/office/powerpoint/2010/main" val="177024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638CFD5-35E8-CD2E-659F-D08EE7DA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468" y="1161863"/>
            <a:ext cx="8520600" cy="137542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i="1" dirty="0" err="1"/>
              <a:t>xsk_ring_cons_peek</a:t>
            </a:r>
            <a:r>
              <a:rPr lang="en-US" sz="2000" i="1" dirty="0"/>
              <a:t>()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RX ring n</a:t>
            </a:r>
            <a:r>
              <a:rPr lang="cs-CZ" sz="2000" dirty="0" err="1"/>
              <a:t>ám</a:t>
            </a:r>
            <a:r>
              <a:rPr lang="cs-CZ" sz="2000" dirty="0"/>
              <a:t> vrátí deskriptory paketů připravených kernelem. Pomocí pomocných funkcí získáme adresu do UMEM a délku dat. Nakonec se zavolá</a:t>
            </a:r>
            <a:r>
              <a:rPr lang="cs-CZ" sz="2000" i="1" dirty="0"/>
              <a:t>.</a:t>
            </a:r>
            <a:endParaRPr lang="en-US" sz="2000" i="1" dirty="0"/>
          </a:p>
          <a:p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5095FEF4-8820-81FF-69FC-7962CC0D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AF_XDP - User space </a:t>
            </a:r>
            <a:r>
              <a:rPr lang="cs-CZ" dirty="0"/>
              <a:t>RX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C876599-9F5E-88DC-6612-C37ADC81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4" y="2237622"/>
            <a:ext cx="4621840" cy="636617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1A5541C0-7AD9-0C4D-BA04-05D417420313}"/>
              </a:ext>
            </a:extLst>
          </p:cNvPr>
          <p:cNvSpPr txBox="1"/>
          <p:nvPr/>
        </p:nvSpPr>
        <p:spPr>
          <a:xfrm>
            <a:off x="315884" y="2851292"/>
            <a:ext cx="3256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</a:t>
            </a:r>
            <a:r>
              <a:rPr lang="cs-CZ" dirty="0"/>
              <a:t>Tady doplň FILL ring o volné buffery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63F3D6B6-1F9B-A4F0-0E4B-0BA68FC3D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84" y="3159069"/>
            <a:ext cx="4894301" cy="2336475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FF4EA2F0-65C6-332F-59E7-E4F645BB554D}"/>
              </a:ext>
            </a:extLst>
          </p:cNvPr>
          <p:cNvSpPr txBox="1"/>
          <p:nvPr/>
        </p:nvSpPr>
        <p:spPr>
          <a:xfrm>
            <a:off x="5210185" y="3317780"/>
            <a:ext cx="3746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xsk_ring_cons</a:t>
            </a:r>
            <a:r>
              <a:rPr lang="en-US" sz="1400" i="1" dirty="0"/>
              <a:t>_</a:t>
            </a:r>
            <a:r>
              <a:rPr lang="cs-CZ" sz="1400" i="1" dirty="0" err="1"/>
              <a:t>release</a:t>
            </a:r>
            <a:r>
              <a:rPr lang="en-US" sz="1400" i="1" dirty="0"/>
              <a:t>()</a:t>
            </a:r>
            <a:r>
              <a:rPr lang="cs-CZ" sz="1400" i="1" dirty="0"/>
              <a:t> </a:t>
            </a:r>
            <a:r>
              <a:rPr lang="cs-CZ" sz="1400" dirty="0"/>
              <a:t>zde</a:t>
            </a:r>
            <a:r>
              <a:rPr lang="cs-CZ" sz="1400" i="1" dirty="0"/>
              <a:t> </a:t>
            </a:r>
            <a:r>
              <a:rPr lang="cs-CZ" sz="1400" dirty="0"/>
              <a:t>pouze posune hlavu na RX kruhovém bufferu, aplikace proto musí neustále doplňovat FILL ring a zajistit správnou práci s buffery.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325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638CFD5-35E8-CD2E-659F-D08EE7DA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193" y="1117177"/>
            <a:ext cx="8520600" cy="137542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TX funguje obdobně jako RX jenom aplikace plní TX ring deskriptory na odeslání a kernel vrací deskriptory aplikaci skrz COMPLETION ring.</a:t>
            </a:r>
            <a:endParaRPr lang="en-US" sz="2000" dirty="0"/>
          </a:p>
          <a:p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5095FEF4-8820-81FF-69FC-7962CC0D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AF_XDP - User space </a:t>
            </a:r>
            <a:r>
              <a:rPr lang="cs-CZ" dirty="0"/>
              <a:t>TX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A5541C0-7AD9-0C4D-BA04-05D417420313}"/>
              </a:ext>
            </a:extLst>
          </p:cNvPr>
          <p:cNvSpPr txBox="1"/>
          <p:nvPr/>
        </p:nvSpPr>
        <p:spPr>
          <a:xfrm>
            <a:off x="45947" y="2260372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</a:t>
            </a:r>
            <a:r>
              <a:rPr lang="cs-CZ" dirty="0"/>
              <a:t>Tady je potřeba buffer přímo z RX nebo </a:t>
            </a:r>
            <a:r>
              <a:rPr lang="cs-CZ" dirty="0" err="1"/>
              <a:t>naalokovat</a:t>
            </a:r>
            <a:r>
              <a:rPr lang="cs-CZ" dirty="0"/>
              <a:t> volný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F4EA2F0-65C6-332F-59E7-E4F645BB554D}"/>
              </a:ext>
            </a:extLst>
          </p:cNvPr>
          <p:cNvSpPr txBox="1"/>
          <p:nvPr/>
        </p:nvSpPr>
        <p:spPr>
          <a:xfrm>
            <a:off x="5009165" y="2674229"/>
            <a:ext cx="3746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Díky tomu, že nad buffery má výhradní kontrolu user </a:t>
            </a:r>
            <a:r>
              <a:rPr lang="cs-CZ" dirty="0" err="1"/>
              <a:t>space</a:t>
            </a:r>
            <a:r>
              <a:rPr lang="cs-CZ" dirty="0"/>
              <a:t> aplikace, tak je možné poslat buffer z </a:t>
            </a:r>
            <a:r>
              <a:rPr lang="cs-CZ" dirty="0" err="1"/>
              <a:t>rx</a:t>
            </a:r>
            <a:r>
              <a:rPr lang="cs-CZ" dirty="0"/>
              <a:t> cesty rovnou na </a:t>
            </a:r>
            <a:r>
              <a:rPr lang="cs-CZ" dirty="0" err="1"/>
              <a:t>tx</a:t>
            </a:r>
            <a:r>
              <a:rPr lang="cs-CZ" dirty="0"/>
              <a:t>. </a:t>
            </a:r>
          </a:p>
          <a:p>
            <a:r>
              <a:rPr lang="cs-CZ" dirty="0"/>
              <a:t>Buffery lze také libovolně předávat mezi </a:t>
            </a:r>
            <a:r>
              <a:rPr lang="cs-CZ" dirty="0" err="1"/>
              <a:t>xsockety</a:t>
            </a:r>
            <a:r>
              <a:rPr lang="cs-CZ" dirty="0"/>
              <a:t>, pokud tyto </a:t>
            </a:r>
            <a:r>
              <a:rPr lang="cs-CZ" dirty="0" err="1"/>
              <a:t>xsockety</a:t>
            </a:r>
            <a:r>
              <a:rPr lang="cs-CZ" dirty="0"/>
              <a:t> mají zaregistrovanou stejnou UMEM.</a:t>
            </a:r>
          </a:p>
          <a:p>
            <a:r>
              <a:rPr lang="cs-CZ" dirty="0"/>
              <a:t>Příklad: </a:t>
            </a:r>
            <a:br>
              <a:rPr lang="cs-CZ" dirty="0"/>
            </a:br>
            <a:r>
              <a:rPr lang="cs-CZ" dirty="0">
                <a:hlinkClick r:id="rId2"/>
              </a:rPr>
              <a:t>https://github.com/xdp-project/bpf-examples/tree/master/AF_XDP-forwarding</a:t>
            </a:r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648B68D-F4C1-A14B-8B85-850AC1BF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72972"/>
            <a:ext cx="4732032" cy="21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2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638CFD5-35E8-CD2E-659F-D08EE7DA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094" y="1038840"/>
            <a:ext cx="8520600" cy="137542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i="1" dirty="0" err="1"/>
              <a:t>sendto</a:t>
            </a:r>
            <a:r>
              <a:rPr lang="cs-CZ" sz="2000" i="1" dirty="0"/>
              <a:t>() </a:t>
            </a:r>
            <a:r>
              <a:rPr lang="cs-CZ" sz="2000" dirty="0"/>
              <a:t>systémové volání probudí driver, aby zpracoval TX.</a:t>
            </a:r>
            <a:br>
              <a:rPr lang="cs-CZ" sz="2000" dirty="0"/>
            </a:br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5095FEF4-8820-81FF-69FC-7962CC0D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AF_XDP - User space </a:t>
            </a:r>
            <a:r>
              <a:rPr lang="cs-CZ" dirty="0"/>
              <a:t>TX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F4EA2F0-65C6-332F-59E7-E4F645BB554D}"/>
              </a:ext>
            </a:extLst>
          </p:cNvPr>
          <p:cNvSpPr txBox="1"/>
          <p:nvPr/>
        </p:nvSpPr>
        <p:spPr>
          <a:xfrm>
            <a:off x="4679696" y="2429391"/>
            <a:ext cx="3746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 novější verzích XDP se musí </a:t>
            </a:r>
            <a:r>
              <a:rPr lang="cs-CZ" i="1" dirty="0" err="1"/>
              <a:t>sendto</a:t>
            </a:r>
            <a:r>
              <a:rPr lang="cs-CZ" i="1" dirty="0"/>
              <a:t>() </a:t>
            </a:r>
            <a:r>
              <a:rPr lang="cs-CZ" dirty="0"/>
              <a:t>použít pouze pokud se při vytváření </a:t>
            </a:r>
            <a:r>
              <a:rPr lang="cs-CZ" dirty="0" err="1"/>
              <a:t>xsocketu</a:t>
            </a:r>
            <a:r>
              <a:rPr lang="cs-CZ" dirty="0"/>
              <a:t> použila vlajka 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XDP_USE_NEED_WAKEUP</a:t>
            </a:r>
            <a:endParaRPr kumimoji="0" lang="cs-CZ" altLang="cs-CZ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sz="1400" dirty="0"/>
              <a:t>Nesmí se zapomenout vyčistit COMPLETION ring.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5C91C3E-FB37-C7D7-49A6-4A40C64B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68933"/>
            <a:ext cx="4311906" cy="395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4328C1AE-DDE0-B094-CB59-09C74E3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0440C8C-BB6C-F88A-9A19-AD2C5FF80354}"/>
              </a:ext>
            </a:extLst>
          </p:cNvPr>
          <p:cNvSpPr txBox="1"/>
          <p:nvPr/>
        </p:nvSpPr>
        <p:spPr>
          <a:xfrm>
            <a:off x="341658" y="1295449"/>
            <a:ext cx="8460684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spcAft>
                <a:spcPts val="600"/>
              </a:spcAft>
            </a:pPr>
            <a:r>
              <a:rPr lang="en-US" sz="2000" dirty="0" err="1"/>
              <a:t>Vlo</a:t>
            </a:r>
            <a:r>
              <a:rPr lang="cs-CZ" sz="2000" dirty="0"/>
              <a:t>žení driveru v net módu: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rmmod</a:t>
            </a:r>
            <a:r>
              <a:rPr lang="en-US" sz="2000" dirty="0"/>
              <a:t> </a:t>
            </a:r>
            <a:r>
              <a:rPr lang="en-US" sz="2000" dirty="0" err="1"/>
              <a:t>nfb</a:t>
            </a:r>
            <a:endParaRPr lang="cs-CZ" sz="2000" dirty="0"/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/>
              <a:t>sudo</a:t>
            </a:r>
            <a:r>
              <a:rPr lang="cs-CZ" sz="2000" dirty="0"/>
              <a:t> </a:t>
            </a:r>
            <a:r>
              <a:rPr lang="cs-CZ" sz="2000" dirty="0" err="1"/>
              <a:t>insmod</a:t>
            </a:r>
            <a:r>
              <a:rPr lang="cs-CZ" sz="2000" dirty="0"/>
              <a:t> </a:t>
            </a:r>
            <a:r>
              <a:rPr lang="cs-CZ" sz="2000" dirty="0" err="1"/>
              <a:t>drivers</a:t>
            </a:r>
            <a:r>
              <a:rPr lang="cs-CZ" sz="2000" dirty="0"/>
              <a:t>/kernel/</a:t>
            </a:r>
            <a:r>
              <a:rPr lang="cs-CZ" sz="2000" dirty="0" err="1"/>
              <a:t>drivers</a:t>
            </a:r>
            <a:r>
              <a:rPr lang="cs-CZ" sz="2000" dirty="0"/>
              <a:t>/</a:t>
            </a:r>
            <a:r>
              <a:rPr lang="cs-CZ" sz="2000" dirty="0" err="1"/>
              <a:t>nfb</a:t>
            </a:r>
            <a:r>
              <a:rPr lang="cs-CZ" sz="2000" dirty="0"/>
              <a:t>/</a:t>
            </a:r>
            <a:r>
              <a:rPr lang="cs-CZ" sz="2000" dirty="0" err="1"/>
              <a:t>nfb.ko</a:t>
            </a:r>
            <a:r>
              <a:rPr lang="cs-CZ" sz="2000" dirty="0"/>
              <a:t> </a:t>
            </a:r>
            <a:r>
              <a:rPr lang="cs-CZ" sz="2000" dirty="0" err="1"/>
              <a:t>net_enable</a:t>
            </a:r>
            <a:r>
              <a:rPr lang="cs-CZ" sz="2000" dirty="0"/>
              <a:t>="</a:t>
            </a:r>
            <a:r>
              <a:rPr lang="cs-CZ" sz="2000" dirty="0" err="1"/>
              <a:t>yes</a:t>
            </a:r>
            <a:r>
              <a:rPr lang="cs-CZ" sz="2000" dirty="0"/>
              <a:t>" </a:t>
            </a:r>
            <a:r>
              <a:rPr lang="cs-CZ" sz="2000" dirty="0" err="1"/>
              <a:t>net_rxqs_count</a:t>
            </a:r>
            <a:r>
              <a:rPr lang="cs-CZ" sz="2000" dirty="0"/>
              <a:t>="8" </a:t>
            </a:r>
            <a:r>
              <a:rPr lang="cs-CZ" sz="2000" dirty="0" err="1"/>
              <a:t>net_txqs_count</a:t>
            </a:r>
            <a:r>
              <a:rPr lang="cs-CZ" sz="2000" dirty="0"/>
              <a:t>="8“</a:t>
            </a:r>
            <a:endParaRPr lang="en-US" sz="2000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960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638CFD5-35E8-CD2E-659F-D08EE7DA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8" y="1196766"/>
            <a:ext cx="8520600" cy="346597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 err="1"/>
              <a:t>libxdp</a:t>
            </a:r>
            <a:r>
              <a:rPr lang="cs-CZ" sz="2000" dirty="0"/>
              <a:t> - knihovna pro práci s XDP </a:t>
            </a:r>
            <a:r>
              <a:rPr lang="cs-CZ" sz="2000" dirty="0" err="1"/>
              <a:t>sockety</a:t>
            </a:r>
            <a:r>
              <a:rPr lang="cs-CZ" sz="2000" dirty="0"/>
              <a:t> – </a:t>
            </a:r>
            <a:r>
              <a:rPr lang="cs-CZ" sz="2000" b="1" dirty="0" err="1"/>
              <a:t>readme</a:t>
            </a:r>
            <a:r>
              <a:rPr lang="cs-CZ" sz="2000" b="1" dirty="0"/>
              <a:t> obsahuje výčet všech funkcí</a:t>
            </a:r>
            <a:r>
              <a:rPr lang="cs-CZ" sz="2000" dirty="0"/>
              <a:t>:</a:t>
            </a:r>
            <a:br>
              <a:rPr lang="cs-CZ" sz="2000" dirty="0"/>
            </a:br>
            <a:r>
              <a:rPr lang="cs-CZ" sz="2000" dirty="0">
                <a:hlinkClick r:id="rId2"/>
              </a:rPr>
              <a:t>https://github.com/xdp-project/xdp-tools/tree/master/lib/libxdp</a:t>
            </a:r>
            <a:endParaRPr lang="cs-CZ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Moje u</a:t>
            </a:r>
            <a:r>
              <a:rPr lang="cs-CZ" sz="2000" dirty="0" err="1"/>
              <a:t>kázková</a:t>
            </a:r>
            <a:r>
              <a:rPr lang="cs-CZ" sz="2000" dirty="0"/>
              <a:t> minimální aplikace:</a:t>
            </a:r>
            <a:r>
              <a:rPr lang="en-US" sz="2000" dirty="0"/>
              <a:t> </a:t>
            </a:r>
            <a:br>
              <a:rPr lang="cs-CZ" sz="2000" dirty="0"/>
            </a:br>
            <a:r>
              <a:rPr lang="cs-CZ" sz="2000" dirty="0">
                <a:hlinkClick r:id="rId3"/>
              </a:rPr>
              <a:t>https://github.com/RishaHir/xdp_demo/tree/master/xskdump</a:t>
            </a:r>
            <a:endParaRPr lang="cs-CZ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Téměř minimální aplikace přijímající pakety, na které jsem založil ukázkovou aplikaci: </a:t>
            </a:r>
            <a:br>
              <a:rPr lang="cs-CZ" sz="2000" dirty="0"/>
            </a:br>
            <a:r>
              <a:rPr lang="cs-CZ" sz="2000" dirty="0">
                <a:hlinkClick r:id="rId4"/>
              </a:rPr>
              <a:t>https://github.com/xdp-project/xdp-tutorial/tree/master/advanced03-AF_XDP</a:t>
            </a:r>
            <a:endParaRPr lang="en-US" sz="2000" dirty="0"/>
          </a:p>
          <a:p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5095FEF4-8820-81FF-69FC-7962CC0D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AF_XDP - </a:t>
            </a:r>
            <a:r>
              <a:rPr lang="cs-CZ" dirty="0"/>
              <a:t>odkazy</a:t>
            </a:r>
          </a:p>
        </p:txBody>
      </p:sp>
    </p:spTree>
    <p:extLst>
      <p:ext uri="{BB962C8B-B14F-4D97-AF65-F5344CB8AC3E}">
        <p14:creationId xmlns:p14="http://schemas.microsoft.com/office/powerpoint/2010/main" val="162478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638CFD5-35E8-CD2E-659F-D08EE7DA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8" y="1196766"/>
            <a:ext cx="8520600" cy="346597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Aplikace na kterou se odkazuje většina XDP dokumentace pod názvem „</a:t>
            </a:r>
            <a:r>
              <a:rPr lang="cs-CZ" sz="2000" i="1" dirty="0" err="1"/>
              <a:t>xdpsock</a:t>
            </a:r>
            <a:r>
              <a:rPr lang="cs-CZ" sz="2000" dirty="0"/>
              <a:t>“, kterou od kernel verze 6 už není možné najít ve složce </a:t>
            </a:r>
            <a:r>
              <a:rPr lang="cs-CZ" sz="2000" i="1" dirty="0" err="1"/>
              <a:t>samples</a:t>
            </a:r>
            <a:r>
              <a:rPr lang="cs-CZ" sz="2000" i="1" dirty="0"/>
              <a:t>/</a:t>
            </a:r>
            <a:r>
              <a:rPr lang="cs-CZ" sz="2000" i="1" dirty="0" err="1"/>
              <a:t>bpf</a:t>
            </a:r>
            <a:r>
              <a:rPr lang="cs-CZ" sz="2000" dirty="0"/>
              <a:t>:</a:t>
            </a:r>
            <a:br>
              <a:rPr lang="cs-CZ" sz="1600" dirty="0"/>
            </a:br>
            <a:r>
              <a:rPr lang="cs-CZ" sz="2000" dirty="0">
                <a:hlinkClick r:id="rId2"/>
              </a:rPr>
              <a:t>https://github.com/xdp-project/bpf-examples/tree/master/AF_XDP-example</a:t>
            </a:r>
            <a:endParaRPr lang="cs-CZ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Aplikace ukazující použití AF_XDP </a:t>
            </a:r>
            <a:r>
              <a:rPr lang="cs-CZ" sz="2000" dirty="0" err="1"/>
              <a:t>zero</a:t>
            </a:r>
            <a:r>
              <a:rPr lang="cs-CZ" sz="2000" dirty="0"/>
              <a:t> copy mezi dvěma network </a:t>
            </a:r>
            <a:r>
              <a:rPr lang="cs-CZ" sz="2000" dirty="0" err="1"/>
              <a:t>interfacy</a:t>
            </a:r>
            <a:r>
              <a:rPr lang="cs-CZ" sz="2000" dirty="0"/>
              <a:t> za pomoci sdílení UMEM: (Tohle jsem netestoval)</a:t>
            </a:r>
            <a:br>
              <a:rPr lang="cs-CZ" sz="2000" dirty="0"/>
            </a:br>
            <a:r>
              <a:rPr lang="cs-CZ" sz="2000" dirty="0">
                <a:hlinkClick r:id="rId3"/>
              </a:rPr>
              <a:t>https://github.com/xdp-project/bpf-examples/tree/master/AF_XDP-forwarding</a:t>
            </a:r>
            <a:endParaRPr lang="cs-CZ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/>
          </a:p>
          <a:p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5095FEF4-8820-81FF-69FC-7962CC0D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AF_XDP - </a:t>
            </a:r>
            <a:r>
              <a:rPr lang="cs-CZ" dirty="0"/>
              <a:t>odkazy</a:t>
            </a:r>
          </a:p>
        </p:txBody>
      </p:sp>
    </p:spTree>
    <p:extLst>
      <p:ext uri="{BB962C8B-B14F-4D97-AF65-F5344CB8AC3E}">
        <p14:creationId xmlns:p14="http://schemas.microsoft.com/office/powerpoint/2010/main" val="257879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92668" y="1249540"/>
            <a:ext cx="5920879" cy="3941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Pointa XDP je vložit do kernelu program, který se pro </a:t>
            </a:r>
            <a:r>
              <a:rPr lang="cs-CZ" sz="2000" u="sng" dirty="0"/>
              <a:t>každý paket</a:t>
            </a:r>
            <a:r>
              <a:rPr lang="cs-CZ" sz="2000" dirty="0"/>
              <a:t> vykoná jako první věc na </a:t>
            </a:r>
            <a:r>
              <a:rPr lang="cs-CZ" sz="2000" dirty="0" err="1"/>
              <a:t>rx</a:t>
            </a:r>
            <a:r>
              <a:rPr lang="cs-CZ" sz="2000" dirty="0"/>
              <a:t> cestě.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Další zpracování závisí na vyhodnocení XDP programu.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Technický popis: </a:t>
            </a:r>
            <a:br>
              <a:rPr lang="cs-CZ" sz="2000" dirty="0"/>
            </a:br>
            <a:r>
              <a:rPr lang="cs-CZ" sz="2000" dirty="0">
                <a:hlinkClick r:id="rId3"/>
              </a:rPr>
              <a:t>https://github.com/xdp-project/xdp-paper/blob/master/xdp-the-express-data-path.pdf</a:t>
            </a:r>
            <a:endParaRPr lang="cs-CZ" sz="2000"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Uživatelský popis: </a:t>
            </a:r>
            <a:r>
              <a:rPr lang="cs-CZ" sz="2000" dirty="0">
                <a:hlinkClick r:id="rId4"/>
              </a:rPr>
              <a:t>https://docs.cilium.io/en/latest/bpf/</a:t>
            </a:r>
            <a:endParaRPr lang="cs-CZ" sz="2000"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52400" y="191329"/>
            <a:ext cx="67299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XDP – eXpress Data Path</a:t>
            </a:r>
            <a:endParaRPr dirty="0"/>
          </a:p>
        </p:txBody>
      </p:sp>
      <p:pic>
        <p:nvPicPr>
          <p:cNvPr id="7" name="Obrázek 6">
            <a:hlinkClick r:id="rId3"/>
            <a:extLst>
              <a:ext uri="{FF2B5EF4-FFF2-40B4-BE49-F238E27FC236}">
                <a16:creationId xmlns:a16="http://schemas.microsoft.com/office/drawing/2014/main" id="{4DB8AD12-FCB0-6A39-DF99-A10579A9D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925" y="1120940"/>
            <a:ext cx="2910174" cy="40703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49C48BF9-E045-5934-CE57-608705E7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853" y="1026696"/>
            <a:ext cx="7579363" cy="408803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Implementace </a:t>
            </a:r>
            <a:r>
              <a:rPr lang="cs-CZ" sz="2000" dirty="0" err="1"/>
              <a:t>ndo</a:t>
            </a:r>
            <a:r>
              <a:rPr lang="cs-CZ" sz="2000" dirty="0"/>
              <a:t> funkcí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Volání XDP programu na </a:t>
            </a:r>
            <a:r>
              <a:rPr lang="cs-CZ" sz="2000" dirty="0" err="1"/>
              <a:t>rx</a:t>
            </a:r>
            <a:r>
              <a:rPr lang="cs-CZ" sz="2000" dirty="0"/>
              <a:t> cestě pro každý paket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Paměťový model 1 paket / 1 stránka pro XDP a UMEM pro AF_XDP a dynamické přepínání mezi nimi.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 err="1"/>
              <a:t>Read</a:t>
            </a:r>
            <a:r>
              <a:rPr lang="cs-CZ" sz="2000" dirty="0"/>
              <a:t> / </a:t>
            </a:r>
            <a:r>
              <a:rPr lang="cs-CZ" sz="2000" dirty="0" err="1"/>
              <a:t>Write</a:t>
            </a:r>
            <a:r>
              <a:rPr lang="cs-CZ" sz="2000" dirty="0"/>
              <a:t> přístup do bufferů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Místo na XDP hlavičku před začátkem dat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Podpora </a:t>
            </a:r>
            <a:r>
              <a:rPr lang="cs-CZ" sz="2000" dirty="0" err="1"/>
              <a:t>zero</a:t>
            </a:r>
            <a:r>
              <a:rPr lang="cs-CZ" sz="2000" dirty="0"/>
              <a:t> copy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XDP počítá s použitím NAPI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XDP vyžaduje novější kernel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F4522C7-F928-7E06-8BE4-31648E14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Nativn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podpora</a:t>
            </a:r>
            <a:r>
              <a:rPr lang="en-US" dirty="0"/>
              <a:t> XDP</a:t>
            </a:r>
            <a:r>
              <a:rPr lang="cs-CZ" dirty="0"/>
              <a:t> v driveru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1434B486-0F91-95DE-DDBE-3F3FFC6B4405}"/>
              </a:ext>
            </a:extLst>
          </p:cNvPr>
          <p:cNvGrpSpPr/>
          <p:nvPr/>
        </p:nvGrpSpPr>
        <p:grpSpPr>
          <a:xfrm>
            <a:off x="5178191" y="3284778"/>
            <a:ext cx="3640975" cy="2094806"/>
            <a:chOff x="5070764" y="880129"/>
            <a:chExt cx="3725720" cy="2070523"/>
          </a:xfrm>
        </p:grpSpPr>
        <p:pic>
          <p:nvPicPr>
            <p:cNvPr id="5" name="Obrázek 4">
              <a:extLst>
                <a:ext uri="{FF2B5EF4-FFF2-40B4-BE49-F238E27FC236}">
                  <a16:creationId xmlns:a16="http://schemas.microsoft.com/office/drawing/2014/main" id="{DE4C0AB7-C61B-2806-E477-6A5F69A5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0764" y="880129"/>
              <a:ext cx="3725720" cy="207052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Rukopis 6">
                  <a:extLst>
                    <a:ext uri="{FF2B5EF4-FFF2-40B4-BE49-F238E27FC236}">
                      <a16:creationId xmlns:a16="http://schemas.microsoft.com/office/drawing/2014/main" id="{44691D6C-3EB6-C878-D000-3256B044C8B4}"/>
                    </a:ext>
                  </a:extLst>
                </p14:cNvPr>
                <p14:cNvContentPartPr/>
                <p14:nvPr/>
              </p14:nvContentPartPr>
              <p14:xfrm>
                <a:off x="5286622" y="2354945"/>
                <a:ext cx="1469880" cy="89640"/>
              </p14:xfrm>
            </p:contentPart>
          </mc:Choice>
          <mc:Fallback xmlns="">
            <p:pic>
              <p:nvPicPr>
                <p:cNvPr id="7" name="Rukopis 6">
                  <a:extLst>
                    <a:ext uri="{FF2B5EF4-FFF2-40B4-BE49-F238E27FC236}">
                      <a16:creationId xmlns:a16="http://schemas.microsoft.com/office/drawing/2014/main" id="{44691D6C-3EB6-C878-D000-3256B044C8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31745" y="2248586"/>
                  <a:ext cx="1580001" cy="302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Rukopis 7">
                  <a:extLst>
                    <a:ext uri="{FF2B5EF4-FFF2-40B4-BE49-F238E27FC236}">
                      <a16:creationId xmlns:a16="http://schemas.microsoft.com/office/drawing/2014/main" id="{4064D679-699C-0723-1EAC-39C955AC6EFC}"/>
                    </a:ext>
                  </a:extLst>
                </p14:cNvPr>
                <p14:cNvContentPartPr/>
                <p14:nvPr/>
              </p14:nvContentPartPr>
              <p14:xfrm>
                <a:off x="5286622" y="2527025"/>
                <a:ext cx="2062080" cy="56520"/>
              </p14:xfrm>
            </p:contentPart>
          </mc:Choice>
          <mc:Fallback xmlns="">
            <p:pic>
              <p:nvPicPr>
                <p:cNvPr id="8" name="Rukopis 7">
                  <a:extLst>
                    <a:ext uri="{FF2B5EF4-FFF2-40B4-BE49-F238E27FC236}">
                      <a16:creationId xmlns:a16="http://schemas.microsoft.com/office/drawing/2014/main" id="{4064D679-699C-0723-1EAC-39C955AC6E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31736" y="2419709"/>
                  <a:ext cx="2172220" cy="270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Rukopis 8">
                  <a:extLst>
                    <a:ext uri="{FF2B5EF4-FFF2-40B4-BE49-F238E27FC236}">
                      <a16:creationId xmlns:a16="http://schemas.microsoft.com/office/drawing/2014/main" id="{8DDFC509-B7A4-7C30-3946-CAEAD536DDF0}"/>
                    </a:ext>
                  </a:extLst>
                </p14:cNvPr>
                <p14:cNvContentPartPr/>
                <p14:nvPr/>
              </p14:nvContentPartPr>
              <p14:xfrm>
                <a:off x="5336662" y="2696585"/>
                <a:ext cx="2394720" cy="86400"/>
              </p14:xfrm>
            </p:contentPart>
          </mc:Choice>
          <mc:Fallback xmlns="">
            <p:pic>
              <p:nvPicPr>
                <p:cNvPr id="9" name="Rukopis 8">
                  <a:extLst>
                    <a:ext uri="{FF2B5EF4-FFF2-40B4-BE49-F238E27FC236}">
                      <a16:creationId xmlns:a16="http://schemas.microsoft.com/office/drawing/2014/main" id="{8DDFC509-B7A4-7C30-3946-CAEAD536DD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81776" y="2590274"/>
                  <a:ext cx="2504860" cy="29937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236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EF4522C7-F928-7E06-8BE4-31648E14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Driver: </a:t>
            </a:r>
            <a:r>
              <a:rPr lang="cs-CZ" dirty="0" err="1"/>
              <a:t>ndo_bpf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0D26870-747C-6416-D3F3-8ACF8FE4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0831"/>
            <a:ext cx="4842278" cy="3659809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D6F1A011-D555-272E-9F57-7F273FBB1FCA}"/>
              </a:ext>
            </a:extLst>
          </p:cNvPr>
          <p:cNvSpPr txBox="1"/>
          <p:nvPr/>
        </p:nvSpPr>
        <p:spPr>
          <a:xfrm>
            <a:off x="4897622" y="2083724"/>
            <a:ext cx="3985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XDP_SETUP_PROG řeší výměnu programu na</a:t>
            </a:r>
          </a:p>
          <a:p>
            <a:r>
              <a:rPr lang="cs-CZ" dirty="0" err="1"/>
              <a:t>interfacu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XDP_SETUP_XSK_POOL přepíná mezi XDP a AF_XDP</a:t>
            </a:r>
          </a:p>
          <a:p>
            <a:endParaRPr lang="cs-CZ" dirty="0"/>
          </a:p>
          <a:p>
            <a:r>
              <a:rPr lang="cs-CZ" dirty="0"/>
              <a:t>(XSK značí </a:t>
            </a:r>
            <a:r>
              <a:rPr lang="cs-CZ" dirty="0" err="1"/>
              <a:t>xsocket</a:t>
            </a:r>
            <a:r>
              <a:rPr lang="cs-CZ" dirty="0"/>
              <a:t> / AF_XDP)</a:t>
            </a:r>
          </a:p>
        </p:txBody>
      </p:sp>
    </p:spTree>
    <p:extLst>
      <p:ext uri="{BB962C8B-B14F-4D97-AF65-F5344CB8AC3E}">
        <p14:creationId xmlns:p14="http://schemas.microsoft.com/office/powerpoint/2010/main" val="371736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EF4522C7-F928-7E06-8BE4-31648E14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91329"/>
            <a:ext cx="7240386" cy="688800"/>
          </a:xfrm>
        </p:spPr>
        <p:txBody>
          <a:bodyPr/>
          <a:lstStyle/>
          <a:p>
            <a:r>
              <a:rPr lang="cs-CZ" dirty="0" err="1"/>
              <a:t>ndo_xdp_xmit</a:t>
            </a:r>
            <a:r>
              <a:rPr lang="cs-CZ" dirty="0"/>
              <a:t>  a </a:t>
            </a:r>
            <a:r>
              <a:rPr lang="cs-CZ" dirty="0" err="1"/>
              <a:t>ndo_xsk_wakeup</a:t>
            </a:r>
            <a:endParaRPr lang="cs-CZ" dirty="0"/>
          </a:p>
        </p:txBody>
      </p:sp>
      <p:sp>
        <p:nvSpPr>
          <p:cNvPr id="4" name="Zástupný text 1">
            <a:extLst>
              <a:ext uri="{FF2B5EF4-FFF2-40B4-BE49-F238E27FC236}">
                <a16:creationId xmlns:a16="http://schemas.microsoft.com/office/drawing/2014/main" id="{D046A033-3923-C440-F72D-2D3A8D59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75" y="1037780"/>
            <a:ext cx="7579363" cy="408803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i="1" dirty="0" err="1"/>
              <a:t>ndo_xdp_xmit</a:t>
            </a:r>
            <a:r>
              <a:rPr lang="cs-CZ" sz="2000" i="1" dirty="0"/>
              <a:t> </a:t>
            </a:r>
            <a:r>
              <a:rPr lang="cs-CZ" sz="2000" dirty="0"/>
              <a:t>se volá když XDP program vykoná XDP_REDIRECT na tento interface. Funkce odešle dávku paketů.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i="1" dirty="0" err="1"/>
              <a:t>ndo_xsk_wakeup</a:t>
            </a:r>
            <a:r>
              <a:rPr lang="cs-CZ" sz="2000" dirty="0"/>
              <a:t> se volá, když v AF_XDP režimu </a:t>
            </a:r>
            <a:r>
              <a:rPr lang="cs-CZ" sz="2000" dirty="0" err="1"/>
              <a:t>userspace</a:t>
            </a:r>
            <a:r>
              <a:rPr lang="cs-CZ" sz="2000" dirty="0"/>
              <a:t> aplikace použije </a:t>
            </a:r>
            <a:r>
              <a:rPr lang="cs-CZ" sz="2000" i="1" dirty="0" err="1"/>
              <a:t>sendto</a:t>
            </a:r>
            <a:r>
              <a:rPr lang="cs-CZ" sz="2000" i="1" dirty="0"/>
              <a:t>() </a:t>
            </a:r>
            <a:r>
              <a:rPr lang="cs-CZ" sz="2000" dirty="0"/>
              <a:t>systémové volání. Funkce by měla probudit </a:t>
            </a:r>
            <a:r>
              <a:rPr lang="cs-CZ" sz="2000" dirty="0" err="1"/>
              <a:t>tx</a:t>
            </a:r>
            <a:r>
              <a:rPr lang="cs-CZ" sz="2000" dirty="0"/>
              <a:t>. A odeslat dávku paketů. </a:t>
            </a:r>
            <a:endParaRPr lang="cs-CZ" sz="2000" i="1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6D8C93D-CE2C-9CC1-3436-2C09B03C8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3" y="3320015"/>
            <a:ext cx="7956274" cy="22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1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EF4522C7-F928-7E06-8BE4-31648E14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91329"/>
            <a:ext cx="7351222" cy="688800"/>
          </a:xfrm>
        </p:spPr>
        <p:txBody>
          <a:bodyPr/>
          <a:lstStyle/>
          <a:p>
            <a:r>
              <a:rPr lang="cs-CZ" dirty="0"/>
              <a:t>Driver: volání XDP programu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D6F1A011-D555-272E-9F57-7F273FBB1FCA}"/>
              </a:ext>
            </a:extLst>
          </p:cNvPr>
          <p:cNvSpPr txBox="1"/>
          <p:nvPr/>
        </p:nvSpPr>
        <p:spPr>
          <a:xfrm>
            <a:off x="4679024" y="1874505"/>
            <a:ext cx="39859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xdp_buff</a:t>
            </a:r>
            <a:r>
              <a:rPr lang="cs-CZ" dirty="0"/>
              <a:t> - struktura představující paket v XDP</a:t>
            </a:r>
          </a:p>
          <a:p>
            <a:endParaRPr lang="cs-CZ" dirty="0"/>
          </a:p>
          <a:p>
            <a:r>
              <a:rPr lang="cs-CZ" dirty="0" err="1"/>
              <a:t>bpf_prog_run_xdp</a:t>
            </a:r>
            <a:r>
              <a:rPr lang="en-US" dirty="0"/>
              <a:t>()</a:t>
            </a:r>
            <a:r>
              <a:rPr lang="cs-CZ" dirty="0"/>
              <a:t> – volá se pro každý paket</a:t>
            </a:r>
          </a:p>
          <a:p>
            <a:endParaRPr lang="cs-CZ" dirty="0"/>
          </a:p>
          <a:p>
            <a:r>
              <a:rPr lang="cs-CZ" dirty="0" err="1"/>
              <a:t>nfb_xdp_rexmit</a:t>
            </a:r>
            <a:r>
              <a:rPr lang="cs-CZ" dirty="0"/>
              <a:t>() – odešle paket z toho samého interface</a:t>
            </a:r>
          </a:p>
          <a:p>
            <a:endParaRPr lang="en-US" dirty="0"/>
          </a:p>
          <a:p>
            <a:r>
              <a:rPr lang="en-US" dirty="0" err="1"/>
              <a:t>xdp_do_redirect</a:t>
            </a:r>
            <a:r>
              <a:rPr lang="en-US" dirty="0"/>
              <a:t>()</a:t>
            </a:r>
            <a:r>
              <a:rPr lang="cs-CZ" dirty="0"/>
              <a:t> – přepošle paket na jiný interface, cpu, nebo do </a:t>
            </a:r>
            <a:r>
              <a:rPr lang="cs-CZ" dirty="0" err="1"/>
              <a:t>userspace</a:t>
            </a:r>
            <a:endParaRPr lang="en-US" dirty="0"/>
          </a:p>
          <a:p>
            <a:endParaRPr lang="en-US" dirty="0"/>
          </a:p>
          <a:p>
            <a:r>
              <a:rPr lang="cs-CZ" dirty="0"/>
              <a:t>Další r</a:t>
            </a:r>
            <a:r>
              <a:rPr lang="en-US" dirty="0" err="1"/>
              <a:t>eakce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XDP </a:t>
            </a:r>
            <a:r>
              <a:rPr lang="en-US" dirty="0" err="1"/>
              <a:t>akce</a:t>
            </a:r>
            <a:r>
              <a:rPr lang="en-US" dirty="0"/>
              <a:t> se li</a:t>
            </a:r>
            <a:r>
              <a:rPr lang="cs-CZ" dirty="0" err="1"/>
              <a:t>ší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pam</a:t>
            </a:r>
            <a:r>
              <a:rPr lang="cs-CZ" dirty="0" err="1"/>
              <a:t>ěťové</a:t>
            </a:r>
            <a:r>
              <a:rPr lang="en-US" dirty="0"/>
              <a:t>ho </a:t>
            </a:r>
            <a:r>
              <a:rPr lang="en-US" dirty="0" err="1"/>
              <a:t>modelu</a:t>
            </a:r>
            <a:r>
              <a:rPr lang="cs-CZ" dirty="0"/>
              <a:t>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7232770-27BB-0AF6-50E9-FDAD546F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9" y="1117833"/>
            <a:ext cx="4440786" cy="450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2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49C48BF9-E045-5934-CE57-608705E7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853" y="1026696"/>
            <a:ext cx="7579363" cy="408803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XDP žádá, aby se pro každou frontu zaregistroval jeden paměťový model z </a:t>
            </a:r>
            <a:r>
              <a:rPr lang="cs-CZ" sz="2000" i="1" dirty="0" err="1"/>
              <a:t>enum</a:t>
            </a:r>
            <a:r>
              <a:rPr lang="cs-CZ" sz="2000" i="1" dirty="0"/>
              <a:t> </a:t>
            </a:r>
            <a:r>
              <a:rPr lang="cs-CZ" sz="2000" i="1" dirty="0" err="1"/>
              <a:t>xdp_mem_type</a:t>
            </a:r>
            <a:r>
              <a:rPr lang="cs-CZ" sz="2000" i="1" dirty="0"/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PAGE modely se používají při základním XDP</a:t>
            </a:r>
            <a:br>
              <a:rPr lang="cs-CZ" sz="2000" dirty="0"/>
            </a:br>
            <a:r>
              <a:rPr lang="cs-CZ" sz="2000" dirty="0"/>
              <a:t>(ne AF_XDP </a:t>
            </a:r>
            <a:r>
              <a:rPr lang="cs-CZ" sz="2000" dirty="0" err="1"/>
              <a:t>zero</a:t>
            </a:r>
            <a:r>
              <a:rPr lang="cs-CZ" sz="2000" dirty="0"/>
              <a:t> copy). Driver musí alokovat</a:t>
            </a:r>
            <a:br>
              <a:rPr lang="cs-CZ" sz="2000" dirty="0"/>
            </a:br>
            <a:r>
              <a:rPr lang="cs-CZ" sz="2000" dirty="0"/>
              <a:t>paměť sám. XDP drivery většinou používají</a:t>
            </a:r>
            <a:br>
              <a:rPr lang="cs-CZ" sz="2000" dirty="0"/>
            </a:br>
            <a:r>
              <a:rPr lang="cs-CZ" sz="2000" dirty="0" err="1"/>
              <a:t>Page</a:t>
            </a:r>
            <a:r>
              <a:rPr lang="cs-CZ" sz="2000" dirty="0"/>
              <a:t> Pool API:</a:t>
            </a:r>
            <a:br>
              <a:rPr lang="cs-CZ" sz="2000" dirty="0"/>
            </a:br>
            <a:r>
              <a:rPr lang="cs-CZ" sz="2000" dirty="0">
                <a:hlinkClick r:id="rId3"/>
              </a:rPr>
              <a:t>https://docs.kernel.org/networking/page_pool.html</a:t>
            </a:r>
            <a:br>
              <a:rPr lang="cs-CZ" sz="2000" dirty="0"/>
            </a:br>
            <a:endParaRPr lang="cs-CZ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XSK_BUFF_POOL model povoluje </a:t>
            </a:r>
            <a:r>
              <a:rPr lang="cs-CZ" sz="2000" dirty="0" err="1"/>
              <a:t>zero</a:t>
            </a:r>
            <a:r>
              <a:rPr lang="cs-CZ" sz="2000" dirty="0"/>
              <a:t> copy do user </a:t>
            </a:r>
            <a:r>
              <a:rPr lang="cs-CZ" sz="2000" dirty="0" err="1"/>
              <a:t>space</a:t>
            </a:r>
            <a:r>
              <a:rPr lang="cs-CZ" sz="2000" dirty="0"/>
              <a:t>. Paměť alokuje uživatel (UMEM) a driver ji namapuje.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b="1" dirty="0"/>
              <a:t>Při podpoře AF_XDP se musí mezi těmito modely dynamicky přepínat.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F4522C7-F928-7E06-8BE4-31648E14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Driver: paměťový model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1DAE3AF2-10FD-7D3E-4B6D-244694CA9B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909"/>
          <a:stretch/>
        </p:blipFill>
        <p:spPr>
          <a:xfrm>
            <a:off x="6353421" y="1468009"/>
            <a:ext cx="2420242" cy="13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42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28019E33-2549-B04E-2917-604FA7026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XDP závisí na zvoleném modelu. Buďto stránky namapuje přímo driver, nebo se využije </a:t>
            </a:r>
            <a:r>
              <a:rPr lang="cs-CZ" sz="2000" dirty="0" err="1"/>
              <a:t>Page</a:t>
            </a:r>
            <a:r>
              <a:rPr lang="cs-CZ" sz="2000" dirty="0"/>
              <a:t> Pool.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U AF_XDP se o mapování stará přímo kernelový kód, dma adresa se potom vytáhne z bufferu funkcí </a:t>
            </a:r>
            <a:r>
              <a:rPr lang="cs-CZ" sz="2000" i="1" dirty="0" err="1"/>
              <a:t>xsk_buff_xdp_get_frame_dma</a:t>
            </a:r>
            <a:r>
              <a:rPr lang="cs-CZ" sz="2000" i="1" dirty="0"/>
              <a:t>().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V driveru je potřeba předat tyto dma adresy kartě pro naplnění na </a:t>
            </a:r>
            <a:r>
              <a:rPr lang="cs-CZ" sz="2000" dirty="0" err="1"/>
              <a:t>rx</a:t>
            </a:r>
            <a:r>
              <a:rPr lang="cs-CZ" sz="2000" dirty="0"/>
              <a:t> a pro odeslání na </a:t>
            </a:r>
            <a:r>
              <a:rPr lang="cs-CZ" sz="2000" dirty="0" err="1"/>
              <a:t>tx</a:t>
            </a:r>
            <a:r>
              <a:rPr lang="cs-CZ" sz="2000" dirty="0"/>
              <a:t>.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DB28F9D9-299A-18B8-E2F2-FD77387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dosáhnout </a:t>
            </a:r>
            <a:r>
              <a:rPr lang="cs-CZ" dirty="0" err="1"/>
              <a:t>zero</a:t>
            </a:r>
            <a:r>
              <a:rPr lang="cs-CZ" dirty="0"/>
              <a:t> copy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6577D92-F108-7C98-2E15-88DE1A3F2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9" y="3603853"/>
            <a:ext cx="7558708" cy="34874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A6FC8E6-408E-CA31-D423-14F8741C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79" y="4336129"/>
            <a:ext cx="5061544" cy="34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82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49C48BF9-E045-5934-CE57-608705E7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9" y="1002759"/>
            <a:ext cx="7579363" cy="408803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NAPI je způsob přidělování strojového času driveru.</a:t>
            </a:r>
            <a:endParaRPr lang="en-US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NAPI p</a:t>
            </a:r>
            <a:r>
              <a:rPr lang="cs-CZ" sz="2000" dirty="0"/>
              <a:t>ří</a:t>
            </a:r>
            <a:r>
              <a:rPr lang="en-US" sz="2000" dirty="0"/>
              <a:t>j</a:t>
            </a:r>
            <a:r>
              <a:rPr lang="cs-CZ" sz="2000" dirty="0"/>
              <a:t>i</a:t>
            </a:r>
            <a:r>
              <a:rPr lang="en-US" sz="2000" dirty="0"/>
              <a:t>me interrupt</a:t>
            </a:r>
            <a:r>
              <a:rPr lang="cs-CZ" sz="2000" dirty="0"/>
              <a:t> a dostane budget po který bude CPU jenom přijímat a odesílat pakety.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NAPI umožňuje </a:t>
            </a:r>
            <a:r>
              <a:rPr lang="cs-CZ" sz="2000" dirty="0" err="1"/>
              <a:t>vymaskovat</a:t>
            </a:r>
            <a:r>
              <a:rPr lang="cs-CZ" sz="2000" dirty="0"/>
              <a:t> některé </a:t>
            </a:r>
            <a:r>
              <a:rPr lang="cs-CZ" sz="2000" dirty="0" err="1"/>
              <a:t>interrupty</a:t>
            </a:r>
            <a:r>
              <a:rPr lang="cs-CZ" sz="2000" dirty="0"/>
              <a:t> během času po který běží.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Části XDP spoléhají na NAPI a na garance, které to sebou nese. (Zejména že jedno volání NAPI proběhne vždy jen na jednom cpu)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F4522C7-F928-7E06-8BE4-31648E14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Driver</a:t>
            </a:r>
            <a:r>
              <a:rPr lang="cs-CZ"/>
              <a:t>: NAPI</a:t>
            </a:r>
            <a:endParaRPr lang="cs-CZ" dirty="0"/>
          </a:p>
        </p:txBody>
      </p:sp>
      <p:pic>
        <p:nvPicPr>
          <p:cNvPr id="5" name="Obrázek 4">
            <a:hlinkClick r:id="rId3"/>
            <a:extLst>
              <a:ext uri="{FF2B5EF4-FFF2-40B4-BE49-F238E27FC236}">
                <a16:creationId xmlns:a16="http://schemas.microsoft.com/office/drawing/2014/main" id="{FAF2FDF7-F279-1E47-86AD-01D923521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59" y="4140944"/>
            <a:ext cx="6592297" cy="1142594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AC9E2090-0E28-E00F-0764-073F7B67BBAC}"/>
              </a:ext>
            </a:extLst>
          </p:cNvPr>
          <p:cNvSpPr txBox="1"/>
          <p:nvPr/>
        </p:nvSpPr>
        <p:spPr>
          <a:xfrm>
            <a:off x="358259" y="3833167"/>
            <a:ext cx="456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 kernel dokumentace o XDP_REDIRECT operaci:</a:t>
            </a:r>
          </a:p>
        </p:txBody>
      </p:sp>
    </p:spTree>
    <p:extLst>
      <p:ext uri="{BB962C8B-B14F-4D97-AF65-F5344CB8AC3E}">
        <p14:creationId xmlns:p14="http://schemas.microsoft.com/office/powerpoint/2010/main" val="839353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28019E33-2549-B04E-2917-604FA7026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 err="1"/>
              <a:t>Zkanibalizoval</a:t>
            </a:r>
            <a:r>
              <a:rPr lang="cs-CZ" sz="2000" dirty="0"/>
              <a:t> jsem NET modul v našem driveru.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Pakety se přijímají po jednom.</a:t>
            </a: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Driver přímo alokuje kernel vlákna pro RX.</a:t>
            </a:r>
            <a:endParaRPr lang="en-US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TX </a:t>
            </a:r>
            <a:r>
              <a:rPr lang="cs-CZ" sz="2000" dirty="0"/>
              <a:t>část pro AF_XDP jenom přímo v </a:t>
            </a:r>
            <a:r>
              <a:rPr lang="cs-CZ" sz="2000" i="1" dirty="0" err="1"/>
              <a:t>ndo_xsk_wakeup</a:t>
            </a: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Driver vnitřně používá </a:t>
            </a:r>
            <a:r>
              <a:rPr lang="cs-CZ" sz="2000" dirty="0" err="1"/>
              <a:t>ndp</a:t>
            </a:r>
            <a:r>
              <a:rPr lang="cs-CZ" sz="2000" dirty="0"/>
              <a:t> funkce poupravené pro využití v kernel </a:t>
            </a:r>
            <a:r>
              <a:rPr lang="cs-CZ" sz="2000" dirty="0" err="1"/>
              <a:t>space</a:t>
            </a:r>
            <a:r>
              <a:rPr lang="cs-CZ" sz="2000" dirty="0"/>
              <a:t>; jsou nekompatibilní s XDP z důvodu potřeby mít před paketem XDP_PACKET_HEADROOM místa, navíc nelze jednoduše zaručit model 1 paket / 1 stránka – toto řeším (dočasně) kopírováním.</a:t>
            </a:r>
            <a:br>
              <a:rPr lang="cs-CZ" sz="20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cs-CZ" sz="2000" dirty="0"/>
              <a:t>=&gt; </a:t>
            </a:r>
            <a:r>
              <a:rPr lang="cs-CZ" sz="2000" b="1" dirty="0"/>
              <a:t>Plná podpora XDP by vyžadovala driver přepsat.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DB28F9D9-299A-18B8-E2F2-FD77387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Aktuální stav</a:t>
            </a:r>
          </a:p>
        </p:txBody>
      </p:sp>
    </p:spTree>
    <p:extLst>
      <p:ext uri="{BB962C8B-B14F-4D97-AF65-F5344CB8AC3E}">
        <p14:creationId xmlns:p14="http://schemas.microsoft.com/office/powerpoint/2010/main" val="3868113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49C48BF9-E045-5934-CE57-608705E7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853" y="1026696"/>
            <a:ext cx="7579363" cy="408803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XDP pro správnou funkčnost vyžaduje linuxový driver používající specifický paměťový model.</a:t>
            </a: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XDP je stále ve vývoji, funkcionalita XDP je závislá na verzi kernelu:</a:t>
            </a:r>
            <a:br>
              <a:rPr lang="cs-CZ" sz="2000" dirty="0"/>
            </a:br>
            <a:r>
              <a:rPr lang="cs-CZ" sz="2000" dirty="0">
                <a:hlinkClick r:id="rId3"/>
              </a:rPr>
              <a:t>https://github.com/xdp-project/xdp-tools/tree/master/lib/libxdp#kernel-and-bpf-program-feature-compatibility</a:t>
            </a:r>
            <a:endParaRPr lang="cs-CZ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XDP počítá s využitím dalších kernel mechanismů. Např. </a:t>
            </a:r>
            <a:r>
              <a:rPr lang="cs-CZ" sz="2000" dirty="0" err="1"/>
              <a:t>Page</a:t>
            </a:r>
            <a:r>
              <a:rPr lang="cs-CZ" sz="2000" dirty="0"/>
              <a:t> Pool a NAPI. Tohle se částečně promítá i do user </a:t>
            </a:r>
            <a:r>
              <a:rPr lang="cs-CZ" sz="2000" dirty="0" err="1"/>
              <a:t>space</a:t>
            </a:r>
            <a:r>
              <a:rPr lang="cs-CZ" sz="2000" dirty="0"/>
              <a:t>. (NAPI </a:t>
            </a:r>
            <a:r>
              <a:rPr lang="cs-CZ" sz="2000" dirty="0" err="1"/>
              <a:t>socket</a:t>
            </a:r>
            <a:r>
              <a:rPr lang="cs-CZ" sz="2000" dirty="0"/>
              <a:t> </a:t>
            </a:r>
            <a:r>
              <a:rPr lang="cs-CZ" sz="2000" dirty="0" err="1"/>
              <a:t>ops</a:t>
            </a:r>
            <a:r>
              <a:rPr lang="cs-CZ" sz="2000" dirty="0"/>
              <a:t> …)</a:t>
            </a:r>
            <a:br>
              <a:rPr lang="cs-CZ" sz="2000" dirty="0"/>
            </a:br>
            <a:endParaRPr lang="cs-CZ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F4522C7-F928-7E06-8BE4-31648E14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Shrnut</a:t>
            </a:r>
            <a:r>
              <a:rPr lang="cs-CZ" dirty="0"/>
              <a:t>í</a:t>
            </a:r>
          </a:p>
        </p:txBody>
      </p:sp>
    </p:spTree>
    <p:extLst>
      <p:ext uri="{BB962C8B-B14F-4D97-AF65-F5344CB8AC3E}">
        <p14:creationId xmlns:p14="http://schemas.microsoft.com/office/powerpoint/2010/main" val="4178987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49C48BF9-E045-5934-CE57-608705E7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853" y="1026696"/>
            <a:ext cx="7579363" cy="408803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AF_XDP program poběží na Linuxu v generickém režimu vždy a nativně na jakékoliv kartě jejíž driver podporuje AF_XDP.</a:t>
            </a: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Správná implementace XDP prakticky zaručuje, že driver bude odpovídat aktuálnímu linuxovému systémovému rozhraní.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…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F4522C7-F928-7E06-8BE4-31648E14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Výhody XDP</a:t>
            </a:r>
          </a:p>
        </p:txBody>
      </p:sp>
    </p:spTree>
    <p:extLst>
      <p:ext uri="{BB962C8B-B14F-4D97-AF65-F5344CB8AC3E}">
        <p14:creationId xmlns:p14="http://schemas.microsoft.com/office/powerpoint/2010/main" val="342790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3F6C6F4-733C-AB70-7FBC-C360B6796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Vypadá jako funkce s argumentem </a:t>
            </a:r>
            <a:r>
              <a:rPr lang="cs-CZ" sz="2000" i="1" dirty="0" err="1"/>
              <a:t>struct</a:t>
            </a:r>
            <a:r>
              <a:rPr lang="cs-CZ" sz="2000" i="1" dirty="0"/>
              <a:t> </a:t>
            </a:r>
            <a:r>
              <a:rPr lang="cs-CZ" sz="2000" i="1" dirty="0" err="1"/>
              <a:t>xdp_md</a:t>
            </a:r>
            <a:r>
              <a:rPr lang="en-US" sz="2000" i="1" dirty="0"/>
              <a:t> </a:t>
            </a:r>
            <a:r>
              <a:rPr lang="en-US" sz="2000" dirty="0"/>
              <a:t>a n</a:t>
            </a:r>
            <a:r>
              <a:rPr lang="cs-CZ" sz="2000" dirty="0" err="1"/>
              <a:t>ávratovou</a:t>
            </a:r>
            <a:r>
              <a:rPr lang="cs-CZ" sz="2000" dirty="0"/>
              <a:t> hodnotou </a:t>
            </a:r>
            <a:r>
              <a:rPr lang="cs-CZ" sz="2000" i="1" dirty="0" err="1"/>
              <a:t>enum</a:t>
            </a:r>
            <a:r>
              <a:rPr lang="cs-CZ" sz="2000" i="1" dirty="0"/>
              <a:t> </a:t>
            </a:r>
            <a:r>
              <a:rPr lang="cs-CZ" sz="2000" i="1" dirty="0" err="1"/>
              <a:t>xdp_action</a:t>
            </a:r>
            <a:r>
              <a:rPr lang="cs-CZ" sz="2000" i="1" dirty="0"/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Má přístup k datům paketu a může ho měnit.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Může si předávat data mezi jednotlivými voláními, s dalšími XDP programy a s user </a:t>
            </a:r>
            <a:r>
              <a:rPr lang="cs-CZ" sz="2000" dirty="0" err="1"/>
              <a:t>spacem</a:t>
            </a:r>
            <a:r>
              <a:rPr lang="cs-CZ" sz="2000" dirty="0"/>
              <a:t> pomocí systému </a:t>
            </a:r>
            <a:r>
              <a:rPr lang="cs-CZ" sz="2000" dirty="0" err="1"/>
              <a:t>bpf</a:t>
            </a:r>
            <a:r>
              <a:rPr lang="cs-CZ" sz="2000" dirty="0"/>
              <a:t> map.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Program se kompiluje do byte kódu pro </a:t>
            </a:r>
            <a:r>
              <a:rPr lang="cs-CZ" sz="2000" dirty="0" err="1"/>
              <a:t>eBPF</a:t>
            </a:r>
            <a:r>
              <a:rPr lang="cs-CZ" sz="2000" dirty="0"/>
              <a:t> virtuální stroj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F0C9F181-79E1-85F1-B2C0-0911788F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XDP program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DBDF5E6-91ED-0C4F-3985-6388D781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05" y="3969663"/>
            <a:ext cx="2171319" cy="134771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E8B1E56-A7ED-BD13-7060-C692CD15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934" y="3969663"/>
            <a:ext cx="3390131" cy="1287724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ABC25D37-036A-0913-A445-A958D7CB6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01" y="3917783"/>
            <a:ext cx="2485923" cy="139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41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49C48BF9-E045-5934-CE57-608705E7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853" y="1026696"/>
            <a:ext cx="7579363" cy="408803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Prototyp driveru:</a:t>
            </a:r>
            <a:br>
              <a:rPr lang="cs-CZ" sz="2000" dirty="0"/>
            </a:br>
            <a:r>
              <a:rPr lang="cs-CZ" sz="2000" dirty="0">
                <a:hlinkClick r:id="rId3"/>
              </a:rPr>
              <a:t>https://gitlab.liberouter.org/ndk/swbase/-/tree/hyros-feat-xdp-demo/drivers/kernel/drivers/nfb/net?ref_type=heads</a:t>
            </a:r>
            <a:endParaRPr lang="en-US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Ukázky: </a:t>
            </a:r>
            <a:br>
              <a:rPr lang="cs-CZ" sz="2000" dirty="0"/>
            </a:br>
            <a:r>
              <a:rPr lang="cs-CZ" sz="2000" dirty="0">
                <a:hlinkClick r:id="rId4"/>
              </a:rPr>
              <a:t>https://github.com/RishaHir/xdp_demo/tree/ma</a:t>
            </a:r>
            <a:r>
              <a:rPr lang="en-US" sz="2000" dirty="0" err="1">
                <a:hlinkClick r:id="rId4"/>
              </a:rPr>
              <a:t>ster</a:t>
            </a:r>
            <a:br>
              <a:rPr lang="cs-CZ" sz="2000" dirty="0"/>
            </a:br>
            <a:endParaRPr lang="cs-CZ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 err="1"/>
              <a:t>Page</a:t>
            </a:r>
            <a:r>
              <a:rPr lang="cs-CZ" sz="2000" dirty="0"/>
              <a:t> Pool dokumentace: </a:t>
            </a:r>
            <a:br>
              <a:rPr lang="cs-CZ" sz="2000" dirty="0"/>
            </a:br>
            <a:r>
              <a:rPr lang="cs-CZ" sz="2000" dirty="0">
                <a:hlinkClick r:id="rId5"/>
              </a:rPr>
              <a:t>https://docs.kernel.org/networking/page_pool.html</a:t>
            </a:r>
            <a:endParaRPr lang="cs-CZ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NAPI dokumentace:</a:t>
            </a:r>
            <a:br>
              <a:rPr lang="cs-CZ" sz="2000" dirty="0"/>
            </a:br>
            <a:r>
              <a:rPr lang="cs-CZ" sz="2000" dirty="0">
                <a:hlinkClick r:id="rId6"/>
              </a:rPr>
              <a:t>https://docs.kernel.org/networking/napi.html</a:t>
            </a:r>
            <a:br>
              <a:rPr lang="cs-CZ" sz="2000" dirty="0"/>
            </a:br>
            <a:r>
              <a:rPr lang="cs-CZ" sz="2000" dirty="0">
                <a:hlinkClick r:id="rId7"/>
              </a:rPr>
              <a:t>https://wiki.linuxfoundation.org/networking/napi#hardware_architecture</a:t>
            </a:r>
            <a:endParaRPr lang="cs-CZ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F4522C7-F928-7E06-8BE4-31648E14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Nativní XDP - odkazy</a:t>
            </a:r>
          </a:p>
        </p:txBody>
      </p:sp>
    </p:spTree>
    <p:extLst>
      <p:ext uri="{BB962C8B-B14F-4D97-AF65-F5344CB8AC3E}">
        <p14:creationId xmlns:p14="http://schemas.microsoft.com/office/powerpoint/2010/main" val="277247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Díky za pozornost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8FBCACC9-EBB3-531E-2B6A-9B6B1ECD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XDP program</a:t>
            </a:r>
          </a:p>
        </p:txBody>
      </p:sp>
      <p:pic>
        <p:nvPicPr>
          <p:cNvPr id="9" name="Obrázek 8">
            <a:hlinkClick r:id="rId2"/>
            <a:extLst>
              <a:ext uri="{FF2B5EF4-FFF2-40B4-BE49-F238E27FC236}">
                <a16:creationId xmlns:a16="http://schemas.microsoft.com/office/drawing/2014/main" id="{3599818C-AD34-19E7-B4CE-E038BBB3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6" y="1343427"/>
            <a:ext cx="7909571" cy="36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6058A249-2E02-E9D1-4224-52BC8E85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82806"/>
            <a:ext cx="8520600" cy="385337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cs-CZ" sz="2000" dirty="0"/>
              <a:t>XDP_PASS – paket dál putuje do kernel network </a:t>
            </a:r>
            <a:r>
              <a:rPr lang="cs-CZ" sz="2000" dirty="0" err="1"/>
              <a:t>stacku</a:t>
            </a:r>
            <a:r>
              <a:rPr lang="cs-CZ" sz="2000" dirty="0"/>
              <a:t> - kopíruje se</a:t>
            </a:r>
          </a:p>
          <a:p>
            <a:pPr>
              <a:spcAft>
                <a:spcPts val="600"/>
              </a:spcAft>
            </a:pPr>
            <a:r>
              <a:rPr lang="cs-CZ" sz="2000" dirty="0"/>
              <a:t>XDP_DROP / XDP_ABORT - zahodí paket (ABORT značí chybu)</a:t>
            </a:r>
          </a:p>
          <a:p>
            <a:pPr>
              <a:spcAft>
                <a:spcPts val="600"/>
              </a:spcAft>
            </a:pPr>
            <a:r>
              <a:rPr lang="cs-CZ" sz="2000" dirty="0"/>
              <a:t>XDP_TX – odešle paket z toho samého interface - nekopíruje se</a:t>
            </a:r>
          </a:p>
          <a:p>
            <a:pPr>
              <a:lnSpc>
                <a:spcPct val="100000"/>
              </a:lnSpc>
            </a:pPr>
            <a:r>
              <a:rPr lang="cs-CZ" sz="2000" b="1" dirty="0"/>
              <a:t>XDP_REDIRECT </a:t>
            </a:r>
            <a:r>
              <a:rPr lang="cs-CZ" sz="2000" dirty="0"/>
              <a:t>– Přepošle paket:</a:t>
            </a:r>
          </a:p>
          <a:p>
            <a:pPr lvl="1">
              <a:lnSpc>
                <a:spcPct val="100000"/>
              </a:lnSpc>
            </a:pPr>
            <a:r>
              <a:rPr lang="cs-CZ" sz="1400" dirty="0"/>
              <a:t>K odeslání na jiný interface - kopíruje se</a:t>
            </a:r>
          </a:p>
          <a:p>
            <a:pPr lvl="1">
              <a:lnSpc>
                <a:spcPct val="100000"/>
              </a:lnSpc>
            </a:pPr>
            <a:r>
              <a:rPr lang="cs-CZ" sz="1400" dirty="0"/>
              <a:t>Pro zpracování na jiné cpu</a:t>
            </a:r>
          </a:p>
          <a:p>
            <a:pPr lvl="1">
              <a:lnSpc>
                <a:spcPct val="100000"/>
              </a:lnSpc>
            </a:pPr>
            <a:r>
              <a:rPr lang="cs-CZ" sz="1400" b="1" dirty="0"/>
              <a:t>Do user </a:t>
            </a:r>
            <a:r>
              <a:rPr lang="cs-CZ" sz="1400" b="1" dirty="0" err="1"/>
              <a:t>space</a:t>
            </a:r>
            <a:r>
              <a:rPr lang="cs-CZ" sz="1400" b="1" dirty="0"/>
              <a:t> aplikace skrz XDP </a:t>
            </a:r>
            <a:r>
              <a:rPr lang="cs-CZ" sz="1400" b="1" dirty="0" err="1"/>
              <a:t>socket</a:t>
            </a:r>
            <a:r>
              <a:rPr lang="cs-CZ" sz="1400" b="1" dirty="0"/>
              <a:t> =&gt; AF_XDP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cs-CZ" sz="200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7860E5CD-1510-B8E6-5B9B-F29ABCF6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XDP akce</a:t>
            </a:r>
          </a:p>
        </p:txBody>
      </p:sp>
    </p:spTree>
    <p:extLst>
      <p:ext uri="{BB962C8B-B14F-4D97-AF65-F5344CB8AC3E}">
        <p14:creationId xmlns:p14="http://schemas.microsoft.com/office/powerpoint/2010/main" val="252611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2A43DB6-E992-C38D-A7B3-B7BE7C7D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Obrázek</a:t>
            </a:r>
          </a:p>
        </p:txBody>
      </p:sp>
      <p:pic>
        <p:nvPicPr>
          <p:cNvPr id="5" name="Obrázek 4">
            <a:hlinkClick r:id="rId2"/>
            <a:extLst>
              <a:ext uri="{FF2B5EF4-FFF2-40B4-BE49-F238E27FC236}">
                <a16:creationId xmlns:a16="http://schemas.microsoft.com/office/drawing/2014/main" id="{E65B1160-2F40-AA9B-2052-FC8CAD13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9398"/>
            <a:ext cx="9144000" cy="295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7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6058A249-2E02-E9D1-4224-52BC8E85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82806"/>
            <a:ext cx="8520600" cy="385337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Pro načítání a </a:t>
            </a:r>
            <a:r>
              <a:rPr lang="cs-CZ" sz="2000" dirty="0" err="1"/>
              <a:t>odnáčítání</a:t>
            </a:r>
            <a:r>
              <a:rPr lang="cs-CZ" sz="2000" dirty="0"/>
              <a:t> programu lze použít program </a:t>
            </a:r>
            <a:r>
              <a:rPr lang="cs-CZ" sz="2000" dirty="0" err="1"/>
              <a:t>xdp-loader</a:t>
            </a:r>
            <a:r>
              <a:rPr lang="cs-CZ" sz="2000" dirty="0"/>
              <a:t>, který je součástí </a:t>
            </a:r>
            <a:r>
              <a:rPr lang="cs-CZ" sz="2000" dirty="0" err="1"/>
              <a:t>xdp-tools</a:t>
            </a:r>
            <a:r>
              <a:rPr lang="cs-CZ" sz="2000" dirty="0"/>
              <a:t>: </a:t>
            </a:r>
            <a:br>
              <a:rPr lang="en-US" sz="2000" dirty="0"/>
            </a:br>
            <a:r>
              <a:rPr lang="cs-CZ" sz="2000" dirty="0">
                <a:hlinkClick r:id="rId2"/>
              </a:rPr>
              <a:t>https://github.com/xdp-project/xdp-tools</a:t>
            </a:r>
            <a:endParaRPr lang="cs-CZ" sz="2000" dirty="0"/>
          </a:p>
          <a:p>
            <a:pPr>
              <a:lnSpc>
                <a:spcPct val="100000"/>
              </a:lnSpc>
            </a:pPr>
            <a:r>
              <a:rPr lang="cs-CZ" sz="2000" dirty="0"/>
              <a:t>XDP programy lze načíst v několika režimech: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cs-CZ" sz="1400" b="1" dirty="0"/>
              <a:t>Generický</a:t>
            </a:r>
            <a:r>
              <a:rPr lang="cs-CZ" sz="1400" dirty="0"/>
              <a:t>: bude fungovat vždy, ale pakety se budou kopírovat – je to </a:t>
            </a:r>
            <a:r>
              <a:rPr lang="cs-CZ" sz="1400" b="1" dirty="0"/>
              <a:t>preferovaný režim pro zkoušení XDP.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cs-CZ" sz="1400" b="1" dirty="0"/>
              <a:t>Nativní: </a:t>
            </a:r>
            <a:r>
              <a:rPr lang="cs-CZ" sz="1400" dirty="0"/>
              <a:t>vyžaduje podporu driveru – </a:t>
            </a:r>
            <a:r>
              <a:rPr lang="cs-CZ" sz="1400" b="1" dirty="0"/>
              <a:t>umožňuje </a:t>
            </a:r>
            <a:r>
              <a:rPr lang="cs-CZ" sz="1400" b="1" dirty="0" err="1"/>
              <a:t>zero</a:t>
            </a:r>
            <a:r>
              <a:rPr lang="cs-CZ" sz="1400" b="1" dirty="0"/>
              <a:t> copy do user </a:t>
            </a:r>
            <a:r>
              <a:rPr lang="cs-CZ" sz="1400" b="1" dirty="0" err="1"/>
              <a:t>space</a:t>
            </a:r>
            <a:r>
              <a:rPr lang="cs-CZ" sz="1400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cs-CZ" sz="1400" b="1" dirty="0"/>
              <a:t>Hardwarový: </a:t>
            </a:r>
            <a:r>
              <a:rPr lang="cs-CZ" sz="1400" dirty="0"/>
              <a:t>program běží přímo na kartě – téměř nikdo ho nepodporuje.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7860E5CD-1510-B8E6-5B9B-F29ABCF6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XDP načítání programu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8472C61-BF90-AEA5-C729-7822EAAA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46072"/>
            <a:ext cx="5358938" cy="1777599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5CD5378A-7694-C3D5-36F1-58827AF91905}"/>
              </a:ext>
            </a:extLst>
          </p:cNvPr>
          <p:cNvSpPr txBox="1"/>
          <p:nvPr/>
        </p:nvSpPr>
        <p:spPr>
          <a:xfrm>
            <a:off x="5556573" y="3812559"/>
            <a:ext cx="3071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Pokud</a:t>
            </a:r>
            <a:r>
              <a:rPr lang="en-US" dirty="0"/>
              <a:t> program</a:t>
            </a:r>
            <a:r>
              <a:rPr lang="cs-CZ" dirty="0"/>
              <a:t> nejde načíst, je k ničemu sledovat návratový kód</a:t>
            </a:r>
            <a:r>
              <a:rPr lang="en-US" dirty="0"/>
              <a:t>.</a:t>
            </a:r>
            <a:r>
              <a:rPr lang="cs-CZ" dirty="0"/>
              <a:t> </a:t>
            </a:r>
            <a:r>
              <a:rPr lang="en-US" dirty="0"/>
              <a:t>P</a:t>
            </a:r>
            <a:r>
              <a:rPr lang="cs-CZ" dirty="0" err="1"/>
              <a:t>řidáním</a:t>
            </a:r>
            <a:r>
              <a:rPr lang="cs-CZ" dirty="0"/>
              <a:t> –</a:t>
            </a:r>
            <a:r>
              <a:rPr lang="cs-CZ" dirty="0" err="1"/>
              <a:t>vv</a:t>
            </a:r>
            <a:r>
              <a:rPr lang="cs-CZ" dirty="0"/>
              <a:t> se vypíše přesná instrukce na které program selhal a proč.</a:t>
            </a:r>
          </a:p>
        </p:txBody>
      </p:sp>
    </p:spTree>
    <p:extLst>
      <p:ext uri="{BB962C8B-B14F-4D97-AF65-F5344CB8AC3E}">
        <p14:creationId xmlns:p14="http://schemas.microsoft.com/office/powerpoint/2010/main" val="406597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EC11FCF-F990-A46D-7DEA-B26D3EF33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57992"/>
            <a:ext cx="8520600" cy="281256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cs-CZ" sz="2000" dirty="0" err="1"/>
              <a:t>libbpf</a:t>
            </a:r>
            <a:r>
              <a:rPr lang="cs-CZ" sz="2000" dirty="0"/>
              <a:t>: knihovna s funkcemi pro tvorbu </a:t>
            </a:r>
            <a:r>
              <a:rPr lang="cs-CZ" sz="2000" dirty="0" err="1"/>
              <a:t>bpf</a:t>
            </a:r>
            <a:r>
              <a:rPr lang="cs-CZ" sz="2000" dirty="0"/>
              <a:t> (</a:t>
            </a:r>
            <a:r>
              <a:rPr lang="cs-CZ" sz="2000" dirty="0" err="1"/>
              <a:t>xdp</a:t>
            </a:r>
            <a:r>
              <a:rPr lang="cs-CZ" sz="2000" dirty="0"/>
              <a:t>) programů:</a:t>
            </a:r>
            <a:br>
              <a:rPr lang="cs-CZ" sz="2000" dirty="0"/>
            </a:br>
            <a:r>
              <a:rPr lang="cs-CZ" sz="2000" dirty="0"/>
              <a:t> </a:t>
            </a:r>
            <a:r>
              <a:rPr lang="cs-CZ" sz="2000" dirty="0">
                <a:hlinkClick r:id="rId2"/>
              </a:rPr>
              <a:t>https://github.com/libbpf/libbpf</a:t>
            </a:r>
            <a:endParaRPr lang="cs-CZ" sz="2000"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cs-CZ" sz="2000" dirty="0" err="1"/>
              <a:t>xdp-tools</a:t>
            </a:r>
            <a:r>
              <a:rPr lang="cs-CZ" sz="2000" dirty="0"/>
              <a:t> a </a:t>
            </a:r>
            <a:r>
              <a:rPr lang="cs-CZ" sz="2000" dirty="0" err="1"/>
              <a:t>libxdp</a:t>
            </a:r>
            <a:r>
              <a:rPr lang="cs-CZ" sz="2000" dirty="0"/>
              <a:t>:</a:t>
            </a:r>
            <a:br>
              <a:rPr lang="cs-CZ" sz="2000" dirty="0"/>
            </a:br>
            <a:r>
              <a:rPr lang="cs-CZ" sz="2000" dirty="0">
                <a:hlinkClick r:id="rId3"/>
              </a:rPr>
              <a:t>https://github.com/xdp-project/xdp-tools</a:t>
            </a:r>
            <a:endParaRPr lang="cs-CZ" sz="2000"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cs-CZ" sz="2000" dirty="0" err="1"/>
              <a:t>Redhat</a:t>
            </a:r>
            <a:r>
              <a:rPr lang="cs-CZ" sz="2000" dirty="0"/>
              <a:t> </a:t>
            </a:r>
            <a:r>
              <a:rPr lang="cs-CZ" sz="2000" dirty="0" err="1"/>
              <a:t>quickstart</a:t>
            </a:r>
            <a:r>
              <a:rPr lang="cs-CZ" sz="2000" dirty="0"/>
              <a:t> tutoriál na XDP podle kterého jsem se řídil: </a:t>
            </a:r>
            <a:br>
              <a:rPr lang="cs-CZ" sz="2000" dirty="0"/>
            </a:br>
            <a:r>
              <a:rPr lang="cs-CZ" sz="2000" dirty="0">
                <a:hlinkClick r:id="rId4"/>
              </a:rPr>
              <a:t>https://developers.redhat.com/blog/2021/04/01/get-started-with-xdp#</a:t>
            </a:r>
            <a:endParaRPr lang="cs-CZ" sz="2000"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Technický popis XDP</a:t>
            </a:r>
            <a:r>
              <a:rPr lang="en-US" sz="2000" dirty="0"/>
              <a:t>:</a:t>
            </a:r>
            <a:br>
              <a:rPr lang="cs-CZ" sz="2000" dirty="0"/>
            </a:br>
            <a:r>
              <a:rPr lang="cs-CZ" sz="2000" dirty="0">
                <a:hlinkClick r:id="rId5"/>
              </a:rPr>
              <a:t>https://github.com/xdp-project/xdp-paper/blob/master/xdp-the-express-data-path.pdf</a:t>
            </a:r>
            <a:endParaRPr lang="cs-CZ" sz="2000"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Uživatelský popis a příklady XDP:</a:t>
            </a:r>
            <a:br>
              <a:rPr lang="en-US" sz="2000" dirty="0"/>
            </a:br>
            <a:r>
              <a:rPr lang="cs-CZ" sz="2000" dirty="0">
                <a:hlinkClick r:id="rId6"/>
              </a:rPr>
              <a:t>https://docs.cilium.io/en/latest/bpf/</a:t>
            </a:r>
            <a:endParaRPr lang="cs-CZ" sz="2000" dirty="0"/>
          </a:p>
          <a:p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9594901-AAE1-9D73-5F74-2F05748A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XDP - odkazy </a:t>
            </a:r>
          </a:p>
        </p:txBody>
      </p:sp>
    </p:spTree>
    <p:extLst>
      <p:ext uri="{BB962C8B-B14F-4D97-AF65-F5344CB8AC3E}">
        <p14:creationId xmlns:p14="http://schemas.microsoft.com/office/powerpoint/2010/main" val="95441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4403B8B-E42A-45FB-CC8E-B208F33E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0527"/>
            <a:ext cx="8520600" cy="295293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cs-CZ" sz="2000" dirty="0"/>
              <a:t>User </a:t>
            </a:r>
            <a:r>
              <a:rPr lang="cs-CZ" sz="2000" dirty="0" err="1"/>
              <a:t>space</a:t>
            </a:r>
            <a:r>
              <a:rPr lang="cs-CZ" sz="2000" dirty="0"/>
              <a:t> aplikace </a:t>
            </a:r>
            <a:r>
              <a:rPr lang="cs-CZ" sz="2000" dirty="0" err="1"/>
              <a:t>naalokuje</a:t>
            </a:r>
            <a:r>
              <a:rPr lang="cs-CZ" sz="2000" dirty="0"/>
              <a:t> buffer pool (UMEM) a čtyři </a:t>
            </a:r>
            <a:r>
              <a:rPr lang="cs-CZ" sz="2000" dirty="0" err="1"/>
              <a:t>descriptor</a:t>
            </a:r>
            <a:r>
              <a:rPr lang="cs-CZ" sz="2000" dirty="0"/>
              <a:t> ringy</a:t>
            </a:r>
            <a:r>
              <a:rPr lang="en-US" sz="2000" dirty="0"/>
              <a:t> (</a:t>
            </a:r>
            <a:r>
              <a:rPr lang="cs-CZ" sz="2000" dirty="0"/>
              <a:t>FILL, RX, TX, COMPLETION) přes které si buffery předává s kernelem; Tím lze dosáhnout </a:t>
            </a:r>
            <a:r>
              <a:rPr lang="cs-CZ" sz="2000" dirty="0" err="1"/>
              <a:t>zero</a:t>
            </a:r>
            <a:r>
              <a:rPr lang="cs-CZ" sz="2000" dirty="0"/>
              <a:t> copy přijímání a odesílání paketů</a:t>
            </a:r>
            <a:r>
              <a:rPr lang="en-US" sz="2000" dirty="0"/>
              <a:t>,</a:t>
            </a:r>
            <a:r>
              <a:rPr lang="cs-CZ" sz="2000" dirty="0"/>
              <a:t> pokud to driver podporuje.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 err="1"/>
              <a:t>Detailn</a:t>
            </a:r>
            <a:r>
              <a:rPr lang="cs-CZ" sz="2000" dirty="0"/>
              <a:t>í vysvětlení:</a:t>
            </a:r>
            <a:br>
              <a:rPr lang="cs-CZ" sz="2000" dirty="0">
                <a:hlinkClick r:id="rId2"/>
              </a:rPr>
            </a:br>
            <a:r>
              <a:rPr lang="cs-CZ" sz="2000" dirty="0">
                <a:hlinkClick r:id="rId2"/>
              </a:rPr>
              <a:t>https://docs.kernel.org/networking/af_xdp.html</a:t>
            </a:r>
            <a:endParaRPr lang="cs-CZ" sz="200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C015D0C8-11EC-A2CB-CF17-5053AEDF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" dirty="0"/>
              <a:t>AF_XDP / XDP zero copy</a:t>
            </a:r>
            <a:endParaRPr lang="cs-CZ" dirty="0"/>
          </a:p>
        </p:txBody>
      </p:sp>
      <p:pic>
        <p:nvPicPr>
          <p:cNvPr id="5" name="Obrázek 4">
            <a:hlinkClick r:id="rId3"/>
            <a:extLst>
              <a:ext uri="{FF2B5EF4-FFF2-40B4-BE49-F238E27FC236}">
                <a16:creationId xmlns:a16="http://schemas.microsoft.com/office/drawing/2014/main" id="{29811DC9-B9F5-0A46-D455-EBFB96691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301" y="3579188"/>
            <a:ext cx="4007427" cy="13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069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1996</Words>
  <Application>Microsoft Office PowerPoint</Application>
  <PresentationFormat>Předvádění na obrazovce (16:10)</PresentationFormat>
  <Paragraphs>168</Paragraphs>
  <Slides>31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5" baseType="lpstr">
      <vt:lpstr>Arial</vt:lpstr>
      <vt:lpstr>Arial Unicode MS</vt:lpstr>
      <vt:lpstr>Consolas</vt:lpstr>
      <vt:lpstr>Simple Light</vt:lpstr>
      <vt:lpstr>XDP driver prototyp</vt:lpstr>
      <vt:lpstr>XDP – eXpress Data Path</vt:lpstr>
      <vt:lpstr>XDP program</vt:lpstr>
      <vt:lpstr>XDP program</vt:lpstr>
      <vt:lpstr>XDP akce</vt:lpstr>
      <vt:lpstr>Obrázek</vt:lpstr>
      <vt:lpstr>XDP načítání programu</vt:lpstr>
      <vt:lpstr>XDP - odkazy </vt:lpstr>
      <vt:lpstr>AF_XDP / XDP zero copy</vt:lpstr>
      <vt:lpstr>AF_XDP – User space setup</vt:lpstr>
      <vt:lpstr>AF_XDP - User space setup</vt:lpstr>
      <vt:lpstr>AF_XDP - User space setup</vt:lpstr>
      <vt:lpstr>AF_XDP - User space setup</vt:lpstr>
      <vt:lpstr>AF_XDP - User space RX</vt:lpstr>
      <vt:lpstr>AF_XDP - User space TX</vt:lpstr>
      <vt:lpstr>AF_XDP - User space TX</vt:lpstr>
      <vt:lpstr>Ukázka</vt:lpstr>
      <vt:lpstr>AF_XDP - odkazy</vt:lpstr>
      <vt:lpstr>AF_XDP - odkazy</vt:lpstr>
      <vt:lpstr>Nativní podpora XDP v driveru</vt:lpstr>
      <vt:lpstr>Driver: ndo_bpf</vt:lpstr>
      <vt:lpstr>ndo_xdp_xmit  a ndo_xsk_wakeup</vt:lpstr>
      <vt:lpstr>Driver: volání XDP programu</vt:lpstr>
      <vt:lpstr>Driver: paměťový model</vt:lpstr>
      <vt:lpstr>Jak dosáhnout zero copy</vt:lpstr>
      <vt:lpstr>Driver: NAPI</vt:lpstr>
      <vt:lpstr>Aktuální stav</vt:lpstr>
      <vt:lpstr>Shrnutí</vt:lpstr>
      <vt:lpstr>Výhody XDP</vt:lpstr>
      <vt:lpstr>Nativní XDP - odkazy</vt:lpstr>
      <vt:lpstr>Díky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Risha</dc:creator>
  <cp:lastModifiedBy>Hyroš Richard (250598)</cp:lastModifiedBy>
  <cp:revision>139</cp:revision>
  <dcterms:modified xsi:type="dcterms:W3CDTF">2024-06-18T06:01:00Z</dcterms:modified>
</cp:coreProperties>
</file>