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2"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533400" y="3208019"/>
            <a:ext cx="9134475" cy="1938992"/>
          </a:xfrm>
          <a:prstGeom prst="rect">
            <a:avLst/>
          </a:prstGeom>
          <a:noFill/>
        </p:spPr>
        <p:txBody>
          <a:bodyPr wrap="square" rtlCol="0">
            <a:spAutoFit/>
          </a:bodyPr>
          <a:lstStyle/>
          <a:p>
            <a:r>
              <a:rPr lang="en-US" sz="2400" b="1" dirty="0"/>
              <a:t>STUDENT NAME</a:t>
            </a:r>
            <a:r>
              <a:rPr lang="en-US" sz="2400" b="1" dirty="0" smtClean="0"/>
              <a:t>: RISHA PRASHANTHI R S</a:t>
            </a:r>
            <a:endParaRPr lang="en-US" sz="2400" b="1" dirty="0"/>
          </a:p>
          <a:p>
            <a:r>
              <a:rPr lang="en-US" sz="2400" b="1" dirty="0"/>
              <a:t>REGISTER NO: </a:t>
            </a:r>
            <a:r>
              <a:rPr lang="en-US" sz="2400" b="1" dirty="0" smtClean="0"/>
              <a:t>DB34D8226DEA00AAB0849DD3B27D646B, 312208756</a:t>
            </a:r>
            <a:endParaRPr lang="en-US" sz="2400" b="1" dirty="0"/>
          </a:p>
          <a:p>
            <a:r>
              <a:rPr lang="en-US" sz="2400" b="1" dirty="0"/>
              <a:t>DEPARTMENT</a:t>
            </a:r>
            <a:r>
              <a:rPr lang="en-US" sz="2400" b="1" dirty="0" smtClean="0"/>
              <a:t>: B.COM (GENERAL)</a:t>
            </a:r>
            <a:endParaRPr lang="en-US" sz="2400" b="1" dirty="0"/>
          </a:p>
          <a:p>
            <a:r>
              <a:rPr lang="en-US" sz="2400" b="1" dirty="0" smtClean="0"/>
              <a:t>COLLEGE: MEENAKSHI COLLEGE FOR WOMEN</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143000" y="1457044"/>
            <a:ext cx="6096000" cy="5170646"/>
          </a:xfrm>
          <a:prstGeom prst="rect">
            <a:avLst/>
          </a:prstGeom>
        </p:spPr>
        <p:txBody>
          <a:bodyPr>
            <a:spAutoFit/>
          </a:bodyPr>
          <a:lstStyle/>
          <a:p>
            <a:r>
              <a:rPr lang="en-US" sz="2400" b="1" dirty="0" smtClean="0">
                <a:latin typeface="Times New Roman" panose="02020603050405020304" pitchFamily="18" charset="0"/>
                <a:cs typeface="Times New Roman" panose="02020603050405020304" pitchFamily="18" charset="0"/>
              </a:rPr>
              <a:t>STEP-1</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DOWNLOAD THE EMPLOYEE DATASET AND OPEN THE</a:t>
            </a:r>
          </a:p>
          <a:p>
            <a:r>
              <a:rPr lang="en-US" sz="2400" dirty="0">
                <a:latin typeface="Times New Roman" panose="02020603050405020304" pitchFamily="18" charset="0"/>
                <a:cs typeface="Times New Roman" panose="02020603050405020304" pitchFamily="18" charset="0"/>
              </a:rPr>
              <a:t>EMPLOYEE DATASET IN EXCEL.</a:t>
            </a:r>
          </a:p>
          <a:p>
            <a:r>
              <a:rPr lang="en-US" sz="2400" b="1" dirty="0" smtClean="0">
                <a:latin typeface="Times New Roman" panose="02020603050405020304" pitchFamily="18" charset="0"/>
                <a:cs typeface="Times New Roman" panose="02020603050405020304" pitchFamily="18" charset="0"/>
              </a:rPr>
              <a:t>STEP-2</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SELECT THE ENTIRE DATA AND CLICK ON INSERT</a:t>
            </a:r>
          </a:p>
          <a:p>
            <a:r>
              <a:rPr lang="en-US" sz="2400" dirty="0">
                <a:latin typeface="Times New Roman" panose="02020603050405020304" pitchFamily="18" charset="0"/>
                <a:cs typeface="Times New Roman" panose="02020603050405020304" pitchFamily="18" charset="0"/>
              </a:rPr>
              <a:t>AND CLICK ON PIVOT TABLE TO CREATE PIVOT TABLE.</a:t>
            </a:r>
          </a:p>
          <a:p>
            <a:r>
              <a:rPr lang="en-US" sz="2400" b="1" dirty="0">
                <a:latin typeface="Times New Roman" panose="02020603050405020304" pitchFamily="18" charset="0"/>
                <a:cs typeface="Times New Roman" panose="02020603050405020304" pitchFamily="18" charset="0"/>
              </a:rPr>
              <a:t>STEP-3</a:t>
            </a:r>
          </a:p>
          <a:p>
            <a:r>
              <a:rPr lang="en-US" sz="2400" dirty="0">
                <a:latin typeface="Times New Roman" panose="02020603050405020304" pitchFamily="18" charset="0"/>
                <a:cs typeface="Times New Roman" panose="02020603050405020304" pitchFamily="18" charset="0"/>
              </a:rPr>
              <a:t>DRAG THE NEEDED DATA AND CREATE A PIVOT</a:t>
            </a:r>
          </a:p>
          <a:p>
            <a:r>
              <a:rPr lang="en-US" sz="2400" dirty="0">
                <a:latin typeface="Times New Roman" panose="02020603050405020304" pitchFamily="18" charset="0"/>
                <a:cs typeface="Times New Roman" panose="02020603050405020304" pitchFamily="18" charset="0"/>
              </a:rPr>
              <a:t>TABLE</a:t>
            </a:r>
            <a:r>
              <a:rPr lang="en-US" sz="2400" dirty="0" smtClean="0">
                <a:latin typeface="Times New Roman" panose="02020603050405020304" pitchFamily="18" charset="0"/>
                <a:cs typeface="Times New Roman" panose="02020603050405020304" pitchFamily="18" charset="0"/>
              </a:rPr>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838200"/>
            <a:ext cx="6096000" cy="4893647"/>
          </a:xfrm>
          <a:prstGeom prst="rect">
            <a:avLst/>
          </a:prstGeom>
        </p:spPr>
        <p:txBody>
          <a:bodyPr>
            <a:spAutoFit/>
          </a:bodyPr>
          <a:lstStyle/>
          <a:p>
            <a:r>
              <a:rPr lang="en-US" sz="2400" b="1" dirty="0">
                <a:latin typeface="Times New Roman" panose="02020603050405020304" pitchFamily="18" charset="0"/>
                <a:cs typeface="Times New Roman" panose="02020603050405020304" pitchFamily="18" charset="0"/>
              </a:rPr>
              <a:t>STEP-4</a:t>
            </a:r>
          </a:p>
          <a:p>
            <a:r>
              <a:rPr lang="en-US" sz="2400" dirty="0">
                <a:latin typeface="Times New Roman" panose="02020603050405020304" pitchFamily="18" charset="0"/>
                <a:cs typeface="Times New Roman" panose="02020603050405020304" pitchFamily="18" charset="0"/>
              </a:rPr>
              <a:t>FILTER TO NARROW DOWN DATA TO SPECIFIC DEPARTMENTS, SALARY, OR GENDER.</a:t>
            </a:r>
          </a:p>
          <a:p>
            <a:r>
              <a:rPr lang="en-US" sz="2400" b="1" dirty="0" smtClean="0">
                <a:latin typeface="Times New Roman" panose="02020603050405020304" pitchFamily="18" charset="0"/>
                <a:cs typeface="Times New Roman" panose="02020603050405020304" pitchFamily="18" charset="0"/>
              </a:rPr>
              <a:t>STEP-5</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SELECT THE PIVOT TABLE AND CLICK </a:t>
            </a:r>
            <a:r>
              <a:rPr lang="en-US" sz="2400" dirty="0" smtClean="0">
                <a:latin typeface="Times New Roman" panose="02020603050405020304" pitchFamily="18" charset="0"/>
                <a:cs typeface="Times New Roman" panose="02020603050405020304" pitchFamily="18" charset="0"/>
              </a:rPr>
              <a:t>ON</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INSERT TO CREATE A CHART</a:t>
            </a:r>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STEP-6</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NOW CLICK ON THE CHART THAT </a:t>
            </a:r>
            <a:r>
              <a:rPr lang="en-US" sz="2400" dirty="0" smtClean="0">
                <a:latin typeface="Times New Roman" panose="02020603050405020304" pitchFamily="18" charset="0"/>
                <a:cs typeface="Times New Roman" panose="02020603050405020304" pitchFamily="18" charset="0"/>
              </a:rPr>
              <a:t>YOU WANT</a:t>
            </a:r>
            <a:r>
              <a:rPr lang="en-US" sz="2400" dirty="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STEP-7</a:t>
            </a:r>
          </a:p>
          <a:p>
            <a:r>
              <a:rPr lang="en-US" sz="2400" dirty="0" smtClean="0">
                <a:latin typeface="Times New Roman" panose="02020603050405020304" pitchFamily="18" charset="0"/>
                <a:cs typeface="Times New Roman" panose="02020603050405020304" pitchFamily="18" charset="0"/>
              </a:rPr>
              <a:t>THE WANTED CHART </a:t>
            </a:r>
            <a:r>
              <a:rPr lang="en-US" sz="2400" dirty="0">
                <a:latin typeface="Times New Roman" panose="02020603050405020304" pitchFamily="18" charset="0"/>
                <a:cs typeface="Times New Roman" panose="02020603050405020304" pitchFamily="18" charset="0"/>
              </a:rPr>
              <a:t>IS CREATED.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6268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385444"/>
            <a:ext cx="2506662" cy="75212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endParaRPr sz="36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Rectangle 7"/>
          <p:cNvSpPr/>
          <p:nvPr/>
        </p:nvSpPr>
        <p:spPr>
          <a:xfrm>
            <a:off x="685800" y="1278462"/>
            <a:ext cx="1854995"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1.TABLE</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xmlns="" val="0"/>
              </a:ext>
            </a:extLst>
          </a:blip>
          <a:srcRect l="8298" t="4262" r="8738" b="17250"/>
          <a:stretch/>
        </p:blipFill>
        <p:spPr>
          <a:xfrm>
            <a:off x="1447800" y="2286001"/>
            <a:ext cx="5943600" cy="3581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10681335" cy="369332"/>
          </a:xfrm>
        </p:spPr>
        <p:txBody>
          <a:bodyPr/>
          <a:lstStyle/>
          <a:p>
            <a:r>
              <a:rPr lang="en-IN" sz="2400" dirty="0" smtClean="0">
                <a:latin typeface="Times New Roman" panose="02020603050405020304" pitchFamily="18" charset="0"/>
                <a:cs typeface="Times New Roman" panose="02020603050405020304" pitchFamily="18" charset="0"/>
              </a:rPr>
              <a:t>2. BAR DIAGRAM</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l="2779" t="4936" r="5640" b="11695"/>
          <a:stretch/>
        </p:blipFill>
        <p:spPr>
          <a:xfrm>
            <a:off x="1143000" y="1828800"/>
            <a:ext cx="6722076" cy="3886200"/>
          </a:xfrm>
          <a:prstGeom prst="rect">
            <a:avLst/>
          </a:prstGeom>
        </p:spPr>
      </p:pic>
    </p:spTree>
    <p:extLst>
      <p:ext uri="{BB962C8B-B14F-4D97-AF65-F5344CB8AC3E}">
        <p14:creationId xmlns:p14="http://schemas.microsoft.com/office/powerpoint/2010/main" xmlns="" val="280259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1295400"/>
            <a:ext cx="9296400" cy="526297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Employee Performance Analysis </a:t>
            </a:r>
            <a:r>
              <a:rPr lang="en-US" sz="2400" dirty="0" smtClean="0">
                <a:latin typeface="Times New Roman" panose="02020603050405020304" pitchFamily="18" charset="0"/>
                <a:cs typeface="Times New Roman" panose="02020603050405020304" pitchFamily="18" charset="0"/>
              </a:rPr>
              <a:t>based on </a:t>
            </a:r>
            <a:r>
              <a:rPr lang="en-US" sz="2400" dirty="0">
                <a:latin typeface="Times New Roman" panose="02020603050405020304" pitchFamily="18" charset="0"/>
                <a:cs typeface="Times New Roman" panose="02020603050405020304" pitchFamily="18" charset="0"/>
              </a:rPr>
              <a:t>gender, department, and salary, provides a comprehensive view of how these factors impact employee performance within an organization. By utilizing Excel’s powerful data analysis tools, the analysis reveals significant trends and disparities, such as gender-based performance differences, variations in departmental effectiveness, and the relationship between salary and performance. These insights are crucial for addressing potential biases, optimizing resource allocation, and ensuring that compensation aligns with employee contributions. The findings offer a solid foundation for implementing strategic improvements, such as enhancing equity in performance evaluations, supporting underperforming departments, and refining compensation practices. Overall, this analysis not only highlights areas for immediate action but also supports a data-driven approach to fostering a more equitable and effective workplace.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a:t>
            </a:r>
            <a:r>
              <a:rPr lang="en-US" sz="4400" b="1" dirty="0" smtClean="0">
                <a:solidFill>
                  <a:srgbClr val="0F0F0F"/>
                </a:solidFill>
                <a:latin typeface="Times New Roman" panose="02020603050405020304" pitchFamily="18" charset="0"/>
                <a:cs typeface="Times New Roman" panose="02020603050405020304" pitchFamily="18" charset="0"/>
              </a:rPr>
              <a:t>using Excel based on Gender, Department and Salary</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676275" y="2013864"/>
            <a:ext cx="6096000" cy="4524315"/>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The purpose of this analysis is to leverage Excel to systematically evaluate the company’s employee data with a focus on gender distribution, departmental composition, and salary metrics. This will provide a clear picture of how employees are distributed across various departments, how salaries vary by gender and department, and where potential issues or imbalances might exist. </a:t>
            </a: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problem statement is designed to guide the analysis process and ensure comprehensive coverage of the key areas related to gender, department, and salary.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757237" y="2403455"/>
            <a:ext cx="6096000" cy="3416320"/>
          </a:xfrm>
          <a:prstGeom prst="rect">
            <a:avLst/>
          </a:prstGeom>
        </p:spPr>
        <p:txBody>
          <a:bodyPr>
            <a:spAutoFit/>
          </a:bodyPr>
          <a:lstStyle/>
          <a:p>
            <a:r>
              <a:rPr lang="en-US" sz="2400" dirty="0" smtClean="0">
                <a:latin typeface="Times New Roman" panose="02020603050405020304" pitchFamily="18" charset="0"/>
                <a:cs typeface="Times New Roman" panose="02020603050405020304" pitchFamily="18" charset="0"/>
              </a:rPr>
              <a:t>Analyzing </a:t>
            </a:r>
            <a:r>
              <a:rPr lang="en-US" sz="2400" dirty="0">
                <a:latin typeface="Times New Roman" panose="02020603050405020304" pitchFamily="18" charset="0"/>
                <a:cs typeface="Times New Roman" panose="02020603050405020304" pitchFamily="18" charset="0"/>
              </a:rPr>
              <a:t>employee data provides valuable insights into organizational structure, gender representation, and compensation fairness. This analysis can help identify trends, disparities, and areas for improvement. </a:t>
            </a:r>
            <a:r>
              <a:rPr lang="en-US" sz="2400" dirty="0" smtClean="0">
                <a:latin typeface="Times New Roman" panose="02020603050405020304" pitchFamily="18" charset="0"/>
                <a:cs typeface="Times New Roman" panose="02020603050405020304" pitchFamily="18" charset="0"/>
              </a:rPr>
              <a:t>Understanding </a:t>
            </a:r>
            <a:r>
              <a:rPr lang="en-US" sz="2400" dirty="0">
                <a:latin typeface="Times New Roman" panose="02020603050405020304" pitchFamily="18" charset="0"/>
                <a:cs typeface="Times New Roman" panose="02020603050405020304" pitchFamily="18" charset="0"/>
              </a:rPr>
              <a:t>the dynamics of workforce distribution and compensation is crucial for organizations aiming to foster an equitable and efficient work </a:t>
            </a:r>
            <a:r>
              <a:rPr lang="en-US" sz="2400" dirty="0" smtClean="0">
                <a:latin typeface="Times New Roman" panose="02020603050405020304" pitchFamily="18" charset="0"/>
                <a:cs typeface="Times New Roman" panose="02020603050405020304" pitchFamily="18" charset="0"/>
              </a:rPr>
              <a:t>environment.</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Rectangle 6"/>
          <p:cNvSpPr/>
          <p:nvPr/>
        </p:nvSpPr>
        <p:spPr>
          <a:xfrm>
            <a:off x="908538" y="2590800"/>
            <a:ext cx="6096000" cy="2677656"/>
          </a:xfrm>
          <a:prstGeom prst="rect">
            <a:avLst/>
          </a:prstGeom>
        </p:spPr>
        <p:txBody>
          <a:bodyPr>
            <a:spAutoFit/>
          </a:bodyPr>
          <a:lstStyle/>
          <a:p>
            <a:r>
              <a:rPr lang="en-US" sz="2400" dirty="0" smtClean="0">
                <a:latin typeface="Times New Roman" panose="02020603050405020304" pitchFamily="18" charset="0"/>
                <a:cs typeface="Times New Roman" panose="02020603050405020304" pitchFamily="18" charset="0"/>
              </a:rPr>
              <a:t>● HUMAN RESOURCE DEPARTMENTS</a:t>
            </a:r>
          </a:p>
          <a:p>
            <a:r>
              <a:rPr lang="en-US" sz="2400" dirty="0" smtClean="0">
                <a:latin typeface="Times New Roman" panose="02020603050405020304" pitchFamily="18" charset="0"/>
                <a:cs typeface="Times New Roman" panose="02020603050405020304" pitchFamily="18" charset="0"/>
              </a:rPr>
              <a:t>● EMPLOYEES</a:t>
            </a:r>
          </a:p>
          <a:p>
            <a:r>
              <a:rPr lang="en-US" sz="2400" dirty="0" smtClean="0">
                <a:latin typeface="Times New Roman" panose="02020603050405020304" pitchFamily="18" charset="0"/>
                <a:cs typeface="Times New Roman" panose="02020603050405020304" pitchFamily="18" charset="0"/>
              </a:rPr>
              <a:t>● BUSINESS ANALYSTS</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EXECUTIVE </a:t>
            </a:r>
            <a:r>
              <a:rPr lang="en-US" sz="2400" dirty="0" smtClean="0">
                <a:latin typeface="Times New Roman" panose="02020603050405020304" pitchFamily="18" charset="0"/>
                <a:cs typeface="Times New Roman" panose="02020603050405020304" pitchFamily="18" charset="0"/>
              </a:rPr>
              <a:t>LEADERSHIP</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TEAM LEADERS AND SUPERVISORS</a:t>
            </a:r>
          </a:p>
          <a:p>
            <a:r>
              <a:rPr lang="en-US" sz="2400" dirty="0" smtClean="0">
                <a:latin typeface="Times New Roman" panose="02020603050405020304" pitchFamily="18" charset="0"/>
                <a:cs typeface="Times New Roman" panose="02020603050405020304" pitchFamily="18" charset="0"/>
              </a:rPr>
              <a:t>● FINANCIAL  ANALYSTS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RECRUITERS</a:t>
            </a:r>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4772336" y="3244334"/>
            <a:ext cx="184731" cy="369332"/>
          </a:xfrm>
          <a:prstGeom prst="rect">
            <a:avLst/>
          </a:prstGeom>
        </p:spPr>
        <p:txBody>
          <a:bodyPr wrap="none">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Rectangle 7"/>
          <p:cNvSpPr/>
          <p:nvPr/>
        </p:nvSpPr>
        <p:spPr>
          <a:xfrm>
            <a:off x="3124200" y="2514600"/>
            <a:ext cx="6096000" cy="2554545"/>
          </a:xfrm>
          <a:prstGeom prst="rect">
            <a:avLst/>
          </a:prstGeom>
        </p:spPr>
        <p:txBody>
          <a:bodyPr>
            <a:spAutoFit/>
          </a:bodyPr>
          <a:lstStyle/>
          <a:p>
            <a:r>
              <a:rPr lang="en-US" sz="3200" dirty="0">
                <a:latin typeface="Times New Roman" panose="02020603050405020304" pitchFamily="18" charset="0"/>
                <a:cs typeface="Times New Roman" panose="02020603050405020304" pitchFamily="18" charset="0"/>
              </a:rPr>
              <a:t>PIVOT TABLE – SUMMARY</a:t>
            </a:r>
          </a:p>
          <a:p>
            <a:r>
              <a:rPr lang="en-US" sz="3200" dirty="0">
                <a:latin typeface="Times New Roman" panose="02020603050405020304" pitchFamily="18" charset="0"/>
                <a:cs typeface="Times New Roman" panose="02020603050405020304" pitchFamily="18" charset="0"/>
              </a:rPr>
              <a:t>OF </a:t>
            </a:r>
            <a:r>
              <a:rPr lang="en-US" sz="3200" dirty="0" smtClean="0">
                <a:latin typeface="Times New Roman" panose="02020603050405020304" pitchFamily="18" charset="0"/>
                <a:cs typeface="Times New Roman" panose="02020603050405020304" pitchFamily="18" charset="0"/>
              </a:rPr>
              <a:t>EMPLOYEE PERFORMANCE</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BAR DIAGRAM – FINAL</a:t>
            </a:r>
          </a:p>
          <a:p>
            <a:r>
              <a:rPr lang="en-US" sz="3200" dirty="0">
                <a:latin typeface="Times New Roman" panose="02020603050405020304" pitchFamily="18" charset="0"/>
                <a:cs typeface="Times New Roman" panose="02020603050405020304" pitchFamily="18" charset="0"/>
              </a:rPr>
              <a:t>REPORT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533400" y="228600"/>
            <a:ext cx="10681335" cy="758190"/>
          </a:xfrm>
        </p:spPr>
        <p:txBody>
          <a:bodyPr/>
          <a:lstStyle/>
          <a:p>
            <a:r>
              <a:rPr lang="en-IN" dirty="0"/>
              <a:t>Dataset Description</a:t>
            </a:r>
          </a:p>
        </p:txBody>
      </p:sp>
      <p:sp>
        <p:nvSpPr>
          <p:cNvPr id="3" name="Rectangle 2"/>
          <p:cNvSpPr/>
          <p:nvPr/>
        </p:nvSpPr>
        <p:spPr>
          <a:xfrm>
            <a:off x="533400" y="1219200"/>
            <a:ext cx="10210800" cy="5324535"/>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EMPLOYEE DATA SET </a:t>
            </a:r>
            <a:r>
              <a:rPr lang="en-IN" sz="2000" dirty="0">
                <a:latin typeface="Times New Roman" panose="02020603050405020304" pitchFamily="18" charset="0"/>
                <a:cs typeface="Times New Roman" panose="02020603050405020304" pitchFamily="18" charset="0"/>
              </a:rPr>
              <a:t>– NAN MUDHALVAN </a:t>
            </a:r>
            <a:r>
              <a:rPr lang="en-IN" sz="2000" dirty="0" smtClean="0">
                <a:latin typeface="Times New Roman" panose="02020603050405020304" pitchFamily="18" charset="0"/>
                <a:cs typeface="Times New Roman" panose="02020603050405020304" pitchFamily="18" charset="0"/>
              </a:rPr>
              <a:t>PORATAL (EDUNET-KAGGLE)</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9 FEATURES IN EXCEL:</a:t>
            </a:r>
          </a:p>
          <a:p>
            <a:r>
              <a:rPr lang="en-IN" sz="2000" dirty="0">
                <a:latin typeface="Times New Roman" panose="02020603050405020304" pitchFamily="18" charset="0"/>
                <a:cs typeface="Times New Roman" panose="02020603050405020304" pitchFamily="18" charset="0"/>
              </a:rPr>
              <a:t>EMPLOYEE ID – ALPHANUMERIC (TEXT)</a:t>
            </a:r>
          </a:p>
          <a:p>
            <a:r>
              <a:rPr lang="en-IN" sz="2000" dirty="0">
                <a:latin typeface="Times New Roman" panose="02020603050405020304" pitchFamily="18" charset="0"/>
                <a:cs typeface="Times New Roman" panose="02020603050405020304" pitchFamily="18" charset="0"/>
              </a:rPr>
              <a:t>NAME – ALPHABETICAL (TEXT)</a:t>
            </a:r>
          </a:p>
          <a:p>
            <a:r>
              <a:rPr lang="en-IN" sz="2000" dirty="0">
                <a:latin typeface="Times New Roman" panose="02020603050405020304" pitchFamily="18" charset="0"/>
                <a:cs typeface="Times New Roman" panose="02020603050405020304" pitchFamily="18" charset="0"/>
              </a:rPr>
              <a:t>GENDER – ALPHABETICAL (TEXT)</a:t>
            </a:r>
          </a:p>
          <a:p>
            <a:r>
              <a:rPr lang="en-IN" sz="2000" dirty="0">
                <a:latin typeface="Times New Roman" panose="02020603050405020304" pitchFamily="18" charset="0"/>
                <a:cs typeface="Times New Roman" panose="02020603050405020304" pitchFamily="18" charset="0"/>
              </a:rPr>
              <a:t>DEPARTMENT – ALPHABETICAL (TEXT)</a:t>
            </a:r>
          </a:p>
          <a:p>
            <a:r>
              <a:rPr lang="en-IN" sz="2000" dirty="0">
                <a:latin typeface="Times New Roman" panose="02020603050405020304" pitchFamily="18" charset="0"/>
                <a:cs typeface="Times New Roman" panose="02020603050405020304" pitchFamily="18" charset="0"/>
              </a:rPr>
              <a:t>SALARY - NUMERICAL</a:t>
            </a:r>
          </a:p>
          <a:p>
            <a:r>
              <a:rPr lang="en-IN" sz="2000" dirty="0">
                <a:latin typeface="Times New Roman" panose="02020603050405020304" pitchFamily="18" charset="0"/>
                <a:cs typeface="Times New Roman" panose="02020603050405020304" pitchFamily="18" charset="0"/>
              </a:rPr>
              <a:t>START DATE – ALPHANUMERIC (TEXT)</a:t>
            </a:r>
          </a:p>
          <a:p>
            <a:r>
              <a:rPr lang="en-IN" sz="2000" dirty="0">
                <a:latin typeface="Times New Roman" panose="02020603050405020304" pitchFamily="18" charset="0"/>
                <a:cs typeface="Times New Roman" panose="02020603050405020304" pitchFamily="18" charset="0"/>
              </a:rPr>
              <a:t>FTE - NUMERICAL</a:t>
            </a:r>
          </a:p>
          <a:p>
            <a:r>
              <a:rPr lang="en-IN" sz="2000" dirty="0">
                <a:latin typeface="Times New Roman" panose="02020603050405020304" pitchFamily="18" charset="0"/>
                <a:cs typeface="Times New Roman" panose="02020603050405020304" pitchFamily="18" charset="0"/>
              </a:rPr>
              <a:t>EMPLOYEE TYPE – ALPHABETICAL (TEXT)</a:t>
            </a:r>
          </a:p>
          <a:p>
            <a:r>
              <a:rPr lang="en-IN" sz="2000" dirty="0">
                <a:latin typeface="Times New Roman" panose="02020603050405020304" pitchFamily="18" charset="0"/>
                <a:cs typeface="Times New Roman" panose="02020603050405020304" pitchFamily="18" charset="0"/>
              </a:rPr>
              <a:t>EMPLOYEE LOCATION – ALPHABETICAL (TEXT</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FEATURES USED:</a:t>
            </a:r>
          </a:p>
          <a:p>
            <a:r>
              <a:rPr lang="en-IN" sz="2000" dirty="0">
                <a:latin typeface="Times New Roman" panose="02020603050405020304" pitchFamily="18" charset="0"/>
                <a:cs typeface="Times New Roman" panose="02020603050405020304" pitchFamily="18" charset="0"/>
              </a:rPr>
              <a:t>DEPARTMENT – ALPHABETICAL (TEXT)</a:t>
            </a:r>
          </a:p>
          <a:p>
            <a:r>
              <a:rPr lang="en-IN" sz="2000" dirty="0">
                <a:latin typeface="Times New Roman" panose="02020603050405020304" pitchFamily="18" charset="0"/>
                <a:cs typeface="Times New Roman" panose="02020603050405020304" pitchFamily="18" charset="0"/>
              </a:rPr>
              <a:t>SALARY - NUMERICAL</a:t>
            </a:r>
          </a:p>
          <a:p>
            <a:r>
              <a:rPr lang="en-IN" sz="2000" dirty="0">
                <a:latin typeface="Times New Roman" panose="02020603050405020304" pitchFamily="18" charset="0"/>
                <a:cs typeface="Times New Roman" panose="02020603050405020304" pitchFamily="18" charset="0"/>
              </a:rPr>
              <a:t>GENDER – ALPHABETICAL (TEXT)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469613" y="2366879"/>
            <a:ext cx="7162800"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Employee Performance Analysis based on Gender, Department, and Salary lies in its comprehensive, data-driven approach and the tools available to facilitate detailed insights and actionable </a:t>
            </a:r>
            <a:r>
              <a:rPr lang="en-US" sz="2400" dirty="0" smtClean="0">
                <a:latin typeface="Times New Roman" panose="02020603050405020304" pitchFamily="18" charset="0"/>
                <a:cs typeface="Times New Roman" panose="02020603050405020304" pitchFamily="18" charset="0"/>
              </a:rPr>
              <a:t>recommendations.</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Provides </a:t>
            </a:r>
            <a:r>
              <a:rPr lang="en-US" sz="2400" dirty="0">
                <a:latin typeface="Times New Roman" panose="02020603050405020304" pitchFamily="18" charset="0"/>
                <a:cs typeface="Times New Roman" panose="02020603050405020304" pitchFamily="18" charset="0"/>
              </a:rPr>
              <a:t>insights into how gender, department, and salary impact employee performance, enabling informed decision-making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management strategies.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652</Words>
  <Application>Microsoft Office PowerPoint</Application>
  <PresentationFormat>Custom</PresentationFormat>
  <Paragraphs>94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2. BAR DIAGRAM</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Suresh .</cp:lastModifiedBy>
  <cp:revision>28</cp:revision>
  <dcterms:created xsi:type="dcterms:W3CDTF">2024-03-29T15:07:22Z</dcterms:created>
  <dcterms:modified xsi:type="dcterms:W3CDTF">2024-08-30T18:13:00Z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