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38"/>
  </p:notesMasterIdLst>
  <p:sldIdLst>
    <p:sldId id="256" r:id="rId2"/>
    <p:sldId id="277" r:id="rId3"/>
    <p:sldId id="257" r:id="rId4"/>
    <p:sldId id="278" r:id="rId5"/>
    <p:sldId id="283" r:id="rId6"/>
    <p:sldId id="260" r:id="rId7"/>
    <p:sldId id="261" r:id="rId8"/>
    <p:sldId id="284" r:id="rId9"/>
    <p:sldId id="279" r:id="rId10"/>
    <p:sldId id="296" r:id="rId11"/>
    <p:sldId id="280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94" r:id="rId20"/>
    <p:sldId id="281" r:id="rId21"/>
    <p:sldId id="270" r:id="rId22"/>
    <p:sldId id="290" r:id="rId23"/>
    <p:sldId id="291" r:id="rId24"/>
    <p:sldId id="282" r:id="rId25"/>
    <p:sldId id="292" r:id="rId26"/>
    <p:sldId id="293" r:id="rId27"/>
    <p:sldId id="295" r:id="rId28"/>
    <p:sldId id="271" r:id="rId29"/>
    <p:sldId id="272" r:id="rId30"/>
    <p:sldId id="273" r:id="rId31"/>
    <p:sldId id="285" r:id="rId32"/>
    <p:sldId id="286" r:id="rId33"/>
    <p:sldId id="289" r:id="rId34"/>
    <p:sldId id="287" r:id="rId35"/>
    <p:sldId id="288" r:id="rId36"/>
    <p:sldId id="27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-372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69BF20-3787-43BD-9097-D4E96F01E96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76A3A5-7F1D-4B2C-825E-06CE145717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/>
            <a:t>Analysis</a:t>
          </a:r>
          <a:endParaRPr lang="en-US"/>
        </a:p>
      </dgm:t>
    </dgm:pt>
    <dgm:pt modelId="{112BDE58-7CA4-4BEE-8D4B-690076D929F0}" type="parTrans" cxnId="{B2479260-BCD5-4BEC-B825-3A945AE8D4FB}">
      <dgm:prSet/>
      <dgm:spPr/>
      <dgm:t>
        <a:bodyPr/>
        <a:lstStyle/>
        <a:p>
          <a:endParaRPr lang="en-US"/>
        </a:p>
      </dgm:t>
    </dgm:pt>
    <dgm:pt modelId="{FAA4647C-D6D7-4EB2-AC12-119BB89ABFF1}" type="sibTrans" cxnId="{B2479260-BCD5-4BEC-B825-3A945AE8D4F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CB063C-83EC-4F9D-BE4B-6BA66315A7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/>
            <a:t>Data collection</a:t>
          </a:r>
          <a:endParaRPr lang="en-US"/>
        </a:p>
      </dgm:t>
    </dgm:pt>
    <dgm:pt modelId="{033A455C-8E28-4BA8-B7E1-4F1FF7EBC50E}" type="parTrans" cxnId="{79805D47-558D-4E26-ACB3-E30BFB6A28C9}">
      <dgm:prSet/>
      <dgm:spPr/>
      <dgm:t>
        <a:bodyPr/>
        <a:lstStyle/>
        <a:p>
          <a:endParaRPr lang="en-US"/>
        </a:p>
      </dgm:t>
    </dgm:pt>
    <dgm:pt modelId="{39FDEC32-F8AA-45AC-991B-EF1568D49B6F}" type="sibTrans" cxnId="{79805D47-558D-4E26-ACB3-E30BFB6A28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45D7B4-E055-4B05-BF59-C95C097D24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/>
            <a:t>Deep learning </a:t>
          </a:r>
          <a:endParaRPr lang="en-US"/>
        </a:p>
      </dgm:t>
    </dgm:pt>
    <dgm:pt modelId="{CD9C6815-4C61-4173-AE2F-8623DF3FBF05}" type="parTrans" cxnId="{C8F9560C-D0D9-4426-83AF-201A56DE6C86}">
      <dgm:prSet/>
      <dgm:spPr/>
      <dgm:t>
        <a:bodyPr/>
        <a:lstStyle/>
        <a:p>
          <a:endParaRPr lang="en-US"/>
        </a:p>
      </dgm:t>
    </dgm:pt>
    <dgm:pt modelId="{117E955E-DC77-4647-B701-D78BC63FA2D3}" type="sibTrans" cxnId="{C8F9560C-D0D9-4426-83AF-201A56DE6C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317D68B-11DD-4230-87C3-03ACD67C31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/>
            <a:t>Application building</a:t>
          </a:r>
          <a:endParaRPr lang="en-US"/>
        </a:p>
      </dgm:t>
    </dgm:pt>
    <dgm:pt modelId="{AD539F9E-3E51-4E84-BE0A-C301A4C41FF6}" type="parTrans" cxnId="{86ED792C-0348-4324-9DBB-DA8080C72F31}">
      <dgm:prSet/>
      <dgm:spPr/>
      <dgm:t>
        <a:bodyPr/>
        <a:lstStyle/>
        <a:p>
          <a:endParaRPr lang="en-US"/>
        </a:p>
      </dgm:t>
    </dgm:pt>
    <dgm:pt modelId="{A59400C8-A203-47C5-9E97-E45E52756F8D}" type="sibTrans" cxnId="{86ED792C-0348-4324-9DBB-DA8080C72F31}">
      <dgm:prSet/>
      <dgm:spPr/>
      <dgm:t>
        <a:bodyPr/>
        <a:lstStyle/>
        <a:p>
          <a:endParaRPr lang="en-US"/>
        </a:p>
      </dgm:t>
    </dgm:pt>
    <dgm:pt modelId="{B4678ACE-7774-40E4-99BA-E0238BB4988D}" type="pres">
      <dgm:prSet presAssocID="{0269BF20-3787-43BD-9097-D4E96F01E96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5B25A21-094A-4310-8F83-32970F1DAB94}" type="pres">
      <dgm:prSet presAssocID="{0269BF20-3787-43BD-9097-D4E96F01E96D}" presName="container" presStyleCnt="0">
        <dgm:presLayoutVars>
          <dgm:dir/>
          <dgm:resizeHandles val="exact"/>
        </dgm:presLayoutVars>
      </dgm:prSet>
      <dgm:spPr/>
    </dgm:pt>
    <dgm:pt modelId="{1CC3F258-5876-4AF9-9687-445F669D961C}" type="pres">
      <dgm:prSet presAssocID="{F776A3A5-7F1D-4B2C-825E-06CE14571735}" presName="compNode" presStyleCnt="0"/>
      <dgm:spPr/>
    </dgm:pt>
    <dgm:pt modelId="{2D405609-5876-4EC8-B28F-8F66BC1787AD}" type="pres">
      <dgm:prSet presAssocID="{F776A3A5-7F1D-4B2C-825E-06CE14571735}" presName="iconBgRect" presStyleLbl="bgShp" presStyleIdx="0" presStyleCnt="4"/>
      <dgm:spPr/>
    </dgm:pt>
    <dgm:pt modelId="{022CCA2D-C904-4CA8-9EAD-9C484A4F2178}" type="pres">
      <dgm:prSet presAssocID="{F776A3A5-7F1D-4B2C-825E-06CE14571735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Statistics"/>
        </a:ext>
      </dgm:extLst>
    </dgm:pt>
    <dgm:pt modelId="{43C11FF0-1DF9-4A35-9E64-D150AC3BF58E}" type="pres">
      <dgm:prSet presAssocID="{F776A3A5-7F1D-4B2C-825E-06CE14571735}" presName="spaceRect" presStyleCnt="0"/>
      <dgm:spPr/>
    </dgm:pt>
    <dgm:pt modelId="{F2579F0C-4B49-4911-A015-6E7D00C426C6}" type="pres">
      <dgm:prSet presAssocID="{F776A3A5-7F1D-4B2C-825E-06CE14571735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13B747C2-505D-4C74-9AD2-BFC3F2388688}" type="pres">
      <dgm:prSet presAssocID="{FAA4647C-D6D7-4EB2-AC12-119BB89ABFF1}" presName="sibTrans" presStyleLbl="sibTrans2D1" presStyleIdx="0" presStyleCnt="0"/>
      <dgm:spPr/>
      <dgm:t>
        <a:bodyPr/>
        <a:lstStyle/>
        <a:p>
          <a:endParaRPr lang="en-IN"/>
        </a:p>
      </dgm:t>
    </dgm:pt>
    <dgm:pt modelId="{0B22C267-FE15-42D3-9F70-54D839933202}" type="pres">
      <dgm:prSet presAssocID="{27CB063C-83EC-4F9D-BE4B-6BA66315A712}" presName="compNode" presStyleCnt="0"/>
      <dgm:spPr/>
    </dgm:pt>
    <dgm:pt modelId="{11C14DAB-3E2A-4E7F-9485-C2039D2ECB96}" type="pres">
      <dgm:prSet presAssocID="{27CB063C-83EC-4F9D-BE4B-6BA66315A712}" presName="iconBgRect" presStyleLbl="bgShp" presStyleIdx="1" presStyleCnt="4"/>
      <dgm:spPr/>
    </dgm:pt>
    <dgm:pt modelId="{4124A26E-8705-462E-B1C0-3D005A1D8BB1}" type="pres">
      <dgm:prSet presAssocID="{27CB063C-83EC-4F9D-BE4B-6BA66315A712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Database"/>
        </a:ext>
      </dgm:extLst>
    </dgm:pt>
    <dgm:pt modelId="{21C7F0D0-0B81-494D-9FD8-5A4725677474}" type="pres">
      <dgm:prSet presAssocID="{27CB063C-83EC-4F9D-BE4B-6BA66315A712}" presName="spaceRect" presStyleCnt="0"/>
      <dgm:spPr/>
    </dgm:pt>
    <dgm:pt modelId="{70288687-8A25-4915-BEF7-E727A3E1A94D}" type="pres">
      <dgm:prSet presAssocID="{27CB063C-83EC-4F9D-BE4B-6BA66315A712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A951B295-ABA6-48F9-AEA2-6FB7F1A07543}" type="pres">
      <dgm:prSet presAssocID="{39FDEC32-F8AA-45AC-991B-EF1568D49B6F}" presName="sibTrans" presStyleLbl="sibTrans2D1" presStyleIdx="0" presStyleCnt="0"/>
      <dgm:spPr/>
      <dgm:t>
        <a:bodyPr/>
        <a:lstStyle/>
        <a:p>
          <a:endParaRPr lang="en-IN"/>
        </a:p>
      </dgm:t>
    </dgm:pt>
    <dgm:pt modelId="{2B14ED04-404B-48E6-8B75-CC69CE7A0A43}" type="pres">
      <dgm:prSet presAssocID="{A845D7B4-E055-4B05-BF59-C95C097D244F}" presName="compNode" presStyleCnt="0"/>
      <dgm:spPr/>
    </dgm:pt>
    <dgm:pt modelId="{389E9809-8233-4F9D-9BA9-88685FF5FB3C}" type="pres">
      <dgm:prSet presAssocID="{A845D7B4-E055-4B05-BF59-C95C097D244F}" presName="iconBgRect" presStyleLbl="bgShp" presStyleIdx="2" presStyleCnt="4"/>
      <dgm:spPr/>
    </dgm:pt>
    <dgm:pt modelId="{BF1755AB-D94A-4D9D-8F84-5D60710552D1}" type="pres">
      <dgm:prSet presAssocID="{A845D7B4-E055-4B05-BF59-C95C097D244F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Head with Gears"/>
        </a:ext>
      </dgm:extLst>
    </dgm:pt>
    <dgm:pt modelId="{8DE14FD4-6250-49D3-8822-465C04D079FF}" type="pres">
      <dgm:prSet presAssocID="{A845D7B4-E055-4B05-BF59-C95C097D244F}" presName="spaceRect" presStyleCnt="0"/>
      <dgm:spPr/>
    </dgm:pt>
    <dgm:pt modelId="{ED8377D7-BF41-434C-96A8-BE1945AA1929}" type="pres">
      <dgm:prSet presAssocID="{A845D7B4-E055-4B05-BF59-C95C097D244F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8C3BFFA0-D3D2-409E-ABFD-92C50BA6C3E2}" type="pres">
      <dgm:prSet presAssocID="{117E955E-DC77-4647-B701-D78BC63FA2D3}" presName="sibTrans" presStyleLbl="sibTrans2D1" presStyleIdx="0" presStyleCnt="0"/>
      <dgm:spPr/>
      <dgm:t>
        <a:bodyPr/>
        <a:lstStyle/>
        <a:p>
          <a:endParaRPr lang="en-IN"/>
        </a:p>
      </dgm:t>
    </dgm:pt>
    <dgm:pt modelId="{D6CCD9D3-995F-44D3-9AD7-79A18AB2030E}" type="pres">
      <dgm:prSet presAssocID="{2317D68B-11DD-4230-87C3-03ACD67C31CC}" presName="compNode" presStyleCnt="0"/>
      <dgm:spPr/>
    </dgm:pt>
    <dgm:pt modelId="{8D806B8E-06AE-4188-A4BB-909A87E584E5}" type="pres">
      <dgm:prSet presAssocID="{2317D68B-11DD-4230-87C3-03ACD67C31CC}" presName="iconBgRect" presStyleLbl="bgShp" presStyleIdx="3" presStyleCnt="4"/>
      <dgm:spPr/>
    </dgm:pt>
    <dgm:pt modelId="{49ACA342-1A61-4940-8E47-24727DEA3327}" type="pres">
      <dgm:prSet presAssocID="{2317D68B-11DD-4230-87C3-03ACD67C31CC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City"/>
        </a:ext>
      </dgm:extLst>
    </dgm:pt>
    <dgm:pt modelId="{CEECA996-030B-46DE-B8F5-ADE994567002}" type="pres">
      <dgm:prSet presAssocID="{2317D68B-11DD-4230-87C3-03ACD67C31CC}" presName="spaceRect" presStyleCnt="0"/>
      <dgm:spPr/>
    </dgm:pt>
    <dgm:pt modelId="{C1DCE171-948A-43B7-88EA-684E5CF149BD}" type="pres">
      <dgm:prSet presAssocID="{2317D68B-11DD-4230-87C3-03ACD67C31CC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F54BF7A-A9FB-43B6-8D36-4B88079C0F8F}" type="presOf" srcId="{2317D68B-11DD-4230-87C3-03ACD67C31CC}" destId="{C1DCE171-948A-43B7-88EA-684E5CF149BD}" srcOrd="0" destOrd="0" presId="urn:microsoft.com/office/officeart/2018/2/layout/IconCircleList"/>
    <dgm:cxn modelId="{F31AF69C-4CE4-42E2-8E64-F3AF16C2E365}" type="presOf" srcId="{39FDEC32-F8AA-45AC-991B-EF1568D49B6F}" destId="{A951B295-ABA6-48F9-AEA2-6FB7F1A07543}" srcOrd="0" destOrd="0" presId="urn:microsoft.com/office/officeart/2018/2/layout/IconCircleList"/>
    <dgm:cxn modelId="{07F927E1-31F4-47DD-A2A5-E33D55E85300}" type="presOf" srcId="{0269BF20-3787-43BD-9097-D4E96F01E96D}" destId="{B4678ACE-7774-40E4-99BA-E0238BB4988D}" srcOrd="0" destOrd="0" presId="urn:microsoft.com/office/officeart/2018/2/layout/IconCircleList"/>
    <dgm:cxn modelId="{28903FF2-DD6F-450A-BDA5-1785C46FE34A}" type="presOf" srcId="{117E955E-DC77-4647-B701-D78BC63FA2D3}" destId="{8C3BFFA0-D3D2-409E-ABFD-92C50BA6C3E2}" srcOrd="0" destOrd="0" presId="urn:microsoft.com/office/officeart/2018/2/layout/IconCircleList"/>
    <dgm:cxn modelId="{82333888-333F-4FC9-92DA-08E4A38F5BF6}" type="presOf" srcId="{F776A3A5-7F1D-4B2C-825E-06CE14571735}" destId="{F2579F0C-4B49-4911-A015-6E7D00C426C6}" srcOrd="0" destOrd="0" presId="urn:microsoft.com/office/officeart/2018/2/layout/IconCircleList"/>
    <dgm:cxn modelId="{BD7EFE62-0C09-427C-B86C-CD3264B154E2}" type="presOf" srcId="{A845D7B4-E055-4B05-BF59-C95C097D244F}" destId="{ED8377D7-BF41-434C-96A8-BE1945AA1929}" srcOrd="0" destOrd="0" presId="urn:microsoft.com/office/officeart/2018/2/layout/IconCircleList"/>
    <dgm:cxn modelId="{B2479260-BCD5-4BEC-B825-3A945AE8D4FB}" srcId="{0269BF20-3787-43BD-9097-D4E96F01E96D}" destId="{F776A3A5-7F1D-4B2C-825E-06CE14571735}" srcOrd="0" destOrd="0" parTransId="{112BDE58-7CA4-4BEE-8D4B-690076D929F0}" sibTransId="{FAA4647C-D6D7-4EB2-AC12-119BB89ABFF1}"/>
    <dgm:cxn modelId="{C8F9560C-D0D9-4426-83AF-201A56DE6C86}" srcId="{0269BF20-3787-43BD-9097-D4E96F01E96D}" destId="{A845D7B4-E055-4B05-BF59-C95C097D244F}" srcOrd="2" destOrd="0" parTransId="{CD9C6815-4C61-4173-AE2F-8623DF3FBF05}" sibTransId="{117E955E-DC77-4647-B701-D78BC63FA2D3}"/>
    <dgm:cxn modelId="{16C43105-EF7B-43C5-8582-77BBDD13A744}" type="presOf" srcId="{FAA4647C-D6D7-4EB2-AC12-119BB89ABFF1}" destId="{13B747C2-505D-4C74-9AD2-BFC3F2388688}" srcOrd="0" destOrd="0" presId="urn:microsoft.com/office/officeart/2018/2/layout/IconCircleList"/>
    <dgm:cxn modelId="{79805D47-558D-4E26-ACB3-E30BFB6A28C9}" srcId="{0269BF20-3787-43BD-9097-D4E96F01E96D}" destId="{27CB063C-83EC-4F9D-BE4B-6BA66315A712}" srcOrd="1" destOrd="0" parTransId="{033A455C-8E28-4BA8-B7E1-4F1FF7EBC50E}" sibTransId="{39FDEC32-F8AA-45AC-991B-EF1568D49B6F}"/>
    <dgm:cxn modelId="{86ED792C-0348-4324-9DBB-DA8080C72F31}" srcId="{0269BF20-3787-43BD-9097-D4E96F01E96D}" destId="{2317D68B-11DD-4230-87C3-03ACD67C31CC}" srcOrd="3" destOrd="0" parTransId="{AD539F9E-3E51-4E84-BE0A-C301A4C41FF6}" sibTransId="{A59400C8-A203-47C5-9E97-E45E52756F8D}"/>
    <dgm:cxn modelId="{769E3B59-C438-453A-9CF2-5AC45C5887F6}" type="presOf" srcId="{27CB063C-83EC-4F9D-BE4B-6BA66315A712}" destId="{70288687-8A25-4915-BEF7-E727A3E1A94D}" srcOrd="0" destOrd="0" presId="urn:microsoft.com/office/officeart/2018/2/layout/IconCircleList"/>
    <dgm:cxn modelId="{3BF5E317-6192-4476-AE86-30FD91D0FEE2}" type="presParOf" srcId="{B4678ACE-7774-40E4-99BA-E0238BB4988D}" destId="{E5B25A21-094A-4310-8F83-32970F1DAB94}" srcOrd="0" destOrd="0" presId="urn:microsoft.com/office/officeart/2018/2/layout/IconCircleList"/>
    <dgm:cxn modelId="{6AED7401-6D8F-4D3D-98B9-1AA7D4EE39A6}" type="presParOf" srcId="{E5B25A21-094A-4310-8F83-32970F1DAB94}" destId="{1CC3F258-5876-4AF9-9687-445F669D961C}" srcOrd="0" destOrd="0" presId="urn:microsoft.com/office/officeart/2018/2/layout/IconCircleList"/>
    <dgm:cxn modelId="{C71AD1F2-E1E7-47CF-9B42-F6166081EDA2}" type="presParOf" srcId="{1CC3F258-5876-4AF9-9687-445F669D961C}" destId="{2D405609-5876-4EC8-B28F-8F66BC1787AD}" srcOrd="0" destOrd="0" presId="urn:microsoft.com/office/officeart/2018/2/layout/IconCircleList"/>
    <dgm:cxn modelId="{39C17D7D-2A2D-4640-913F-7AE2CAD45EC5}" type="presParOf" srcId="{1CC3F258-5876-4AF9-9687-445F669D961C}" destId="{022CCA2D-C904-4CA8-9EAD-9C484A4F2178}" srcOrd="1" destOrd="0" presId="urn:microsoft.com/office/officeart/2018/2/layout/IconCircleList"/>
    <dgm:cxn modelId="{7F9F3686-6CED-4F99-B862-748A2B249224}" type="presParOf" srcId="{1CC3F258-5876-4AF9-9687-445F669D961C}" destId="{43C11FF0-1DF9-4A35-9E64-D150AC3BF58E}" srcOrd="2" destOrd="0" presId="urn:microsoft.com/office/officeart/2018/2/layout/IconCircleList"/>
    <dgm:cxn modelId="{C9143010-6E33-4C26-B0D6-BFD64CE3CE37}" type="presParOf" srcId="{1CC3F258-5876-4AF9-9687-445F669D961C}" destId="{F2579F0C-4B49-4911-A015-6E7D00C426C6}" srcOrd="3" destOrd="0" presId="urn:microsoft.com/office/officeart/2018/2/layout/IconCircleList"/>
    <dgm:cxn modelId="{365E766B-5934-4468-A713-447BCFF3CD63}" type="presParOf" srcId="{E5B25A21-094A-4310-8F83-32970F1DAB94}" destId="{13B747C2-505D-4C74-9AD2-BFC3F2388688}" srcOrd="1" destOrd="0" presId="urn:microsoft.com/office/officeart/2018/2/layout/IconCircleList"/>
    <dgm:cxn modelId="{95BEE533-5667-43CE-9E47-C9082C5674BD}" type="presParOf" srcId="{E5B25A21-094A-4310-8F83-32970F1DAB94}" destId="{0B22C267-FE15-42D3-9F70-54D839933202}" srcOrd="2" destOrd="0" presId="urn:microsoft.com/office/officeart/2018/2/layout/IconCircleList"/>
    <dgm:cxn modelId="{EF9BC15B-AA63-4AD9-ACBC-24A2C22805AD}" type="presParOf" srcId="{0B22C267-FE15-42D3-9F70-54D839933202}" destId="{11C14DAB-3E2A-4E7F-9485-C2039D2ECB96}" srcOrd="0" destOrd="0" presId="urn:microsoft.com/office/officeart/2018/2/layout/IconCircleList"/>
    <dgm:cxn modelId="{FE038315-7D34-49A2-B0A1-D5C01DAB2019}" type="presParOf" srcId="{0B22C267-FE15-42D3-9F70-54D839933202}" destId="{4124A26E-8705-462E-B1C0-3D005A1D8BB1}" srcOrd="1" destOrd="0" presId="urn:microsoft.com/office/officeart/2018/2/layout/IconCircleList"/>
    <dgm:cxn modelId="{8F9343C2-7AD2-4A60-B59A-F4F0653C3C22}" type="presParOf" srcId="{0B22C267-FE15-42D3-9F70-54D839933202}" destId="{21C7F0D0-0B81-494D-9FD8-5A4725677474}" srcOrd="2" destOrd="0" presId="urn:microsoft.com/office/officeart/2018/2/layout/IconCircleList"/>
    <dgm:cxn modelId="{1D2B9582-BEAE-4CDD-ABBF-3562F60E0B28}" type="presParOf" srcId="{0B22C267-FE15-42D3-9F70-54D839933202}" destId="{70288687-8A25-4915-BEF7-E727A3E1A94D}" srcOrd="3" destOrd="0" presId="urn:microsoft.com/office/officeart/2018/2/layout/IconCircleList"/>
    <dgm:cxn modelId="{A7FB0BE7-7E67-45E2-B1A6-76390A4ECC16}" type="presParOf" srcId="{E5B25A21-094A-4310-8F83-32970F1DAB94}" destId="{A951B295-ABA6-48F9-AEA2-6FB7F1A07543}" srcOrd="3" destOrd="0" presId="urn:microsoft.com/office/officeart/2018/2/layout/IconCircleList"/>
    <dgm:cxn modelId="{586F58F2-38AB-4AC7-A64C-46640D8629E1}" type="presParOf" srcId="{E5B25A21-094A-4310-8F83-32970F1DAB94}" destId="{2B14ED04-404B-48E6-8B75-CC69CE7A0A43}" srcOrd="4" destOrd="0" presId="urn:microsoft.com/office/officeart/2018/2/layout/IconCircleList"/>
    <dgm:cxn modelId="{2206A65A-278F-4B2B-9652-F3721502EA94}" type="presParOf" srcId="{2B14ED04-404B-48E6-8B75-CC69CE7A0A43}" destId="{389E9809-8233-4F9D-9BA9-88685FF5FB3C}" srcOrd="0" destOrd="0" presId="urn:microsoft.com/office/officeart/2018/2/layout/IconCircleList"/>
    <dgm:cxn modelId="{76B6DA4A-7EF5-455A-A140-62A37767CE96}" type="presParOf" srcId="{2B14ED04-404B-48E6-8B75-CC69CE7A0A43}" destId="{BF1755AB-D94A-4D9D-8F84-5D60710552D1}" srcOrd="1" destOrd="0" presId="urn:microsoft.com/office/officeart/2018/2/layout/IconCircleList"/>
    <dgm:cxn modelId="{4A8530D9-E8B8-454E-BE74-4BB3181A9D63}" type="presParOf" srcId="{2B14ED04-404B-48E6-8B75-CC69CE7A0A43}" destId="{8DE14FD4-6250-49D3-8822-465C04D079FF}" srcOrd="2" destOrd="0" presId="urn:microsoft.com/office/officeart/2018/2/layout/IconCircleList"/>
    <dgm:cxn modelId="{D9C3C2FC-9F14-4667-9A8A-19218A5D67F9}" type="presParOf" srcId="{2B14ED04-404B-48E6-8B75-CC69CE7A0A43}" destId="{ED8377D7-BF41-434C-96A8-BE1945AA1929}" srcOrd="3" destOrd="0" presId="urn:microsoft.com/office/officeart/2018/2/layout/IconCircleList"/>
    <dgm:cxn modelId="{90E2158A-07B3-46DF-A9C2-55FB1D364CBF}" type="presParOf" srcId="{E5B25A21-094A-4310-8F83-32970F1DAB94}" destId="{8C3BFFA0-D3D2-409E-ABFD-92C50BA6C3E2}" srcOrd="5" destOrd="0" presId="urn:microsoft.com/office/officeart/2018/2/layout/IconCircleList"/>
    <dgm:cxn modelId="{9D51413D-AD23-49BE-9276-26AC51F30576}" type="presParOf" srcId="{E5B25A21-094A-4310-8F83-32970F1DAB94}" destId="{D6CCD9D3-995F-44D3-9AD7-79A18AB2030E}" srcOrd="6" destOrd="0" presId="urn:microsoft.com/office/officeart/2018/2/layout/IconCircleList"/>
    <dgm:cxn modelId="{6F2A91A2-E73E-49B5-ABD8-726E0AA335A1}" type="presParOf" srcId="{D6CCD9D3-995F-44D3-9AD7-79A18AB2030E}" destId="{8D806B8E-06AE-4188-A4BB-909A87E584E5}" srcOrd="0" destOrd="0" presId="urn:microsoft.com/office/officeart/2018/2/layout/IconCircleList"/>
    <dgm:cxn modelId="{88F61D8B-F7EE-49C9-8486-416324EF8F99}" type="presParOf" srcId="{D6CCD9D3-995F-44D3-9AD7-79A18AB2030E}" destId="{49ACA342-1A61-4940-8E47-24727DEA3327}" srcOrd="1" destOrd="0" presId="urn:microsoft.com/office/officeart/2018/2/layout/IconCircleList"/>
    <dgm:cxn modelId="{48D7F6AF-35D2-443B-9501-A9EAF686EA9C}" type="presParOf" srcId="{D6CCD9D3-995F-44D3-9AD7-79A18AB2030E}" destId="{CEECA996-030B-46DE-B8F5-ADE994567002}" srcOrd="2" destOrd="0" presId="urn:microsoft.com/office/officeart/2018/2/layout/IconCircleList"/>
    <dgm:cxn modelId="{18700FC8-EE9F-4412-BB69-B122A31B0C95}" type="presParOf" srcId="{D6CCD9D3-995F-44D3-9AD7-79A18AB2030E}" destId="{C1DCE171-948A-43B7-88EA-684E5CF149B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D405609-5876-4EC8-B28F-8F66BC1787AD}">
      <dsp:nvSpPr>
        <dsp:cNvPr id="0" name=""/>
        <dsp:cNvSpPr/>
      </dsp:nvSpPr>
      <dsp:spPr>
        <a:xfrm>
          <a:off x="134957" y="389991"/>
          <a:ext cx="1125382" cy="11253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CCA2D-C904-4CA8-9EAD-9C484A4F2178}">
      <dsp:nvSpPr>
        <dsp:cNvPr id="0" name=""/>
        <dsp:cNvSpPr/>
      </dsp:nvSpPr>
      <dsp:spPr>
        <a:xfrm>
          <a:off x="371287" y="626322"/>
          <a:ext cx="652721" cy="65272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79F0C-4B49-4911-A015-6E7D00C426C6}">
      <dsp:nvSpPr>
        <dsp:cNvPr id="0" name=""/>
        <dsp:cNvSpPr/>
      </dsp:nvSpPr>
      <dsp:spPr>
        <a:xfrm>
          <a:off x="1501492" y="389991"/>
          <a:ext cx="2652687" cy="112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baseline="0"/>
            <a:t>Analysis</a:t>
          </a:r>
          <a:endParaRPr lang="en-US" sz="2400" kern="1200"/>
        </a:p>
      </dsp:txBody>
      <dsp:txXfrm>
        <a:off x="1501492" y="389991"/>
        <a:ext cx="2652687" cy="1125382"/>
      </dsp:txXfrm>
    </dsp:sp>
    <dsp:sp modelId="{11C14DAB-3E2A-4E7F-9485-C2039D2ECB96}">
      <dsp:nvSpPr>
        <dsp:cNvPr id="0" name=""/>
        <dsp:cNvSpPr/>
      </dsp:nvSpPr>
      <dsp:spPr>
        <a:xfrm>
          <a:off x="4616390" y="389991"/>
          <a:ext cx="1125382" cy="11253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24A26E-8705-462E-B1C0-3D005A1D8BB1}">
      <dsp:nvSpPr>
        <dsp:cNvPr id="0" name=""/>
        <dsp:cNvSpPr/>
      </dsp:nvSpPr>
      <dsp:spPr>
        <a:xfrm>
          <a:off x="4852721" y="626322"/>
          <a:ext cx="652721" cy="65272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88687-8A25-4915-BEF7-E727A3E1A94D}">
      <dsp:nvSpPr>
        <dsp:cNvPr id="0" name=""/>
        <dsp:cNvSpPr/>
      </dsp:nvSpPr>
      <dsp:spPr>
        <a:xfrm>
          <a:off x="5982926" y="389991"/>
          <a:ext cx="2652687" cy="112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baseline="0"/>
            <a:t>Data collection</a:t>
          </a:r>
          <a:endParaRPr lang="en-US" sz="2400" kern="1200"/>
        </a:p>
      </dsp:txBody>
      <dsp:txXfrm>
        <a:off x="5982926" y="389991"/>
        <a:ext cx="2652687" cy="1125382"/>
      </dsp:txXfrm>
    </dsp:sp>
    <dsp:sp modelId="{389E9809-8233-4F9D-9BA9-88685FF5FB3C}">
      <dsp:nvSpPr>
        <dsp:cNvPr id="0" name=""/>
        <dsp:cNvSpPr/>
      </dsp:nvSpPr>
      <dsp:spPr>
        <a:xfrm>
          <a:off x="134957" y="2136129"/>
          <a:ext cx="1125382" cy="11253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755AB-D94A-4D9D-8F84-5D60710552D1}">
      <dsp:nvSpPr>
        <dsp:cNvPr id="0" name=""/>
        <dsp:cNvSpPr/>
      </dsp:nvSpPr>
      <dsp:spPr>
        <a:xfrm>
          <a:off x="371287" y="2372460"/>
          <a:ext cx="652721" cy="65272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377D7-BF41-434C-96A8-BE1945AA1929}">
      <dsp:nvSpPr>
        <dsp:cNvPr id="0" name=""/>
        <dsp:cNvSpPr/>
      </dsp:nvSpPr>
      <dsp:spPr>
        <a:xfrm>
          <a:off x="1501492" y="2136129"/>
          <a:ext cx="2652687" cy="112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baseline="0"/>
            <a:t>Deep learning </a:t>
          </a:r>
          <a:endParaRPr lang="en-US" sz="2400" kern="1200"/>
        </a:p>
      </dsp:txBody>
      <dsp:txXfrm>
        <a:off x="1501492" y="2136129"/>
        <a:ext cx="2652687" cy="1125382"/>
      </dsp:txXfrm>
    </dsp:sp>
    <dsp:sp modelId="{8D806B8E-06AE-4188-A4BB-909A87E584E5}">
      <dsp:nvSpPr>
        <dsp:cNvPr id="0" name=""/>
        <dsp:cNvSpPr/>
      </dsp:nvSpPr>
      <dsp:spPr>
        <a:xfrm>
          <a:off x="4616390" y="2136129"/>
          <a:ext cx="1125382" cy="11253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CA342-1A61-4940-8E47-24727DEA3327}">
      <dsp:nvSpPr>
        <dsp:cNvPr id="0" name=""/>
        <dsp:cNvSpPr/>
      </dsp:nvSpPr>
      <dsp:spPr>
        <a:xfrm>
          <a:off x="4852721" y="2372460"/>
          <a:ext cx="652721" cy="652721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CE171-948A-43B7-88EA-684E5CF149BD}">
      <dsp:nvSpPr>
        <dsp:cNvPr id="0" name=""/>
        <dsp:cNvSpPr/>
      </dsp:nvSpPr>
      <dsp:spPr>
        <a:xfrm>
          <a:off x="5982926" y="2136129"/>
          <a:ext cx="2652687" cy="112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baseline="0"/>
            <a:t>Application building</a:t>
          </a:r>
          <a:endParaRPr lang="en-US" sz="2400" kern="1200"/>
        </a:p>
      </dsp:txBody>
      <dsp:txXfrm>
        <a:off x="5982926" y="2136129"/>
        <a:ext cx="2652687" cy="1125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81C2D-32D5-4D16-B787-8B315D04C36B}" type="datetimeFigureOut">
              <a:rPr lang="en-US" smtClean="0"/>
              <a:pPr/>
              <a:t>15-Jul-21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B36FD-804F-4F48-A3BC-A616B0A8D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5113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=""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pPr/>
              <a:t>15-Jul-21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=""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=""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759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pPr/>
              <a:t>15-Jul-21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715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pPr/>
              <a:t>15-Jul-21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7536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=""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pPr/>
              <a:t>15-Jul-21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128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=""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=""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=""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pPr/>
              <a:t>15-Jul-21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775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pPr/>
              <a:t>15-Jul-21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34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=""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pPr/>
              <a:t>15-Jul-21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=""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401537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pPr/>
              <a:t>15-Jul-21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902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pPr/>
              <a:t>15-Jul-21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871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pPr/>
              <a:t>15-Jul-21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691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pPr/>
              <a:t>15-Jul-21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850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pPr/>
              <a:t>15-Jul-21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2347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Risha%20Karkera\Desktop\Final%20year%20poject\demo_video.mp4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="" xmlns:a16="http://schemas.microsoft.com/office/drawing/2014/main" id="{0DBF1ABE-8590-450D-BB49-BDDCCF3EEA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0" name="Group 22">
            <a:extLst>
              <a:ext uri="{FF2B5EF4-FFF2-40B4-BE49-F238E27FC236}">
                <a16:creationId xmlns="" xmlns:a16="http://schemas.microsoft.com/office/drawing/2014/main" id="{54E5F18F-9D70-4BE5-8A38-603463EE84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391F8D69-709A-4575-A393-B4C26481AF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4">
              <a:extLst>
                <a:ext uri="{FF2B5EF4-FFF2-40B4-BE49-F238E27FC236}">
                  <a16:creationId xmlns="" xmlns:a16="http://schemas.microsoft.com/office/drawing/2014/main" id="{00981015-32A2-4B76-9F2E-0A8D6EC8EC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D38532F4-8B67-47B7-B58A-5DD3E1BE5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BC87DA9F-8DB2-4D48-8716-A928FBB8A5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195EA065-AC5D-431D-927E-87FF058848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6E37E2DD-C7FE-4D6C-8F1D-5031E96A7F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778B68BA-AB87-4EB5-97C2-F1F304E193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362" y="487241"/>
            <a:ext cx="8917781" cy="422888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600" dirty="0">
                <a:ea typeface="Meiryo"/>
              </a:rPr>
              <a:t>NMAM Institute of Technology</a:t>
            </a:r>
            <a:r>
              <a:rPr lang="en-US" sz="7200" dirty="0">
                <a:ea typeface="Meiryo"/>
              </a:rPr>
              <a:t/>
            </a:r>
            <a:br>
              <a:rPr lang="en-US" sz="7200" dirty="0">
                <a:ea typeface="Meiryo"/>
              </a:rPr>
            </a:br>
            <a:r>
              <a:rPr lang="en-US" sz="2400" dirty="0">
                <a:ea typeface="Meiryo"/>
              </a:rPr>
              <a:t>Project Presentation on-</a:t>
            </a:r>
            <a:br>
              <a:rPr lang="en-US" sz="2400" dirty="0">
                <a:ea typeface="Meiryo"/>
              </a:rPr>
            </a:br>
            <a:r>
              <a:rPr lang="en-US" sz="2400" dirty="0">
                <a:ea typeface="Meiryo"/>
              </a:rPr>
              <a:t>Currency Scanning, Identification and Adding</a:t>
            </a:r>
            <a:br>
              <a:rPr lang="en-US" sz="2400" dirty="0">
                <a:ea typeface="Meiryo"/>
              </a:rPr>
            </a:br>
            <a:r>
              <a:rPr lang="en-US" sz="2400" dirty="0">
                <a:ea typeface="Meiryo"/>
              </a:rPr>
              <a:t/>
            </a:r>
            <a:br>
              <a:rPr lang="en-US" sz="2400" dirty="0">
                <a:ea typeface="Meiryo"/>
              </a:rPr>
            </a:br>
            <a:r>
              <a:rPr lang="en-US" sz="1900" dirty="0">
                <a:ea typeface="Meiryo"/>
              </a:rPr>
              <a:t/>
            </a:r>
            <a:br>
              <a:rPr lang="en-US" sz="1900" dirty="0">
                <a:ea typeface="Meiryo"/>
              </a:rPr>
            </a:br>
            <a:r>
              <a:rPr lang="en-US" sz="2000" dirty="0">
                <a:ea typeface="Meiryo"/>
              </a:rPr>
              <a:t>                                      </a:t>
            </a:r>
            <a:r>
              <a:rPr lang="en-US" sz="2000" b="0" dirty="0">
                <a:ea typeface="Meiryo"/>
              </a:rPr>
              <a:t> </a:t>
            </a:r>
            <a:r>
              <a:rPr lang="en-US" sz="2000" dirty="0">
                <a:ea typeface="Meiryo"/>
              </a:rPr>
              <a:t>Under the guidance of:</a:t>
            </a:r>
            <a:r>
              <a:rPr lang="en-US" sz="2000" b="0" dirty="0">
                <a:ea typeface="Meiryo"/>
              </a:rPr>
              <a:t> </a:t>
            </a:r>
            <a:r>
              <a:rPr lang="en-US" sz="1900" b="0" dirty="0">
                <a:ea typeface="Meiryo"/>
              </a:rPr>
              <a:t/>
            </a:r>
            <a:br>
              <a:rPr lang="en-US" sz="1900" b="0" dirty="0">
                <a:ea typeface="Meiryo"/>
              </a:rPr>
            </a:br>
            <a:r>
              <a:rPr lang="en-US" sz="1900" b="0" dirty="0">
                <a:ea typeface="Meiryo"/>
              </a:rPr>
              <a:t>                                     Dr. Jyothi Shetty</a:t>
            </a:r>
            <a:r>
              <a:rPr lang="en-US" sz="2400" dirty="0">
                <a:ea typeface="Meiryo"/>
              </a:rPr>
              <a:t/>
            </a:r>
            <a:br>
              <a:rPr lang="en-US" sz="2400" dirty="0">
                <a:ea typeface="Meiryo"/>
              </a:rPr>
            </a:br>
            <a:r>
              <a:rPr lang="en-US" sz="2400" dirty="0">
                <a:ea typeface="Meiryo"/>
              </a:rPr>
              <a:t/>
            </a:r>
            <a:br>
              <a:rPr lang="en-US" sz="2400" dirty="0">
                <a:ea typeface="Meiryo"/>
              </a:rPr>
            </a:br>
            <a:r>
              <a:rPr lang="en-US" sz="2400" dirty="0">
                <a:ea typeface="Meiryo"/>
              </a:rPr>
              <a:t/>
            </a:r>
            <a:br>
              <a:rPr lang="en-US" sz="2400" dirty="0">
                <a:ea typeface="Meiryo"/>
              </a:rPr>
            </a:br>
            <a:endParaRPr lang="en-US" sz="2400" dirty="0">
              <a:ea typeface="Meiry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356" y="2488063"/>
            <a:ext cx="5248844" cy="3183064"/>
          </a:xfrm>
        </p:spPr>
        <p:txBody>
          <a:bodyPr vert="horz" lIns="109728" tIns="109728" rIns="109728" bIns="91440" rtlCol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ea typeface="Meiryo"/>
              </a:rPr>
              <a:t>  </a:t>
            </a:r>
            <a:r>
              <a:rPr lang="en-US" sz="1600" b="1" dirty="0">
                <a:ea typeface="Meiryo"/>
              </a:rPr>
              <a:t> </a:t>
            </a:r>
            <a:r>
              <a:rPr lang="en-US" sz="1800" b="1" dirty="0">
                <a:ea typeface="Meiryo"/>
              </a:rPr>
              <a:t>Presented by: </a:t>
            </a:r>
            <a:r>
              <a:rPr lang="en-US" sz="1600" dirty="0">
                <a:ea typeface="Meiryo"/>
              </a:rPr>
              <a:t> </a:t>
            </a:r>
            <a:endParaRPr lang="en-US" sz="1600" dirty="0" smtClean="0">
              <a:ea typeface="Meiryo"/>
            </a:endParaRPr>
          </a:p>
          <a:p>
            <a:pPr algn="ctr">
              <a:lnSpc>
                <a:spcPct val="100000"/>
              </a:lnSpc>
            </a:pPr>
            <a:r>
              <a:rPr lang="en-US" sz="1600" dirty="0" smtClean="0">
                <a:ea typeface="Meiryo"/>
              </a:rPr>
              <a:t>      Mohammed </a:t>
            </a:r>
            <a:r>
              <a:rPr lang="en-US" sz="1600" dirty="0" err="1" smtClean="0">
                <a:ea typeface="Meiryo"/>
              </a:rPr>
              <a:t>Akzar</a:t>
            </a:r>
            <a:r>
              <a:rPr lang="en-US" sz="1600" dirty="0" smtClean="0">
                <a:ea typeface="Meiryo"/>
              </a:rPr>
              <a:t> A K </a:t>
            </a:r>
          </a:p>
          <a:p>
            <a:pPr algn="ctr">
              <a:lnSpc>
                <a:spcPct val="100000"/>
              </a:lnSpc>
            </a:pPr>
            <a:r>
              <a:rPr lang="en-US" sz="1600" dirty="0" smtClean="0">
                <a:ea typeface="Meiryo"/>
              </a:rPr>
              <a:t>(</a:t>
            </a:r>
            <a:r>
              <a:rPr lang="en-US" sz="1600" dirty="0">
                <a:ea typeface="Meiryo"/>
              </a:rPr>
              <a:t>4NM17CS106)    </a:t>
            </a:r>
          </a:p>
          <a:p>
            <a:pPr algn="ctr">
              <a:lnSpc>
                <a:spcPct val="100000"/>
              </a:lnSpc>
            </a:pPr>
            <a:r>
              <a:rPr lang="en-US" sz="1600" dirty="0" err="1">
                <a:ea typeface="Meiryo"/>
              </a:rPr>
              <a:t>Pratheeksha</a:t>
            </a:r>
            <a:r>
              <a:rPr lang="en-US" sz="1600" dirty="0">
                <a:ea typeface="Meiryo"/>
              </a:rPr>
              <a:t> A M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ea typeface="Meiryo"/>
              </a:rPr>
              <a:t>(4NM17CS130)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ea typeface="Meiryo"/>
              </a:rPr>
              <a:t>Risha S Karkera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ea typeface="Meiryo"/>
              </a:rPr>
              <a:t>(4NM17CS146)</a:t>
            </a: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4" name="Content Placeholder 3" descr="Screenshot (11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15282" y="2312987"/>
            <a:ext cx="5463700" cy="443997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8252D5-D573-45E5-A380-8FDF3822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Random Forest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7CAEE2-2FFD-44C0-8799-B35D22AE3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IN" dirty="0">
                <a:ea typeface="+mn-lt"/>
                <a:cs typeface="+mn-lt"/>
              </a:rPr>
              <a:t>Random forest consists of a large number of individual decision trees that operate as an ensemble. 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IN" dirty="0">
                <a:ea typeface="+mn-lt"/>
                <a:cs typeface="+mn-lt"/>
              </a:rPr>
              <a:t>Each individual tree in the random forest spits out a class prediction and the class with the most votes becomes our model’s prediction. 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IN" dirty="0">
                <a:ea typeface="+mn-lt"/>
                <a:cs typeface="+mn-lt"/>
              </a:rPr>
              <a:t>Instead of searching for the most important feature while splitting a node, it searches for the best feature among a random subset of features.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681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6E85AC-2C66-46DD-88D8-E30CB12C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8216DD-E585-4122-87D9-32854C587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2000" dirty="0">
                <a:ea typeface="Meiryo"/>
              </a:rPr>
              <a:t>When running currency recognition app, the model needs to run locally on a smartphone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2000" dirty="0">
                <a:ea typeface="Meiryo"/>
              </a:rPr>
              <a:t>Must have low latency to deliver best user experience without sacrificing accuracy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2000" dirty="0">
                <a:ea typeface="Meiryo"/>
              </a:rPr>
              <a:t>We chose </a:t>
            </a:r>
            <a:r>
              <a:rPr lang="en-US" sz="2000" dirty="0" err="1">
                <a:ea typeface="Meiryo"/>
              </a:rPr>
              <a:t>MobileNet</a:t>
            </a:r>
            <a:r>
              <a:rPr lang="en-US" sz="2000" dirty="0">
                <a:ea typeface="Meiryo"/>
              </a:rPr>
              <a:t> architecture because it's fast enough on cell phones and provides decent performance</a:t>
            </a:r>
          </a:p>
        </p:txBody>
      </p:sp>
    </p:spTree>
    <p:extLst>
      <p:ext uri="{BB962C8B-B14F-4D97-AF65-F5344CB8AC3E}">
        <p14:creationId xmlns:p14="http://schemas.microsoft.com/office/powerpoint/2010/main" xmlns="" val="419623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8950AD4C-6AF3-49F8-94E1-DBCAFB3947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="" xmlns:a16="http://schemas.microsoft.com/office/drawing/2014/main" id="{37887AC2-62B5-420C-A7DA-EB04F602AF7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85895" y="723366"/>
            <a:ext cx="5406501" cy="432802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42000"/>
                    </a14:imgEffect>
                    <a14:imgEffect>
                      <a14:brightnessContrast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761" y="714488"/>
            <a:ext cx="5140171" cy="43280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63448" y="5532268"/>
            <a:ext cx="50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Accuracy of multiple CNN models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05161" y="5532268"/>
            <a:ext cx="50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Convolution neural network</a:t>
            </a:r>
          </a:p>
        </p:txBody>
      </p:sp>
    </p:spTree>
    <p:extLst>
      <p:ext uri="{BB962C8B-B14F-4D97-AF65-F5344CB8AC3E}">
        <p14:creationId xmlns:p14="http://schemas.microsoft.com/office/powerpoint/2010/main" xmlns="" val="262811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5A271B-1231-4C36-8321-033982AE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MobileNet</a:t>
            </a:r>
            <a:r>
              <a:rPr lang="en-US" dirty="0">
                <a:ea typeface="Meiryo"/>
              </a:rPr>
              <a:t> V2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9CB0B9-0A66-4C5D-95F6-DC2761333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85276"/>
            <a:ext cx="8770571" cy="365150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Efficient and portable CNN architecture that is used in real world applications.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MobileNets</a:t>
            </a:r>
            <a:r>
              <a:rPr lang="en-US" dirty="0">
                <a:ea typeface="+mn-lt"/>
                <a:cs typeface="+mn-lt"/>
              </a:rPr>
              <a:t> primarily use </a:t>
            </a:r>
            <a:r>
              <a:rPr lang="en-US" dirty="0" err="1">
                <a:ea typeface="+mn-lt"/>
                <a:cs typeface="+mn-lt"/>
              </a:rPr>
              <a:t>depthwise</a:t>
            </a:r>
            <a:r>
              <a:rPr lang="en-US" dirty="0">
                <a:ea typeface="+mn-lt"/>
                <a:cs typeface="+mn-lt"/>
              </a:rPr>
              <a:t> separable convolutions 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The size of the input image is 224 × 224 × 3.</a:t>
            </a:r>
            <a:endParaRPr lang="en-US" dirty="0">
              <a:ea typeface="Meiryo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="" xmlns:a16="http://schemas.microsoft.com/office/drawing/2014/main" id="{BD2DE29B-26C1-47FA-8254-3AF33C6F592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1000" y="4187371"/>
            <a:ext cx="5854700" cy="250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39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571" y="79899"/>
            <a:ext cx="4183380" cy="39933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8123" y="4073200"/>
            <a:ext cx="423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Depth-wise separable convolution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83044" y="79899"/>
            <a:ext cx="5548543" cy="3993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10004" y="4965318"/>
            <a:ext cx="3728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  <a:r>
              <a:rPr lang="en-US" dirty="0"/>
              <a:t>: expansion factor</a:t>
            </a:r>
          </a:p>
          <a:p>
            <a:r>
              <a:rPr lang="en-US" i="1" dirty="0"/>
              <a:t>c</a:t>
            </a:r>
            <a:r>
              <a:rPr lang="en-US" dirty="0"/>
              <a:t>: number of output channels</a:t>
            </a:r>
          </a:p>
          <a:p>
            <a:r>
              <a:rPr lang="en-US" i="1" dirty="0"/>
              <a:t>n</a:t>
            </a:r>
            <a:r>
              <a:rPr lang="en-US" dirty="0"/>
              <a:t>: repeating number</a:t>
            </a:r>
          </a:p>
          <a:p>
            <a:r>
              <a:rPr lang="en-US" dirty="0"/>
              <a:t>s: stride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571" y="4965318"/>
            <a:ext cx="4351020" cy="15508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27432" y="4073201"/>
            <a:ext cx="545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MobileNet</a:t>
            </a:r>
            <a:r>
              <a:rPr lang="en-IN" dirty="0"/>
              <a:t> v2 Architecture</a:t>
            </a:r>
          </a:p>
        </p:txBody>
      </p:sp>
    </p:spTree>
    <p:extLst>
      <p:ext uri="{BB962C8B-B14F-4D97-AF65-F5344CB8AC3E}">
        <p14:creationId xmlns:p14="http://schemas.microsoft.com/office/powerpoint/2010/main" xmlns="" val="147702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FA84C4-DD33-4F8E-AE88-EBF7E087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Building </a:t>
            </a:r>
            <a:r>
              <a:rPr lang="en-US" sz="3600" dirty="0">
                <a:ea typeface="Meiryo"/>
              </a:rPr>
              <a:t>and</a:t>
            </a:r>
            <a:r>
              <a:rPr lang="en-US" dirty="0">
                <a:ea typeface="Meiryo"/>
              </a:rPr>
              <a:t> Training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03E9F9-B018-4CCF-8BBA-484ED9AE1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sz="2400" dirty="0">
                <a:ea typeface="Meiryo"/>
              </a:rPr>
              <a:t>We chose to use two techniques for our small dataset:</a:t>
            </a:r>
          </a:p>
          <a:p>
            <a:pPr marL="342900" indent="-342900">
              <a:buAutoNum type="arabicPeriod"/>
            </a:pPr>
            <a:r>
              <a:rPr lang="en-US" sz="2400" dirty="0">
                <a:ea typeface="Meiryo"/>
              </a:rPr>
              <a:t>Doing transfer learning with pre trained models on large datasets</a:t>
            </a:r>
          </a:p>
          <a:p>
            <a:pPr marL="342900" indent="-342900">
              <a:buAutoNum type="arabicPeriod"/>
            </a:pPr>
            <a:r>
              <a:rPr lang="en-US" sz="2400" dirty="0">
                <a:ea typeface="Meiryo"/>
              </a:rPr>
              <a:t>Data augmentation technique</a:t>
            </a:r>
          </a:p>
        </p:txBody>
      </p:sp>
    </p:spTree>
    <p:extLst>
      <p:ext uri="{BB962C8B-B14F-4D97-AF65-F5344CB8AC3E}">
        <p14:creationId xmlns:p14="http://schemas.microsoft.com/office/powerpoint/2010/main" xmlns="" val="80642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C51A08AC-F796-409C-AD97-8B476289EC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6" name="Group 9">
            <a:extLst>
              <a:ext uri="{FF2B5EF4-FFF2-40B4-BE49-F238E27FC236}">
                <a16:creationId xmlns="" xmlns:a16="http://schemas.microsoft.com/office/drawing/2014/main" id="{1E1B312B-4E9A-405C-9CE8-1032543803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027ED404-4912-4C80-B5EB-98E67EB26AD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4E58012C-4DA3-4ED3-9500-41F9AF60B1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59AC73F7-22BD-4C46-B368-3F03B8478F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95C99F96-8984-456F-BD66-5C019A6510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CC90FF-E255-49D1-AB84-2E2F8C203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dirty="0">
                <a:ea typeface="Meiryo"/>
              </a:rPr>
              <a:t>Transfer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15509A-E3B7-4012-902D-CE0730658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Transfer learning is a machine learning method where a model developed for a task is reused as the starting point for a model on a second task.</a:t>
            </a: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For Note Identification, since dataset is not large enough, starting with a pre trained model and further fine tuning the model can reduce training time and avoid possible over fitting</a:t>
            </a: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We have used </a:t>
            </a:r>
            <a:r>
              <a:rPr lang="en-US" dirty="0" err="1">
                <a:ea typeface="+mn-lt"/>
                <a:cs typeface="+mn-lt"/>
              </a:rPr>
              <a:t>Keras</a:t>
            </a:r>
            <a:r>
              <a:rPr lang="en-US" dirty="0">
                <a:ea typeface="+mn-lt"/>
                <a:cs typeface="+mn-lt"/>
              </a:rPr>
              <a:t> API in TensorFlow 2.0 for implementing MobileNet model on our dataset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12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C51A08AC-F796-409C-AD97-8B476289EC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E1B312B-4E9A-405C-9CE8-1032543803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027ED404-4912-4C80-B5EB-98E67EB26AD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4E58012C-4DA3-4ED3-9500-41F9AF60B1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59AC73F7-22BD-4C46-B368-3F03B8478F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95C99F96-8984-456F-BD66-5C019A6510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0A8A0C-38EA-4624-B7B4-912EA474A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dirty="0">
                <a:ea typeface="Meiryo"/>
              </a:rPr>
              <a:t>Data Augmentation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B9326F-B964-42E4-9288-9511E05F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2000" dirty="0">
                <a:ea typeface="Meiryo"/>
              </a:rPr>
              <a:t>Since we don't have enough input data, so reuse existing data as much as possible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2000" dirty="0">
                <a:ea typeface="Meiryo"/>
              </a:rPr>
              <a:t>For images, common techniques include – shifting the images, zooming in or out of the images, rotating the images, </a:t>
            </a:r>
            <a:r>
              <a:rPr lang="en-US" sz="2000" dirty="0" err="1">
                <a:ea typeface="Meiryo"/>
              </a:rPr>
              <a:t>etc</a:t>
            </a:r>
            <a:endParaRPr lang="en-US" sz="2000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2000" dirty="0">
                <a:ea typeface="Meiryo"/>
              </a:rPr>
              <a:t>This could be done using the </a:t>
            </a:r>
            <a:r>
              <a:rPr lang="en-US" sz="2000" dirty="0" err="1">
                <a:ea typeface="Meiryo"/>
              </a:rPr>
              <a:t>Keras</a:t>
            </a:r>
            <a:r>
              <a:rPr lang="en-US" sz="2000" dirty="0">
                <a:ea typeface="Meiryo"/>
              </a:rPr>
              <a:t> API of TensorFlow 2.0</a:t>
            </a:r>
          </a:p>
        </p:txBody>
      </p:sp>
    </p:spTree>
    <p:extLst>
      <p:ext uri="{BB962C8B-B14F-4D97-AF65-F5344CB8AC3E}">
        <p14:creationId xmlns:p14="http://schemas.microsoft.com/office/powerpoint/2010/main" xmlns="" val="2459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5" name="Picture 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119848"/>
            <a:ext cx="5521911" cy="494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30796" y="5146776"/>
            <a:ext cx="46603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Accuracy Graph without Data Augmentation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8" name="Picture 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9848"/>
            <a:ext cx="5968752" cy="494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587232" y="5159986"/>
            <a:ext cx="52176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Accuracy Graph with Data Augmentation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79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979033-251A-4A61-8E13-263800D0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32EE43-AD42-430F-9DC0-D91BE5E51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This project mainly aims at scanning the currency notes and detecting if they are real ones or fake </a:t>
            </a: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The output is in the form of voice message. The real notes are identified and total amount is counted</a:t>
            </a: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/>
                <a:ea typeface="Meiryo"/>
                <a:cs typeface="Arial"/>
              </a:rPr>
              <a:t>It also displays the count of each note.</a:t>
            </a: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This application can be built by using CNN Algorithm to train the model.</a:t>
            </a: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Android Application Development is used to provide user interface.</a:t>
            </a: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20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19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7">
            <a:extLst>
              <a:ext uri="{FF2B5EF4-FFF2-40B4-BE49-F238E27FC236}">
                <a16:creationId xmlns="" xmlns:a16="http://schemas.microsoft.com/office/drawing/2014/main" id="{9B0F7D69-D93C-4C38-A23D-76E000D691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9">
            <a:extLst>
              <a:ext uri="{FF2B5EF4-FFF2-40B4-BE49-F238E27FC236}">
                <a16:creationId xmlns="" xmlns:a16="http://schemas.microsoft.com/office/drawing/2014/main" id="{8CD419D4-EA9D-42D9-BF62-B07F0B7B67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11">
            <a:extLst>
              <a:ext uri="{FF2B5EF4-FFF2-40B4-BE49-F238E27FC236}">
                <a16:creationId xmlns="" xmlns:a16="http://schemas.microsoft.com/office/drawing/2014/main" id="{1C6FEC9B-9608-4181-A9E5-A1B80E7202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13">
            <a:extLst>
              <a:ext uri="{FF2B5EF4-FFF2-40B4-BE49-F238E27FC236}">
                <a16:creationId xmlns="" xmlns:a16="http://schemas.microsoft.com/office/drawing/2014/main" id="{AB1564ED-F26F-451D-97D6-A6EC3E83FD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15">
            <a:extLst>
              <a:ext uri="{FF2B5EF4-FFF2-40B4-BE49-F238E27FC236}">
                <a16:creationId xmlns="" xmlns:a16="http://schemas.microsoft.com/office/drawing/2014/main" id="{AF50A80E-5DCB-4320-9947-73BF2D6F05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17">
            <a:extLst>
              <a:ext uri="{FF2B5EF4-FFF2-40B4-BE49-F238E27FC236}">
                <a16:creationId xmlns="" xmlns:a16="http://schemas.microsoft.com/office/drawing/2014/main" id="{4E9C9717-43F9-44EA-9215-3F2D15B1C7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19">
            <a:extLst>
              <a:ext uri="{FF2B5EF4-FFF2-40B4-BE49-F238E27FC236}">
                <a16:creationId xmlns="" xmlns:a16="http://schemas.microsoft.com/office/drawing/2014/main" id="{E66004D1-3DCE-405F-9046-6DE912409E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21">
            <a:extLst>
              <a:ext uri="{FF2B5EF4-FFF2-40B4-BE49-F238E27FC236}">
                <a16:creationId xmlns="" xmlns:a16="http://schemas.microsoft.com/office/drawing/2014/main" id="{D1319957-918B-4BBC-B357-957813808C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6" name="Rectangle 23">
            <a:extLst>
              <a:ext uri="{FF2B5EF4-FFF2-40B4-BE49-F238E27FC236}">
                <a16:creationId xmlns="" xmlns:a16="http://schemas.microsoft.com/office/drawing/2014/main" id="{0DBF1ABE-8590-450D-BB49-BDDCCF3EEA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25">
            <a:extLst>
              <a:ext uri="{FF2B5EF4-FFF2-40B4-BE49-F238E27FC236}">
                <a16:creationId xmlns="" xmlns:a16="http://schemas.microsoft.com/office/drawing/2014/main" id="{F624CBFB-D803-467F-960F-B6A30F8218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4F334F-6320-49E6-9F3E-6449C10B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823" y="1346268"/>
            <a:ext cx="8868354" cy="246366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Training Result</a:t>
            </a:r>
          </a:p>
        </p:txBody>
      </p:sp>
      <p:sp>
        <p:nvSpPr>
          <p:cNvPr id="38" name="Freeform: Shape 27">
            <a:extLst>
              <a:ext uri="{FF2B5EF4-FFF2-40B4-BE49-F238E27FC236}">
                <a16:creationId xmlns="" xmlns:a16="http://schemas.microsoft.com/office/drawing/2014/main" id="{FBA7E51E-7B6A-4A79-8F84-47C845C7A2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29">
            <a:extLst>
              <a:ext uri="{FF2B5EF4-FFF2-40B4-BE49-F238E27FC236}">
                <a16:creationId xmlns="" xmlns:a16="http://schemas.microsoft.com/office/drawing/2014/main" id="{03C85561-90D2-4AFA-B2C5-F2D61D86C2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31">
            <a:extLst>
              <a:ext uri="{FF2B5EF4-FFF2-40B4-BE49-F238E27FC236}">
                <a16:creationId xmlns="" xmlns:a16="http://schemas.microsoft.com/office/drawing/2014/main" id="{9026B71D-5A6F-48FE-AC6A-D7AAA01806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554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4FB209-568B-474C-A78F-AC7A94EF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Random Forest</a:t>
            </a:r>
            <a:endParaRPr lang="en-US" dirty="0"/>
          </a:p>
        </p:txBody>
      </p:sp>
      <p:pic>
        <p:nvPicPr>
          <p:cNvPr id="6" name="Picture 6" descr="A picture containing calendar&#10;&#10;Description automatically generated">
            <a:extLst>
              <a:ext uri="{FF2B5EF4-FFF2-40B4-BE49-F238E27FC236}">
                <a16:creationId xmlns="" xmlns:a16="http://schemas.microsoft.com/office/drawing/2014/main" id="{E71BBDB6-6D28-49C4-B975-C585156F2D5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0582" y="2617005"/>
            <a:ext cx="3945730" cy="3085207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309DE1D8-6E4C-4345-9461-02FA84FF83F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5707" y="2618039"/>
            <a:ext cx="3636167" cy="3106954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 flipV="1">
            <a:off x="1920240" y="2266557"/>
            <a:ext cx="8770571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137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st_dat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920" y="246833"/>
            <a:ext cx="4266667" cy="5422223"/>
          </a:xfrm>
          <a:prstGeom prst="rect">
            <a:avLst/>
          </a:prstGeom>
        </p:spPr>
      </p:pic>
      <p:pic>
        <p:nvPicPr>
          <p:cNvPr id="5" name="Picture 4" descr="Screenshot (104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8858" y="568171"/>
            <a:ext cx="5505143" cy="48383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7891" y="5865091"/>
            <a:ext cx="245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for test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82421" y="586509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for test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338" y="431561"/>
            <a:ext cx="4266667" cy="5422223"/>
          </a:xfrm>
          <a:prstGeom prst="rect">
            <a:avLst/>
          </a:prstGeom>
        </p:spPr>
      </p:pic>
      <p:pic>
        <p:nvPicPr>
          <p:cNvPr id="3" name="Picture 2" descr="val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94268" y="749082"/>
            <a:ext cx="5476217" cy="47373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81017" y="6068291"/>
            <a:ext cx="338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for validation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31467" y="6068291"/>
            <a:ext cx="300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for validation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07A2E-447C-4E3A-839C-2FC29CA5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Convolutional Neural Network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0640" y="5963566"/>
            <a:ext cx="324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est data loss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0820" y="2410690"/>
            <a:ext cx="4876800" cy="3350917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0800" y="2410689"/>
            <a:ext cx="4954110" cy="335091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52551" y="5990167"/>
            <a:ext cx="26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est data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146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85512" y="5163682"/>
            <a:ext cx="385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alidation data Accuracy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4369" y="558257"/>
            <a:ext cx="5599591" cy="4333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687" y="558256"/>
            <a:ext cx="5341468" cy="43333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64530" y="5348348"/>
            <a:ext cx="293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alidation data Loss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Random Forest and CNN Algorithms</a:t>
            </a:r>
          </a:p>
        </p:txBody>
      </p:sp>
      <p:pic>
        <p:nvPicPr>
          <p:cNvPr id="4" name="Content Placeholder 3" descr="com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86546" y="2373521"/>
            <a:ext cx="5551054" cy="40397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Used different datasets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Resized images to different pixels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Augmented data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Changed batch size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Changed epoch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Changed learning rate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DABF56-7FA0-413F-BF1A-8EF6C9F2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Application Building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EABB2D-3F25-4604-8E88-5871B946C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We want to run the app locally, so app can be used even when the internet connection is unavailable</a:t>
            </a:r>
            <a:endParaRPr lang="en-US" dirty="0"/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We have used TensorFlow lite for image classification in our android app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Trained model is exported as a .</a:t>
            </a:r>
            <a:r>
              <a:rPr lang="en-US" dirty="0" err="1">
                <a:ea typeface="Meiryo"/>
              </a:rPr>
              <a:t>tflite</a:t>
            </a:r>
            <a:r>
              <a:rPr lang="en-US" dirty="0">
                <a:ea typeface="Meiryo"/>
              </a:rPr>
              <a:t> file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The output is in the form of voice message</a:t>
            </a:r>
          </a:p>
        </p:txBody>
      </p:sp>
    </p:spTree>
    <p:extLst>
      <p:ext uri="{BB962C8B-B14F-4D97-AF65-F5344CB8AC3E}">
        <p14:creationId xmlns:p14="http://schemas.microsoft.com/office/powerpoint/2010/main" xmlns="" val="159120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9B0F7D69-D93C-4C38-A23D-76E000D691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CD419D4-EA9D-42D9-BF62-B07F0B7B67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C6FEC9B-9608-4181-A9E5-A1B80E7202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AB1564ED-F26F-451D-97D6-A6EC3E83FD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AF50A80E-5DCB-4320-9947-73BF2D6F05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4E9C9717-43F9-44EA-9215-3F2D15B1C7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E66004D1-3DCE-405F-9046-6DE912409E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D1319957-918B-4BBC-B357-957813808C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="" xmlns:a16="http://schemas.microsoft.com/office/drawing/2014/main" id="{0DBF1ABE-8590-450D-BB49-BDDCCF3EEA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54E5F18F-9D70-4BE5-8A38-603463EE84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391F8D69-709A-4575-A393-B4C26481AF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00981015-32A2-4B76-9F2E-0A8D6EC8EC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D38532F4-8B67-47B7-B58A-5DD3E1BE5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BC87DA9F-8DB2-4D48-8716-A928FBB8A5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95EA065-AC5D-431D-927E-87FF058848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6E37E2DD-C7FE-4D6C-8F1D-5031E96A7F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778B68BA-AB87-4EB5-97C2-F1F304E193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16067C-8224-4212-8FE6-81D07FB1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1346268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720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A20DE00-5511-4F4C-9282-0F539E973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9375" y="4471607"/>
            <a:ext cx="6953250" cy="86239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ctr">
              <a:spcBef>
                <a:spcPts val="930"/>
              </a:spcBef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301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7014A4-3437-4527-AE6F-75C3D9DB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Meiryo"/>
              </a:rPr>
              <a:t>Project</a:t>
            </a:r>
            <a:r>
              <a:rPr lang="en-US" dirty="0">
                <a:ea typeface="Meiryo"/>
              </a:rPr>
              <a:t> Outline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AE12FC21-90A3-4F2F-8B0F-2CF0849251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20240" y="2312276"/>
          <a:ext cx="8770571" cy="365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6315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6827C3C-D52F-46CE-A441-3CD6A1A6A0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52A8B51-0A89-497B-B882-6658E029A3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Text, letter&#10;&#10;Description automatically generated">
            <a:extLst>
              <a:ext uri="{FF2B5EF4-FFF2-40B4-BE49-F238E27FC236}">
                <a16:creationId xmlns="" xmlns:a16="http://schemas.microsoft.com/office/drawing/2014/main" id="{EDE106B7-B07F-470A-B8C3-E8CE62801D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2841" y="965199"/>
            <a:ext cx="2463800" cy="492760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B1CEFBF-6F09-4052-862B-E219DA1575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ext, letter&#10;&#10;Description automatically generated">
            <a:extLst>
              <a:ext uri="{FF2B5EF4-FFF2-40B4-BE49-F238E27FC236}">
                <a16:creationId xmlns="" xmlns:a16="http://schemas.microsoft.com/office/drawing/2014/main" id="{012AAE75-BF6B-4FBF-8B1D-DDA03E367B6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6002" y="965199"/>
            <a:ext cx="2464308" cy="492861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CB5D417-2A71-445D-B4C7-9E814D633D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Text, letter, calendar&#10;&#10;Description automatically generated">
            <a:extLst>
              <a:ext uri="{FF2B5EF4-FFF2-40B4-BE49-F238E27FC236}">
                <a16:creationId xmlns="" xmlns:a16="http://schemas.microsoft.com/office/drawing/2014/main" id="{B89D042B-78A5-47FB-B0D7-99D9A47FBC3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52221" y="965199"/>
            <a:ext cx="2463800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6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6827C3C-D52F-46CE-A441-3CD6A1A6A0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52A8B51-0A89-497B-B882-6658E029A3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66A9B193-38DF-4611-A772-420995FF267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2841" y="965199"/>
            <a:ext cx="2463800" cy="49276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B1CEFBF-6F09-4052-862B-E219DA1575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="" xmlns:a16="http://schemas.microsoft.com/office/drawing/2014/main" id="{41839783-FD04-41B3-AD2B-C80FF1F1A58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6002" y="965199"/>
            <a:ext cx="2464308" cy="492861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CB5D417-2A71-445D-B4C7-9E814D633D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="" xmlns:a16="http://schemas.microsoft.com/office/drawing/2014/main" id="{6EB19237-79A6-47F7-BAA4-02DD16CE14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52221" y="965199"/>
            <a:ext cx="2463800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594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8950AD4C-6AF3-49F8-94E1-DBCAFB3947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="" xmlns:a16="http://schemas.microsoft.com/office/drawing/2014/main" id="{B24D01C8-D70B-48DB-8E06-CB3D88910D7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6434" y="518555"/>
            <a:ext cx="3011751" cy="5785378"/>
          </a:xfrm>
          <a:prstGeom prst="rect">
            <a:avLst/>
          </a:prstGeom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="" xmlns:a16="http://schemas.microsoft.com/office/drawing/2014/main" id="{844C27C0-7AC6-45AE-B922-EC38F4E8CB0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85315" y="536311"/>
            <a:ext cx="3190344" cy="578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9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4DABF56-7FA0-413F-BF1A-8EF6C9F201B7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134526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1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Meiryo"/>
                <a:cs typeface="+mj-cs"/>
              </a:rPr>
              <a:t>Application Demo</a:t>
            </a:r>
            <a:endParaRPr kumimoji="0" lang="en-US" sz="3200" b="1" i="0" u="none" strike="noStrike" kern="1200" cap="none" spc="15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demo_vide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2382982" y="775855"/>
            <a:ext cx="7472218" cy="577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547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E972DF-023C-4D71-9E8A-A2FF5FDE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69CD6D-0BAA-4F0A-803F-EC83BC424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27062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We showed our approach for currency recognition for visually impaired people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We described how we can easily build our own currency detector using deep learning and </a:t>
            </a:r>
            <a:r>
              <a:rPr lang="en-US" dirty="0" err="1">
                <a:ea typeface="Meiryo"/>
              </a:rPr>
              <a:t>Tensorflow</a:t>
            </a:r>
            <a:r>
              <a:rPr lang="en-US" dirty="0">
                <a:ea typeface="Meiryo"/>
              </a:rPr>
              <a:t> Lite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We showed how we can build, train deploy powerful deep learning model using small dataset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With no extra resources, we exported the model to </a:t>
            </a:r>
            <a:r>
              <a:rPr lang="en-US" dirty="0" err="1">
                <a:ea typeface="Meiryo"/>
              </a:rPr>
              <a:t>tflite</a:t>
            </a:r>
            <a:r>
              <a:rPr lang="en-US" dirty="0">
                <a:ea typeface="Meiryo"/>
              </a:rPr>
              <a:t>. This enables us to build innovative mobile apps, running on android</a:t>
            </a:r>
          </a:p>
        </p:txBody>
      </p:sp>
    </p:spTree>
    <p:extLst>
      <p:ext uri="{BB962C8B-B14F-4D97-AF65-F5344CB8AC3E}">
        <p14:creationId xmlns:p14="http://schemas.microsoft.com/office/powerpoint/2010/main" xmlns="" val="256051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A5B998-34E2-468F-AC26-7CFC3126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Technology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95F4D2-C187-4CA6-BF97-77EA90278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615" y="2312276"/>
            <a:ext cx="9687353" cy="4246816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All related deep learning code was run completely on the free tier provided by Anaconda navigator in its </a:t>
            </a:r>
            <a:r>
              <a:rPr lang="en-US" dirty="0" err="1">
                <a:ea typeface="Meiryo"/>
              </a:rPr>
              <a:t>jupyter</a:t>
            </a:r>
            <a:r>
              <a:rPr lang="en-US" dirty="0">
                <a:ea typeface="Meiryo"/>
              </a:rPr>
              <a:t> notebook environment without any extra paid resources</a:t>
            </a:r>
            <a:endParaRPr lang="en-US"/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System specifications are :</a:t>
            </a:r>
          </a:p>
          <a:p>
            <a:r>
              <a:rPr lang="en-US" b="1" dirty="0">
                <a:ea typeface="Meiryo"/>
              </a:rPr>
              <a:t>Software Requirements </a:t>
            </a:r>
            <a:r>
              <a:rPr lang="en-US" dirty="0">
                <a:ea typeface="Meiryo"/>
              </a:rPr>
              <a:t>:- Android Studio 4.1, </a:t>
            </a:r>
            <a:r>
              <a:rPr lang="en-US" dirty="0" err="1">
                <a:ea typeface="Meiryo"/>
              </a:rPr>
              <a:t>Jupyter</a:t>
            </a:r>
            <a:r>
              <a:rPr lang="en-US" dirty="0">
                <a:ea typeface="Meiryo"/>
              </a:rPr>
              <a:t> Notebook, </a:t>
            </a:r>
            <a:r>
              <a:rPr lang="en-US" dirty="0" err="1">
                <a:ea typeface="Meiryo"/>
              </a:rPr>
              <a:t>Tensorflow</a:t>
            </a:r>
            <a:endParaRPr lang="en-US" dirty="0">
              <a:ea typeface="Meiryo"/>
            </a:endParaRPr>
          </a:p>
          <a:p>
            <a:r>
              <a:rPr lang="en-US" b="1" dirty="0">
                <a:ea typeface="Meiryo"/>
              </a:rPr>
              <a:t>Hardware Requirements</a:t>
            </a:r>
            <a:r>
              <a:rPr lang="en-US" dirty="0">
                <a:ea typeface="Meiryo"/>
              </a:rPr>
              <a:t> :- Operating System : Windows 10, RAM : 4GB and above, </a:t>
            </a:r>
            <a:r>
              <a:rPr lang="en-US" dirty="0">
                <a:ea typeface="+mn-lt"/>
                <a:cs typeface="+mn-lt"/>
              </a:rPr>
              <a:t>Processor: Intel® Core(TM) i3-8130U CPU, Processor Speed: 2.1 GHz, System type: 64-bit Operating System</a:t>
            </a:r>
            <a:endParaRPr lang="en-US" dirty="0"/>
          </a:p>
          <a:p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5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9B0F7D69-D93C-4C38-A23D-76E000D691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CD419D4-EA9D-42D9-BF62-B07F0B7B67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C6FEC9B-9608-4181-A9E5-A1B80E7202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AB1564ED-F26F-451D-97D6-A6EC3E83FD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AF50A80E-5DCB-4320-9947-73BF2D6F05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4E9C9717-43F9-44EA-9215-3F2D15B1C7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E66004D1-3DCE-405F-9046-6DE912409E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D1319957-918B-4BBC-B357-957813808C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="" xmlns:a16="http://schemas.microsoft.com/office/drawing/2014/main" id="{0DBF1ABE-8590-450D-BB49-BDDCCF3EEA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54E5F18F-9D70-4BE5-8A38-603463EE84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391F8D69-709A-4575-A393-B4C26481AF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00981015-32A2-4B76-9F2E-0A8D6EC8EC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D38532F4-8B67-47B7-B58A-5DD3E1BE5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BC87DA9F-8DB2-4D48-8716-A928FBB8A5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95EA065-AC5D-431D-927E-87FF058848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6E37E2DD-C7FE-4D6C-8F1D-5031E96A7F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778B68BA-AB87-4EB5-97C2-F1F304E193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D81A2A-2401-4588-B360-140731E7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1346268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7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F7A12FD-6216-4C10-8FDD-8CC042EAF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9375" y="4471607"/>
            <a:ext cx="6953250" cy="86239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ctr">
              <a:spcBef>
                <a:spcPts val="930"/>
              </a:spcBef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60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C51A08AC-F796-409C-AD97-8B476289EC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E1B312B-4E9A-405C-9CE8-1032543803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027ED404-4912-4C80-B5EB-98E67EB26AD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4E58012C-4DA3-4ED3-9500-41F9AF60B1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59AC73F7-22BD-4C46-B368-3F03B8478F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95C99F96-8984-456F-BD66-5C019A6510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AEADE-1B6D-4758-9E31-A0E3EC3A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719" y="121444"/>
            <a:ext cx="6857365" cy="1344612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Currency denominations we have used are :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7040C7-5793-4500-AB28-B4254DD27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1348582"/>
            <a:ext cx="7845583" cy="5258593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2000" b="1" dirty="0">
                <a:ea typeface="Meiryo"/>
              </a:rPr>
              <a:t>10 rupees note </a:t>
            </a:r>
            <a:endParaRPr lang="en-US"/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2000" b="1" dirty="0">
                <a:ea typeface="Meiryo"/>
              </a:rPr>
              <a:t>20 rupees note 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2000" b="1" dirty="0">
                <a:ea typeface="Meiryo"/>
              </a:rPr>
              <a:t>50 rupees note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2000" b="1" dirty="0">
                <a:ea typeface="Meiryo"/>
              </a:rPr>
              <a:t>100 rupees note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2000" b="1" dirty="0">
                <a:ea typeface="Meiryo"/>
              </a:rPr>
              <a:t>200 rupees note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2000" b="1" dirty="0">
                <a:ea typeface="Meiryo"/>
              </a:rPr>
              <a:t>500 rupees note 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2000" b="1" dirty="0">
                <a:ea typeface="Meiryo"/>
              </a:rPr>
              <a:t>2000 rupees note</a:t>
            </a:r>
          </a:p>
          <a:p>
            <a:pPr>
              <a:lnSpc>
                <a:spcPct val="130000"/>
              </a:lnSpc>
            </a:pPr>
            <a:r>
              <a:rPr lang="en-US" sz="2000" b="1" dirty="0">
                <a:ea typeface="Meiryo"/>
              </a:rPr>
              <a:t>We have also used fake note class and images of random backgrounds for no note detected class</a:t>
            </a:r>
          </a:p>
          <a:p>
            <a:pPr>
              <a:lnSpc>
                <a:spcPct val="130000"/>
              </a:lnSpc>
            </a:pPr>
            <a:endParaRPr lang="en-US" sz="150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237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396FF6-D0C2-4E2F-9630-6F5EB582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Extra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CC7E3-968C-4A74-BC10-303DBD2F3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 fontScale="92500" lnSpcReduction="10000"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There are several applications that already exists for scanning and identifying currency notes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Extra features that we added to our application are : </a:t>
            </a:r>
          </a:p>
          <a:p>
            <a:r>
              <a:rPr lang="en-US" dirty="0">
                <a:ea typeface="Meiryo"/>
              </a:rPr>
              <a:t>          1. Identifying fake note</a:t>
            </a:r>
          </a:p>
          <a:p>
            <a:r>
              <a:rPr lang="en-US" dirty="0">
                <a:ea typeface="Meiryo"/>
              </a:rPr>
              <a:t>          2. Count total amount</a:t>
            </a:r>
          </a:p>
          <a:p>
            <a:r>
              <a:rPr lang="en-US" dirty="0">
                <a:ea typeface="Meiryo"/>
              </a:rPr>
              <a:t>          3. Display count of each note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Made it very easy for visually impaired people to operate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Did not add any buttons, just swipes          </a:t>
            </a:r>
            <a:endParaRPr lang="en-US" dirty="0"/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17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4DB03E-CA97-4DCE-9834-D44768F7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Data Collected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DB0897-97DE-43AD-ADC8-FB82C1B76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437316"/>
          </a:xfrm>
        </p:spPr>
        <p:txBody>
          <a:bodyPr vert="horz" lIns="109728" tIns="109728" rIns="109728" bIns="91440" rtlCol="0" anchor="t">
            <a:no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We downloaded dataset from </a:t>
            </a:r>
            <a:r>
              <a:rPr lang="en-US" dirty="0" err="1">
                <a:ea typeface="Meiryo"/>
              </a:rPr>
              <a:t>kaggle</a:t>
            </a:r>
            <a:r>
              <a:rPr lang="en-US" dirty="0">
                <a:ea typeface="Meiryo"/>
              </a:rPr>
              <a:t> website and clicked few images by ourselves using 3 different smart phones.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Cleaned the data so that </a:t>
            </a:r>
          </a:p>
          <a:p>
            <a:r>
              <a:rPr lang="en-US" dirty="0">
                <a:ea typeface="Meiryo"/>
              </a:rPr>
              <a:t>          - Note covers ¼th of the image</a:t>
            </a:r>
          </a:p>
          <a:p>
            <a:r>
              <a:rPr lang="en-US" dirty="0">
                <a:ea typeface="Meiryo"/>
              </a:rPr>
              <a:t>          - Both sides of note is included</a:t>
            </a:r>
          </a:p>
          <a:p>
            <a:r>
              <a:rPr lang="en-US" dirty="0">
                <a:ea typeface="Meiryo"/>
              </a:rPr>
              <a:t>          - Folded images of note</a:t>
            </a:r>
          </a:p>
          <a:p>
            <a:r>
              <a:rPr lang="en-US" dirty="0">
                <a:ea typeface="Meiryo"/>
              </a:rPr>
              <a:t>          - Images with good lighting condition</a:t>
            </a:r>
          </a:p>
          <a:p>
            <a:r>
              <a:rPr lang="en-US" dirty="0">
                <a:ea typeface="Meiryo"/>
              </a:rPr>
              <a:t>          - Some foreground object covering note, not more than </a:t>
            </a:r>
          </a:p>
          <a:p>
            <a:r>
              <a:rPr lang="en-US" dirty="0">
                <a:ea typeface="Meiryo"/>
              </a:rPr>
              <a:t>             20% (like finger)</a:t>
            </a:r>
          </a:p>
        </p:txBody>
      </p:sp>
    </p:spTree>
    <p:extLst>
      <p:ext uri="{BB962C8B-B14F-4D97-AF65-F5344CB8AC3E}">
        <p14:creationId xmlns:p14="http://schemas.microsoft.com/office/powerpoint/2010/main" xmlns="" val="7533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D5D2C8-1346-4A81-9D41-62AA2D21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3562E0-D19A-40AE-8059-2E4EFEF85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Meiryo"/>
              </a:rPr>
              <a:t>Our aim was to generate around 350 to 400 images for each class to be used as train sets at the beginning.</a:t>
            </a:r>
          </a:p>
          <a:p>
            <a:r>
              <a:rPr lang="en-US" dirty="0">
                <a:ea typeface="Meiryo"/>
              </a:rPr>
              <a:t>Generated 1000 instances for each class using data augmentation.</a:t>
            </a:r>
          </a:p>
          <a:p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20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2F7633-7DC0-46CB-9318-617621E0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Meiryo"/>
              </a:rPr>
              <a:t>Sample images included in our dataset</a:t>
            </a:r>
            <a:endParaRPr lang="en-US" dirty="0"/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="" xmlns:a16="http://schemas.microsoft.com/office/drawing/2014/main" id="{C7B503A7-38B0-4C69-9EBB-C84121C99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8319" y="2297322"/>
            <a:ext cx="2133600" cy="21336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19A63CBD-8FB1-4871-9D66-0337910DB7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8762" y="2302669"/>
            <a:ext cx="2133600" cy="2133600"/>
          </a:xfrm>
          <a:prstGeom prst="rect">
            <a:avLst/>
          </a:prstGeom>
        </p:spPr>
      </p:pic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="" xmlns:a16="http://schemas.microsoft.com/office/drawing/2014/main" id="{FDE6B7BF-FADF-4A90-A36C-693C4CEF521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93919" y="2302669"/>
            <a:ext cx="2133600" cy="2133600"/>
          </a:xfrm>
          <a:prstGeom prst="rect">
            <a:avLst/>
          </a:prstGeom>
        </p:spPr>
      </p:pic>
      <p:pic>
        <p:nvPicPr>
          <p:cNvPr id="7" name="Picture 7" descr="Text, letter&#10;&#10;Description automatically generated">
            <a:extLst>
              <a:ext uri="{FF2B5EF4-FFF2-40B4-BE49-F238E27FC236}">
                <a16:creationId xmlns="" xmlns:a16="http://schemas.microsoft.com/office/drawing/2014/main" id="{46A2181D-2D6E-49B4-94D5-36EA9367FBB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93106" y="4564856"/>
            <a:ext cx="2133600" cy="2133600"/>
          </a:xfrm>
          <a:prstGeom prst="rect">
            <a:avLst/>
          </a:prstGeom>
        </p:spPr>
      </p:pic>
      <p:pic>
        <p:nvPicPr>
          <p:cNvPr id="9" name="Picture 9" descr="A picture containing floor, indoor, living, room&#10;&#10;Description automatically generated">
            <a:extLst>
              <a:ext uri="{FF2B5EF4-FFF2-40B4-BE49-F238E27FC236}">
                <a16:creationId xmlns="" xmlns:a16="http://schemas.microsoft.com/office/drawing/2014/main" id="{28A9847C-AD49-46B7-B040-66FDC301CBB2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38762" y="4564856"/>
            <a:ext cx="2133600" cy="2133600"/>
          </a:xfrm>
          <a:prstGeom prst="rect">
            <a:avLst/>
          </a:prstGeom>
        </p:spPr>
      </p:pic>
      <p:pic>
        <p:nvPicPr>
          <p:cNvPr id="10" name="Picture 10" descr="Text, letter&#10;&#10;Description automatically generated">
            <a:extLst>
              <a:ext uri="{FF2B5EF4-FFF2-40B4-BE49-F238E27FC236}">
                <a16:creationId xmlns="" xmlns:a16="http://schemas.microsoft.com/office/drawing/2014/main" id="{0826C848-454B-466D-BC53-FC0D80A3135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93919" y="4564856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40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DBF1ABE-8590-450D-BB49-BDDCCF3EEA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F624CBFB-D803-467F-960F-B6A30F8218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17C73E-3874-4343-A2F2-CF4A9B744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823" y="1346268"/>
            <a:ext cx="8868354" cy="2463667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6600" dirty="0">
                <a:ea typeface="Meiryo"/>
              </a:rPr>
              <a:t>Design and Implementation</a:t>
            </a:r>
            <a:endParaRPr lang="en-US" sz="66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BA7E51E-7B6A-4A79-8F84-47C845C7A2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03C85561-90D2-4AFA-B2C5-F2D61D86C2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026B71D-5A6F-48FE-AC6A-D7AAA01806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738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1145</TotalTime>
  <Words>668</Words>
  <Application>Microsoft Office PowerPoint</Application>
  <PresentationFormat>Custom</PresentationFormat>
  <Paragraphs>123</Paragraphs>
  <Slides>36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SketchLinesVTI</vt:lpstr>
      <vt:lpstr>NMAM Institute of Technology Project Presentation on- Currency Scanning, Identification and Adding                                          Under the guidance of:                                       Dr. Jyothi Shetty   </vt:lpstr>
      <vt:lpstr>Problem Statement</vt:lpstr>
      <vt:lpstr>Project Outline</vt:lpstr>
      <vt:lpstr>Currency denominations we have used are :</vt:lpstr>
      <vt:lpstr>Extra Features</vt:lpstr>
      <vt:lpstr>Data Collected</vt:lpstr>
      <vt:lpstr>Result</vt:lpstr>
      <vt:lpstr>Sample images included in our dataset</vt:lpstr>
      <vt:lpstr>Design and Implementation</vt:lpstr>
      <vt:lpstr>Methodology</vt:lpstr>
      <vt:lpstr>Random Forest</vt:lpstr>
      <vt:lpstr>Convolution Neural Network</vt:lpstr>
      <vt:lpstr>Slide 13</vt:lpstr>
      <vt:lpstr>MobileNet V2 Architecture</vt:lpstr>
      <vt:lpstr>Slide 15</vt:lpstr>
      <vt:lpstr>Building and Training the Model</vt:lpstr>
      <vt:lpstr>Transfer Learning</vt:lpstr>
      <vt:lpstr>Data Augmentation</vt:lpstr>
      <vt:lpstr>Slide 19</vt:lpstr>
      <vt:lpstr>Training Result</vt:lpstr>
      <vt:lpstr>Random Forest</vt:lpstr>
      <vt:lpstr>Slide 22</vt:lpstr>
      <vt:lpstr>Slide 23</vt:lpstr>
      <vt:lpstr>Convolutional Neural Network</vt:lpstr>
      <vt:lpstr>Slide 25</vt:lpstr>
      <vt:lpstr>Comparing Random Forest and CNN Algorithms</vt:lpstr>
      <vt:lpstr>Improving Accuracy</vt:lpstr>
      <vt:lpstr>Application Building</vt:lpstr>
      <vt:lpstr>Application Demo</vt:lpstr>
      <vt:lpstr>Slide 30</vt:lpstr>
      <vt:lpstr>Slide 31</vt:lpstr>
      <vt:lpstr>Slide 32</vt:lpstr>
      <vt:lpstr>Slide 33</vt:lpstr>
      <vt:lpstr>Conclusion</vt:lpstr>
      <vt:lpstr>Technology Overview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pratheeksha gowda</dc:creator>
  <cp:lastModifiedBy>Risha Karkera</cp:lastModifiedBy>
  <cp:revision>822</cp:revision>
  <dcterms:created xsi:type="dcterms:W3CDTF">2021-04-14T05:29:48Z</dcterms:created>
  <dcterms:modified xsi:type="dcterms:W3CDTF">2021-07-15T13:06:17Z</dcterms:modified>
</cp:coreProperties>
</file>