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Car Accident Severity REPORT</a:t>
            </a:r>
          </a:p>
        </p:txBody>
      </p:sp>
      <p:sp>
        <p:nvSpPr>
          <p:cNvPr id="3" name="Subtitle 2"/>
          <p:cNvSpPr>
            <a:spLocks noGrp="1"/>
          </p:cNvSpPr>
          <p:nvPr>
            <p:ph type="subTitle" idx="1"/>
          </p:nvPr>
        </p:nvSpPr>
        <p:spPr/>
        <p:txBody>
          <a:bodyPr/>
          <a:lstStyle/>
          <a:p>
            <a:r>
              <a:rPr lang="en-IN" dirty="0"/>
              <a:t>By </a:t>
            </a:r>
            <a:r>
              <a:rPr lang="en-IN" dirty="0" err="1"/>
              <a:t>Rishab</a:t>
            </a:r>
            <a:r>
              <a:rPr lang="en-IN" dirty="0"/>
              <a:t> Rai</a:t>
            </a:r>
          </a:p>
        </p:txBody>
      </p:sp>
    </p:spTree>
    <p:extLst>
      <p:ext uri="{BB962C8B-B14F-4D97-AF65-F5344CB8AC3E}">
        <p14:creationId xmlns:p14="http://schemas.microsoft.com/office/powerpoint/2010/main" val="381138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 Business Understanding</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In an effort to reduce the frequency of car collisions in a community, an algorithm must be developed to predict the severity of an accident given the current weather, road and visibility conditions. When conditions are bad, this model will alert drivers to remind them to be more careful.</a:t>
            </a:r>
            <a:endParaRPr lang="en-IN" dirty="0"/>
          </a:p>
        </p:txBody>
      </p:sp>
    </p:spTree>
    <p:extLst>
      <p:ext uri="{BB962C8B-B14F-4D97-AF65-F5344CB8AC3E}">
        <p14:creationId xmlns:p14="http://schemas.microsoft.com/office/powerpoint/2010/main" val="389174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Understanding</a:t>
            </a:r>
          </a:p>
        </p:txBody>
      </p:sp>
      <p:sp>
        <p:nvSpPr>
          <p:cNvPr id="3" name="Content Placeholder 2"/>
          <p:cNvSpPr>
            <a:spLocks noGrp="1"/>
          </p:cNvSpPr>
          <p:nvPr>
            <p:ph idx="1"/>
          </p:nvPr>
        </p:nvSpPr>
        <p:spPr/>
        <p:txBody>
          <a:bodyPr>
            <a:normAutofit/>
          </a:bodyPr>
          <a:lstStyle/>
          <a:p>
            <a:pPr marL="0" indent="0">
              <a:buNone/>
            </a:pPr>
            <a:r>
              <a:rPr lang="en-IN" dirty="0"/>
              <a:t>Our predictor or target variable will be 'SEVERITYCODE' because it is used measure the severity of an accident from 0 to 5 within the dataset. Attributes used to weigh the severity of an accident are 'WEATHER', 'ROADCOND' and 'LIGHTCOND'.</a:t>
            </a:r>
          </a:p>
          <a:p>
            <a:pPr marL="0" indent="0">
              <a:buNone/>
            </a:pPr>
            <a:r>
              <a:rPr lang="en-IN" dirty="0"/>
              <a:t>Severity codes are as follows:</a:t>
            </a:r>
          </a:p>
          <a:p>
            <a:r>
              <a:rPr lang="en-IN" dirty="0"/>
              <a:t>A) Little to no Probability (Clear Conditions)</a:t>
            </a:r>
          </a:p>
          <a:p>
            <a:r>
              <a:rPr lang="en-IN" dirty="0"/>
              <a:t>B) Very Low Probability - Chance or Property Damage</a:t>
            </a:r>
          </a:p>
          <a:p>
            <a:r>
              <a:rPr lang="en-IN" dirty="0"/>
              <a:t>C) Low Probability - Chance of Injury</a:t>
            </a:r>
          </a:p>
          <a:p>
            <a:r>
              <a:rPr lang="en-IN" dirty="0"/>
              <a:t>D) Mild Probability - Chance of Serious Injury</a:t>
            </a:r>
          </a:p>
          <a:p>
            <a:r>
              <a:rPr lang="en-IN" dirty="0"/>
              <a:t>E) High Probability - Chance of Fatality</a:t>
            </a:r>
          </a:p>
          <a:p>
            <a:endParaRPr lang="en-IN" dirty="0"/>
          </a:p>
        </p:txBody>
      </p:sp>
    </p:spTree>
    <p:extLst>
      <p:ext uri="{BB962C8B-B14F-4D97-AF65-F5344CB8AC3E}">
        <p14:creationId xmlns:p14="http://schemas.microsoft.com/office/powerpoint/2010/main" val="300567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Dataset &amp; Convert</a:t>
            </a:r>
            <a:br>
              <a:rPr lang="en-US" dirty="0"/>
            </a:br>
            <a:endParaRPr lang="en-IN" dirty="0"/>
          </a:p>
        </p:txBody>
      </p:sp>
      <p:sp>
        <p:nvSpPr>
          <p:cNvPr id="3" name="Content Placeholder 2"/>
          <p:cNvSpPr>
            <a:spLocks noGrp="1"/>
          </p:cNvSpPr>
          <p:nvPr>
            <p:ph idx="1"/>
          </p:nvPr>
        </p:nvSpPr>
        <p:spPr/>
        <p:txBody>
          <a:bodyPr/>
          <a:lstStyle/>
          <a:p>
            <a:r>
              <a:rPr lang="en-US" dirty="0"/>
              <a:t>In it's original form, this data is not fit for analysis. For one, there are many columns that we will not use for this model. Also, most of the features are of type object, when they should be numerical type.</a:t>
            </a:r>
          </a:p>
          <a:p>
            <a:r>
              <a:rPr lang="en-US" dirty="0"/>
              <a:t>We must use label encoding to covert the features to our desired data type.</a:t>
            </a:r>
          </a:p>
          <a:p>
            <a:r>
              <a:rPr lang="en-US" dirty="0"/>
              <a:t>Our target variable SEVERITYCODE is only 42% balanced. In fact, </a:t>
            </a:r>
            <a:r>
              <a:rPr lang="en-US" dirty="0" err="1"/>
              <a:t>severitycode</a:t>
            </a:r>
            <a:r>
              <a:rPr lang="en-US" dirty="0"/>
              <a:t> in class 1 is nearly three times the size of class 2.We can fix this by down sampling the majority class.</a:t>
            </a:r>
          </a:p>
          <a:p>
            <a:endParaRPr lang="en-IN" dirty="0"/>
          </a:p>
        </p:txBody>
      </p:sp>
    </p:spTree>
    <p:extLst>
      <p:ext uri="{BB962C8B-B14F-4D97-AF65-F5344CB8AC3E}">
        <p14:creationId xmlns:p14="http://schemas.microsoft.com/office/powerpoint/2010/main" val="406938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Our data is now ready to be fed into machine learning models.</a:t>
            </a:r>
          </a:p>
          <a:p>
            <a:pPr marL="0" indent="0">
              <a:buNone/>
            </a:pPr>
            <a:r>
              <a:rPr lang="en-US" dirty="0"/>
              <a:t>We will use the following models:</a:t>
            </a:r>
          </a:p>
          <a:p>
            <a:r>
              <a:rPr lang="en-US" b="1" dirty="0"/>
              <a:t>K-Nearest Neighbor (KNN)</a:t>
            </a:r>
          </a:p>
          <a:p>
            <a:pPr marL="0" indent="0">
              <a:buNone/>
            </a:pPr>
            <a:r>
              <a:rPr lang="en-US" dirty="0"/>
              <a:t>	KNN will help us predict the severity code of an outcome by finding the most 	similar to data point within k distance.</a:t>
            </a:r>
          </a:p>
          <a:p>
            <a:r>
              <a:rPr lang="en-US" b="1" dirty="0"/>
              <a:t>Decision Tree</a:t>
            </a:r>
          </a:p>
          <a:p>
            <a:pPr marL="0" indent="0">
              <a:buNone/>
            </a:pPr>
            <a:r>
              <a:rPr lang="en-US" dirty="0"/>
              <a:t>	A decision tree model gives us a layout of all possible outcomes so we can fully 	analyze the </a:t>
            </a:r>
            <a:r>
              <a:rPr lang="en-US" dirty="0" err="1"/>
              <a:t>concequences</a:t>
            </a:r>
            <a:r>
              <a:rPr lang="en-US" dirty="0"/>
              <a:t> of a decision. It context, the decision tree observes all 	possible outcomes of different weather conditions.</a:t>
            </a:r>
          </a:p>
          <a:p>
            <a:r>
              <a:rPr lang="en-US" b="1" dirty="0"/>
              <a:t>Logistic Regression</a:t>
            </a:r>
          </a:p>
          <a:p>
            <a:pPr marL="0" indent="0">
              <a:buNone/>
            </a:pPr>
            <a:r>
              <a:rPr lang="en-US" dirty="0"/>
              <a:t>	Because our dataset only provides us with two severity code outcomes, our  	model will only predict one of those two classes. This makes our data binary, 	which is perfect to use with logistic regression.</a:t>
            </a:r>
          </a:p>
          <a:p>
            <a:endParaRPr lang="en-IN" dirty="0"/>
          </a:p>
        </p:txBody>
      </p:sp>
    </p:spTree>
    <p:extLst>
      <p:ext uri="{BB962C8B-B14F-4D97-AF65-F5344CB8AC3E}">
        <p14:creationId xmlns:p14="http://schemas.microsoft.com/office/powerpoint/2010/main" val="346261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 </a:t>
            </a:r>
          </a:p>
        </p:txBody>
      </p:sp>
      <p:sp>
        <p:nvSpPr>
          <p:cNvPr id="3" name="Content Placeholder 2"/>
          <p:cNvSpPr>
            <a:spLocks noGrp="1"/>
          </p:cNvSpPr>
          <p:nvPr>
            <p:ph idx="1"/>
          </p:nvPr>
        </p:nvSpPr>
        <p:spPr/>
        <p:txBody>
          <a:bodyPr/>
          <a:lstStyle/>
          <a:p>
            <a:r>
              <a:rPr lang="en-IN" dirty="0"/>
              <a:t>First we initialize X which is the independent variables and Y which is the Target/dependent variable.</a:t>
            </a:r>
          </a:p>
          <a:p>
            <a:r>
              <a:rPr lang="en-IN" dirty="0"/>
              <a:t>Then the dataset is normalized using </a:t>
            </a:r>
            <a:r>
              <a:rPr lang="en-IN" dirty="0" err="1"/>
              <a:t>sklearn.preprocessing</a:t>
            </a:r>
            <a:r>
              <a:rPr lang="en-IN" dirty="0"/>
              <a:t> methods</a:t>
            </a:r>
          </a:p>
          <a:p>
            <a:r>
              <a:rPr lang="en-IN" dirty="0"/>
              <a:t>The dataset is then split into training sets (70%) and testing sets (30%)</a:t>
            </a:r>
          </a:p>
          <a:p>
            <a:r>
              <a:rPr lang="en-IN" dirty="0"/>
              <a:t>Modelling is begun including prediction the testing sets</a:t>
            </a:r>
          </a:p>
        </p:txBody>
      </p:sp>
    </p:spTree>
    <p:extLst>
      <p:ext uri="{BB962C8B-B14F-4D97-AF65-F5344CB8AC3E}">
        <p14:creationId xmlns:p14="http://schemas.microsoft.com/office/powerpoint/2010/main" val="24991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&amp; Evaluation</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dirty="0"/>
              <a:t>The accuracy of the models is found by the following methods:</a:t>
            </a:r>
          </a:p>
          <a:p>
            <a:r>
              <a:rPr lang="en-IN" dirty="0" err="1"/>
              <a:t>Jaccard</a:t>
            </a:r>
            <a:r>
              <a:rPr lang="en-IN" dirty="0"/>
              <a:t> Score</a:t>
            </a:r>
          </a:p>
          <a:p>
            <a:pPr marL="0" indent="0">
              <a:buNone/>
            </a:pPr>
            <a:r>
              <a:rPr lang="en-IN" dirty="0"/>
              <a:t>	</a:t>
            </a:r>
            <a:r>
              <a:rPr lang="en-IN" dirty="0" err="1"/>
              <a:t>Knn</a:t>
            </a:r>
            <a:r>
              <a:rPr lang="en-IN" dirty="0"/>
              <a:t>: 0.5605   Decision Tree:0.5624  LogisticReg:0.5299  SVM:0.5633</a:t>
            </a:r>
          </a:p>
          <a:p>
            <a:r>
              <a:rPr lang="en-IN" dirty="0"/>
              <a:t>F1 score</a:t>
            </a:r>
          </a:p>
          <a:p>
            <a:pPr marL="0" indent="0">
              <a:buNone/>
            </a:pPr>
            <a:r>
              <a:rPr lang="en-IN" dirty="0"/>
              <a:t>	</a:t>
            </a:r>
            <a:r>
              <a:rPr lang="en-IN" dirty="0" err="1"/>
              <a:t>Knn</a:t>
            </a:r>
            <a:r>
              <a:rPr lang="en-IN" dirty="0"/>
              <a:t>: 0.5396   Decision Tree:0.5373  LogisticReg:0.5274  SVM:0.5359</a:t>
            </a:r>
          </a:p>
          <a:p>
            <a:r>
              <a:rPr lang="en-IN" dirty="0"/>
              <a:t>Log loss (for logistic regression)</a:t>
            </a:r>
          </a:p>
          <a:p>
            <a:pPr marL="0" indent="0">
              <a:buNone/>
            </a:pPr>
            <a:r>
              <a:rPr lang="en-IN" dirty="0"/>
              <a:t>	LogisticReg:0.6852</a:t>
            </a:r>
          </a:p>
          <a:p>
            <a:endParaRPr lang="en-IN" dirty="0"/>
          </a:p>
        </p:txBody>
      </p:sp>
    </p:spTree>
    <p:extLst>
      <p:ext uri="{BB962C8B-B14F-4D97-AF65-F5344CB8AC3E}">
        <p14:creationId xmlns:p14="http://schemas.microsoft.com/office/powerpoint/2010/main" val="226876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In the beginning of this notebook, we had categorical data that was of type 'object'. This is not a data type that we could have fed through an algorithm, so label encoding was used to created new classes that were of type int8; a numerical data type.</a:t>
            </a:r>
          </a:p>
          <a:p>
            <a:r>
              <a:rPr lang="en-US" dirty="0"/>
              <a:t>After solving that issue we were presented with another - imbalanced data. As mentioned earlier, class 1 was nearly three times larger than class 2. The solution to this was down sampling the majority class with </a:t>
            </a:r>
            <a:r>
              <a:rPr lang="en-US" dirty="0" err="1"/>
              <a:t>sklearn's</a:t>
            </a:r>
            <a:r>
              <a:rPr lang="en-US" dirty="0"/>
              <a:t> resample tool. We down sampled to match the minority class exactly with 58188 values each.</a:t>
            </a:r>
          </a:p>
          <a:p>
            <a:r>
              <a:rPr lang="en-US" dirty="0"/>
              <a:t>Once we analyzed and cleaned the data, it was then fed through three ML models; K-Nearest Neighbor, Decision Tree and Logistic Regression. Although the first two are ideal for this project, logistic regression made most sense because of its binary nature.</a:t>
            </a:r>
          </a:p>
          <a:p>
            <a:r>
              <a:rPr lang="en-US" dirty="0"/>
              <a:t>Evaluation metrics used to test the accuracy of our models were </a:t>
            </a:r>
            <a:r>
              <a:rPr lang="en-US" dirty="0" err="1"/>
              <a:t>jaccard</a:t>
            </a:r>
            <a:r>
              <a:rPr lang="en-US" dirty="0"/>
              <a:t> index, f-1 score and </a:t>
            </a:r>
            <a:r>
              <a:rPr lang="en-US" dirty="0" err="1"/>
              <a:t>logloss</a:t>
            </a:r>
            <a:r>
              <a:rPr lang="en-US" dirty="0"/>
              <a:t> for logistic regression. Choosing different k, max depth and hypermeter C values helped to improve our accuracy to be the best possible.</a:t>
            </a:r>
          </a:p>
          <a:p>
            <a:endParaRPr lang="en-IN" dirty="0"/>
          </a:p>
        </p:txBody>
      </p:sp>
    </p:spTree>
    <p:extLst>
      <p:ext uri="{BB962C8B-B14F-4D97-AF65-F5344CB8AC3E}">
        <p14:creationId xmlns:p14="http://schemas.microsoft.com/office/powerpoint/2010/main" val="283708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IN" dirty="0"/>
          </a:p>
        </p:txBody>
      </p:sp>
      <p:sp>
        <p:nvSpPr>
          <p:cNvPr id="3" name="Content Placeholder 2"/>
          <p:cNvSpPr>
            <a:spLocks noGrp="1"/>
          </p:cNvSpPr>
          <p:nvPr>
            <p:ph idx="1"/>
          </p:nvPr>
        </p:nvSpPr>
        <p:spPr/>
        <p:txBody>
          <a:bodyPr/>
          <a:lstStyle/>
          <a:p>
            <a:pPr marL="0" indent="0">
              <a:buNone/>
            </a:pPr>
            <a:r>
              <a:rPr lang="en-US" dirty="0"/>
              <a:t>Based on historical data from weather conditions pointing to certain classes, we can conclude that particular weather conditions have a somewhat impact on whether or not travel could result in property damage (class 1) or injury (class 2).</a:t>
            </a:r>
          </a:p>
          <a:p>
            <a:pPr marL="0" indent="0">
              <a:buNone/>
            </a:pPr>
            <a:r>
              <a:rPr lang="en-US" dirty="0"/>
              <a:t>	</a:t>
            </a:r>
          </a:p>
          <a:p>
            <a:pPr marL="0" indent="0">
              <a:buNone/>
            </a:pPr>
            <a:r>
              <a:rPr lang="en-US" dirty="0"/>
              <a:t>Thank you for reading!</a:t>
            </a:r>
          </a:p>
          <a:p>
            <a:endParaRPr lang="en-IN" dirty="0"/>
          </a:p>
        </p:txBody>
      </p:sp>
    </p:spTree>
    <p:extLst>
      <p:ext uri="{BB962C8B-B14F-4D97-AF65-F5344CB8AC3E}">
        <p14:creationId xmlns:p14="http://schemas.microsoft.com/office/powerpoint/2010/main" val="219528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TotalTime>
  <Words>603</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Car Accident Severity REPORT</vt:lpstr>
      <vt:lpstr>Introduction | Business Understanding </vt:lpstr>
      <vt:lpstr>Data Understanding</vt:lpstr>
      <vt:lpstr>Extract Dataset &amp; Convert </vt:lpstr>
      <vt:lpstr>Methodology </vt:lpstr>
      <vt:lpstr>Model Building </vt:lpstr>
      <vt:lpstr>Results &amp; Evaluation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REPORT</dc:title>
  <dc:creator>Manoj Rai</dc:creator>
  <cp:lastModifiedBy>Manoj Rai</cp:lastModifiedBy>
  <cp:revision>4</cp:revision>
  <dcterms:created xsi:type="dcterms:W3CDTF">2020-09-08T14:14:28Z</dcterms:created>
  <dcterms:modified xsi:type="dcterms:W3CDTF">2020-09-08T15:01:28Z</dcterms:modified>
</cp:coreProperties>
</file>