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9" r:id="rId4"/>
    <p:sldId id="260" r:id="rId5"/>
    <p:sldId id="262" r:id="rId6"/>
    <p:sldId id="263" r:id="rId7"/>
    <p:sldId id="265" r:id="rId8"/>
    <p:sldId id="264" r:id="rId9"/>
    <p:sldId id="266"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11/7/2022</a:t>
            </a:fld>
            <a:endParaRPr lang="en-US" dirty="0"/>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dirty="0"/>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095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11/7/2022</a:t>
            </a:fld>
            <a:endParaRPr lang="en-US" dirty="0"/>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dirty="0"/>
          </a:p>
        </p:txBody>
      </p:sp>
    </p:spTree>
    <p:extLst>
      <p:ext uri="{BB962C8B-B14F-4D97-AF65-F5344CB8AC3E}">
        <p14:creationId xmlns:p14="http://schemas.microsoft.com/office/powerpoint/2010/main" val="139068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11/7/2022</a:t>
            </a:fld>
            <a:endParaRPr lang="en-US" dirty="0"/>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dirty="0"/>
          </a:p>
        </p:txBody>
      </p:sp>
    </p:spTree>
    <p:extLst>
      <p:ext uri="{BB962C8B-B14F-4D97-AF65-F5344CB8AC3E}">
        <p14:creationId xmlns:p14="http://schemas.microsoft.com/office/powerpoint/2010/main" val="346868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11/7/2022</a:t>
            </a:fld>
            <a:endParaRPr lang="en-US" dirty="0"/>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dirty="0"/>
          </a:p>
        </p:txBody>
      </p:sp>
    </p:spTree>
    <p:extLst>
      <p:ext uri="{BB962C8B-B14F-4D97-AF65-F5344CB8AC3E}">
        <p14:creationId xmlns:p14="http://schemas.microsoft.com/office/powerpoint/2010/main" val="153931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11/7/2022</a:t>
            </a:fld>
            <a:endParaRPr lang="en-US" dirty="0"/>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dirty="0"/>
          </a:p>
        </p:txBody>
      </p:sp>
    </p:spTree>
    <p:extLst>
      <p:ext uri="{BB962C8B-B14F-4D97-AF65-F5344CB8AC3E}">
        <p14:creationId xmlns:p14="http://schemas.microsoft.com/office/powerpoint/2010/main" val="162092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11/7/2022</a:t>
            </a:fld>
            <a:endParaRPr lang="en-US" dirty="0"/>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dirty="0"/>
          </a:p>
        </p:txBody>
      </p:sp>
    </p:spTree>
    <p:extLst>
      <p:ext uri="{BB962C8B-B14F-4D97-AF65-F5344CB8AC3E}">
        <p14:creationId xmlns:p14="http://schemas.microsoft.com/office/powerpoint/2010/main" val="21598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11/7/2022</a:t>
            </a:fld>
            <a:endParaRPr lang="en-US" dirty="0"/>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dirty="0"/>
          </a:p>
        </p:txBody>
      </p:sp>
    </p:spTree>
    <p:extLst>
      <p:ext uri="{BB962C8B-B14F-4D97-AF65-F5344CB8AC3E}">
        <p14:creationId xmlns:p14="http://schemas.microsoft.com/office/powerpoint/2010/main" val="339417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11/7/2022</a:t>
            </a:fld>
            <a:endParaRPr lang="en-US" dirty="0"/>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dirty="0"/>
          </a:p>
        </p:txBody>
      </p:sp>
    </p:spTree>
    <p:extLst>
      <p:ext uri="{BB962C8B-B14F-4D97-AF65-F5344CB8AC3E}">
        <p14:creationId xmlns:p14="http://schemas.microsoft.com/office/powerpoint/2010/main" val="347319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11/7/2022</a:t>
            </a:fld>
            <a:endParaRPr lang="en-US" dirty="0"/>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dirty="0"/>
          </a:p>
        </p:txBody>
      </p:sp>
    </p:spTree>
    <p:extLst>
      <p:ext uri="{BB962C8B-B14F-4D97-AF65-F5344CB8AC3E}">
        <p14:creationId xmlns:p14="http://schemas.microsoft.com/office/powerpoint/2010/main" val="47788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11/7/2022</a:t>
            </a:fld>
            <a:endParaRPr lang="en-US" dirty="0"/>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dirty="0"/>
          </a:p>
        </p:txBody>
      </p:sp>
    </p:spTree>
    <p:extLst>
      <p:ext uri="{BB962C8B-B14F-4D97-AF65-F5344CB8AC3E}">
        <p14:creationId xmlns:p14="http://schemas.microsoft.com/office/powerpoint/2010/main" val="324990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11/7/2022</a:t>
            </a:fld>
            <a:endParaRPr lang="en-US" dirty="0"/>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dirty="0"/>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91101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11/7/2022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1173704"/>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irjet.net/archives/V7/i6/IRJET-V7I6913.pdf" TargetMode="External"/><Relationship Id="rId2" Type="http://schemas.openxmlformats.org/officeDocument/2006/relationships/hyperlink" Target="https://www.researchgate.net/publication/339406698_An_Examination_System_Automation_Using_Natural_Language_Processing" TargetMode="External"/><Relationship Id="rId1" Type="http://schemas.openxmlformats.org/officeDocument/2006/relationships/slideLayout" Target="../slideLayouts/slideLayout2.xml"/><Relationship Id="rId5" Type="http://schemas.openxmlformats.org/officeDocument/2006/relationships/hyperlink" Target="http://repository.londonmet.ac.uk/3447/1/Paper.pdf" TargetMode="External"/><Relationship Id="rId4" Type="http://schemas.openxmlformats.org/officeDocument/2006/relationships/hyperlink" Target="https://link.springer.com/chapter/10.1007/978-3-030-10752-9_1#Sec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47" name="Straight Connector 46">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
            <a:extLst>
              <a:ext uri="{FF2B5EF4-FFF2-40B4-BE49-F238E27FC236}">
                <a16:creationId xmlns:a16="http://schemas.microsoft.com/office/drawing/2014/main" id="{BC351D3A-8FBF-C96F-25DC-7D497B294CF8}"/>
              </a:ext>
            </a:extLst>
          </p:cNvPr>
          <p:cNvPicPr>
            <a:picLocks noChangeAspect="1"/>
          </p:cNvPicPr>
          <p:nvPr/>
        </p:nvPicPr>
        <p:blipFill rotWithShape="1">
          <a:blip r:embed="rId2"/>
          <a:srcRect r="2537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51" name="Freeform: Shape 5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8C09B7-B78C-4816-D234-BB30C6447B7F}"/>
              </a:ext>
            </a:extLst>
          </p:cNvPr>
          <p:cNvSpPr>
            <a:spLocks noGrp="1"/>
          </p:cNvSpPr>
          <p:nvPr>
            <p:ph type="ctrTitle"/>
          </p:nvPr>
        </p:nvSpPr>
        <p:spPr>
          <a:xfrm>
            <a:off x="383280" y="740918"/>
            <a:ext cx="6659204" cy="1649341"/>
          </a:xfrm>
        </p:spPr>
        <p:txBody>
          <a:bodyPr vert="horz" lIns="91440" tIns="45720" rIns="91440" bIns="45720" rtlCol="0" anchor="ctr">
            <a:normAutofit/>
          </a:bodyPr>
          <a:lstStyle/>
          <a:p>
            <a:r>
              <a:rPr lang="en-US" sz="4000" kern="1200" dirty="0">
                <a:solidFill>
                  <a:schemeClr val="tx1"/>
                </a:solidFill>
                <a:latin typeface="Gill Sans Nova" panose="020B0602020104020203" pitchFamily="34" charset="0"/>
              </a:rPr>
              <a:t>NLP Automation for text classification</a:t>
            </a:r>
          </a:p>
        </p:txBody>
      </p:sp>
      <p:sp>
        <p:nvSpPr>
          <p:cNvPr id="3" name="Subtitle 2">
            <a:extLst>
              <a:ext uri="{FF2B5EF4-FFF2-40B4-BE49-F238E27FC236}">
                <a16:creationId xmlns:a16="http://schemas.microsoft.com/office/drawing/2014/main" id="{22A63D98-8455-0DF8-1FC4-AF5F4EE277EC}"/>
              </a:ext>
            </a:extLst>
          </p:cNvPr>
          <p:cNvSpPr>
            <a:spLocks noGrp="1"/>
          </p:cNvSpPr>
          <p:nvPr>
            <p:ph type="subTitle" idx="1"/>
          </p:nvPr>
        </p:nvSpPr>
        <p:spPr>
          <a:xfrm>
            <a:off x="241423" y="3646493"/>
            <a:ext cx="4118906" cy="2292136"/>
          </a:xfrm>
        </p:spPr>
        <p:txBody>
          <a:bodyPr vert="horz" lIns="91440" tIns="45720" rIns="91440" bIns="45720" rtlCol="0">
            <a:normAutofit/>
          </a:bodyPr>
          <a:lstStyle/>
          <a:p>
            <a:pPr>
              <a:lnSpc>
                <a:spcPct val="120000"/>
              </a:lnSpc>
            </a:pPr>
            <a:r>
              <a:rPr lang="en-US" dirty="0">
                <a:latin typeface="Gill Sans Nova" panose="020B0602020104020203" pitchFamily="34" charset="0"/>
              </a:rPr>
              <a:t>19BTRCR005 – M R NAVEEN KUMAR</a:t>
            </a:r>
          </a:p>
          <a:p>
            <a:pPr>
              <a:lnSpc>
                <a:spcPct val="120000"/>
              </a:lnSpc>
            </a:pPr>
            <a:r>
              <a:rPr lang="en-US" dirty="0">
                <a:latin typeface="Gill Sans Nova" panose="020B0602020104020203" pitchFamily="34" charset="0"/>
              </a:rPr>
              <a:t>19BTRCR018 – A RISHAB VANIGOTHA</a:t>
            </a:r>
          </a:p>
          <a:p>
            <a:pPr>
              <a:lnSpc>
                <a:spcPct val="120000"/>
              </a:lnSpc>
            </a:pPr>
            <a:r>
              <a:rPr lang="en-US" dirty="0">
                <a:latin typeface="Gill Sans Nova" panose="020B0602020104020203" pitchFamily="34" charset="0"/>
              </a:rPr>
              <a:t>19BTRCR023 – K V ABHIRAM</a:t>
            </a:r>
          </a:p>
          <a:p>
            <a:pPr>
              <a:lnSpc>
                <a:spcPct val="120000"/>
              </a:lnSpc>
            </a:pPr>
            <a:r>
              <a:rPr lang="en-US" dirty="0">
                <a:latin typeface="Gill Sans Nova" panose="020B0602020104020203" pitchFamily="34" charset="0"/>
              </a:rPr>
              <a:t>19BTRCR024 – KEERTHI U S</a:t>
            </a:r>
          </a:p>
          <a:p>
            <a:pPr>
              <a:lnSpc>
                <a:spcPct val="120000"/>
              </a:lnSpc>
            </a:pPr>
            <a:r>
              <a:rPr lang="en-US" dirty="0">
                <a:latin typeface="Gill Sans Nova" panose="020B0602020104020203" pitchFamily="34" charset="0"/>
              </a:rPr>
              <a:t>19BTRCR026 – MILAN HUNDIA JAIN</a:t>
            </a:r>
          </a:p>
          <a:p>
            <a:pPr>
              <a:lnSpc>
                <a:spcPct val="120000"/>
              </a:lnSpc>
            </a:pPr>
            <a:endParaRPr lang="en-US" dirty="0"/>
          </a:p>
        </p:txBody>
      </p:sp>
    </p:spTree>
    <p:extLst>
      <p:ext uri="{BB962C8B-B14F-4D97-AF65-F5344CB8AC3E}">
        <p14:creationId xmlns:p14="http://schemas.microsoft.com/office/powerpoint/2010/main" val="224112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D27CC-29EE-496C-BA30-D1661F033F8F}"/>
              </a:ext>
            </a:extLst>
          </p:cNvPr>
          <p:cNvSpPr txBox="1">
            <a:spLocks/>
          </p:cNvSpPr>
          <p:nvPr/>
        </p:nvSpPr>
        <p:spPr>
          <a:xfrm>
            <a:off x="1433380" y="1636796"/>
            <a:ext cx="9851476" cy="4073539"/>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800" dirty="0">
                <a:latin typeface="Gill Sans Nova" panose="020B0602020104020203" pitchFamily="34" charset="0"/>
              </a:rPr>
              <a:t>SOFTWARE REQUIREMENTS</a:t>
            </a:r>
          </a:p>
          <a:p>
            <a:r>
              <a:rPr lang="en-IN" sz="1800" dirty="0">
                <a:latin typeface="Gill Sans Nova" panose="020B0602020104020203" pitchFamily="34" charset="0"/>
              </a:rPr>
              <a:t>Operating System : Windows / Linux / Mac</a:t>
            </a:r>
          </a:p>
          <a:p>
            <a:r>
              <a:rPr lang="en-IN" sz="1800" dirty="0">
                <a:latin typeface="Gill Sans Nova" panose="020B0602020104020203" pitchFamily="34" charset="0"/>
              </a:rPr>
              <a:t>IDE : </a:t>
            </a:r>
            <a:r>
              <a:rPr lang="en-IN" sz="1800" dirty="0" err="1">
                <a:latin typeface="Gill Sans Nova" panose="020B0602020104020203" pitchFamily="34" charset="0"/>
              </a:rPr>
              <a:t>Jupyter</a:t>
            </a:r>
            <a:r>
              <a:rPr lang="en-IN" sz="1800" dirty="0">
                <a:latin typeface="Gill Sans Nova" panose="020B0602020104020203" pitchFamily="34" charset="0"/>
              </a:rPr>
              <a:t> Notebook</a:t>
            </a:r>
          </a:p>
          <a:p>
            <a:r>
              <a:rPr lang="en-IN" sz="1800" dirty="0" err="1">
                <a:latin typeface="Gill Sans Nova" panose="020B0602020104020203" pitchFamily="34" charset="0"/>
              </a:rPr>
              <a:t>Gradio</a:t>
            </a:r>
            <a:r>
              <a:rPr lang="en-IN" sz="1800" dirty="0">
                <a:latin typeface="Gill Sans Nova" panose="020B0602020104020203" pitchFamily="34" charset="0"/>
              </a:rPr>
              <a:t> / </a:t>
            </a:r>
            <a:r>
              <a:rPr lang="en-IN" sz="1800" dirty="0" err="1">
                <a:latin typeface="Gill Sans Nova" panose="020B0602020104020203" pitchFamily="34" charset="0"/>
              </a:rPr>
              <a:t>Streamlit</a:t>
            </a:r>
            <a:r>
              <a:rPr lang="en-IN" sz="1800" dirty="0">
                <a:latin typeface="Gill Sans Nova" panose="020B0602020104020203" pitchFamily="34" charset="0"/>
              </a:rPr>
              <a:t> for Website</a:t>
            </a:r>
          </a:p>
          <a:p>
            <a:pPr marL="0" indent="0">
              <a:buNone/>
            </a:pPr>
            <a:endParaRPr lang="en-IN" sz="1800" dirty="0">
              <a:latin typeface="Gill Sans Nova" panose="020B0602020104020203" pitchFamily="34" charset="0"/>
            </a:endParaRPr>
          </a:p>
          <a:p>
            <a:pPr marL="0" indent="0">
              <a:buNone/>
            </a:pPr>
            <a:r>
              <a:rPr lang="en-IN" sz="2800" dirty="0">
                <a:latin typeface="Gill Sans Nova" panose="020B0602020104020203" pitchFamily="34" charset="0"/>
              </a:rPr>
              <a:t>HARDWARE REQUIREMENTS</a:t>
            </a:r>
            <a:endParaRPr lang="en-IN" sz="1800" dirty="0">
              <a:latin typeface="Gill Sans Nova" panose="020B0602020104020203" pitchFamily="34" charset="0"/>
            </a:endParaRPr>
          </a:p>
          <a:p>
            <a:r>
              <a:rPr lang="en-IN" sz="1800" dirty="0">
                <a:latin typeface="Gill Sans Nova" panose="020B0602020104020203" pitchFamily="34" charset="0"/>
              </a:rPr>
              <a:t>Ram 2GB+</a:t>
            </a:r>
          </a:p>
          <a:p>
            <a:r>
              <a:rPr lang="en-IN" sz="1800" dirty="0">
                <a:latin typeface="Gill Sans Nova" panose="020B0602020104020203" pitchFamily="34" charset="0"/>
              </a:rPr>
              <a:t>Rom 2GB+</a:t>
            </a:r>
          </a:p>
          <a:p>
            <a:r>
              <a:rPr lang="en-IN" sz="1800" dirty="0">
                <a:latin typeface="Gill Sans Nova" panose="020B0602020104020203" pitchFamily="34" charset="0"/>
              </a:rPr>
              <a:t>Intel i3 or better processor</a:t>
            </a:r>
          </a:p>
          <a:p>
            <a:endParaRPr lang="en-IN" sz="1800" dirty="0">
              <a:latin typeface="Gill Sans Nova" panose="020B0602020104020203" pitchFamily="34" charset="0"/>
            </a:endParaRPr>
          </a:p>
          <a:p>
            <a:pPr marL="0" indent="0">
              <a:buNone/>
            </a:pPr>
            <a:endParaRPr lang="en-IN" sz="1800" dirty="0">
              <a:latin typeface="Gill Sans Nova" panose="020B0602020104020203" pitchFamily="34" charset="0"/>
            </a:endParaRPr>
          </a:p>
          <a:p>
            <a:endParaRPr lang="en-IN" sz="1800" dirty="0">
              <a:latin typeface="Gill Sans Nova" panose="020B0602020104020203" pitchFamily="34" charset="0"/>
            </a:endParaRPr>
          </a:p>
        </p:txBody>
      </p:sp>
    </p:spTree>
    <p:extLst>
      <p:ext uri="{BB962C8B-B14F-4D97-AF65-F5344CB8AC3E}">
        <p14:creationId xmlns:p14="http://schemas.microsoft.com/office/powerpoint/2010/main" val="379421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1A9A55-B987-4E7B-8BC7-1BBDDA3266E2}"/>
              </a:ext>
            </a:extLst>
          </p:cNvPr>
          <p:cNvSpPr>
            <a:spLocks noGrp="1"/>
          </p:cNvSpPr>
          <p:nvPr>
            <p:ph type="title"/>
          </p:nvPr>
        </p:nvSpPr>
        <p:spPr>
          <a:xfrm>
            <a:off x="14037" y="280383"/>
            <a:ext cx="12163926" cy="786063"/>
          </a:xfrm>
        </p:spPr>
        <p:txBody>
          <a:bodyPr/>
          <a:lstStyle/>
          <a:p>
            <a:pPr algn="ctr"/>
            <a:r>
              <a:rPr lang="en-IN" dirty="0">
                <a:latin typeface="Gill Sans Nova" panose="020B0602020104020203" pitchFamily="34" charset="0"/>
              </a:rPr>
              <a:t>REFERENCES</a:t>
            </a:r>
            <a:endParaRPr lang="en-US" dirty="0">
              <a:latin typeface="Gill Sans Nova" panose="020B0602020104020203" pitchFamily="34" charset="0"/>
            </a:endParaRPr>
          </a:p>
        </p:txBody>
      </p:sp>
      <p:sp>
        <p:nvSpPr>
          <p:cNvPr id="5" name="Content Placeholder 2">
            <a:extLst>
              <a:ext uri="{FF2B5EF4-FFF2-40B4-BE49-F238E27FC236}">
                <a16:creationId xmlns:a16="http://schemas.microsoft.com/office/drawing/2014/main" id="{1965637C-6D78-482A-9B17-087418599436}"/>
              </a:ext>
            </a:extLst>
          </p:cNvPr>
          <p:cNvSpPr>
            <a:spLocks noGrp="1"/>
          </p:cNvSpPr>
          <p:nvPr>
            <p:ph idx="1"/>
          </p:nvPr>
        </p:nvSpPr>
        <p:spPr>
          <a:xfrm>
            <a:off x="1170262" y="1594094"/>
            <a:ext cx="9851476" cy="3443482"/>
          </a:xfrm>
        </p:spPr>
        <p:txBody>
          <a:bodyPr>
            <a:normAutofit/>
          </a:bodyPr>
          <a:lstStyle/>
          <a:p>
            <a:pPr marL="457200" indent="-457200">
              <a:lnSpc>
                <a:spcPct val="110000"/>
              </a:lnSpc>
              <a:buFont typeface="+mj-lt"/>
              <a:buAutoNum type="arabicPeriod"/>
            </a:pPr>
            <a:r>
              <a:rPr lang="en-IN" u="sng" dirty="0">
                <a:solidFill>
                  <a:srgbClr val="1967D2"/>
                </a:solidFill>
                <a:latin typeface="Roboto" panose="02000000000000000000" pitchFamily="2" charset="0"/>
                <a:hlinkClick r:id="rId2"/>
              </a:rPr>
              <a:t>https://www.researchgate.net/publication/339406698_An_Examination_System_Automation_Using_Natural_Language_Processing</a:t>
            </a:r>
            <a:endParaRPr lang="en-IN" b="0" i="0" u="sng" dirty="0">
              <a:solidFill>
                <a:srgbClr val="1967D2"/>
              </a:solidFill>
              <a:effectLst/>
              <a:latin typeface="Roboto" panose="02000000000000000000" pitchFamily="2" charset="0"/>
            </a:endParaRPr>
          </a:p>
          <a:p>
            <a:pPr marL="457200" indent="-457200">
              <a:lnSpc>
                <a:spcPct val="110000"/>
              </a:lnSpc>
              <a:buFont typeface="+mj-lt"/>
              <a:buAutoNum type="arabicPeriod"/>
            </a:pPr>
            <a:r>
              <a:rPr lang="en-IN" u="sng" dirty="0">
                <a:solidFill>
                  <a:srgbClr val="1967D2"/>
                </a:solidFill>
                <a:latin typeface="Roboto" panose="02000000000000000000" pitchFamily="2" charset="0"/>
                <a:hlinkClick r:id="rId3"/>
              </a:rPr>
              <a:t>https://www.irjet.net/archives/V7/i6/IRJET-V7I6913.pdf</a:t>
            </a:r>
            <a:endParaRPr lang="en-IN" b="0" i="0" u="sng" dirty="0">
              <a:solidFill>
                <a:srgbClr val="1967D2"/>
              </a:solidFill>
              <a:effectLst/>
              <a:latin typeface="Roboto" panose="02000000000000000000" pitchFamily="2" charset="0"/>
            </a:endParaRPr>
          </a:p>
          <a:p>
            <a:pPr marL="457200" indent="-457200">
              <a:lnSpc>
                <a:spcPct val="110000"/>
              </a:lnSpc>
              <a:buFont typeface="+mj-lt"/>
              <a:buAutoNum type="arabicPeriod"/>
            </a:pPr>
            <a:r>
              <a:rPr lang="en-US" dirty="0">
                <a:latin typeface="Gill Sans Nova" panose="020B0602020104020203" pitchFamily="34" charset="0"/>
                <a:hlinkClick r:id="rId4"/>
              </a:rPr>
              <a:t>https://link.springer.com/chapter/10.1007/978-3-030-10752-9_1#Sec9</a:t>
            </a:r>
            <a:endParaRPr lang="en-US" dirty="0">
              <a:latin typeface="Gill Sans Nova" panose="020B0602020104020203" pitchFamily="34" charset="0"/>
            </a:endParaRPr>
          </a:p>
          <a:p>
            <a:pPr marL="457200" indent="-457200">
              <a:lnSpc>
                <a:spcPct val="110000"/>
              </a:lnSpc>
              <a:buFont typeface="+mj-lt"/>
              <a:buAutoNum type="arabicPeriod"/>
            </a:pPr>
            <a:r>
              <a:rPr lang="en-US" dirty="0">
                <a:latin typeface="Gill Sans Nova" panose="020B0602020104020203" pitchFamily="34" charset="0"/>
                <a:hlinkClick r:id="rId5"/>
              </a:rPr>
              <a:t>http://repository.londonmet.ac.uk/3447/1/Paper.pdf</a:t>
            </a:r>
            <a:endParaRPr lang="en-US" dirty="0">
              <a:latin typeface="Gill Sans Nova" panose="020B0602020104020203" pitchFamily="34" charset="0"/>
            </a:endParaRPr>
          </a:p>
          <a:p>
            <a:pPr marL="457200" indent="-457200">
              <a:lnSpc>
                <a:spcPct val="110000"/>
              </a:lnSpc>
              <a:buFont typeface="+mj-lt"/>
              <a:buAutoNum type="arabicPeriod"/>
            </a:pPr>
            <a:endParaRPr lang="en-US" dirty="0">
              <a:latin typeface="Gill Sans Nova" panose="020B0602020104020203" pitchFamily="34" charset="0"/>
            </a:endParaRPr>
          </a:p>
        </p:txBody>
      </p:sp>
    </p:spTree>
    <p:extLst>
      <p:ext uri="{BB962C8B-B14F-4D97-AF65-F5344CB8AC3E}">
        <p14:creationId xmlns:p14="http://schemas.microsoft.com/office/powerpoint/2010/main" val="132503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0AE0-FBD7-9B07-2C36-4F847C6DFD6A}"/>
              </a:ext>
            </a:extLst>
          </p:cNvPr>
          <p:cNvSpPr>
            <a:spLocks noGrp="1"/>
          </p:cNvSpPr>
          <p:nvPr>
            <p:ph type="title"/>
          </p:nvPr>
        </p:nvSpPr>
        <p:spPr>
          <a:xfrm>
            <a:off x="1143000" y="1162184"/>
            <a:ext cx="9905999" cy="1360898"/>
          </a:xfrm>
        </p:spPr>
        <p:txBody>
          <a:bodyPr>
            <a:normAutofit/>
          </a:bodyPr>
          <a:lstStyle/>
          <a:p>
            <a:r>
              <a:rPr lang="en-IN" dirty="0">
                <a:latin typeface="Gill Sans Nova" panose="020B0602020104020203" pitchFamily="34" charset="0"/>
              </a:rPr>
              <a:t>INTRODUCTION</a:t>
            </a:r>
            <a:endParaRPr lang="en-US" dirty="0">
              <a:latin typeface="Gill Sans Nova" panose="020B0602020104020203" pitchFamily="34" charset="0"/>
            </a:endParaRPr>
          </a:p>
        </p:txBody>
      </p:sp>
      <p:sp>
        <p:nvSpPr>
          <p:cNvPr id="23" name="Content Placeholder 2">
            <a:extLst>
              <a:ext uri="{FF2B5EF4-FFF2-40B4-BE49-F238E27FC236}">
                <a16:creationId xmlns:a16="http://schemas.microsoft.com/office/drawing/2014/main" id="{9C9B4B15-9D66-C2FB-CDB4-31DEB598EB6B}"/>
              </a:ext>
            </a:extLst>
          </p:cNvPr>
          <p:cNvSpPr>
            <a:spLocks noGrp="1"/>
          </p:cNvSpPr>
          <p:nvPr>
            <p:ph sz="half" idx="1"/>
          </p:nvPr>
        </p:nvSpPr>
        <p:spPr>
          <a:xfrm>
            <a:off x="1376265" y="2750049"/>
            <a:ext cx="9195318" cy="2792336"/>
          </a:xfrm>
        </p:spPr>
        <p:txBody>
          <a:bodyPr>
            <a:noAutofit/>
          </a:bodyPr>
          <a:lstStyle/>
          <a:p>
            <a:pPr>
              <a:lnSpc>
                <a:spcPct val="110000"/>
              </a:lnSpc>
            </a:pPr>
            <a:r>
              <a:rPr lang="en-GB" dirty="0">
                <a:latin typeface="Gill Sans Nova" panose="020B0602020104020203" pitchFamily="34" charset="0"/>
              </a:rPr>
              <a:t>A computer program's capacity to comprehend natural language, or human language as it is spoken and written, is known as natural language processing (NLP). It is a part of machine intelligence (AI).</a:t>
            </a:r>
            <a:endParaRPr lang="en-IN" dirty="0">
              <a:latin typeface="Gill Sans Nova" panose="020B0602020104020203" pitchFamily="34" charset="0"/>
            </a:endParaRPr>
          </a:p>
          <a:p>
            <a:pPr>
              <a:lnSpc>
                <a:spcPct val="110000"/>
              </a:lnSpc>
            </a:pPr>
            <a:r>
              <a:rPr lang="en-IN" dirty="0">
                <a:latin typeface="Gill Sans Nova" panose="020B0602020104020203" pitchFamily="34" charset="0"/>
              </a:rPr>
              <a:t>NLP is widely used for applications like NER(Named Entity Recognition), Text Classification, Text Generation, Text Mask Prediction etc.</a:t>
            </a:r>
          </a:p>
          <a:p>
            <a:pPr>
              <a:lnSpc>
                <a:spcPct val="110000"/>
              </a:lnSpc>
            </a:pPr>
            <a:r>
              <a:rPr lang="en-IN" dirty="0">
                <a:latin typeface="Gill Sans Nova" panose="020B0602020104020203" pitchFamily="34" charset="0"/>
              </a:rPr>
              <a:t>NLP requires a lot of tedious tasks to be done. It requires a lot of effort and time.</a:t>
            </a:r>
          </a:p>
        </p:txBody>
      </p:sp>
    </p:spTree>
    <p:extLst>
      <p:ext uri="{BB962C8B-B14F-4D97-AF65-F5344CB8AC3E}">
        <p14:creationId xmlns:p14="http://schemas.microsoft.com/office/powerpoint/2010/main" val="147404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0AE0-FBD7-9B07-2C36-4F847C6DFD6A}"/>
              </a:ext>
            </a:extLst>
          </p:cNvPr>
          <p:cNvSpPr>
            <a:spLocks noGrp="1"/>
          </p:cNvSpPr>
          <p:nvPr>
            <p:ph type="title"/>
          </p:nvPr>
        </p:nvSpPr>
        <p:spPr>
          <a:xfrm>
            <a:off x="1254967" y="1073570"/>
            <a:ext cx="9905999" cy="1360898"/>
          </a:xfrm>
        </p:spPr>
        <p:txBody>
          <a:bodyPr>
            <a:normAutofit/>
          </a:bodyPr>
          <a:lstStyle/>
          <a:p>
            <a:r>
              <a:rPr lang="en-IN" dirty="0">
                <a:latin typeface="Gill Sans Nova" panose="020B0602020104020203" pitchFamily="34" charset="0"/>
              </a:rPr>
              <a:t>ABSTRACT</a:t>
            </a:r>
            <a:endParaRPr lang="en-US" dirty="0">
              <a:latin typeface="Gill Sans Nova" panose="020B0602020104020203" pitchFamily="34" charset="0"/>
            </a:endParaRPr>
          </a:p>
        </p:txBody>
      </p:sp>
      <p:sp>
        <p:nvSpPr>
          <p:cNvPr id="23" name="Content Placeholder 2">
            <a:extLst>
              <a:ext uri="{FF2B5EF4-FFF2-40B4-BE49-F238E27FC236}">
                <a16:creationId xmlns:a16="http://schemas.microsoft.com/office/drawing/2014/main" id="{9C9B4B15-9D66-C2FB-CDB4-31DEB598EB6B}"/>
              </a:ext>
            </a:extLst>
          </p:cNvPr>
          <p:cNvSpPr>
            <a:spLocks noGrp="1"/>
          </p:cNvSpPr>
          <p:nvPr>
            <p:ph sz="half" idx="1"/>
          </p:nvPr>
        </p:nvSpPr>
        <p:spPr>
          <a:xfrm>
            <a:off x="1399980" y="2573605"/>
            <a:ext cx="9392040" cy="2482765"/>
          </a:xfrm>
        </p:spPr>
        <p:txBody>
          <a:bodyPr>
            <a:normAutofit/>
          </a:bodyPr>
          <a:lstStyle/>
          <a:p>
            <a:pPr>
              <a:lnSpc>
                <a:spcPct val="110000"/>
              </a:lnSpc>
            </a:pPr>
            <a:r>
              <a:rPr lang="en-GB" dirty="0">
                <a:latin typeface="Gill Sans Nova" panose="020B0602020104020203" pitchFamily="34" charset="0"/>
              </a:rPr>
              <a:t>Our project aims to provide assistance for the developers performing NLP modelling.</a:t>
            </a:r>
          </a:p>
          <a:p>
            <a:pPr>
              <a:lnSpc>
                <a:spcPct val="110000"/>
              </a:lnSpc>
            </a:pPr>
            <a:r>
              <a:rPr lang="en-GB" dirty="0">
                <a:latin typeface="Gill Sans Nova" panose="020B0602020104020203" pitchFamily="34" charset="0"/>
              </a:rPr>
              <a:t>We are proposing the idea of creating a web interface that automates the processing of natural languages and performs NLP(Natural Language Processing) tasks.</a:t>
            </a:r>
          </a:p>
          <a:p>
            <a:pPr>
              <a:lnSpc>
                <a:spcPct val="110000"/>
              </a:lnSpc>
            </a:pPr>
            <a:r>
              <a:rPr lang="en-GB" dirty="0">
                <a:latin typeface="Gill Sans Nova" panose="020B0602020104020203" pitchFamily="34" charset="0"/>
              </a:rPr>
              <a:t>The interface would also perform modelling of the processed data.</a:t>
            </a:r>
          </a:p>
          <a:p>
            <a:pPr>
              <a:lnSpc>
                <a:spcPct val="110000"/>
              </a:lnSpc>
            </a:pPr>
            <a:r>
              <a:rPr lang="en-US" dirty="0">
                <a:latin typeface="Gill Sans Nova" panose="020B0602020104020203" pitchFamily="34" charset="0"/>
              </a:rPr>
              <a:t>We will be making use of SOTA(State Of The Art) models.</a:t>
            </a:r>
          </a:p>
        </p:txBody>
      </p:sp>
    </p:spTree>
    <p:extLst>
      <p:ext uri="{BB962C8B-B14F-4D97-AF65-F5344CB8AC3E}">
        <p14:creationId xmlns:p14="http://schemas.microsoft.com/office/powerpoint/2010/main" val="91267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683E-C8AD-56CB-741A-070582AFE563}"/>
              </a:ext>
            </a:extLst>
          </p:cNvPr>
          <p:cNvSpPr>
            <a:spLocks noGrp="1"/>
          </p:cNvSpPr>
          <p:nvPr>
            <p:ph type="title" idx="4294967295"/>
          </p:nvPr>
        </p:nvSpPr>
        <p:spPr>
          <a:xfrm>
            <a:off x="0" y="272714"/>
            <a:ext cx="12163425" cy="785813"/>
          </a:xfrm>
        </p:spPr>
        <p:txBody>
          <a:bodyPr/>
          <a:lstStyle/>
          <a:p>
            <a:pPr algn="ctr"/>
            <a:r>
              <a:rPr lang="en-IN" dirty="0">
                <a:latin typeface="Gill Sans Nova" panose="020B0602020104020203" pitchFamily="34" charset="0"/>
              </a:rPr>
              <a:t>LITERATURE SURVEY </a:t>
            </a:r>
            <a:endParaRPr lang="en-US" dirty="0">
              <a:latin typeface="Gill Sans Nova" panose="020B0602020104020203" pitchFamily="34" charset="0"/>
            </a:endParaRPr>
          </a:p>
        </p:txBody>
      </p:sp>
      <p:graphicFrame>
        <p:nvGraphicFramePr>
          <p:cNvPr id="4" name="Table 4">
            <a:extLst>
              <a:ext uri="{FF2B5EF4-FFF2-40B4-BE49-F238E27FC236}">
                <a16:creationId xmlns:a16="http://schemas.microsoft.com/office/drawing/2014/main" id="{6DBC1921-AF97-254B-7A8A-327063CBB65B}"/>
              </a:ext>
            </a:extLst>
          </p:cNvPr>
          <p:cNvGraphicFramePr>
            <a:graphicFrameLocks noGrp="1"/>
          </p:cNvGraphicFramePr>
          <p:nvPr>
            <p:ph idx="4294967295"/>
            <p:extLst>
              <p:ext uri="{D42A27DB-BD31-4B8C-83A1-F6EECF244321}">
                <p14:modId xmlns:p14="http://schemas.microsoft.com/office/powerpoint/2010/main" val="2967352813"/>
              </p:ext>
            </p:extLst>
          </p:nvPr>
        </p:nvGraphicFramePr>
        <p:xfrm>
          <a:off x="296779" y="1247110"/>
          <a:ext cx="11598442" cy="5338176"/>
        </p:xfrm>
        <a:graphic>
          <a:graphicData uri="http://schemas.openxmlformats.org/drawingml/2006/table">
            <a:tbl>
              <a:tblPr firstRow="1" bandRow="1">
                <a:tableStyleId>{073A0DAA-6AF3-43AB-8588-CEC1D06C72B9}</a:tableStyleId>
              </a:tblPr>
              <a:tblGrid>
                <a:gridCol w="786063">
                  <a:extLst>
                    <a:ext uri="{9D8B030D-6E8A-4147-A177-3AD203B41FA5}">
                      <a16:colId xmlns:a16="http://schemas.microsoft.com/office/drawing/2014/main" val="435950161"/>
                    </a:ext>
                  </a:extLst>
                </a:gridCol>
                <a:gridCol w="3336758">
                  <a:extLst>
                    <a:ext uri="{9D8B030D-6E8A-4147-A177-3AD203B41FA5}">
                      <a16:colId xmlns:a16="http://schemas.microsoft.com/office/drawing/2014/main" val="1908022131"/>
                    </a:ext>
                  </a:extLst>
                </a:gridCol>
                <a:gridCol w="3192379">
                  <a:extLst>
                    <a:ext uri="{9D8B030D-6E8A-4147-A177-3AD203B41FA5}">
                      <a16:colId xmlns:a16="http://schemas.microsoft.com/office/drawing/2014/main" val="1236934414"/>
                    </a:ext>
                  </a:extLst>
                </a:gridCol>
                <a:gridCol w="4283242">
                  <a:extLst>
                    <a:ext uri="{9D8B030D-6E8A-4147-A177-3AD203B41FA5}">
                      <a16:colId xmlns:a16="http://schemas.microsoft.com/office/drawing/2014/main" val="1976575554"/>
                    </a:ext>
                  </a:extLst>
                </a:gridCol>
              </a:tblGrid>
              <a:tr h="907971">
                <a:tc>
                  <a:txBody>
                    <a:bodyPr/>
                    <a:lstStyle/>
                    <a:p>
                      <a:pPr algn="ctr"/>
                      <a:r>
                        <a:rPr lang="en-IN" sz="1600" dirty="0">
                          <a:latin typeface="Gill Sans Nova" panose="020B0602020104020203" pitchFamily="34" charset="0"/>
                        </a:rPr>
                        <a:t>S.NO</a:t>
                      </a:r>
                      <a:endParaRPr lang="en-US" sz="1600" dirty="0">
                        <a:latin typeface="Gill Sans Nova" panose="020B0602020104020203" pitchFamily="34" charset="0"/>
                      </a:endParaRPr>
                    </a:p>
                  </a:txBody>
                  <a:tcPr/>
                </a:tc>
                <a:tc>
                  <a:txBody>
                    <a:bodyPr/>
                    <a:lstStyle/>
                    <a:p>
                      <a:pPr algn="ctr"/>
                      <a:r>
                        <a:rPr lang="en-IN" sz="1600" dirty="0">
                          <a:latin typeface="Gill Sans Nova" panose="020B0602020104020203" pitchFamily="34" charset="0"/>
                        </a:rPr>
                        <a:t>NAME</a:t>
                      </a:r>
                      <a:endParaRPr lang="en-US" sz="1600" dirty="0">
                        <a:latin typeface="Gill Sans Nova" panose="020B06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Gill Sans Nova" panose="020B0602020104020203" pitchFamily="34" charset="0"/>
                        </a:rPr>
                        <a:t>AUTHORS &amp; </a:t>
                      </a:r>
                      <a:r>
                        <a:rPr lang="en-IN" sz="1600" dirty="0">
                          <a:latin typeface="Gill Sans Nova" panose="020B0602020104020203" pitchFamily="34" charset="0"/>
                        </a:rPr>
                        <a:t>YEAR OF PUBLICATION</a:t>
                      </a:r>
                      <a:endParaRPr lang="en-US" sz="1600" dirty="0">
                        <a:latin typeface="Gill Sans Nova" panose="020B0602020104020203" pitchFamily="34" charset="0"/>
                      </a:endParaRPr>
                    </a:p>
                    <a:p>
                      <a:pPr algn="ctr"/>
                      <a:endParaRPr lang="en-US" sz="1600" dirty="0">
                        <a:latin typeface="Gill Sans Nova" panose="020B0602020104020203" pitchFamily="34" charset="0"/>
                      </a:endParaRPr>
                    </a:p>
                  </a:txBody>
                  <a:tcPr/>
                </a:tc>
                <a:tc>
                  <a:txBody>
                    <a:bodyPr/>
                    <a:lstStyle/>
                    <a:p>
                      <a:pPr algn="ctr"/>
                      <a:r>
                        <a:rPr lang="en-IN" sz="1600" dirty="0">
                          <a:latin typeface="Gill Sans Nova" panose="020B0602020104020203" pitchFamily="34" charset="0"/>
                        </a:rPr>
                        <a:t>SUMMARY</a:t>
                      </a:r>
                      <a:endParaRPr lang="en-US" sz="1600" dirty="0">
                        <a:latin typeface="Gill Sans Nova" panose="020B0602020104020203" pitchFamily="34" charset="0"/>
                      </a:endParaRPr>
                    </a:p>
                  </a:txBody>
                  <a:tcPr/>
                </a:tc>
                <a:extLst>
                  <a:ext uri="{0D108BD9-81ED-4DB2-BD59-A6C34878D82A}">
                    <a16:rowId xmlns:a16="http://schemas.microsoft.com/office/drawing/2014/main" val="4055235697"/>
                  </a:ext>
                </a:extLst>
              </a:tr>
              <a:tr h="2160278">
                <a:tc>
                  <a:txBody>
                    <a:bodyPr/>
                    <a:lstStyle/>
                    <a:p>
                      <a:pPr algn="ctr"/>
                      <a:r>
                        <a:rPr lang="en-US" sz="1600" dirty="0">
                          <a:latin typeface="Gill Sans Nova" panose="020B0602020104020203"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Gill Sans Nova" panose="020B0602020104020203" pitchFamily="34" charset="0"/>
                          <a:ea typeface="+mn-ea"/>
                          <a:cs typeface="+mn-cs"/>
                        </a:rPr>
                        <a:t>An Examination System Automation Using Natural Language Processing</a:t>
                      </a:r>
                    </a:p>
                    <a:p>
                      <a:endParaRPr lang="en-GB" sz="1600" dirty="0">
                        <a:latin typeface="Gill Sans Nova" panose="020B0602020104020203" pitchFamily="34" charset="0"/>
                      </a:endParaRPr>
                    </a:p>
                  </a:txBody>
                  <a:tcPr/>
                </a:tc>
                <a:tc>
                  <a:txBody>
                    <a:bodyPr/>
                    <a:lstStyle/>
                    <a:p>
                      <a:r>
                        <a:rPr lang="en-IN" sz="1600" b="0" i="0" kern="1200" dirty="0">
                          <a:solidFill>
                            <a:schemeClr val="dk1"/>
                          </a:solidFill>
                          <a:effectLst/>
                          <a:latin typeface="Gill Sans Nova" panose="020B0602020104020203" pitchFamily="34" charset="0"/>
                          <a:ea typeface="+mn-ea"/>
                          <a:cs typeface="+mn-cs"/>
                        </a:rPr>
                        <a:t>Manjusha Pandey Indrashis Das Siddharth S. Rautaray</a:t>
                      </a:r>
                    </a:p>
                    <a:p>
                      <a:r>
                        <a:rPr lang="en-IN" sz="1600" b="0" i="0" kern="1200" dirty="0">
                          <a:solidFill>
                            <a:schemeClr val="dk1"/>
                          </a:solidFill>
                          <a:effectLst/>
                          <a:latin typeface="Gill Sans Nova" panose="020B0602020104020203" pitchFamily="34" charset="0"/>
                          <a:ea typeface="+mn-ea"/>
                          <a:cs typeface="+mn-cs"/>
                        </a:rPr>
                        <a:t>bharat sharma</a:t>
                      </a:r>
                    </a:p>
                    <a:p>
                      <a:r>
                        <a:rPr lang="en-US" sz="1600" u="none" dirty="0">
                          <a:solidFill>
                            <a:schemeClr val="bg1"/>
                          </a:solidFill>
                          <a:latin typeface="Gill Sans Nova" panose="020B0602020104020203" pitchFamily="34" charset="0"/>
                        </a:rPr>
                        <a:t>YOP - 2020</a:t>
                      </a:r>
                    </a:p>
                  </a:txBody>
                  <a:tcPr/>
                </a:tc>
                <a:tc>
                  <a:txBody>
                    <a:bodyPr/>
                    <a:lstStyle/>
                    <a:p>
                      <a:r>
                        <a:rPr lang="en-US" sz="1600" b="0" i="0" kern="1200" dirty="0">
                          <a:solidFill>
                            <a:schemeClr val="dk1"/>
                          </a:solidFill>
                          <a:effectLst/>
                          <a:latin typeface="Gill Sans Nova" panose="020B0602020104020203" pitchFamily="34" charset="0"/>
                          <a:ea typeface="+mn-ea"/>
                          <a:cs typeface="+mn-cs"/>
                        </a:rPr>
                        <a:t>In this study, they attempt to automate the process of scoring answers. Essentially, a descriptive online examination system is where the data comes from. The data is analyzed and the model assigns marks to the answers provided. The back-end is written in Python, and NLTK and the NLTK library is used for natural language processing and database purposes.</a:t>
                      </a:r>
                      <a:endParaRPr lang="en-US" sz="1600" dirty="0">
                        <a:latin typeface="Gill Sans Nova" panose="020B0602020104020203" pitchFamily="34" charset="0"/>
                      </a:endParaRPr>
                    </a:p>
                  </a:txBody>
                  <a:tcPr/>
                </a:tc>
                <a:extLst>
                  <a:ext uri="{0D108BD9-81ED-4DB2-BD59-A6C34878D82A}">
                    <a16:rowId xmlns:a16="http://schemas.microsoft.com/office/drawing/2014/main" val="2142637603"/>
                  </a:ext>
                </a:extLst>
              </a:tr>
              <a:tr h="2269927">
                <a:tc>
                  <a:txBody>
                    <a:bodyPr/>
                    <a:lstStyle/>
                    <a:p>
                      <a:pPr algn="ctr"/>
                      <a:r>
                        <a:rPr lang="en-US" sz="1600" dirty="0">
                          <a:latin typeface="Gill Sans Nova" panose="020B0602020104020203" pitchFamily="34" charset="0"/>
                        </a:rPr>
                        <a:t>2.</a:t>
                      </a:r>
                    </a:p>
                  </a:txBody>
                  <a:tcPr/>
                </a:tc>
                <a:tc>
                  <a:txBody>
                    <a:bodyPr/>
                    <a:lstStyle/>
                    <a:p>
                      <a:r>
                        <a:rPr lang="en-US" sz="1600" dirty="0">
                          <a:latin typeface="Gill Sans Nova" panose="020B0602020104020203" pitchFamily="34" charset="0"/>
                        </a:rPr>
                        <a:t>A Survey on Text Pre-Processing &amp; Feature Extraction Techniques in Natural Language Processing</a:t>
                      </a:r>
                      <a:endParaRPr lang="en-GB" sz="1600" dirty="0">
                        <a:latin typeface="Gill Sans Nova" panose="020B0602020104020203" pitchFamily="34" charset="0"/>
                      </a:endParaRPr>
                    </a:p>
                  </a:txBody>
                  <a:tcPr/>
                </a:tc>
                <a:tc>
                  <a:txBody>
                    <a:bodyPr/>
                    <a:lstStyle/>
                    <a:p>
                      <a:r>
                        <a:rPr lang="en-US" sz="1600" u="none" dirty="0">
                          <a:solidFill>
                            <a:schemeClr val="bg1"/>
                          </a:solidFill>
                          <a:latin typeface="Gill Sans Nova" panose="020B0602020104020203" pitchFamily="34" charset="0"/>
                        </a:rPr>
                        <a:t>Ayisha Tabassum, Dr. Rajendra R. Patil</a:t>
                      </a:r>
                    </a:p>
                    <a:p>
                      <a:r>
                        <a:rPr lang="en-US" sz="1600" u="none" dirty="0">
                          <a:solidFill>
                            <a:schemeClr val="bg1"/>
                          </a:solidFill>
                          <a:latin typeface="Gill Sans Nova" panose="020B0602020104020203" pitchFamily="34" charset="0"/>
                        </a:rPr>
                        <a:t>YOP - 2020</a:t>
                      </a:r>
                    </a:p>
                  </a:txBody>
                  <a:tcPr/>
                </a:tc>
                <a:tc>
                  <a:txBody>
                    <a:bodyPr/>
                    <a:lstStyle/>
                    <a:p>
                      <a:r>
                        <a:rPr lang="en-US" sz="1600" b="0" i="0" kern="1200" dirty="0">
                          <a:solidFill>
                            <a:schemeClr val="dk1"/>
                          </a:solidFill>
                          <a:effectLst/>
                          <a:latin typeface="Gill Sans Nova" panose="020B0602020104020203" pitchFamily="34" charset="0"/>
                          <a:ea typeface="+mn-ea"/>
                          <a:cs typeface="+mn-cs"/>
                        </a:rPr>
                        <a:t>This study discovered that text preprocessing methods are a significant factor in raising the accuracy of any method for text-based machine learning. The sequence of The result is influenced by the NLP pipeline, which is made. It is found that  StopWords removal, punctuation, and tokenization are the popular and effective text formatting techniques</a:t>
                      </a:r>
                      <a:endParaRPr lang="en-US" sz="1600" dirty="0">
                        <a:latin typeface="Gill Sans Nova" panose="020B0602020104020203" pitchFamily="34" charset="0"/>
                      </a:endParaRPr>
                    </a:p>
                  </a:txBody>
                  <a:tcPr/>
                </a:tc>
                <a:extLst>
                  <a:ext uri="{0D108BD9-81ED-4DB2-BD59-A6C34878D82A}">
                    <a16:rowId xmlns:a16="http://schemas.microsoft.com/office/drawing/2014/main" val="1994561489"/>
                  </a:ext>
                </a:extLst>
              </a:tr>
            </a:tbl>
          </a:graphicData>
        </a:graphic>
      </p:graphicFrame>
    </p:spTree>
    <p:extLst>
      <p:ext uri="{BB962C8B-B14F-4D97-AF65-F5344CB8AC3E}">
        <p14:creationId xmlns:p14="http://schemas.microsoft.com/office/powerpoint/2010/main" val="325332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683E-C8AD-56CB-741A-070582AFE563}"/>
              </a:ext>
            </a:extLst>
          </p:cNvPr>
          <p:cNvSpPr>
            <a:spLocks noGrp="1"/>
          </p:cNvSpPr>
          <p:nvPr>
            <p:ph type="title" idx="4294967295"/>
          </p:nvPr>
        </p:nvSpPr>
        <p:spPr>
          <a:xfrm>
            <a:off x="0" y="264697"/>
            <a:ext cx="12163425" cy="785813"/>
          </a:xfrm>
        </p:spPr>
        <p:txBody>
          <a:bodyPr/>
          <a:lstStyle/>
          <a:p>
            <a:pPr algn="ctr"/>
            <a:r>
              <a:rPr lang="en-IN" dirty="0">
                <a:latin typeface="Gill Sans Nova" panose="020B0602020104020203" pitchFamily="34" charset="0"/>
              </a:rPr>
              <a:t>LITERATURE SURVEY </a:t>
            </a:r>
            <a:endParaRPr lang="en-US" dirty="0">
              <a:latin typeface="Gill Sans Nova" panose="020B0602020104020203" pitchFamily="34" charset="0"/>
            </a:endParaRPr>
          </a:p>
        </p:txBody>
      </p:sp>
      <p:graphicFrame>
        <p:nvGraphicFramePr>
          <p:cNvPr id="4" name="Table 4">
            <a:extLst>
              <a:ext uri="{FF2B5EF4-FFF2-40B4-BE49-F238E27FC236}">
                <a16:creationId xmlns:a16="http://schemas.microsoft.com/office/drawing/2014/main" id="{6DBC1921-AF97-254B-7A8A-327063CBB65B}"/>
              </a:ext>
            </a:extLst>
          </p:cNvPr>
          <p:cNvGraphicFramePr>
            <a:graphicFrameLocks noGrp="1"/>
          </p:cNvGraphicFramePr>
          <p:nvPr>
            <p:ph idx="4294967295"/>
            <p:extLst>
              <p:ext uri="{D42A27DB-BD31-4B8C-83A1-F6EECF244321}">
                <p14:modId xmlns:p14="http://schemas.microsoft.com/office/powerpoint/2010/main" val="3143493150"/>
              </p:ext>
            </p:extLst>
          </p:nvPr>
        </p:nvGraphicFramePr>
        <p:xfrm>
          <a:off x="296779" y="1239085"/>
          <a:ext cx="11598442" cy="4866569"/>
        </p:xfrm>
        <a:graphic>
          <a:graphicData uri="http://schemas.openxmlformats.org/drawingml/2006/table">
            <a:tbl>
              <a:tblPr firstRow="1" bandRow="1">
                <a:tableStyleId>{073A0DAA-6AF3-43AB-8588-CEC1D06C72B9}</a:tableStyleId>
              </a:tblPr>
              <a:tblGrid>
                <a:gridCol w="786063">
                  <a:extLst>
                    <a:ext uri="{9D8B030D-6E8A-4147-A177-3AD203B41FA5}">
                      <a16:colId xmlns:a16="http://schemas.microsoft.com/office/drawing/2014/main" val="435950161"/>
                    </a:ext>
                  </a:extLst>
                </a:gridCol>
                <a:gridCol w="3336758">
                  <a:extLst>
                    <a:ext uri="{9D8B030D-6E8A-4147-A177-3AD203B41FA5}">
                      <a16:colId xmlns:a16="http://schemas.microsoft.com/office/drawing/2014/main" val="1908022131"/>
                    </a:ext>
                  </a:extLst>
                </a:gridCol>
                <a:gridCol w="3192379">
                  <a:extLst>
                    <a:ext uri="{9D8B030D-6E8A-4147-A177-3AD203B41FA5}">
                      <a16:colId xmlns:a16="http://schemas.microsoft.com/office/drawing/2014/main" val="1236934414"/>
                    </a:ext>
                  </a:extLst>
                </a:gridCol>
                <a:gridCol w="4283242">
                  <a:extLst>
                    <a:ext uri="{9D8B030D-6E8A-4147-A177-3AD203B41FA5}">
                      <a16:colId xmlns:a16="http://schemas.microsoft.com/office/drawing/2014/main" val="1976575554"/>
                    </a:ext>
                  </a:extLst>
                </a:gridCol>
              </a:tblGrid>
              <a:tr h="907971">
                <a:tc>
                  <a:txBody>
                    <a:bodyPr/>
                    <a:lstStyle/>
                    <a:p>
                      <a:pPr algn="ctr"/>
                      <a:r>
                        <a:rPr lang="en-IN" sz="1600" dirty="0">
                          <a:latin typeface="Gill Sans Nova" panose="020B0602020104020203" pitchFamily="34" charset="0"/>
                        </a:rPr>
                        <a:t>S.NO</a:t>
                      </a:r>
                      <a:endParaRPr lang="en-US" sz="1600" dirty="0">
                        <a:latin typeface="Gill Sans Nova" panose="020B0602020104020203" pitchFamily="34" charset="0"/>
                      </a:endParaRPr>
                    </a:p>
                  </a:txBody>
                  <a:tcPr/>
                </a:tc>
                <a:tc>
                  <a:txBody>
                    <a:bodyPr/>
                    <a:lstStyle/>
                    <a:p>
                      <a:pPr algn="ctr"/>
                      <a:r>
                        <a:rPr lang="en-IN" sz="1600" dirty="0">
                          <a:latin typeface="Gill Sans Nova" panose="020B0602020104020203" pitchFamily="34" charset="0"/>
                        </a:rPr>
                        <a:t>NAME</a:t>
                      </a:r>
                      <a:endParaRPr lang="en-US" sz="1600" dirty="0">
                        <a:latin typeface="Gill Sans Nova" panose="020B06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Gill Sans Nova" panose="020B0602020104020203" pitchFamily="34" charset="0"/>
                        </a:rPr>
                        <a:t>AUTHORS &amp; </a:t>
                      </a:r>
                      <a:r>
                        <a:rPr lang="en-IN" sz="1600" dirty="0">
                          <a:latin typeface="Gill Sans Nova" panose="020B0602020104020203" pitchFamily="34" charset="0"/>
                        </a:rPr>
                        <a:t>YEAR OF PUBLICATION</a:t>
                      </a:r>
                      <a:endParaRPr lang="en-US" sz="1600" dirty="0">
                        <a:latin typeface="Gill Sans Nova" panose="020B0602020104020203" pitchFamily="34" charset="0"/>
                      </a:endParaRPr>
                    </a:p>
                    <a:p>
                      <a:pPr algn="ctr"/>
                      <a:endParaRPr lang="en-US" sz="1600" dirty="0">
                        <a:latin typeface="Gill Sans Nova" panose="020B0602020104020203" pitchFamily="34" charset="0"/>
                      </a:endParaRPr>
                    </a:p>
                  </a:txBody>
                  <a:tcPr/>
                </a:tc>
                <a:tc>
                  <a:txBody>
                    <a:bodyPr/>
                    <a:lstStyle/>
                    <a:p>
                      <a:pPr algn="ctr"/>
                      <a:r>
                        <a:rPr lang="en-IN" sz="1600" dirty="0">
                          <a:latin typeface="Gill Sans Nova" panose="020B0602020104020203" pitchFamily="34" charset="0"/>
                        </a:rPr>
                        <a:t>SUMMARY</a:t>
                      </a:r>
                      <a:endParaRPr lang="en-US" sz="1600" dirty="0">
                        <a:latin typeface="Gill Sans Nova" panose="020B0602020104020203" pitchFamily="34" charset="0"/>
                      </a:endParaRPr>
                    </a:p>
                  </a:txBody>
                  <a:tcPr/>
                </a:tc>
                <a:extLst>
                  <a:ext uri="{0D108BD9-81ED-4DB2-BD59-A6C34878D82A}">
                    <a16:rowId xmlns:a16="http://schemas.microsoft.com/office/drawing/2014/main" val="4055235697"/>
                  </a:ext>
                </a:extLst>
              </a:tr>
              <a:tr h="907971">
                <a:tc>
                  <a:txBody>
                    <a:bodyPr/>
                    <a:lstStyle/>
                    <a:p>
                      <a:pPr algn="ctr"/>
                      <a:r>
                        <a:rPr lang="en-US" sz="1600" dirty="0">
                          <a:latin typeface="Gill Sans Nova" panose="020B0602020104020203" pitchFamily="34"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Gill Sans Nova" panose="020B0602020104020203" pitchFamily="34" charset="0"/>
                          <a:ea typeface="+mn-ea"/>
                          <a:cs typeface="+mn-cs"/>
                        </a:rPr>
                        <a:t>Automation in Systematic, Scoping and Rapid Reviews by an NLP Toolkit: A Case Study in Enhanced Living Environments</a:t>
                      </a:r>
                    </a:p>
                  </a:txBody>
                  <a:tcPr/>
                </a:tc>
                <a:tc>
                  <a:txBody>
                    <a:bodyPr/>
                    <a:lstStyle/>
                    <a:p>
                      <a:r>
                        <a:rPr lang="en-US" sz="1600" u="none" dirty="0">
                          <a:solidFill>
                            <a:schemeClr val="bg1"/>
                          </a:solidFill>
                          <a:latin typeface="Gill Sans Nova" panose="020B0602020104020203" pitchFamily="34" charset="0"/>
                        </a:rPr>
                        <a:t>Eftim Zdravevski, Petre Lameski, Vladimir Trajkovik, Ivan Chorbev, Rossitza Goleva, Nuno Pombo &amp; Nuno M. Garcia</a:t>
                      </a:r>
                    </a:p>
                    <a:p>
                      <a:r>
                        <a:rPr lang="en-US" sz="1600" u="none" dirty="0">
                          <a:solidFill>
                            <a:schemeClr val="bg1"/>
                          </a:solidFill>
                          <a:latin typeface="Gill Sans Nova" panose="020B0602020104020203" pitchFamily="34" charset="0"/>
                        </a:rPr>
                        <a:t>YOP - 2019</a:t>
                      </a:r>
                    </a:p>
                  </a:txBody>
                  <a:tcPr/>
                </a:tc>
                <a:tc>
                  <a:txBody>
                    <a:bodyPr/>
                    <a:lstStyle/>
                    <a:p>
                      <a:r>
                        <a:rPr lang="en-US" sz="1600" dirty="0">
                          <a:latin typeface="Gill Sans Nova" panose="020B0602020104020203" pitchFamily="34" charset="0"/>
                        </a:rPr>
                        <a:t>In this paper, they present an NLP toolkit for surveying scientific articles and trend analysis meta-studies. By leveraging NLP, it facilitates a robust and comprehensive eligibility and relevance analysis of articles. The framework is able to analyze the abstracts of over 70000 articles automatically.</a:t>
                      </a:r>
                    </a:p>
                  </a:txBody>
                  <a:tcPr/>
                </a:tc>
                <a:extLst>
                  <a:ext uri="{0D108BD9-81ED-4DB2-BD59-A6C34878D82A}">
                    <a16:rowId xmlns:a16="http://schemas.microsoft.com/office/drawing/2014/main" val="3989101482"/>
                  </a:ext>
                </a:extLst>
              </a:tr>
              <a:tr h="2160278">
                <a:tc>
                  <a:txBody>
                    <a:bodyPr/>
                    <a:lstStyle/>
                    <a:p>
                      <a:pPr algn="ctr"/>
                      <a:r>
                        <a:rPr lang="en-US" sz="1600" dirty="0">
                          <a:latin typeface="Gill Sans Nova" panose="020B0602020104020203" pitchFamily="34" charset="0"/>
                        </a:rPr>
                        <a:t>4.</a:t>
                      </a:r>
                    </a:p>
                  </a:txBody>
                  <a:tcPr/>
                </a:tc>
                <a:tc>
                  <a:txBody>
                    <a:bodyPr/>
                    <a:lstStyle/>
                    <a:p>
                      <a:r>
                        <a:rPr lang="en-US" sz="1600" dirty="0">
                          <a:latin typeface="Gill Sans Nova" panose="020B0602020104020203" pitchFamily="34" charset="0"/>
                        </a:rPr>
                        <a:t>Natural Language Processing approach to NLP Meta model automation </a:t>
                      </a:r>
                      <a:endParaRPr lang="en-GB" sz="1600" dirty="0">
                        <a:latin typeface="Gill Sans Nova" panose="020B0602020104020203" pitchFamily="34" charset="0"/>
                      </a:endParaRPr>
                    </a:p>
                  </a:txBody>
                  <a:tcPr/>
                </a:tc>
                <a:tc>
                  <a:txBody>
                    <a:bodyPr/>
                    <a:lstStyle/>
                    <a:p>
                      <a:r>
                        <a:rPr lang="en-IN" sz="1600" dirty="0">
                          <a:latin typeface="Gill Sans Nova" panose="020B0602020104020203" pitchFamily="34" charset="0"/>
                        </a:rPr>
                        <a:t>Mohammad Hossein ,Hassan B. Kazemian, Karim Ouazzane, Chris Chandler</a:t>
                      </a:r>
                    </a:p>
                    <a:p>
                      <a:r>
                        <a:rPr lang="en-IN" sz="1600" u="none" dirty="0">
                          <a:solidFill>
                            <a:schemeClr val="bg1"/>
                          </a:solidFill>
                          <a:latin typeface="Gill Sans Nova" panose="020B0602020104020203" pitchFamily="34" charset="0"/>
                        </a:rPr>
                        <a:t>YOP - 2018</a:t>
                      </a:r>
                      <a:endParaRPr lang="en-US" sz="1600" u="none" dirty="0">
                        <a:solidFill>
                          <a:schemeClr val="bg1"/>
                        </a:solidFill>
                        <a:latin typeface="Gill Sans Nova" panose="020B0602020104020203" pitchFamily="34" charset="0"/>
                      </a:endParaRPr>
                    </a:p>
                  </a:txBody>
                  <a:tcPr/>
                </a:tc>
                <a:tc>
                  <a:txBody>
                    <a:bodyPr/>
                    <a:lstStyle/>
                    <a:p>
                      <a:r>
                        <a:rPr lang="en-US" sz="1600" dirty="0">
                          <a:latin typeface="Gill Sans Nova" panose="020B0602020104020203" pitchFamily="34" charset="0"/>
                        </a:rPr>
                        <a:t>An intelligent software has been developed which is able perform as a competent NLP practitioner or psychologist. Results by the software were compared to the obtained results by the practitioner. A more efficient performance of the software, with a high level of accuracy and reliability, was observed.</a:t>
                      </a:r>
                    </a:p>
                  </a:txBody>
                  <a:tcPr/>
                </a:tc>
                <a:extLst>
                  <a:ext uri="{0D108BD9-81ED-4DB2-BD59-A6C34878D82A}">
                    <a16:rowId xmlns:a16="http://schemas.microsoft.com/office/drawing/2014/main" val="2142637603"/>
                  </a:ext>
                </a:extLst>
              </a:tr>
            </a:tbl>
          </a:graphicData>
        </a:graphic>
      </p:graphicFrame>
    </p:spTree>
    <p:extLst>
      <p:ext uri="{BB962C8B-B14F-4D97-AF65-F5344CB8AC3E}">
        <p14:creationId xmlns:p14="http://schemas.microsoft.com/office/powerpoint/2010/main" val="372058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705853" y="1542754"/>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dirty="0">
                <a:latin typeface="Gill Sans Nova" panose="020B0602020104020203" pitchFamily="34" charset="0"/>
              </a:rPr>
              <a:t>EXISTING SYSTEM</a:t>
            </a: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288190" y="2597285"/>
            <a:ext cx="9851476" cy="3122379"/>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effectLst/>
                <a:latin typeface="Gill Sans Nova" panose="020B0602020104020203" pitchFamily="34" charset="0"/>
              </a:rPr>
              <a:t>The existing system is essentially a Python library that does automated exploratory data analysis, data cleaning and preprocessing for machine learning and natural language processing. </a:t>
            </a:r>
          </a:p>
          <a:p>
            <a:pPr>
              <a:lnSpc>
                <a:spcPct val="110000"/>
              </a:lnSpc>
            </a:pPr>
            <a:r>
              <a:rPr lang="en-US" dirty="0">
                <a:effectLst/>
                <a:latin typeface="Gill Sans Nova" panose="020B0602020104020203" pitchFamily="34" charset="0"/>
              </a:rPr>
              <a:t>It also offers widget-based data analysis, which gives a graphical user interface and allows users to do any function by just ticking a checkbox.</a:t>
            </a:r>
          </a:p>
          <a:p>
            <a:pPr>
              <a:lnSpc>
                <a:spcPct val="110000"/>
              </a:lnSpc>
            </a:pPr>
            <a:r>
              <a:rPr lang="en-US" dirty="0">
                <a:effectLst/>
                <a:latin typeface="Gill Sans Nova" panose="020B0602020104020203" pitchFamily="34" charset="0"/>
              </a:rPr>
              <a:t>It also performs text preprocessing using regular expressions to remove noise.</a:t>
            </a:r>
          </a:p>
          <a:p>
            <a:pPr>
              <a:lnSpc>
                <a:spcPct val="110000"/>
              </a:lnSpc>
            </a:pPr>
            <a:r>
              <a:rPr lang="en-US" b="0" i="0" dirty="0">
                <a:effectLst/>
                <a:latin typeface="Gill Sans Nova" panose="020B0602020104020203" pitchFamily="34" charset="0"/>
              </a:rPr>
              <a:t>Word Analysis and Basic EDA Analysis are two forms of exploratory data analysis that are available</a:t>
            </a:r>
            <a:endParaRPr lang="en-IN" dirty="0">
              <a:latin typeface="Gill Sans Nova" panose="020B0602020104020203" pitchFamily="34" charset="0"/>
            </a:endParaRPr>
          </a:p>
        </p:txBody>
      </p:sp>
    </p:spTree>
    <p:extLst>
      <p:ext uri="{BB962C8B-B14F-4D97-AF65-F5344CB8AC3E}">
        <p14:creationId xmlns:p14="http://schemas.microsoft.com/office/powerpoint/2010/main" val="36986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834189" y="1542754"/>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dirty="0">
                <a:latin typeface="Gill Sans Nova" panose="020B0602020104020203" pitchFamily="34" charset="0"/>
              </a:rPr>
              <a:t>PROPOSED SYSTEM</a:t>
            </a: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369212" y="2888080"/>
            <a:ext cx="9851476" cy="2691626"/>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Gill Sans Nova" panose="020B0602020104020203" pitchFamily="34" charset="0"/>
              </a:rPr>
              <a:t>This system performs the basic exploratory data analysis and text preprocessing required for NLP; in addition, it has the ability to create models through a web-based graphical user interface.</a:t>
            </a:r>
          </a:p>
          <a:p>
            <a:pPr>
              <a:lnSpc>
                <a:spcPct val="110000"/>
              </a:lnSpc>
            </a:pPr>
            <a:r>
              <a:rPr lang="en-US" b="0" i="0" dirty="0">
                <a:effectLst/>
                <a:latin typeface="Gill Sans Nova" panose="020B0602020104020203" pitchFamily="34" charset="0"/>
              </a:rPr>
              <a:t> It just requires a dataset as input, and our web GUI outputs a dataset based on the user's option of word or phrase analysis.</a:t>
            </a:r>
          </a:p>
          <a:p>
            <a:pPr>
              <a:lnSpc>
                <a:spcPct val="110000"/>
              </a:lnSpc>
            </a:pPr>
            <a:r>
              <a:rPr lang="en-US" dirty="0">
                <a:latin typeface="Gill Sans Nova" panose="020B0602020104020203" pitchFamily="34" charset="0"/>
              </a:rPr>
              <a:t>The user does not need any prior coding knowledge.</a:t>
            </a:r>
            <a:endParaRPr lang="en-IN" dirty="0">
              <a:latin typeface="Gill Sans Nova" panose="020B0602020104020203" pitchFamily="34" charset="0"/>
            </a:endParaRPr>
          </a:p>
        </p:txBody>
      </p:sp>
    </p:spTree>
    <p:extLst>
      <p:ext uri="{BB962C8B-B14F-4D97-AF65-F5344CB8AC3E}">
        <p14:creationId xmlns:p14="http://schemas.microsoft.com/office/powerpoint/2010/main" val="362261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834189" y="1542754"/>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endParaRPr lang="en-US" dirty="0">
              <a:latin typeface="Gill Sans Nova" panose="020B0602020104020203" pitchFamily="34" charset="0"/>
            </a:endParaRP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369212" y="2888080"/>
            <a:ext cx="9851476" cy="1913819"/>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dirty="0">
              <a:latin typeface="Gill Sans Nova" panose="020B0602020104020203" pitchFamily="34" charset="0"/>
            </a:endParaRPr>
          </a:p>
        </p:txBody>
      </p:sp>
      <p:sp>
        <p:nvSpPr>
          <p:cNvPr id="5" name="Title 1">
            <a:extLst>
              <a:ext uri="{FF2B5EF4-FFF2-40B4-BE49-F238E27FC236}">
                <a16:creationId xmlns:a16="http://schemas.microsoft.com/office/drawing/2014/main" id="{0430B45E-3D5D-45B4-B809-854BF8CAA068}"/>
              </a:ext>
            </a:extLst>
          </p:cNvPr>
          <p:cNvSpPr txBox="1">
            <a:spLocks/>
          </p:cNvSpPr>
          <p:nvPr/>
        </p:nvSpPr>
        <p:spPr>
          <a:xfrm>
            <a:off x="3424989" y="240631"/>
            <a:ext cx="5342021" cy="118982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dirty="0">
                <a:latin typeface="Gill Sans Nova" panose="020B0602020104020203" pitchFamily="34" charset="0"/>
              </a:rPr>
              <a:t>SCHEMATIC DIAGRAM</a:t>
            </a:r>
          </a:p>
        </p:txBody>
      </p:sp>
      <p:pic>
        <p:nvPicPr>
          <p:cNvPr id="6" name="Picture 5">
            <a:extLst>
              <a:ext uri="{FF2B5EF4-FFF2-40B4-BE49-F238E27FC236}">
                <a16:creationId xmlns:a16="http://schemas.microsoft.com/office/drawing/2014/main" id="{27F294D1-16B3-4DC8-9E4F-5994FE839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1430459"/>
            <a:ext cx="9144000" cy="5143500"/>
          </a:xfrm>
          <a:prstGeom prst="rect">
            <a:avLst/>
          </a:prstGeom>
        </p:spPr>
      </p:pic>
    </p:spTree>
    <p:extLst>
      <p:ext uri="{BB962C8B-B14F-4D97-AF65-F5344CB8AC3E}">
        <p14:creationId xmlns:p14="http://schemas.microsoft.com/office/powerpoint/2010/main" val="301251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98060B-79DD-49FE-A6CC-19598C48D53A}"/>
              </a:ext>
            </a:extLst>
          </p:cNvPr>
          <p:cNvSpPr txBox="1">
            <a:spLocks/>
          </p:cNvSpPr>
          <p:nvPr/>
        </p:nvSpPr>
        <p:spPr>
          <a:xfrm>
            <a:off x="834189" y="1542754"/>
            <a:ext cx="4780547" cy="7858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dirty="0">
                <a:latin typeface="Gill Sans Nova" panose="020B0602020104020203" pitchFamily="34" charset="0"/>
              </a:rPr>
              <a:t>METHODOLOGY</a:t>
            </a:r>
          </a:p>
        </p:txBody>
      </p:sp>
      <p:sp>
        <p:nvSpPr>
          <p:cNvPr id="4" name="Content Placeholder 2">
            <a:extLst>
              <a:ext uri="{FF2B5EF4-FFF2-40B4-BE49-F238E27FC236}">
                <a16:creationId xmlns:a16="http://schemas.microsoft.com/office/drawing/2014/main" id="{FC0C95A5-4F7C-46F6-A790-F8125E4AE710}"/>
              </a:ext>
            </a:extLst>
          </p:cNvPr>
          <p:cNvSpPr txBox="1">
            <a:spLocks/>
          </p:cNvSpPr>
          <p:nvPr/>
        </p:nvSpPr>
        <p:spPr>
          <a:xfrm>
            <a:off x="1369212" y="2888080"/>
            <a:ext cx="9851476" cy="2822909"/>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Gill Sans Nova" panose="020B0602020104020203" pitchFamily="34" charset="0"/>
              </a:rPr>
              <a:t>In this part, we begin with data cleansing, then feature selection, lexical analysis (tokenization, stop word removal, n gramme model, stemming, etc), followed by sentence level analysis (semantic, syntactic, pragmatic, and disclosure analysis).</a:t>
            </a:r>
          </a:p>
          <a:p>
            <a:r>
              <a:rPr lang="en-US" sz="1800" dirty="0">
                <a:effectLst/>
                <a:latin typeface="Gill Sans Nova" panose="020B0602020104020203" pitchFamily="34" charset="0"/>
              </a:rPr>
              <a:t>After finishing the textual analysis, we perform feature vectorization to convert the text data into a dense vector. The dense vector is then fed into the user-selected model.</a:t>
            </a:r>
          </a:p>
          <a:p>
            <a:r>
              <a:rPr lang="en-US" sz="1800" dirty="0">
                <a:latin typeface="Gill Sans Nova" panose="020B0602020104020203" pitchFamily="34" charset="0"/>
              </a:rPr>
              <a:t>T</a:t>
            </a:r>
            <a:r>
              <a:rPr lang="en-US" sz="1800" dirty="0">
                <a:effectLst/>
                <a:latin typeface="Gill Sans Nova" panose="020B0602020104020203" pitchFamily="34" charset="0"/>
              </a:rPr>
              <a:t>his section concludes with the creation of a user-friendly web-based interface that generates the desired output.</a:t>
            </a:r>
          </a:p>
          <a:p>
            <a:endParaRPr lang="en-US" sz="1800" dirty="0">
              <a:effectLst/>
              <a:latin typeface="Gill Sans Nova" panose="020B0602020104020203" pitchFamily="34" charset="0"/>
            </a:endParaRPr>
          </a:p>
          <a:p>
            <a:endParaRPr lang="en-US" sz="1800" dirty="0">
              <a:latin typeface="Gill Sans Nova" panose="020B0602020104020203" pitchFamily="34" charset="0"/>
            </a:endParaRPr>
          </a:p>
          <a:p>
            <a:endParaRPr lang="en-IN" sz="1800" dirty="0">
              <a:latin typeface="Gill Sans Nova" panose="020B0602020104020203" pitchFamily="34" charset="0"/>
            </a:endParaRPr>
          </a:p>
        </p:txBody>
      </p:sp>
    </p:spTree>
    <p:extLst>
      <p:ext uri="{BB962C8B-B14F-4D97-AF65-F5344CB8AC3E}">
        <p14:creationId xmlns:p14="http://schemas.microsoft.com/office/powerpoint/2010/main" val="106246972"/>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221</TotalTime>
  <Words>910</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Nova</vt:lpstr>
      <vt:lpstr>Roboto</vt:lpstr>
      <vt:lpstr>Walbaum Display</vt:lpstr>
      <vt:lpstr>RegattaVTI</vt:lpstr>
      <vt:lpstr>NLP Automation for text classification</vt:lpstr>
      <vt:lpstr>INTRODUCTION</vt:lpstr>
      <vt:lpstr>ABSTRACT</vt:lpstr>
      <vt:lpstr>LITERATURE SURVEY </vt:lpstr>
      <vt:lpstr>LITERATURE SURVEY </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ASSIST</dc:title>
  <dc:creator>Abhiram K V</dc:creator>
  <cp:lastModifiedBy>Naveen Kumar</cp:lastModifiedBy>
  <cp:revision>3</cp:revision>
  <dcterms:created xsi:type="dcterms:W3CDTF">2022-11-01T11:50:48Z</dcterms:created>
  <dcterms:modified xsi:type="dcterms:W3CDTF">2022-11-07T05:03:39Z</dcterms:modified>
</cp:coreProperties>
</file>