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9" r:id="rId4"/>
    <p:sldId id="260" r:id="rId5"/>
    <p:sldId id="262" r:id="rId6"/>
    <p:sldId id="263" r:id="rId7"/>
    <p:sldId id="265" r:id="rId8"/>
    <p:sldId id="264" r:id="rId9"/>
    <p:sldId id="266" r:id="rId10"/>
    <p:sldId id="268" r:id="rId11"/>
    <p:sldId id="269" r:id="rId12"/>
    <p:sldId id="270" r:id="rId13"/>
    <p:sldId id="271" r:id="rId14"/>
    <p:sldId id="267" r:id="rId15"/>
    <p:sldId id="272"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E7832C-4E95-4757-847D-A1CA54D17C64}" v="1218" dt="2022-12-05T16:30:10.0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3C3784-EB9D-4E36-891F-1657788D91C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260BC38-52AF-4CDF-99AC-59D6D1E534E9}">
      <dgm:prSet/>
      <dgm:spPr/>
      <dgm:t>
        <a:bodyPr/>
        <a:lstStyle/>
        <a:p>
          <a:r>
            <a:rPr lang="en-US" dirty="0">
              <a:latin typeface="Gill Sans Nova" panose="020B0602020104020203" pitchFamily="34" charset="0"/>
            </a:rPr>
            <a:t>Automation of natural language processing is an ongoing process that is becoming increasingly important as businesses strive to become more efficient and productive.</a:t>
          </a:r>
        </a:p>
      </dgm:t>
    </dgm:pt>
    <dgm:pt modelId="{B2C0E15D-9C6E-4E51-9F33-0227642785A4}" type="parTrans" cxnId="{ED629387-DD51-479D-9CE2-0D1006F7F2A2}">
      <dgm:prSet/>
      <dgm:spPr/>
      <dgm:t>
        <a:bodyPr/>
        <a:lstStyle/>
        <a:p>
          <a:endParaRPr lang="en-US"/>
        </a:p>
      </dgm:t>
    </dgm:pt>
    <dgm:pt modelId="{EEFA167A-ABA8-4930-924A-0B0A1F7C63D9}" type="sibTrans" cxnId="{ED629387-DD51-479D-9CE2-0D1006F7F2A2}">
      <dgm:prSet/>
      <dgm:spPr/>
      <dgm:t>
        <a:bodyPr/>
        <a:lstStyle/>
        <a:p>
          <a:endParaRPr lang="en-US"/>
        </a:p>
      </dgm:t>
    </dgm:pt>
    <dgm:pt modelId="{9DEBBD66-1FA4-4DCD-82AD-0C57383D4BF5}">
      <dgm:prSet/>
      <dgm:spPr/>
      <dgm:t>
        <a:bodyPr/>
        <a:lstStyle/>
        <a:p>
          <a:r>
            <a:rPr lang="en-US" dirty="0">
              <a:latin typeface="Gill Sans Nova" panose="020B0602020104020203" pitchFamily="34" charset="0"/>
            </a:rPr>
            <a:t>By automating natural language processing tasks, individuals and businesses can save time and resources while still delivering accurate results. </a:t>
          </a:r>
        </a:p>
      </dgm:t>
    </dgm:pt>
    <dgm:pt modelId="{A6F8082F-97A3-431B-84D9-A33A96457DF0}" type="parTrans" cxnId="{8E79513F-9B96-4263-9039-D352718A0768}">
      <dgm:prSet/>
      <dgm:spPr/>
      <dgm:t>
        <a:bodyPr/>
        <a:lstStyle/>
        <a:p>
          <a:endParaRPr lang="en-US"/>
        </a:p>
      </dgm:t>
    </dgm:pt>
    <dgm:pt modelId="{DC823CA0-C728-44D8-AD6F-52A1C9E83A0E}" type="sibTrans" cxnId="{8E79513F-9B96-4263-9039-D352718A0768}">
      <dgm:prSet/>
      <dgm:spPr/>
      <dgm:t>
        <a:bodyPr/>
        <a:lstStyle/>
        <a:p>
          <a:endParaRPr lang="en-US"/>
        </a:p>
      </dgm:t>
    </dgm:pt>
    <dgm:pt modelId="{B87B8FCC-B59B-4082-98DE-7EF217B9886F}">
      <dgm:prSet/>
      <dgm:spPr/>
      <dgm:t>
        <a:bodyPr/>
        <a:lstStyle/>
        <a:p>
          <a:pPr rtl="0"/>
          <a:r>
            <a:rPr lang="en-US" dirty="0">
              <a:latin typeface="Gill Sans Nova" panose="020B0602020104020203" pitchFamily="34" charset="0"/>
            </a:rPr>
            <a:t>Automation helps to reduce the cost of human labor while improving the quality of results. </a:t>
          </a:r>
        </a:p>
      </dgm:t>
    </dgm:pt>
    <dgm:pt modelId="{A421C88D-3132-4235-9EE6-85DD0F2935D4}" type="parTrans" cxnId="{ABE8EE24-6086-45A3-83F6-BDA0CA7EDF6F}">
      <dgm:prSet/>
      <dgm:spPr/>
      <dgm:t>
        <a:bodyPr/>
        <a:lstStyle/>
        <a:p>
          <a:endParaRPr lang="en-US"/>
        </a:p>
      </dgm:t>
    </dgm:pt>
    <dgm:pt modelId="{1167BA8A-00ED-43D7-A690-48FF2B2DBD1A}" type="sibTrans" cxnId="{ABE8EE24-6086-45A3-83F6-BDA0CA7EDF6F}">
      <dgm:prSet/>
      <dgm:spPr/>
      <dgm:t>
        <a:bodyPr/>
        <a:lstStyle/>
        <a:p>
          <a:endParaRPr lang="en-US"/>
        </a:p>
      </dgm:t>
    </dgm:pt>
    <dgm:pt modelId="{739CF5E2-5681-4E9F-9CF0-88DB50319F40}">
      <dgm:prSet/>
      <dgm:spPr/>
      <dgm:t>
        <a:bodyPr/>
        <a:lstStyle/>
        <a:p>
          <a:r>
            <a:rPr lang="en-US" dirty="0">
              <a:latin typeface="Gill Sans Nova" panose="020B0602020104020203" pitchFamily="34" charset="0"/>
            </a:rPr>
            <a:t>With the help of Web-based interface one can effectively use automation to streamline their natural language processing tasks and improve the accuracy of their results.</a:t>
          </a:r>
        </a:p>
      </dgm:t>
    </dgm:pt>
    <dgm:pt modelId="{3AA439D8-0FDD-44AC-A4E4-C7850758EF32}" type="parTrans" cxnId="{81EF1EAB-BD64-4F1A-BC68-37D1A1B2F07E}">
      <dgm:prSet/>
      <dgm:spPr/>
      <dgm:t>
        <a:bodyPr/>
        <a:lstStyle/>
        <a:p>
          <a:endParaRPr lang="en-US"/>
        </a:p>
      </dgm:t>
    </dgm:pt>
    <dgm:pt modelId="{221A534D-383C-4D4D-9EC1-7CEBB15BDF46}" type="sibTrans" cxnId="{81EF1EAB-BD64-4F1A-BC68-37D1A1B2F07E}">
      <dgm:prSet/>
      <dgm:spPr/>
      <dgm:t>
        <a:bodyPr/>
        <a:lstStyle/>
        <a:p>
          <a:endParaRPr lang="en-US"/>
        </a:p>
      </dgm:t>
    </dgm:pt>
    <dgm:pt modelId="{3DD983D3-7BD8-459C-B539-111610855EDF}" type="pres">
      <dgm:prSet presAssocID="{183C3784-EB9D-4E36-891F-1657788D91C9}" presName="root" presStyleCnt="0">
        <dgm:presLayoutVars>
          <dgm:dir/>
          <dgm:resizeHandles val="exact"/>
        </dgm:presLayoutVars>
      </dgm:prSet>
      <dgm:spPr/>
    </dgm:pt>
    <dgm:pt modelId="{ED4EE5F8-16FB-4846-9E11-9853C5220240}" type="pres">
      <dgm:prSet presAssocID="{4260BC38-52AF-4CDF-99AC-59D6D1E534E9}" presName="compNode" presStyleCnt="0"/>
      <dgm:spPr/>
    </dgm:pt>
    <dgm:pt modelId="{3508AD7C-637E-4303-BDEA-8E5854BEDCA2}" type="pres">
      <dgm:prSet presAssocID="{4260BC38-52AF-4CDF-99AC-59D6D1E534E9}" presName="bgRect" presStyleLbl="bgShp" presStyleIdx="0" presStyleCnt="4" custLinFactNeighborX="-2014" custLinFactNeighborY="-21852"/>
      <dgm:spPr/>
    </dgm:pt>
    <dgm:pt modelId="{21939C0D-2369-4991-92CC-96DCEB98DC74}" type="pres">
      <dgm:prSet presAssocID="{4260BC38-52AF-4CDF-99AC-59D6D1E534E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6CF20EFE-423E-407B-98F7-06040F8687FD}" type="pres">
      <dgm:prSet presAssocID="{4260BC38-52AF-4CDF-99AC-59D6D1E534E9}" presName="spaceRect" presStyleCnt="0"/>
      <dgm:spPr/>
    </dgm:pt>
    <dgm:pt modelId="{F219646E-0F55-4A06-8898-E4251FDB5465}" type="pres">
      <dgm:prSet presAssocID="{4260BC38-52AF-4CDF-99AC-59D6D1E534E9}" presName="parTx" presStyleLbl="revTx" presStyleIdx="0" presStyleCnt="4">
        <dgm:presLayoutVars>
          <dgm:chMax val="0"/>
          <dgm:chPref val="0"/>
        </dgm:presLayoutVars>
      </dgm:prSet>
      <dgm:spPr/>
    </dgm:pt>
    <dgm:pt modelId="{B8D260B7-6680-4635-8F19-524F4A9059F3}" type="pres">
      <dgm:prSet presAssocID="{EEFA167A-ABA8-4930-924A-0B0A1F7C63D9}" presName="sibTrans" presStyleCnt="0"/>
      <dgm:spPr/>
    </dgm:pt>
    <dgm:pt modelId="{F8BE1E91-22B6-49BC-9A96-0DBDF6499456}" type="pres">
      <dgm:prSet presAssocID="{9DEBBD66-1FA4-4DCD-82AD-0C57383D4BF5}" presName="compNode" presStyleCnt="0"/>
      <dgm:spPr/>
    </dgm:pt>
    <dgm:pt modelId="{1A2114F8-28E9-4A00-852F-48103FF272CA}" type="pres">
      <dgm:prSet presAssocID="{9DEBBD66-1FA4-4DCD-82AD-0C57383D4BF5}" presName="bgRect" presStyleLbl="bgShp" presStyleIdx="1" presStyleCnt="4"/>
      <dgm:spPr/>
    </dgm:pt>
    <dgm:pt modelId="{FE9FF287-16FA-44F2-90EB-FD50777061AC}" type="pres">
      <dgm:prSet presAssocID="{9DEBBD66-1FA4-4DCD-82AD-0C57383D4BF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FD0BC8CC-DB9E-48B5-89E1-07013AA6B349}" type="pres">
      <dgm:prSet presAssocID="{9DEBBD66-1FA4-4DCD-82AD-0C57383D4BF5}" presName="spaceRect" presStyleCnt="0"/>
      <dgm:spPr/>
    </dgm:pt>
    <dgm:pt modelId="{149D73C9-23E1-4F41-B6E9-87BB4E61FB89}" type="pres">
      <dgm:prSet presAssocID="{9DEBBD66-1FA4-4DCD-82AD-0C57383D4BF5}" presName="parTx" presStyleLbl="revTx" presStyleIdx="1" presStyleCnt="4">
        <dgm:presLayoutVars>
          <dgm:chMax val="0"/>
          <dgm:chPref val="0"/>
        </dgm:presLayoutVars>
      </dgm:prSet>
      <dgm:spPr/>
    </dgm:pt>
    <dgm:pt modelId="{45EDBC11-5388-495B-B91D-85B349199E6E}" type="pres">
      <dgm:prSet presAssocID="{DC823CA0-C728-44D8-AD6F-52A1C9E83A0E}" presName="sibTrans" presStyleCnt="0"/>
      <dgm:spPr/>
    </dgm:pt>
    <dgm:pt modelId="{D8238BD5-21F4-42F9-80A8-18459FE67A04}" type="pres">
      <dgm:prSet presAssocID="{B87B8FCC-B59B-4082-98DE-7EF217B9886F}" presName="compNode" presStyleCnt="0"/>
      <dgm:spPr/>
    </dgm:pt>
    <dgm:pt modelId="{D41BBF3B-60A2-4E97-B2E6-9B419A2EF3C3}" type="pres">
      <dgm:prSet presAssocID="{B87B8FCC-B59B-4082-98DE-7EF217B9886F}" presName="bgRect" presStyleLbl="bgShp" presStyleIdx="2" presStyleCnt="4"/>
      <dgm:spPr/>
    </dgm:pt>
    <dgm:pt modelId="{680A03D6-3CE8-49D0-8270-75AE3DC8EC1D}" type="pres">
      <dgm:prSet presAssocID="{B87B8FCC-B59B-4082-98DE-7EF217B9886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lder"/>
        </a:ext>
      </dgm:extLst>
    </dgm:pt>
    <dgm:pt modelId="{F941A1D0-7A47-4828-B2AE-8EFF718CAA8B}" type="pres">
      <dgm:prSet presAssocID="{B87B8FCC-B59B-4082-98DE-7EF217B9886F}" presName="spaceRect" presStyleCnt="0"/>
      <dgm:spPr/>
    </dgm:pt>
    <dgm:pt modelId="{96A05EF5-2627-4829-A0A6-4142E4A04975}" type="pres">
      <dgm:prSet presAssocID="{B87B8FCC-B59B-4082-98DE-7EF217B9886F}" presName="parTx" presStyleLbl="revTx" presStyleIdx="2" presStyleCnt="4">
        <dgm:presLayoutVars>
          <dgm:chMax val="0"/>
          <dgm:chPref val="0"/>
        </dgm:presLayoutVars>
      </dgm:prSet>
      <dgm:spPr/>
    </dgm:pt>
    <dgm:pt modelId="{119D2540-060A-4377-8EE6-52A3E6A54189}" type="pres">
      <dgm:prSet presAssocID="{1167BA8A-00ED-43D7-A690-48FF2B2DBD1A}" presName="sibTrans" presStyleCnt="0"/>
      <dgm:spPr/>
    </dgm:pt>
    <dgm:pt modelId="{0D7A1825-60D4-4F6D-8183-663593B64945}" type="pres">
      <dgm:prSet presAssocID="{739CF5E2-5681-4E9F-9CF0-88DB50319F40}" presName="compNode" presStyleCnt="0"/>
      <dgm:spPr/>
    </dgm:pt>
    <dgm:pt modelId="{FCB985E6-CAD6-45B7-8126-679772299BE5}" type="pres">
      <dgm:prSet presAssocID="{739CF5E2-5681-4E9F-9CF0-88DB50319F40}" presName="bgRect" presStyleLbl="bgShp" presStyleIdx="3" presStyleCnt="4"/>
      <dgm:spPr/>
    </dgm:pt>
    <dgm:pt modelId="{A697A2BA-8428-426B-8A88-210F844A71ED}" type="pres">
      <dgm:prSet presAssocID="{739CF5E2-5681-4E9F-9CF0-88DB50319F4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5A82AB9D-4B85-4D5A-8033-E815095C99CD}" type="pres">
      <dgm:prSet presAssocID="{739CF5E2-5681-4E9F-9CF0-88DB50319F40}" presName="spaceRect" presStyleCnt="0"/>
      <dgm:spPr/>
    </dgm:pt>
    <dgm:pt modelId="{5BAA6620-88F2-400D-8A8A-4F72BA70FEC0}" type="pres">
      <dgm:prSet presAssocID="{739CF5E2-5681-4E9F-9CF0-88DB50319F40}" presName="parTx" presStyleLbl="revTx" presStyleIdx="3" presStyleCnt="4">
        <dgm:presLayoutVars>
          <dgm:chMax val="0"/>
          <dgm:chPref val="0"/>
        </dgm:presLayoutVars>
      </dgm:prSet>
      <dgm:spPr/>
    </dgm:pt>
  </dgm:ptLst>
  <dgm:cxnLst>
    <dgm:cxn modelId="{ABE8EE24-6086-45A3-83F6-BDA0CA7EDF6F}" srcId="{183C3784-EB9D-4E36-891F-1657788D91C9}" destId="{B87B8FCC-B59B-4082-98DE-7EF217B9886F}" srcOrd="2" destOrd="0" parTransId="{A421C88D-3132-4235-9EE6-85DD0F2935D4}" sibTransId="{1167BA8A-00ED-43D7-A690-48FF2B2DBD1A}"/>
    <dgm:cxn modelId="{8E79513F-9B96-4263-9039-D352718A0768}" srcId="{183C3784-EB9D-4E36-891F-1657788D91C9}" destId="{9DEBBD66-1FA4-4DCD-82AD-0C57383D4BF5}" srcOrd="1" destOrd="0" parTransId="{A6F8082F-97A3-431B-84D9-A33A96457DF0}" sibTransId="{DC823CA0-C728-44D8-AD6F-52A1C9E83A0E}"/>
    <dgm:cxn modelId="{BF300A50-3D51-4F9F-845F-F4AE650275A9}" type="presOf" srcId="{4260BC38-52AF-4CDF-99AC-59D6D1E534E9}" destId="{F219646E-0F55-4A06-8898-E4251FDB5465}" srcOrd="0" destOrd="0" presId="urn:microsoft.com/office/officeart/2018/2/layout/IconVerticalSolidList"/>
    <dgm:cxn modelId="{ED629387-DD51-479D-9CE2-0D1006F7F2A2}" srcId="{183C3784-EB9D-4E36-891F-1657788D91C9}" destId="{4260BC38-52AF-4CDF-99AC-59D6D1E534E9}" srcOrd="0" destOrd="0" parTransId="{B2C0E15D-9C6E-4E51-9F33-0227642785A4}" sibTransId="{EEFA167A-ABA8-4930-924A-0B0A1F7C63D9}"/>
    <dgm:cxn modelId="{0355869F-0C88-47C4-9236-7A680FC3E6D3}" type="presOf" srcId="{9DEBBD66-1FA4-4DCD-82AD-0C57383D4BF5}" destId="{149D73C9-23E1-4F41-B6E9-87BB4E61FB89}" srcOrd="0" destOrd="0" presId="urn:microsoft.com/office/officeart/2018/2/layout/IconVerticalSolidList"/>
    <dgm:cxn modelId="{81EF1EAB-BD64-4F1A-BC68-37D1A1B2F07E}" srcId="{183C3784-EB9D-4E36-891F-1657788D91C9}" destId="{739CF5E2-5681-4E9F-9CF0-88DB50319F40}" srcOrd="3" destOrd="0" parTransId="{3AA439D8-0FDD-44AC-A4E4-C7850758EF32}" sibTransId="{221A534D-383C-4D4D-9EC1-7CEBB15BDF46}"/>
    <dgm:cxn modelId="{676EA7C0-9DFD-4105-9DF0-5A05157300AE}" type="presOf" srcId="{739CF5E2-5681-4E9F-9CF0-88DB50319F40}" destId="{5BAA6620-88F2-400D-8A8A-4F72BA70FEC0}" srcOrd="0" destOrd="0" presId="urn:microsoft.com/office/officeart/2018/2/layout/IconVerticalSolidList"/>
    <dgm:cxn modelId="{ABEB4AF3-2331-4EE8-9806-840BA16C7C61}" type="presOf" srcId="{B87B8FCC-B59B-4082-98DE-7EF217B9886F}" destId="{96A05EF5-2627-4829-A0A6-4142E4A04975}" srcOrd="0" destOrd="0" presId="urn:microsoft.com/office/officeart/2018/2/layout/IconVerticalSolidList"/>
    <dgm:cxn modelId="{890F3BFB-C4B1-4D37-A51A-631A0A2DA930}" type="presOf" srcId="{183C3784-EB9D-4E36-891F-1657788D91C9}" destId="{3DD983D3-7BD8-459C-B539-111610855EDF}" srcOrd="0" destOrd="0" presId="urn:microsoft.com/office/officeart/2018/2/layout/IconVerticalSolidList"/>
    <dgm:cxn modelId="{2666DEED-3B1E-48B0-9733-4953F3E88779}" type="presParOf" srcId="{3DD983D3-7BD8-459C-B539-111610855EDF}" destId="{ED4EE5F8-16FB-4846-9E11-9853C5220240}" srcOrd="0" destOrd="0" presId="urn:microsoft.com/office/officeart/2018/2/layout/IconVerticalSolidList"/>
    <dgm:cxn modelId="{5AEFCCF0-DDF7-423E-A316-FF7E4ECD5A0E}" type="presParOf" srcId="{ED4EE5F8-16FB-4846-9E11-9853C5220240}" destId="{3508AD7C-637E-4303-BDEA-8E5854BEDCA2}" srcOrd="0" destOrd="0" presId="urn:microsoft.com/office/officeart/2018/2/layout/IconVerticalSolidList"/>
    <dgm:cxn modelId="{AC1645E1-30F7-4CAD-85B9-E0D99CA34F66}" type="presParOf" srcId="{ED4EE5F8-16FB-4846-9E11-9853C5220240}" destId="{21939C0D-2369-4991-92CC-96DCEB98DC74}" srcOrd="1" destOrd="0" presId="urn:microsoft.com/office/officeart/2018/2/layout/IconVerticalSolidList"/>
    <dgm:cxn modelId="{513C3518-1F34-4764-9374-D34F37954CAB}" type="presParOf" srcId="{ED4EE5F8-16FB-4846-9E11-9853C5220240}" destId="{6CF20EFE-423E-407B-98F7-06040F8687FD}" srcOrd="2" destOrd="0" presId="urn:microsoft.com/office/officeart/2018/2/layout/IconVerticalSolidList"/>
    <dgm:cxn modelId="{518E3BA3-B913-45C0-B5DC-45B220DB0CD0}" type="presParOf" srcId="{ED4EE5F8-16FB-4846-9E11-9853C5220240}" destId="{F219646E-0F55-4A06-8898-E4251FDB5465}" srcOrd="3" destOrd="0" presId="urn:microsoft.com/office/officeart/2018/2/layout/IconVerticalSolidList"/>
    <dgm:cxn modelId="{B151D4E9-FB6B-45A5-A41A-51D6D79C60B1}" type="presParOf" srcId="{3DD983D3-7BD8-459C-B539-111610855EDF}" destId="{B8D260B7-6680-4635-8F19-524F4A9059F3}" srcOrd="1" destOrd="0" presId="urn:microsoft.com/office/officeart/2018/2/layout/IconVerticalSolidList"/>
    <dgm:cxn modelId="{EAA75D9D-A3F3-46BE-A184-AF63974A5D17}" type="presParOf" srcId="{3DD983D3-7BD8-459C-B539-111610855EDF}" destId="{F8BE1E91-22B6-49BC-9A96-0DBDF6499456}" srcOrd="2" destOrd="0" presId="urn:microsoft.com/office/officeart/2018/2/layout/IconVerticalSolidList"/>
    <dgm:cxn modelId="{73968D4B-9E46-491C-B2C6-403D4B36A857}" type="presParOf" srcId="{F8BE1E91-22B6-49BC-9A96-0DBDF6499456}" destId="{1A2114F8-28E9-4A00-852F-48103FF272CA}" srcOrd="0" destOrd="0" presId="urn:microsoft.com/office/officeart/2018/2/layout/IconVerticalSolidList"/>
    <dgm:cxn modelId="{4812A96D-4C32-41A3-8FA6-F4FEC0E78E1B}" type="presParOf" srcId="{F8BE1E91-22B6-49BC-9A96-0DBDF6499456}" destId="{FE9FF287-16FA-44F2-90EB-FD50777061AC}" srcOrd="1" destOrd="0" presId="urn:microsoft.com/office/officeart/2018/2/layout/IconVerticalSolidList"/>
    <dgm:cxn modelId="{71686078-05AC-45DE-BB2B-5ABEAEFC754F}" type="presParOf" srcId="{F8BE1E91-22B6-49BC-9A96-0DBDF6499456}" destId="{FD0BC8CC-DB9E-48B5-89E1-07013AA6B349}" srcOrd="2" destOrd="0" presId="urn:microsoft.com/office/officeart/2018/2/layout/IconVerticalSolidList"/>
    <dgm:cxn modelId="{B2E5248A-65CC-40AA-878B-FEE1038E816F}" type="presParOf" srcId="{F8BE1E91-22B6-49BC-9A96-0DBDF6499456}" destId="{149D73C9-23E1-4F41-B6E9-87BB4E61FB89}" srcOrd="3" destOrd="0" presId="urn:microsoft.com/office/officeart/2018/2/layout/IconVerticalSolidList"/>
    <dgm:cxn modelId="{590ED137-8326-4B55-B29E-CE3BF187359F}" type="presParOf" srcId="{3DD983D3-7BD8-459C-B539-111610855EDF}" destId="{45EDBC11-5388-495B-B91D-85B349199E6E}" srcOrd="3" destOrd="0" presId="urn:microsoft.com/office/officeart/2018/2/layout/IconVerticalSolidList"/>
    <dgm:cxn modelId="{A5CCAA16-B464-4021-A54E-707ED6EF3E92}" type="presParOf" srcId="{3DD983D3-7BD8-459C-B539-111610855EDF}" destId="{D8238BD5-21F4-42F9-80A8-18459FE67A04}" srcOrd="4" destOrd="0" presId="urn:microsoft.com/office/officeart/2018/2/layout/IconVerticalSolidList"/>
    <dgm:cxn modelId="{098E742B-2230-4A57-97E6-EA02C2F36938}" type="presParOf" srcId="{D8238BD5-21F4-42F9-80A8-18459FE67A04}" destId="{D41BBF3B-60A2-4E97-B2E6-9B419A2EF3C3}" srcOrd="0" destOrd="0" presId="urn:microsoft.com/office/officeart/2018/2/layout/IconVerticalSolidList"/>
    <dgm:cxn modelId="{AFE1B331-394E-4949-BF83-8D7BB16E822D}" type="presParOf" srcId="{D8238BD5-21F4-42F9-80A8-18459FE67A04}" destId="{680A03D6-3CE8-49D0-8270-75AE3DC8EC1D}" srcOrd="1" destOrd="0" presId="urn:microsoft.com/office/officeart/2018/2/layout/IconVerticalSolidList"/>
    <dgm:cxn modelId="{1F67D71B-1384-40B0-AC8C-E398BCE6C57A}" type="presParOf" srcId="{D8238BD5-21F4-42F9-80A8-18459FE67A04}" destId="{F941A1D0-7A47-4828-B2AE-8EFF718CAA8B}" srcOrd="2" destOrd="0" presId="urn:microsoft.com/office/officeart/2018/2/layout/IconVerticalSolidList"/>
    <dgm:cxn modelId="{48B8EA65-A923-4D75-862C-AFE3E310E0FC}" type="presParOf" srcId="{D8238BD5-21F4-42F9-80A8-18459FE67A04}" destId="{96A05EF5-2627-4829-A0A6-4142E4A04975}" srcOrd="3" destOrd="0" presId="urn:microsoft.com/office/officeart/2018/2/layout/IconVerticalSolidList"/>
    <dgm:cxn modelId="{0C6C082D-D042-4E35-AE3E-AD6A3849066B}" type="presParOf" srcId="{3DD983D3-7BD8-459C-B539-111610855EDF}" destId="{119D2540-060A-4377-8EE6-52A3E6A54189}" srcOrd="5" destOrd="0" presId="urn:microsoft.com/office/officeart/2018/2/layout/IconVerticalSolidList"/>
    <dgm:cxn modelId="{EDC9B5E8-6377-49D7-9A1E-C85957A5AC37}" type="presParOf" srcId="{3DD983D3-7BD8-459C-B539-111610855EDF}" destId="{0D7A1825-60D4-4F6D-8183-663593B64945}" srcOrd="6" destOrd="0" presId="urn:microsoft.com/office/officeart/2018/2/layout/IconVerticalSolidList"/>
    <dgm:cxn modelId="{C726D047-ABC8-4B1F-8E63-B816DBF417D0}" type="presParOf" srcId="{0D7A1825-60D4-4F6D-8183-663593B64945}" destId="{FCB985E6-CAD6-45B7-8126-679772299BE5}" srcOrd="0" destOrd="0" presId="urn:microsoft.com/office/officeart/2018/2/layout/IconVerticalSolidList"/>
    <dgm:cxn modelId="{35616AFB-F2F6-4459-9F2A-A69039009319}" type="presParOf" srcId="{0D7A1825-60D4-4F6D-8183-663593B64945}" destId="{A697A2BA-8428-426B-8A88-210F844A71ED}" srcOrd="1" destOrd="0" presId="urn:microsoft.com/office/officeart/2018/2/layout/IconVerticalSolidList"/>
    <dgm:cxn modelId="{861565B0-B460-451D-A025-5EAB40788A84}" type="presParOf" srcId="{0D7A1825-60D4-4F6D-8183-663593B64945}" destId="{5A82AB9D-4B85-4D5A-8033-E815095C99CD}" srcOrd="2" destOrd="0" presId="urn:microsoft.com/office/officeart/2018/2/layout/IconVerticalSolidList"/>
    <dgm:cxn modelId="{9DB6060A-5171-4D5D-B52D-101EDE826EED}" type="presParOf" srcId="{0D7A1825-60D4-4F6D-8183-663593B64945}" destId="{5BAA6620-88F2-400D-8A8A-4F72BA70FEC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08AD7C-637E-4303-BDEA-8E5854BEDCA2}">
      <dsp:nvSpPr>
        <dsp:cNvPr id="0" name=""/>
        <dsp:cNvSpPr/>
      </dsp:nvSpPr>
      <dsp:spPr>
        <a:xfrm>
          <a:off x="0" y="0"/>
          <a:ext cx="6692298" cy="11912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939C0D-2369-4991-92CC-96DCEB98DC74}">
      <dsp:nvSpPr>
        <dsp:cNvPr id="0" name=""/>
        <dsp:cNvSpPr/>
      </dsp:nvSpPr>
      <dsp:spPr>
        <a:xfrm>
          <a:off x="360359" y="270386"/>
          <a:ext cx="655198" cy="6551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19646E-0F55-4A06-8898-E4251FDB5465}">
      <dsp:nvSpPr>
        <dsp:cNvPr id="0" name=""/>
        <dsp:cNvSpPr/>
      </dsp:nvSpPr>
      <dsp:spPr>
        <a:xfrm>
          <a:off x="1375916" y="2350"/>
          <a:ext cx="5316381" cy="1191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076" tIns="126076" rIns="126076" bIns="126076" numCol="1" spcCol="1270" anchor="ctr" anchorCtr="0">
          <a:noAutofit/>
        </a:bodyPr>
        <a:lstStyle/>
        <a:p>
          <a:pPr marL="0" lvl="0" indent="0" algn="l" defTabSz="711200">
            <a:lnSpc>
              <a:spcPct val="90000"/>
            </a:lnSpc>
            <a:spcBef>
              <a:spcPct val="0"/>
            </a:spcBef>
            <a:spcAft>
              <a:spcPct val="35000"/>
            </a:spcAft>
            <a:buNone/>
          </a:pPr>
          <a:r>
            <a:rPr lang="en-US" sz="1600" kern="1200" dirty="0">
              <a:latin typeface="Gill Sans Nova" panose="020B0602020104020203" pitchFamily="34" charset="0"/>
            </a:rPr>
            <a:t>Automation of natural language processing is an ongoing process that is becoming increasingly important as businesses strive to become more efficient and productive.</a:t>
          </a:r>
        </a:p>
      </dsp:txBody>
      <dsp:txXfrm>
        <a:off x="1375916" y="2350"/>
        <a:ext cx="5316381" cy="1191269"/>
      </dsp:txXfrm>
    </dsp:sp>
    <dsp:sp modelId="{1A2114F8-28E9-4A00-852F-48103FF272CA}">
      <dsp:nvSpPr>
        <dsp:cNvPr id="0" name=""/>
        <dsp:cNvSpPr/>
      </dsp:nvSpPr>
      <dsp:spPr>
        <a:xfrm>
          <a:off x="0" y="1491437"/>
          <a:ext cx="6692298" cy="11912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9FF287-16FA-44F2-90EB-FD50777061AC}">
      <dsp:nvSpPr>
        <dsp:cNvPr id="0" name=""/>
        <dsp:cNvSpPr/>
      </dsp:nvSpPr>
      <dsp:spPr>
        <a:xfrm>
          <a:off x="360359" y="1759472"/>
          <a:ext cx="655198" cy="6551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9D73C9-23E1-4F41-B6E9-87BB4E61FB89}">
      <dsp:nvSpPr>
        <dsp:cNvPr id="0" name=""/>
        <dsp:cNvSpPr/>
      </dsp:nvSpPr>
      <dsp:spPr>
        <a:xfrm>
          <a:off x="1375916" y="1491437"/>
          <a:ext cx="5316381" cy="1191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076" tIns="126076" rIns="126076" bIns="126076" numCol="1" spcCol="1270" anchor="ctr" anchorCtr="0">
          <a:noAutofit/>
        </a:bodyPr>
        <a:lstStyle/>
        <a:p>
          <a:pPr marL="0" lvl="0" indent="0" algn="l" defTabSz="711200">
            <a:lnSpc>
              <a:spcPct val="90000"/>
            </a:lnSpc>
            <a:spcBef>
              <a:spcPct val="0"/>
            </a:spcBef>
            <a:spcAft>
              <a:spcPct val="35000"/>
            </a:spcAft>
            <a:buNone/>
          </a:pPr>
          <a:r>
            <a:rPr lang="en-US" sz="1600" kern="1200" dirty="0">
              <a:latin typeface="Gill Sans Nova" panose="020B0602020104020203" pitchFamily="34" charset="0"/>
            </a:rPr>
            <a:t>By automating natural language processing tasks, individuals and businesses can save time and resources while still delivering accurate results. </a:t>
          </a:r>
        </a:p>
      </dsp:txBody>
      <dsp:txXfrm>
        <a:off x="1375916" y="1491437"/>
        <a:ext cx="5316381" cy="1191269"/>
      </dsp:txXfrm>
    </dsp:sp>
    <dsp:sp modelId="{D41BBF3B-60A2-4E97-B2E6-9B419A2EF3C3}">
      <dsp:nvSpPr>
        <dsp:cNvPr id="0" name=""/>
        <dsp:cNvSpPr/>
      </dsp:nvSpPr>
      <dsp:spPr>
        <a:xfrm>
          <a:off x="0" y="2980524"/>
          <a:ext cx="6692298" cy="11912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0A03D6-3CE8-49D0-8270-75AE3DC8EC1D}">
      <dsp:nvSpPr>
        <dsp:cNvPr id="0" name=""/>
        <dsp:cNvSpPr/>
      </dsp:nvSpPr>
      <dsp:spPr>
        <a:xfrm>
          <a:off x="360359" y="3248559"/>
          <a:ext cx="655198" cy="6551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A05EF5-2627-4829-A0A6-4142E4A04975}">
      <dsp:nvSpPr>
        <dsp:cNvPr id="0" name=""/>
        <dsp:cNvSpPr/>
      </dsp:nvSpPr>
      <dsp:spPr>
        <a:xfrm>
          <a:off x="1375916" y="2980524"/>
          <a:ext cx="5316381" cy="1191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076" tIns="126076" rIns="126076" bIns="126076" numCol="1" spcCol="1270" anchor="ctr" anchorCtr="0">
          <a:noAutofit/>
        </a:bodyPr>
        <a:lstStyle/>
        <a:p>
          <a:pPr marL="0" lvl="0" indent="0" algn="l" defTabSz="711200" rtl="0">
            <a:lnSpc>
              <a:spcPct val="90000"/>
            </a:lnSpc>
            <a:spcBef>
              <a:spcPct val="0"/>
            </a:spcBef>
            <a:spcAft>
              <a:spcPct val="35000"/>
            </a:spcAft>
            <a:buNone/>
          </a:pPr>
          <a:r>
            <a:rPr lang="en-US" sz="1600" kern="1200" dirty="0">
              <a:latin typeface="Gill Sans Nova" panose="020B0602020104020203" pitchFamily="34" charset="0"/>
            </a:rPr>
            <a:t>Automation helps to reduce the cost of human labor while improving the quality of results. </a:t>
          </a:r>
        </a:p>
      </dsp:txBody>
      <dsp:txXfrm>
        <a:off x="1375916" y="2980524"/>
        <a:ext cx="5316381" cy="1191269"/>
      </dsp:txXfrm>
    </dsp:sp>
    <dsp:sp modelId="{FCB985E6-CAD6-45B7-8126-679772299BE5}">
      <dsp:nvSpPr>
        <dsp:cNvPr id="0" name=""/>
        <dsp:cNvSpPr/>
      </dsp:nvSpPr>
      <dsp:spPr>
        <a:xfrm>
          <a:off x="0" y="4469611"/>
          <a:ext cx="6692298" cy="11912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97A2BA-8428-426B-8A88-210F844A71ED}">
      <dsp:nvSpPr>
        <dsp:cNvPr id="0" name=""/>
        <dsp:cNvSpPr/>
      </dsp:nvSpPr>
      <dsp:spPr>
        <a:xfrm>
          <a:off x="360359" y="4737646"/>
          <a:ext cx="655198" cy="6551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AA6620-88F2-400D-8A8A-4F72BA70FEC0}">
      <dsp:nvSpPr>
        <dsp:cNvPr id="0" name=""/>
        <dsp:cNvSpPr/>
      </dsp:nvSpPr>
      <dsp:spPr>
        <a:xfrm>
          <a:off x="1375916" y="4469611"/>
          <a:ext cx="5316381" cy="1191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076" tIns="126076" rIns="126076" bIns="126076" numCol="1" spcCol="1270" anchor="ctr" anchorCtr="0">
          <a:noAutofit/>
        </a:bodyPr>
        <a:lstStyle/>
        <a:p>
          <a:pPr marL="0" lvl="0" indent="0" algn="l" defTabSz="711200">
            <a:lnSpc>
              <a:spcPct val="90000"/>
            </a:lnSpc>
            <a:spcBef>
              <a:spcPct val="0"/>
            </a:spcBef>
            <a:spcAft>
              <a:spcPct val="35000"/>
            </a:spcAft>
            <a:buNone/>
          </a:pPr>
          <a:r>
            <a:rPr lang="en-US" sz="1600" kern="1200" dirty="0">
              <a:latin typeface="Gill Sans Nova" panose="020B0602020104020203" pitchFamily="34" charset="0"/>
            </a:rPr>
            <a:t>With the help of Web-based interface one can effectively use automation to streamline their natural language processing tasks and improve the accuracy of their results.</a:t>
          </a:r>
        </a:p>
      </dsp:txBody>
      <dsp:txXfrm>
        <a:off x="1375916" y="4469611"/>
        <a:ext cx="5316381" cy="119126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12/6/2022</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1095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12/6/2022</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90681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12/6/2022</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68680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12/6/2022</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3931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12/6/2022</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20921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12/6/2022</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15981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12/6/2022</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394171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12/6/2022</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73196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12/6/2022</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77885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12/6/2022</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249909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12/6/2022</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a:t>Click to edit Master title style</a:t>
            </a:r>
          </a:p>
        </p:txBody>
      </p:sp>
    </p:spTree>
    <p:extLst>
      <p:ext uri="{BB962C8B-B14F-4D97-AF65-F5344CB8AC3E}">
        <p14:creationId xmlns:p14="http://schemas.microsoft.com/office/powerpoint/2010/main" val="2911017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12/6/2022</a:t>
            </a:fld>
            <a:endParaRPr lang="en-US"/>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a:p>
        </p:txBody>
      </p:sp>
    </p:spTree>
    <p:extLst>
      <p:ext uri="{BB962C8B-B14F-4D97-AF65-F5344CB8AC3E}">
        <p14:creationId xmlns:p14="http://schemas.microsoft.com/office/powerpoint/2010/main" val="41173704"/>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hyperlink" Target="https://www.irjet.net/archives/V7/i6/IRJET-V7I6913.pdf" TargetMode="External"/><Relationship Id="rId2" Type="http://schemas.openxmlformats.org/officeDocument/2006/relationships/hyperlink" Target="https://www.researchgate.net/publication/339406698_An_Examination_System_Automation_Using_Natural_Language_Processing" TargetMode="External"/><Relationship Id="rId1" Type="http://schemas.openxmlformats.org/officeDocument/2006/relationships/slideLayout" Target="../slideLayouts/slideLayout2.xml"/><Relationship Id="rId5" Type="http://schemas.openxmlformats.org/officeDocument/2006/relationships/hyperlink" Target="http://repository.londonmet.ac.uk/3447/1/Paper.pdf" TargetMode="External"/><Relationship Id="rId4" Type="http://schemas.openxmlformats.org/officeDocument/2006/relationships/hyperlink" Target="https://link.springer.com/chapter/10.1007/978-3-030-10752-9_1#Sec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47" name="Straight Connector 46">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
            <a:extLst>
              <a:ext uri="{FF2B5EF4-FFF2-40B4-BE49-F238E27FC236}">
                <a16:creationId xmlns:a16="http://schemas.microsoft.com/office/drawing/2014/main" id="{BC351D3A-8FBF-C96F-25DC-7D497B294CF8}"/>
              </a:ext>
            </a:extLst>
          </p:cNvPr>
          <p:cNvPicPr>
            <a:picLocks noChangeAspect="1"/>
          </p:cNvPicPr>
          <p:nvPr/>
        </p:nvPicPr>
        <p:blipFill rotWithShape="1">
          <a:blip r:embed="rId2"/>
          <a:srcRect r="25371"/>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51" name="Freeform: Shape 50">
            <a:extLst>
              <a:ext uri="{FF2B5EF4-FFF2-40B4-BE49-F238E27FC236}">
                <a16:creationId xmlns:a16="http://schemas.microsoft.com/office/drawing/2014/main" id="{C8C63406-9171-4282-BAAB-2DDC6831F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0295"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8C09B7-B78C-4816-D234-BB30C6447B7F}"/>
              </a:ext>
            </a:extLst>
          </p:cNvPr>
          <p:cNvSpPr>
            <a:spLocks noGrp="1"/>
          </p:cNvSpPr>
          <p:nvPr>
            <p:ph type="ctrTitle"/>
          </p:nvPr>
        </p:nvSpPr>
        <p:spPr>
          <a:xfrm>
            <a:off x="383280" y="740918"/>
            <a:ext cx="6659204" cy="1649341"/>
          </a:xfrm>
        </p:spPr>
        <p:txBody>
          <a:bodyPr vert="horz" lIns="91440" tIns="45720" rIns="91440" bIns="45720" rtlCol="0" anchor="ctr">
            <a:normAutofit/>
          </a:bodyPr>
          <a:lstStyle/>
          <a:p>
            <a:r>
              <a:rPr lang="en-US" sz="4000" kern="1200">
                <a:solidFill>
                  <a:schemeClr val="tx1"/>
                </a:solidFill>
                <a:latin typeface="Gill Sans Nova" panose="020B0602020104020203" pitchFamily="34" charset="0"/>
              </a:rPr>
              <a:t>NLP Automation for text classification</a:t>
            </a:r>
          </a:p>
        </p:txBody>
      </p:sp>
      <p:sp>
        <p:nvSpPr>
          <p:cNvPr id="3" name="Subtitle 2">
            <a:extLst>
              <a:ext uri="{FF2B5EF4-FFF2-40B4-BE49-F238E27FC236}">
                <a16:creationId xmlns:a16="http://schemas.microsoft.com/office/drawing/2014/main" id="{22A63D98-8455-0DF8-1FC4-AF5F4EE277EC}"/>
              </a:ext>
            </a:extLst>
          </p:cNvPr>
          <p:cNvSpPr>
            <a:spLocks noGrp="1"/>
          </p:cNvSpPr>
          <p:nvPr>
            <p:ph type="subTitle" idx="1"/>
          </p:nvPr>
        </p:nvSpPr>
        <p:spPr>
          <a:xfrm>
            <a:off x="241423" y="3646493"/>
            <a:ext cx="4118906" cy="2292136"/>
          </a:xfrm>
        </p:spPr>
        <p:txBody>
          <a:bodyPr vert="horz" lIns="91440" tIns="45720" rIns="91440" bIns="45720" rtlCol="0">
            <a:normAutofit fontScale="92500" lnSpcReduction="20000"/>
          </a:bodyPr>
          <a:lstStyle/>
          <a:p>
            <a:pPr>
              <a:lnSpc>
                <a:spcPct val="120000"/>
              </a:lnSpc>
            </a:pPr>
            <a:r>
              <a:rPr lang="en-US" dirty="0">
                <a:latin typeface="Gill Sans Nova" panose="020B0602020104020203" pitchFamily="34" charset="0"/>
              </a:rPr>
              <a:t>Dr. S VIJAY KUMAR - MENTOR</a:t>
            </a:r>
          </a:p>
          <a:p>
            <a:pPr>
              <a:lnSpc>
                <a:spcPct val="120000"/>
              </a:lnSpc>
            </a:pPr>
            <a:r>
              <a:rPr lang="en-US" dirty="0">
                <a:latin typeface="Gill Sans Nova" panose="020B0602020104020203" pitchFamily="34" charset="0"/>
              </a:rPr>
              <a:t>19BTRCR005 – M R NAVEEN KUMAR</a:t>
            </a:r>
          </a:p>
          <a:p>
            <a:pPr>
              <a:lnSpc>
                <a:spcPct val="120000"/>
              </a:lnSpc>
            </a:pPr>
            <a:r>
              <a:rPr lang="en-US" dirty="0">
                <a:latin typeface="Gill Sans Nova" panose="020B0602020104020203" pitchFamily="34" charset="0"/>
              </a:rPr>
              <a:t>19BTRCR018 – A RISHAB VANIGOTHA</a:t>
            </a:r>
          </a:p>
          <a:p>
            <a:pPr>
              <a:lnSpc>
                <a:spcPct val="120000"/>
              </a:lnSpc>
            </a:pPr>
            <a:r>
              <a:rPr lang="en-US" dirty="0">
                <a:latin typeface="Gill Sans Nova" panose="020B0602020104020203" pitchFamily="34" charset="0"/>
              </a:rPr>
              <a:t>19BTRCR023 – K V ABHIRAM</a:t>
            </a:r>
          </a:p>
          <a:p>
            <a:pPr>
              <a:lnSpc>
                <a:spcPct val="120000"/>
              </a:lnSpc>
            </a:pPr>
            <a:r>
              <a:rPr lang="en-US" dirty="0">
                <a:latin typeface="Gill Sans Nova" panose="020B0602020104020203" pitchFamily="34" charset="0"/>
              </a:rPr>
              <a:t>19BTRCR024 – KEERTHI U S</a:t>
            </a:r>
          </a:p>
          <a:p>
            <a:pPr>
              <a:lnSpc>
                <a:spcPct val="120000"/>
              </a:lnSpc>
            </a:pPr>
            <a:r>
              <a:rPr lang="en-US" dirty="0">
                <a:latin typeface="Gill Sans Nova" panose="020B0602020104020203" pitchFamily="34" charset="0"/>
              </a:rPr>
              <a:t>19BTRCR026 – MILAN HUNDIA JAIN</a:t>
            </a:r>
          </a:p>
          <a:p>
            <a:pPr>
              <a:lnSpc>
                <a:spcPct val="120000"/>
              </a:lnSpc>
            </a:pPr>
            <a:endParaRPr lang="en-US" dirty="0"/>
          </a:p>
        </p:txBody>
      </p:sp>
    </p:spTree>
    <p:extLst>
      <p:ext uri="{BB962C8B-B14F-4D97-AF65-F5344CB8AC3E}">
        <p14:creationId xmlns:p14="http://schemas.microsoft.com/office/powerpoint/2010/main" val="2241125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798060B-79DD-49FE-A6CC-19598C48D53A}"/>
              </a:ext>
            </a:extLst>
          </p:cNvPr>
          <p:cNvSpPr txBox="1">
            <a:spLocks/>
          </p:cNvSpPr>
          <p:nvPr/>
        </p:nvSpPr>
        <p:spPr>
          <a:xfrm>
            <a:off x="1035472" y="1154566"/>
            <a:ext cx="4780547" cy="78581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a:latin typeface="Gill Sans Nova" panose="020B0602020104020203" pitchFamily="34" charset="0"/>
              </a:rPr>
              <a:t>METHODOLOGY</a:t>
            </a:r>
          </a:p>
        </p:txBody>
      </p:sp>
      <p:sp>
        <p:nvSpPr>
          <p:cNvPr id="4" name="Content Placeholder 2">
            <a:extLst>
              <a:ext uri="{FF2B5EF4-FFF2-40B4-BE49-F238E27FC236}">
                <a16:creationId xmlns:a16="http://schemas.microsoft.com/office/drawing/2014/main" id="{FC0C95A5-4F7C-46F6-A790-F8125E4AE710}"/>
              </a:ext>
            </a:extLst>
          </p:cNvPr>
          <p:cNvSpPr txBox="1">
            <a:spLocks/>
          </p:cNvSpPr>
          <p:nvPr/>
        </p:nvSpPr>
        <p:spPr>
          <a:xfrm>
            <a:off x="1369212" y="2154835"/>
            <a:ext cx="9851476" cy="3556154"/>
          </a:xfrm>
          <a:prstGeom prst="rect">
            <a:avLst/>
          </a:prstGeom>
        </p:spPr>
        <p:txBody>
          <a:bodyPr lIns="91440" tIns="45720" rIns="91440" bIns="45720" anchor="t">
            <a:normAutofit fontScale="850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sz="1800" dirty="0">
                <a:latin typeface="Gill Sans Nova"/>
              </a:rPr>
              <a:t>Then, you can select a model for building out of given 3 models:</a:t>
            </a:r>
            <a:endParaRPr lang="en-US" dirty="0">
              <a:latin typeface="Walbaum Display"/>
            </a:endParaRPr>
          </a:p>
          <a:p>
            <a:pPr marL="1771650" indent="-285750"/>
            <a:r>
              <a:rPr lang="en-US" sz="1800" dirty="0">
                <a:latin typeface="Gill Sans Nova"/>
              </a:rPr>
              <a:t>Named – Entity Recognition</a:t>
            </a:r>
          </a:p>
          <a:p>
            <a:pPr marL="1771650" indent="-285750"/>
            <a:r>
              <a:rPr lang="en-US" sz="1800" dirty="0">
                <a:latin typeface="Gill Sans Nova"/>
              </a:rPr>
              <a:t>Text Summarization</a:t>
            </a:r>
          </a:p>
          <a:p>
            <a:pPr marL="1771650" indent="-285750"/>
            <a:r>
              <a:rPr lang="en-US" sz="1800" dirty="0">
                <a:latin typeface="Gill Sans Nova"/>
              </a:rPr>
              <a:t>Text Classification</a:t>
            </a:r>
          </a:p>
          <a:p>
            <a:pPr marL="285750" indent="-285750"/>
            <a:r>
              <a:rPr lang="en-US" sz="1800" dirty="0">
                <a:latin typeface="Gill Sans Nova"/>
              </a:rPr>
              <a:t>For model building we use Transformers , a type of neural network architecture that uses encoders and decoders with positional embeddings to process the language.</a:t>
            </a:r>
          </a:p>
          <a:p>
            <a:pPr marL="285750" indent="-285750"/>
            <a:r>
              <a:rPr lang="en-US" sz="1800" dirty="0">
                <a:latin typeface="Gill Sans Nova"/>
                <a:ea typeface="+mn-lt"/>
                <a:cs typeface="+mn-lt"/>
              </a:rPr>
              <a:t>They have been shown to outperform recurrent neural networks (RNNs) on a variety of natural language processing (NLP) tasks, such as text classification, machine translation, question answering, and text generation</a:t>
            </a:r>
            <a:endParaRPr lang="en-US" sz="1800" dirty="0">
              <a:latin typeface="Gill Sans Nova"/>
            </a:endParaRPr>
          </a:p>
          <a:p>
            <a:r>
              <a:rPr lang="en-US" sz="1800" dirty="0">
                <a:latin typeface="Gill Sans Nova"/>
              </a:rPr>
              <a:t>They have ability to capture long term dependencies in text and process the text parallelly</a:t>
            </a:r>
          </a:p>
          <a:p>
            <a:r>
              <a:rPr lang="en-US" sz="1800" dirty="0">
                <a:latin typeface="Gill Sans Nova"/>
              </a:rPr>
              <a:t>T</a:t>
            </a:r>
            <a:r>
              <a:rPr lang="en-US" sz="1800" dirty="0">
                <a:effectLst/>
                <a:latin typeface="Gill Sans Nova"/>
              </a:rPr>
              <a:t>his section concludes with the creation of a user-friendly web-based interface that generates the desired output.</a:t>
            </a:r>
            <a:endParaRPr lang="en-US"/>
          </a:p>
          <a:p>
            <a:endParaRPr lang="en-US" sz="1800">
              <a:effectLst/>
              <a:latin typeface="Gill Sans Nova" panose="020B0602020104020203" pitchFamily="34" charset="0"/>
            </a:endParaRPr>
          </a:p>
          <a:p>
            <a:endParaRPr lang="en-US" sz="1800">
              <a:latin typeface="Gill Sans Nova" panose="020B0602020104020203" pitchFamily="34" charset="0"/>
            </a:endParaRPr>
          </a:p>
          <a:p>
            <a:endParaRPr lang="en-IN" sz="1800">
              <a:latin typeface="Gill Sans Nova" panose="020B0602020104020203" pitchFamily="34" charset="0"/>
            </a:endParaRPr>
          </a:p>
        </p:txBody>
      </p:sp>
    </p:spTree>
    <p:extLst>
      <p:ext uri="{BB962C8B-B14F-4D97-AF65-F5344CB8AC3E}">
        <p14:creationId xmlns:p14="http://schemas.microsoft.com/office/powerpoint/2010/main" val="1521955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798060B-79DD-49FE-A6CC-19598C48D53A}"/>
              </a:ext>
            </a:extLst>
          </p:cNvPr>
          <p:cNvSpPr txBox="1">
            <a:spLocks/>
          </p:cNvSpPr>
          <p:nvPr/>
        </p:nvSpPr>
        <p:spPr>
          <a:xfrm>
            <a:off x="100944" y="493208"/>
            <a:ext cx="4780547" cy="78581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dirty="0">
                <a:latin typeface="Gill Sans Nova"/>
              </a:rPr>
              <a:t>Result</a:t>
            </a:r>
            <a:endParaRPr lang="en-US" dirty="0">
              <a:latin typeface="Gill Sans Nova" panose="020B0602020104020203" pitchFamily="34" charset="0"/>
            </a:endParaRPr>
          </a:p>
        </p:txBody>
      </p:sp>
      <p:sp>
        <p:nvSpPr>
          <p:cNvPr id="4" name="Content Placeholder 2">
            <a:extLst>
              <a:ext uri="{FF2B5EF4-FFF2-40B4-BE49-F238E27FC236}">
                <a16:creationId xmlns:a16="http://schemas.microsoft.com/office/drawing/2014/main" id="{FC0C95A5-4F7C-46F6-A790-F8125E4AE710}"/>
              </a:ext>
            </a:extLst>
          </p:cNvPr>
          <p:cNvSpPr txBox="1">
            <a:spLocks/>
          </p:cNvSpPr>
          <p:nvPr/>
        </p:nvSpPr>
        <p:spPr>
          <a:xfrm>
            <a:off x="1369212" y="2154835"/>
            <a:ext cx="9851476" cy="3556154"/>
          </a:xfrm>
          <a:prstGeom prst="rect">
            <a:avLst/>
          </a:prstGeom>
        </p:spPr>
        <p:txBody>
          <a:bodyPr lIns="91440" tIns="45720" rIns="91440" bIns="4572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endParaRPr lang="en-US" sz="1800" dirty="0">
              <a:latin typeface="Gill Sans Nova" panose="020B0602020104020203" pitchFamily="34" charset="0"/>
            </a:endParaRPr>
          </a:p>
        </p:txBody>
      </p:sp>
      <p:sp>
        <p:nvSpPr>
          <p:cNvPr id="2" name="TextBox 1">
            <a:extLst>
              <a:ext uri="{FF2B5EF4-FFF2-40B4-BE49-F238E27FC236}">
                <a16:creationId xmlns:a16="http://schemas.microsoft.com/office/drawing/2014/main" id="{2ACF9180-0EAC-B9E9-0DEE-AB0A228025FC}"/>
              </a:ext>
            </a:extLst>
          </p:cNvPr>
          <p:cNvSpPr txBox="1"/>
          <p:nvPr/>
        </p:nvSpPr>
        <p:spPr>
          <a:xfrm>
            <a:off x="2218361" y="2277178"/>
            <a:ext cx="7743464" cy="3352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5" name="Picture 5">
            <a:extLst>
              <a:ext uri="{FF2B5EF4-FFF2-40B4-BE49-F238E27FC236}">
                <a16:creationId xmlns:a16="http://schemas.microsoft.com/office/drawing/2014/main" id="{910CC94F-4312-67B2-ECAF-21A479374958}"/>
              </a:ext>
            </a:extLst>
          </p:cNvPr>
          <p:cNvPicPr>
            <a:picLocks noChangeAspect="1"/>
          </p:cNvPicPr>
          <p:nvPr/>
        </p:nvPicPr>
        <p:blipFill>
          <a:blip r:embed="rId2"/>
          <a:stretch>
            <a:fillRect/>
          </a:stretch>
        </p:blipFill>
        <p:spPr>
          <a:xfrm>
            <a:off x="2150852" y="1382977"/>
            <a:ext cx="8177840" cy="4537741"/>
          </a:xfrm>
          <a:prstGeom prst="rect">
            <a:avLst/>
          </a:prstGeom>
        </p:spPr>
      </p:pic>
    </p:spTree>
    <p:extLst>
      <p:ext uri="{BB962C8B-B14F-4D97-AF65-F5344CB8AC3E}">
        <p14:creationId xmlns:p14="http://schemas.microsoft.com/office/powerpoint/2010/main" val="84223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798060B-79DD-49FE-A6CC-19598C48D53A}"/>
              </a:ext>
            </a:extLst>
          </p:cNvPr>
          <p:cNvSpPr txBox="1">
            <a:spLocks/>
          </p:cNvSpPr>
          <p:nvPr/>
        </p:nvSpPr>
        <p:spPr>
          <a:xfrm>
            <a:off x="100944" y="493208"/>
            <a:ext cx="4780547" cy="78581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dirty="0">
                <a:latin typeface="Gill Sans Nova"/>
              </a:rPr>
              <a:t>Result</a:t>
            </a:r>
            <a:endParaRPr lang="en-US" dirty="0">
              <a:latin typeface="Gill Sans Nova" panose="020B0602020104020203" pitchFamily="34" charset="0"/>
            </a:endParaRPr>
          </a:p>
        </p:txBody>
      </p:sp>
      <p:sp>
        <p:nvSpPr>
          <p:cNvPr id="4" name="Content Placeholder 2">
            <a:extLst>
              <a:ext uri="{FF2B5EF4-FFF2-40B4-BE49-F238E27FC236}">
                <a16:creationId xmlns:a16="http://schemas.microsoft.com/office/drawing/2014/main" id="{FC0C95A5-4F7C-46F6-A790-F8125E4AE710}"/>
              </a:ext>
            </a:extLst>
          </p:cNvPr>
          <p:cNvSpPr txBox="1">
            <a:spLocks/>
          </p:cNvSpPr>
          <p:nvPr/>
        </p:nvSpPr>
        <p:spPr>
          <a:xfrm>
            <a:off x="1369212" y="2154835"/>
            <a:ext cx="9851476" cy="3556154"/>
          </a:xfrm>
          <a:prstGeom prst="rect">
            <a:avLst/>
          </a:prstGeom>
        </p:spPr>
        <p:txBody>
          <a:bodyPr lIns="91440" tIns="45720" rIns="91440" bIns="4572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endParaRPr lang="en-US" sz="1800" dirty="0">
              <a:latin typeface="Gill Sans Nova" panose="020B0602020104020203" pitchFamily="34" charset="0"/>
            </a:endParaRPr>
          </a:p>
        </p:txBody>
      </p:sp>
      <p:sp>
        <p:nvSpPr>
          <p:cNvPr id="2" name="TextBox 1">
            <a:extLst>
              <a:ext uri="{FF2B5EF4-FFF2-40B4-BE49-F238E27FC236}">
                <a16:creationId xmlns:a16="http://schemas.microsoft.com/office/drawing/2014/main" id="{2ACF9180-0EAC-B9E9-0DEE-AB0A228025FC}"/>
              </a:ext>
            </a:extLst>
          </p:cNvPr>
          <p:cNvSpPr txBox="1"/>
          <p:nvPr/>
        </p:nvSpPr>
        <p:spPr>
          <a:xfrm>
            <a:off x="2218361" y="2277178"/>
            <a:ext cx="7743464" cy="3352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6" name="Picture 6" descr="Text&#10;&#10;Description automatically generated">
            <a:extLst>
              <a:ext uri="{FF2B5EF4-FFF2-40B4-BE49-F238E27FC236}">
                <a16:creationId xmlns:a16="http://schemas.microsoft.com/office/drawing/2014/main" id="{501AEE7D-BC8B-4E2B-2991-4C751D60A94E}"/>
              </a:ext>
            </a:extLst>
          </p:cNvPr>
          <p:cNvPicPr>
            <a:picLocks noChangeAspect="1"/>
          </p:cNvPicPr>
          <p:nvPr/>
        </p:nvPicPr>
        <p:blipFill>
          <a:blip r:embed="rId2"/>
          <a:stretch>
            <a:fillRect/>
          </a:stretch>
        </p:blipFill>
        <p:spPr>
          <a:xfrm>
            <a:off x="2280250" y="1402864"/>
            <a:ext cx="8048444" cy="4454840"/>
          </a:xfrm>
          <a:prstGeom prst="rect">
            <a:avLst/>
          </a:prstGeom>
        </p:spPr>
      </p:pic>
    </p:spTree>
    <p:extLst>
      <p:ext uri="{BB962C8B-B14F-4D97-AF65-F5344CB8AC3E}">
        <p14:creationId xmlns:p14="http://schemas.microsoft.com/office/powerpoint/2010/main" val="16257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798060B-79DD-49FE-A6CC-19598C48D53A}"/>
              </a:ext>
            </a:extLst>
          </p:cNvPr>
          <p:cNvSpPr txBox="1">
            <a:spLocks/>
          </p:cNvSpPr>
          <p:nvPr/>
        </p:nvSpPr>
        <p:spPr>
          <a:xfrm>
            <a:off x="100944" y="349434"/>
            <a:ext cx="4780547" cy="78581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dirty="0">
                <a:latin typeface="Gill Sans Nova"/>
              </a:rPr>
              <a:t>Result</a:t>
            </a:r>
            <a:endParaRPr lang="en-US" dirty="0">
              <a:latin typeface="Gill Sans Nova" panose="020B0602020104020203" pitchFamily="34" charset="0"/>
            </a:endParaRPr>
          </a:p>
        </p:txBody>
      </p:sp>
      <p:sp>
        <p:nvSpPr>
          <p:cNvPr id="4" name="Content Placeholder 2">
            <a:extLst>
              <a:ext uri="{FF2B5EF4-FFF2-40B4-BE49-F238E27FC236}">
                <a16:creationId xmlns:a16="http://schemas.microsoft.com/office/drawing/2014/main" id="{FC0C95A5-4F7C-46F6-A790-F8125E4AE710}"/>
              </a:ext>
            </a:extLst>
          </p:cNvPr>
          <p:cNvSpPr txBox="1">
            <a:spLocks/>
          </p:cNvSpPr>
          <p:nvPr/>
        </p:nvSpPr>
        <p:spPr>
          <a:xfrm>
            <a:off x="1369212" y="2154835"/>
            <a:ext cx="9851476" cy="3556154"/>
          </a:xfrm>
          <a:prstGeom prst="rect">
            <a:avLst/>
          </a:prstGeom>
        </p:spPr>
        <p:txBody>
          <a:bodyPr lIns="91440" tIns="45720" rIns="91440" bIns="4572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endParaRPr lang="en-US" sz="1800" dirty="0">
              <a:latin typeface="Gill Sans Nova" panose="020B0602020104020203" pitchFamily="34" charset="0"/>
            </a:endParaRPr>
          </a:p>
        </p:txBody>
      </p:sp>
      <p:sp>
        <p:nvSpPr>
          <p:cNvPr id="2" name="TextBox 1">
            <a:extLst>
              <a:ext uri="{FF2B5EF4-FFF2-40B4-BE49-F238E27FC236}">
                <a16:creationId xmlns:a16="http://schemas.microsoft.com/office/drawing/2014/main" id="{2ACF9180-0EAC-B9E9-0DEE-AB0A228025FC}"/>
              </a:ext>
            </a:extLst>
          </p:cNvPr>
          <p:cNvSpPr txBox="1"/>
          <p:nvPr/>
        </p:nvSpPr>
        <p:spPr>
          <a:xfrm>
            <a:off x="2218361" y="2277178"/>
            <a:ext cx="7743464" cy="3352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5" name="Picture 6">
            <a:extLst>
              <a:ext uri="{FF2B5EF4-FFF2-40B4-BE49-F238E27FC236}">
                <a16:creationId xmlns:a16="http://schemas.microsoft.com/office/drawing/2014/main" id="{42C4DD52-ACDD-BE88-E8CE-343811618B85}"/>
              </a:ext>
            </a:extLst>
          </p:cNvPr>
          <p:cNvPicPr>
            <a:picLocks noChangeAspect="1"/>
          </p:cNvPicPr>
          <p:nvPr/>
        </p:nvPicPr>
        <p:blipFill>
          <a:blip r:embed="rId2"/>
          <a:stretch>
            <a:fillRect/>
          </a:stretch>
        </p:blipFill>
        <p:spPr>
          <a:xfrm>
            <a:off x="2424022" y="1142555"/>
            <a:ext cx="7617123" cy="4831683"/>
          </a:xfrm>
          <a:prstGeom prst="rect">
            <a:avLst/>
          </a:prstGeom>
        </p:spPr>
      </p:pic>
    </p:spTree>
    <p:extLst>
      <p:ext uri="{BB962C8B-B14F-4D97-AF65-F5344CB8AC3E}">
        <p14:creationId xmlns:p14="http://schemas.microsoft.com/office/powerpoint/2010/main" val="516652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8D27CC-29EE-496C-BA30-D1661F033F8F}"/>
              </a:ext>
            </a:extLst>
          </p:cNvPr>
          <p:cNvSpPr txBox="1">
            <a:spLocks/>
          </p:cNvSpPr>
          <p:nvPr/>
        </p:nvSpPr>
        <p:spPr>
          <a:xfrm>
            <a:off x="1433380" y="1636796"/>
            <a:ext cx="9851476" cy="4073539"/>
          </a:xfrm>
          <a:prstGeom prst="rect">
            <a:avLst/>
          </a:prstGeom>
        </p:spPr>
        <p:txBody>
          <a:bodyPr>
            <a:normAutofit fontScale="925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800" dirty="0">
                <a:latin typeface="Gill Sans Nova" panose="020B0602020104020203" pitchFamily="34" charset="0"/>
              </a:rPr>
              <a:t>SOFTWARE REQUIREMENTS</a:t>
            </a:r>
          </a:p>
          <a:p>
            <a:r>
              <a:rPr lang="en-IN" sz="1800" dirty="0">
                <a:latin typeface="Gill Sans Nova" panose="020B0602020104020203" pitchFamily="34" charset="0"/>
              </a:rPr>
              <a:t>Operating System : Windows / Linux / Mac</a:t>
            </a:r>
          </a:p>
          <a:p>
            <a:r>
              <a:rPr lang="en-IN" sz="1800" dirty="0">
                <a:latin typeface="Gill Sans Nova" panose="020B0602020104020203" pitchFamily="34" charset="0"/>
              </a:rPr>
              <a:t>IDE : </a:t>
            </a:r>
            <a:r>
              <a:rPr lang="en-IN" sz="1800" dirty="0" err="1">
                <a:latin typeface="Gill Sans Nova" panose="020B0602020104020203" pitchFamily="34" charset="0"/>
              </a:rPr>
              <a:t>Jupyter</a:t>
            </a:r>
            <a:r>
              <a:rPr lang="en-IN" sz="1800" dirty="0">
                <a:latin typeface="Gill Sans Nova" panose="020B0602020104020203" pitchFamily="34" charset="0"/>
              </a:rPr>
              <a:t> Notebook</a:t>
            </a:r>
          </a:p>
          <a:p>
            <a:r>
              <a:rPr lang="en-IN" sz="1800" dirty="0" err="1">
                <a:latin typeface="Gill Sans Nova" panose="020B0602020104020203" pitchFamily="34" charset="0"/>
              </a:rPr>
              <a:t>Streamlit</a:t>
            </a:r>
            <a:r>
              <a:rPr lang="en-IN" sz="1800" dirty="0">
                <a:latin typeface="Gill Sans Nova" panose="020B0602020104020203" pitchFamily="34" charset="0"/>
              </a:rPr>
              <a:t> for Website</a:t>
            </a:r>
          </a:p>
          <a:p>
            <a:pPr marL="0" indent="0">
              <a:buNone/>
            </a:pPr>
            <a:endParaRPr lang="en-IN" sz="1800" dirty="0">
              <a:latin typeface="Gill Sans Nova" panose="020B0602020104020203" pitchFamily="34" charset="0"/>
            </a:endParaRPr>
          </a:p>
          <a:p>
            <a:pPr marL="0" indent="0">
              <a:buNone/>
            </a:pPr>
            <a:r>
              <a:rPr lang="en-IN" sz="2800" dirty="0">
                <a:latin typeface="Gill Sans Nova" panose="020B0602020104020203" pitchFamily="34" charset="0"/>
              </a:rPr>
              <a:t>HARDWARE REQUIREMENTS</a:t>
            </a:r>
            <a:endParaRPr lang="en-IN" sz="1800" dirty="0">
              <a:latin typeface="Gill Sans Nova" panose="020B0602020104020203" pitchFamily="34" charset="0"/>
            </a:endParaRPr>
          </a:p>
          <a:p>
            <a:r>
              <a:rPr lang="en-IN" sz="1800" dirty="0">
                <a:latin typeface="Gill Sans Nova" panose="020B0602020104020203" pitchFamily="34" charset="0"/>
              </a:rPr>
              <a:t>Ram 2GB+</a:t>
            </a:r>
          </a:p>
          <a:p>
            <a:r>
              <a:rPr lang="en-IN" sz="1800" dirty="0">
                <a:latin typeface="Gill Sans Nova" panose="020B0602020104020203" pitchFamily="34" charset="0"/>
              </a:rPr>
              <a:t>Rom 10GB+</a:t>
            </a:r>
          </a:p>
          <a:p>
            <a:r>
              <a:rPr lang="en-IN" sz="1800" dirty="0">
                <a:latin typeface="Gill Sans Nova" panose="020B0602020104020203" pitchFamily="34" charset="0"/>
              </a:rPr>
              <a:t>Intel i3 or better processor</a:t>
            </a:r>
          </a:p>
          <a:p>
            <a:endParaRPr lang="en-IN" sz="1800" dirty="0">
              <a:latin typeface="Gill Sans Nova" panose="020B0602020104020203" pitchFamily="34" charset="0"/>
            </a:endParaRPr>
          </a:p>
          <a:p>
            <a:pPr marL="0" indent="0">
              <a:buNone/>
            </a:pPr>
            <a:endParaRPr lang="en-IN" sz="1800" dirty="0">
              <a:latin typeface="Gill Sans Nova" panose="020B0602020104020203" pitchFamily="34" charset="0"/>
            </a:endParaRPr>
          </a:p>
          <a:p>
            <a:endParaRPr lang="en-IN" sz="1800" dirty="0">
              <a:latin typeface="Gill Sans Nova" panose="020B0602020104020203" pitchFamily="34" charset="0"/>
            </a:endParaRPr>
          </a:p>
        </p:txBody>
      </p:sp>
    </p:spTree>
    <p:extLst>
      <p:ext uri="{BB962C8B-B14F-4D97-AF65-F5344CB8AC3E}">
        <p14:creationId xmlns:p14="http://schemas.microsoft.com/office/powerpoint/2010/main" val="3794214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4" name="Straight Connector 13">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B1CE8E1-DA38-AF0B-39BF-A64565602CB6}"/>
              </a:ext>
            </a:extLst>
          </p:cNvPr>
          <p:cNvSpPr txBox="1"/>
          <p:nvPr/>
        </p:nvSpPr>
        <p:spPr>
          <a:xfrm>
            <a:off x="1143000" y="1181099"/>
            <a:ext cx="3894413" cy="457568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spcBef>
                <a:spcPct val="0"/>
              </a:spcBef>
              <a:spcAft>
                <a:spcPts val="600"/>
              </a:spcAft>
            </a:pPr>
            <a:r>
              <a:rPr lang="en-US" sz="4000" kern="1200" dirty="0">
                <a:solidFill>
                  <a:schemeClr val="tx1"/>
                </a:solidFill>
                <a:latin typeface="Gill Sans Nova" panose="020B0602020104020203" pitchFamily="34" charset="0"/>
                <a:ea typeface="+mj-ea"/>
                <a:cs typeface="+mj-cs"/>
              </a:rPr>
              <a:t>Conclusion</a:t>
            </a:r>
          </a:p>
        </p:txBody>
      </p:sp>
      <p:cxnSp>
        <p:nvCxnSpPr>
          <p:cNvPr id="18" name="Straight Connector 17">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0E0FCF19-A4CC-E17D-A31A-C854E65705A4}"/>
              </a:ext>
            </a:extLst>
          </p:cNvPr>
          <p:cNvGraphicFramePr/>
          <p:nvPr>
            <p:extLst>
              <p:ext uri="{D42A27DB-BD31-4B8C-83A1-F6EECF244321}">
                <p14:modId xmlns:p14="http://schemas.microsoft.com/office/powerpoint/2010/main" val="1084481140"/>
              </p:ext>
            </p:extLst>
          </p:nvPr>
        </p:nvGraphicFramePr>
        <p:xfrm>
          <a:off x="4644249" y="635721"/>
          <a:ext cx="6692298" cy="56632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094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1A9A55-B987-4E7B-8BC7-1BBDDA3266E2}"/>
              </a:ext>
            </a:extLst>
          </p:cNvPr>
          <p:cNvSpPr>
            <a:spLocks noGrp="1"/>
          </p:cNvSpPr>
          <p:nvPr>
            <p:ph type="title"/>
          </p:nvPr>
        </p:nvSpPr>
        <p:spPr>
          <a:xfrm>
            <a:off x="28074" y="359041"/>
            <a:ext cx="12163926" cy="786063"/>
          </a:xfrm>
        </p:spPr>
        <p:txBody>
          <a:bodyPr/>
          <a:lstStyle/>
          <a:p>
            <a:pPr algn="ctr"/>
            <a:r>
              <a:rPr lang="en-IN" dirty="0">
                <a:latin typeface="Gill Sans Nova" panose="020B0602020104020203" pitchFamily="34" charset="0"/>
              </a:rPr>
              <a:t>REFERENCES</a:t>
            </a:r>
            <a:endParaRPr lang="en-US" dirty="0">
              <a:latin typeface="Gill Sans Nova" panose="020B0602020104020203" pitchFamily="34" charset="0"/>
            </a:endParaRPr>
          </a:p>
        </p:txBody>
      </p:sp>
      <p:sp>
        <p:nvSpPr>
          <p:cNvPr id="5" name="Content Placeholder 2">
            <a:extLst>
              <a:ext uri="{FF2B5EF4-FFF2-40B4-BE49-F238E27FC236}">
                <a16:creationId xmlns:a16="http://schemas.microsoft.com/office/drawing/2014/main" id="{1965637C-6D78-482A-9B17-087418599436}"/>
              </a:ext>
            </a:extLst>
          </p:cNvPr>
          <p:cNvSpPr>
            <a:spLocks noGrp="1"/>
          </p:cNvSpPr>
          <p:nvPr>
            <p:ph idx="1"/>
          </p:nvPr>
        </p:nvSpPr>
        <p:spPr>
          <a:xfrm>
            <a:off x="353961" y="1410575"/>
            <a:ext cx="11484077" cy="4508444"/>
          </a:xfrm>
        </p:spPr>
        <p:txBody>
          <a:bodyPr>
            <a:noAutofit/>
          </a:bodyPr>
          <a:lstStyle/>
          <a:p>
            <a:pPr marL="0" indent="0" rtl="0">
              <a:spcBef>
                <a:spcPts val="0"/>
              </a:spcBef>
              <a:spcAft>
                <a:spcPts val="800"/>
              </a:spcAft>
              <a:buNone/>
            </a:pPr>
            <a:r>
              <a:rPr lang="en-IN" sz="1600" b="1" i="0" u="none" strike="noStrike" dirty="0">
                <a:effectLst/>
                <a:latin typeface="Gill Sans Nova" panose="020B0602020104020203" pitchFamily="34" charset="0"/>
              </a:rPr>
              <a:t>[1] </a:t>
            </a:r>
            <a:r>
              <a:rPr lang="en-IN" sz="1600" b="0" i="0" u="none" strike="noStrike" dirty="0">
                <a:effectLst/>
                <a:latin typeface="Gill Sans Nova" panose="020B0602020104020203" pitchFamily="34" charset="0"/>
              </a:rPr>
              <a:t>Manjusha Pandey </a:t>
            </a:r>
            <a:r>
              <a:rPr lang="en-IN" sz="1600" b="0" i="0" u="none" strike="noStrike" dirty="0" err="1">
                <a:effectLst/>
                <a:latin typeface="Gill Sans Nova" panose="020B0602020104020203" pitchFamily="34" charset="0"/>
              </a:rPr>
              <a:t>Indrashis</a:t>
            </a:r>
            <a:r>
              <a:rPr lang="en-IN" sz="1600" b="0" i="0" u="none" strike="noStrike" dirty="0">
                <a:effectLst/>
                <a:latin typeface="Gill Sans Nova" panose="020B0602020104020203" pitchFamily="34" charset="0"/>
              </a:rPr>
              <a:t> Das Siddharth S. </a:t>
            </a:r>
            <a:r>
              <a:rPr lang="en-IN" sz="1600" b="0" i="0" u="none" strike="noStrike" dirty="0" err="1">
                <a:effectLst/>
                <a:latin typeface="Gill Sans Nova" panose="020B0602020104020203" pitchFamily="34" charset="0"/>
              </a:rPr>
              <a:t>Rautaray</a:t>
            </a:r>
            <a:r>
              <a:rPr lang="en-IN" sz="1600" b="0" i="0" u="none" strike="noStrike" dirty="0">
                <a:effectLst/>
                <a:latin typeface="Gill Sans Nova" panose="020B0602020104020203" pitchFamily="34" charset="0"/>
              </a:rPr>
              <a:t>​ </a:t>
            </a:r>
            <a:r>
              <a:rPr lang="en-IN" sz="1600" b="0" i="0" u="none" strike="noStrike" dirty="0" err="1">
                <a:effectLst/>
                <a:latin typeface="Gill Sans Nova" panose="020B0602020104020203" pitchFamily="34" charset="0"/>
              </a:rPr>
              <a:t>bharat</a:t>
            </a:r>
            <a:r>
              <a:rPr lang="en-IN" sz="1600" b="0" i="0" u="none" strike="noStrike" dirty="0">
                <a:effectLst/>
                <a:latin typeface="Gill Sans Nova" panose="020B0602020104020203" pitchFamily="34" charset="0"/>
              </a:rPr>
              <a:t> </a:t>
            </a:r>
            <a:r>
              <a:rPr lang="en-IN" sz="1600" b="0" i="0" u="none" strike="noStrike" dirty="0" err="1">
                <a:effectLst/>
                <a:latin typeface="Gill Sans Nova" panose="020B0602020104020203" pitchFamily="34" charset="0"/>
              </a:rPr>
              <a:t>sharma</a:t>
            </a:r>
            <a:r>
              <a:rPr lang="en-IN" sz="1600" b="0" i="0" u="none" strike="noStrike" dirty="0">
                <a:effectLst/>
                <a:latin typeface="Gill Sans Nova" panose="020B0602020104020203" pitchFamily="34" charset="0"/>
              </a:rPr>
              <a:t> - “An Examination System Automation Using Natural Language Processing” - 2020</a:t>
            </a:r>
            <a:endParaRPr lang="en-IN" sz="1600" b="0" dirty="0">
              <a:effectLst/>
              <a:latin typeface="Gill Sans Nova" panose="020B0602020104020203" pitchFamily="34" charset="0"/>
            </a:endParaRPr>
          </a:p>
          <a:p>
            <a:pPr marL="0" indent="0" algn="ctr" rtl="0" fontAlgn="base">
              <a:spcBef>
                <a:spcPts val="0"/>
              </a:spcBef>
              <a:spcAft>
                <a:spcPts val="800"/>
              </a:spcAft>
              <a:buNone/>
            </a:pPr>
            <a:r>
              <a:rPr lang="en-IN" sz="1600" b="0" i="0" u="sng" strike="noStrike" dirty="0">
                <a:effectLst/>
                <a:latin typeface="Gill Sans Nova" panose="020B0602020104020203" pitchFamily="34" charset="0"/>
                <a:hlinkClick r:id="rId2">
                  <a:extLst>
                    <a:ext uri="{A12FA001-AC4F-418D-AE19-62706E023703}">
                      <ahyp:hlinkClr xmlns:ahyp="http://schemas.microsoft.com/office/drawing/2018/hyperlinkcolor" val="tx"/>
                    </a:ext>
                  </a:extLst>
                </a:hlinkClick>
              </a:rPr>
              <a:t>https://www.researchgate.net/publication/339406698_An_Examination_System_Automation_Using_Natural_Language_Processing​</a:t>
            </a:r>
            <a:endParaRPr lang="en-IN" sz="1600" b="0" i="0" u="none" strike="noStrike" dirty="0">
              <a:effectLst/>
              <a:latin typeface="Gill Sans Nova" panose="020B0602020104020203" pitchFamily="34" charset="0"/>
            </a:endParaRPr>
          </a:p>
          <a:p>
            <a:pPr marL="0" indent="0" rtl="0">
              <a:spcBef>
                <a:spcPts val="0"/>
              </a:spcBef>
              <a:spcAft>
                <a:spcPts val="800"/>
              </a:spcAft>
              <a:buNone/>
            </a:pPr>
            <a:r>
              <a:rPr lang="en-IN" sz="1600" b="1" i="0" u="none" strike="noStrike" dirty="0">
                <a:effectLst/>
                <a:latin typeface="Gill Sans Nova" panose="020B0602020104020203" pitchFamily="34" charset="0"/>
              </a:rPr>
              <a:t>[2]  </a:t>
            </a:r>
            <a:r>
              <a:rPr lang="en-IN" sz="1600" b="0" i="0" u="none" strike="noStrike" dirty="0" err="1">
                <a:effectLst/>
                <a:latin typeface="Gill Sans Nova" panose="020B0602020104020203" pitchFamily="34" charset="0"/>
              </a:rPr>
              <a:t>Ayisha</a:t>
            </a:r>
            <a:r>
              <a:rPr lang="en-IN" sz="1600" b="0" i="0" u="none" strike="noStrike" dirty="0">
                <a:effectLst/>
                <a:latin typeface="Gill Sans Nova" panose="020B0602020104020203" pitchFamily="34" charset="0"/>
              </a:rPr>
              <a:t> Tabassum, </a:t>
            </a:r>
            <a:r>
              <a:rPr lang="en-IN" sz="1600" b="0" i="0" u="none" strike="noStrike" dirty="0" err="1">
                <a:effectLst/>
                <a:latin typeface="Gill Sans Nova" panose="020B0602020104020203" pitchFamily="34" charset="0"/>
              </a:rPr>
              <a:t>Dr.</a:t>
            </a:r>
            <a:r>
              <a:rPr lang="en-IN" sz="1600" b="0" i="0" u="none" strike="noStrike" dirty="0">
                <a:effectLst/>
                <a:latin typeface="Gill Sans Nova" panose="020B0602020104020203" pitchFamily="34" charset="0"/>
              </a:rPr>
              <a:t> Rajendra R. Patil - “A Survey on Text Pre-Processing &amp; Feature Extraction Techniques in Natural Language Processing” - 2020</a:t>
            </a:r>
            <a:endParaRPr lang="en-IN" sz="1600" b="0" dirty="0">
              <a:effectLst/>
              <a:latin typeface="Gill Sans Nova" panose="020B0602020104020203" pitchFamily="34" charset="0"/>
            </a:endParaRPr>
          </a:p>
          <a:p>
            <a:pPr marL="0" indent="0" algn="ctr" rtl="0" fontAlgn="base">
              <a:spcBef>
                <a:spcPts val="0"/>
              </a:spcBef>
              <a:spcAft>
                <a:spcPts val="800"/>
              </a:spcAft>
              <a:buNone/>
            </a:pPr>
            <a:r>
              <a:rPr lang="en-IN" sz="1600" b="0" i="0" u="sng" strike="noStrike" dirty="0">
                <a:effectLst/>
                <a:latin typeface="Gill Sans Nova" panose="020B0602020104020203" pitchFamily="34" charset="0"/>
                <a:hlinkClick r:id="rId3">
                  <a:extLst>
                    <a:ext uri="{A12FA001-AC4F-418D-AE19-62706E023703}">
                      <ahyp:hlinkClr xmlns:ahyp="http://schemas.microsoft.com/office/drawing/2018/hyperlinkcolor" val="tx"/>
                    </a:ext>
                  </a:extLst>
                </a:hlinkClick>
              </a:rPr>
              <a:t>https://www.irjet.net/archives/V7/i6/IRJET-V7I6913.pdf</a:t>
            </a:r>
            <a:endParaRPr lang="en-IN" sz="1600" b="0" i="0" u="none" strike="noStrike" dirty="0">
              <a:effectLst/>
              <a:latin typeface="Gill Sans Nova" panose="020B0602020104020203" pitchFamily="34" charset="0"/>
            </a:endParaRPr>
          </a:p>
          <a:p>
            <a:pPr marL="0" indent="0" rtl="0">
              <a:spcBef>
                <a:spcPts val="0"/>
              </a:spcBef>
              <a:spcAft>
                <a:spcPts val="800"/>
              </a:spcAft>
              <a:buNone/>
            </a:pPr>
            <a:r>
              <a:rPr lang="en-IN" sz="1600" b="1" i="0" u="none" strike="noStrike" dirty="0">
                <a:effectLst/>
                <a:latin typeface="Gill Sans Nova" panose="020B0602020104020203" pitchFamily="34" charset="0"/>
              </a:rPr>
              <a:t>[3] </a:t>
            </a:r>
            <a:r>
              <a:rPr lang="en-IN" sz="1600" b="0" i="0" u="none" strike="noStrike" dirty="0" err="1">
                <a:effectLst/>
                <a:latin typeface="Gill Sans Nova" panose="020B0602020104020203" pitchFamily="34" charset="0"/>
              </a:rPr>
              <a:t>Eftim</a:t>
            </a:r>
            <a:r>
              <a:rPr lang="en-IN" sz="1600" b="0" i="0" u="none" strike="noStrike" dirty="0">
                <a:effectLst/>
                <a:latin typeface="Gill Sans Nova" panose="020B0602020104020203" pitchFamily="34" charset="0"/>
              </a:rPr>
              <a:t> </a:t>
            </a:r>
            <a:r>
              <a:rPr lang="en-IN" sz="1600" b="0" i="0" u="none" strike="noStrike" dirty="0" err="1">
                <a:effectLst/>
                <a:latin typeface="Gill Sans Nova" panose="020B0602020104020203" pitchFamily="34" charset="0"/>
              </a:rPr>
              <a:t>Zdravevski</a:t>
            </a:r>
            <a:r>
              <a:rPr lang="en-IN" sz="1600" b="0" i="0" u="none" strike="noStrike" dirty="0">
                <a:effectLst/>
                <a:latin typeface="Gill Sans Nova" panose="020B0602020104020203" pitchFamily="34" charset="0"/>
              </a:rPr>
              <a:t>, </a:t>
            </a:r>
            <a:r>
              <a:rPr lang="en-IN" sz="1600" b="0" i="0" u="none" strike="noStrike" dirty="0" err="1">
                <a:effectLst/>
                <a:latin typeface="Gill Sans Nova" panose="020B0602020104020203" pitchFamily="34" charset="0"/>
              </a:rPr>
              <a:t>Petre</a:t>
            </a:r>
            <a:r>
              <a:rPr lang="en-IN" sz="1600" b="0" i="0" u="none" strike="noStrike" dirty="0">
                <a:effectLst/>
                <a:latin typeface="Gill Sans Nova" panose="020B0602020104020203" pitchFamily="34" charset="0"/>
              </a:rPr>
              <a:t> </a:t>
            </a:r>
            <a:r>
              <a:rPr lang="en-IN" sz="1600" b="0" i="0" u="none" strike="noStrike" dirty="0" err="1">
                <a:effectLst/>
                <a:latin typeface="Gill Sans Nova" panose="020B0602020104020203" pitchFamily="34" charset="0"/>
              </a:rPr>
              <a:t>Lameski</a:t>
            </a:r>
            <a:r>
              <a:rPr lang="en-IN" sz="1600" b="0" i="0" u="none" strike="noStrike" dirty="0">
                <a:effectLst/>
                <a:latin typeface="Gill Sans Nova" panose="020B0602020104020203" pitchFamily="34" charset="0"/>
              </a:rPr>
              <a:t>, Vladimir </a:t>
            </a:r>
            <a:r>
              <a:rPr lang="en-IN" sz="1600" b="0" i="0" u="none" strike="noStrike" dirty="0" err="1">
                <a:effectLst/>
                <a:latin typeface="Gill Sans Nova" panose="020B0602020104020203" pitchFamily="34" charset="0"/>
              </a:rPr>
              <a:t>Trajkovik</a:t>
            </a:r>
            <a:r>
              <a:rPr lang="en-IN" sz="1600" b="0" i="0" u="none" strike="noStrike" dirty="0">
                <a:effectLst/>
                <a:latin typeface="Gill Sans Nova" panose="020B0602020104020203" pitchFamily="34" charset="0"/>
              </a:rPr>
              <a:t>, Ivan </a:t>
            </a:r>
            <a:r>
              <a:rPr lang="en-IN" sz="1600" b="0" i="0" u="none" strike="noStrike" dirty="0" err="1">
                <a:effectLst/>
                <a:latin typeface="Gill Sans Nova" panose="020B0602020104020203" pitchFamily="34" charset="0"/>
              </a:rPr>
              <a:t>Chorbev</a:t>
            </a:r>
            <a:r>
              <a:rPr lang="en-IN" sz="1600" b="0" i="0" u="none" strike="noStrike" dirty="0">
                <a:effectLst/>
                <a:latin typeface="Gill Sans Nova" panose="020B0602020104020203" pitchFamily="34" charset="0"/>
              </a:rPr>
              <a:t>, </a:t>
            </a:r>
            <a:r>
              <a:rPr lang="en-IN" sz="1600" b="0" i="0" u="none" strike="noStrike" dirty="0" err="1">
                <a:effectLst/>
                <a:latin typeface="Gill Sans Nova" panose="020B0602020104020203" pitchFamily="34" charset="0"/>
              </a:rPr>
              <a:t>Rossitza</a:t>
            </a:r>
            <a:r>
              <a:rPr lang="en-IN" sz="1600" b="0" i="0" u="none" strike="noStrike" dirty="0">
                <a:effectLst/>
                <a:latin typeface="Gill Sans Nova" panose="020B0602020104020203" pitchFamily="34" charset="0"/>
              </a:rPr>
              <a:t> </a:t>
            </a:r>
            <a:r>
              <a:rPr lang="en-IN" sz="1600" b="0" i="0" u="none" strike="noStrike" dirty="0" err="1">
                <a:effectLst/>
                <a:latin typeface="Gill Sans Nova" panose="020B0602020104020203" pitchFamily="34" charset="0"/>
              </a:rPr>
              <a:t>Goleva</a:t>
            </a:r>
            <a:r>
              <a:rPr lang="en-IN" sz="1600" b="0" i="0" u="none" strike="noStrike" dirty="0">
                <a:effectLst/>
                <a:latin typeface="Gill Sans Nova" panose="020B0602020104020203" pitchFamily="34" charset="0"/>
              </a:rPr>
              <a:t>, Nuno Pombo &amp; Nuno M. Garcia -</a:t>
            </a:r>
            <a:r>
              <a:rPr lang="en-IN" sz="1600" b="1" i="0" u="none" strike="noStrike" dirty="0">
                <a:effectLst/>
                <a:latin typeface="Gill Sans Nova" panose="020B0602020104020203" pitchFamily="34" charset="0"/>
              </a:rPr>
              <a:t> </a:t>
            </a:r>
            <a:r>
              <a:rPr lang="en-IN" sz="1600" b="0" i="0" u="none" strike="noStrike" dirty="0">
                <a:effectLst/>
                <a:latin typeface="Gill Sans Nova" panose="020B0602020104020203" pitchFamily="34" charset="0"/>
              </a:rPr>
              <a:t>“Automation in Systematic, Scoping and Rapid Reviews by an NLP Toolkit: A Case Study in Enhanced Living Environments” - 2019</a:t>
            </a:r>
            <a:endParaRPr lang="en-IN" sz="1600" b="0" dirty="0">
              <a:effectLst/>
              <a:latin typeface="Gill Sans Nova" panose="020B0602020104020203" pitchFamily="34" charset="0"/>
            </a:endParaRPr>
          </a:p>
          <a:p>
            <a:pPr marL="0" indent="0" algn="ctr" rtl="0" fontAlgn="base">
              <a:spcBef>
                <a:spcPts val="0"/>
              </a:spcBef>
              <a:spcAft>
                <a:spcPts val="800"/>
              </a:spcAft>
              <a:buNone/>
            </a:pPr>
            <a:r>
              <a:rPr lang="en-IN" sz="1600" b="0" i="0" u="sng" strike="noStrike" dirty="0">
                <a:effectLst/>
                <a:latin typeface="Gill Sans Nova" panose="020B0602020104020203" pitchFamily="34" charset="0"/>
                <a:hlinkClick r:id="rId4">
                  <a:extLst>
                    <a:ext uri="{A12FA001-AC4F-418D-AE19-62706E023703}">
                      <ahyp:hlinkClr xmlns:ahyp="http://schemas.microsoft.com/office/drawing/2018/hyperlinkcolor" val="tx"/>
                    </a:ext>
                  </a:extLst>
                </a:hlinkClick>
              </a:rPr>
              <a:t>https://link.springer.com/chapter/10.1007/978-3-030-10752-9_1#Sec9​</a:t>
            </a:r>
            <a:endParaRPr lang="en-IN" sz="1600" b="0" i="0" u="none" strike="noStrike" dirty="0">
              <a:effectLst/>
              <a:latin typeface="Gill Sans Nova" panose="020B0602020104020203" pitchFamily="34" charset="0"/>
            </a:endParaRPr>
          </a:p>
          <a:p>
            <a:pPr marL="0" indent="0" rtl="0">
              <a:spcBef>
                <a:spcPts val="0"/>
              </a:spcBef>
              <a:spcAft>
                <a:spcPts val="800"/>
              </a:spcAft>
              <a:buNone/>
            </a:pPr>
            <a:r>
              <a:rPr lang="en-IN" sz="1600" b="1" i="0" u="none" strike="noStrike" dirty="0">
                <a:effectLst/>
                <a:latin typeface="Gill Sans Nova" panose="020B0602020104020203" pitchFamily="34" charset="0"/>
              </a:rPr>
              <a:t>[4] </a:t>
            </a:r>
            <a:r>
              <a:rPr lang="en-IN" sz="1600" b="0" i="0" u="none" strike="noStrike" dirty="0">
                <a:effectLst/>
                <a:latin typeface="Gill Sans Nova" panose="020B0602020104020203" pitchFamily="34" charset="0"/>
              </a:rPr>
              <a:t>Mohammad Hossein ,Hassan B. </a:t>
            </a:r>
            <a:r>
              <a:rPr lang="en-IN" sz="1600" b="0" i="0" u="none" strike="noStrike" dirty="0" err="1">
                <a:effectLst/>
                <a:latin typeface="Gill Sans Nova" panose="020B0602020104020203" pitchFamily="34" charset="0"/>
              </a:rPr>
              <a:t>Kazemian</a:t>
            </a:r>
            <a:r>
              <a:rPr lang="en-IN" sz="1600" b="0" i="0" u="none" strike="noStrike" dirty="0">
                <a:effectLst/>
                <a:latin typeface="Gill Sans Nova" panose="020B0602020104020203" pitchFamily="34" charset="0"/>
              </a:rPr>
              <a:t>, Karim </a:t>
            </a:r>
            <a:r>
              <a:rPr lang="en-IN" sz="1600" b="0" i="0" u="none" strike="noStrike" dirty="0" err="1">
                <a:effectLst/>
                <a:latin typeface="Gill Sans Nova" panose="020B0602020104020203" pitchFamily="34" charset="0"/>
              </a:rPr>
              <a:t>Ouazzane</a:t>
            </a:r>
            <a:r>
              <a:rPr lang="en-IN" sz="1600" b="0" i="0" u="none" strike="noStrike" dirty="0">
                <a:effectLst/>
                <a:latin typeface="Gill Sans Nova" panose="020B0602020104020203" pitchFamily="34" charset="0"/>
              </a:rPr>
              <a:t>, Chris Chandler - “Natural Language Processing approach to NLP Meta model automation” - 2018</a:t>
            </a:r>
            <a:endParaRPr lang="en-IN" sz="1600" b="0" dirty="0">
              <a:effectLst/>
              <a:latin typeface="Gill Sans Nova" panose="020B0602020104020203" pitchFamily="34" charset="0"/>
            </a:endParaRPr>
          </a:p>
          <a:p>
            <a:pPr marL="0" indent="0" algn="ctr" rtl="0" fontAlgn="base">
              <a:spcBef>
                <a:spcPts val="0"/>
              </a:spcBef>
              <a:spcAft>
                <a:spcPts val="800"/>
              </a:spcAft>
              <a:buNone/>
            </a:pPr>
            <a:r>
              <a:rPr lang="en-IN" sz="1600" b="0" i="0" u="sng" strike="noStrike" dirty="0">
                <a:effectLst/>
                <a:latin typeface="Gill Sans Nova" panose="020B0602020104020203" pitchFamily="34" charset="0"/>
                <a:hlinkClick r:id="rId5">
                  <a:extLst>
                    <a:ext uri="{A12FA001-AC4F-418D-AE19-62706E023703}">
                      <ahyp:hlinkClr xmlns:ahyp="http://schemas.microsoft.com/office/drawing/2018/hyperlinkcolor" val="tx"/>
                    </a:ext>
                  </a:extLst>
                </a:hlinkClick>
              </a:rPr>
              <a:t>http://repository.londonmet.ac.uk/3447/1/Paper.pdf</a:t>
            </a:r>
            <a:endParaRPr lang="en-IN" sz="1600" b="0" i="0" u="none" strike="noStrike" dirty="0">
              <a:effectLst/>
              <a:latin typeface="Gill Sans Nova" panose="020B0602020104020203" pitchFamily="34" charset="0"/>
            </a:endParaRPr>
          </a:p>
        </p:txBody>
      </p:sp>
    </p:spTree>
    <p:extLst>
      <p:ext uri="{BB962C8B-B14F-4D97-AF65-F5344CB8AC3E}">
        <p14:creationId xmlns:p14="http://schemas.microsoft.com/office/powerpoint/2010/main" val="1325030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B0AE0-FBD7-9B07-2C36-4F847C6DFD6A}"/>
              </a:ext>
            </a:extLst>
          </p:cNvPr>
          <p:cNvSpPr>
            <a:spLocks noGrp="1"/>
          </p:cNvSpPr>
          <p:nvPr>
            <p:ph type="title"/>
          </p:nvPr>
        </p:nvSpPr>
        <p:spPr>
          <a:xfrm>
            <a:off x="1143000" y="1162184"/>
            <a:ext cx="9905999" cy="1360898"/>
          </a:xfrm>
        </p:spPr>
        <p:txBody>
          <a:bodyPr>
            <a:normAutofit/>
          </a:bodyPr>
          <a:lstStyle/>
          <a:p>
            <a:r>
              <a:rPr lang="en-IN">
                <a:latin typeface="Gill Sans Nova" panose="020B0602020104020203" pitchFamily="34" charset="0"/>
              </a:rPr>
              <a:t>INTRODUCTION</a:t>
            </a:r>
            <a:endParaRPr lang="en-US">
              <a:latin typeface="Gill Sans Nova" panose="020B0602020104020203" pitchFamily="34" charset="0"/>
            </a:endParaRPr>
          </a:p>
        </p:txBody>
      </p:sp>
      <p:sp>
        <p:nvSpPr>
          <p:cNvPr id="23" name="Content Placeholder 2">
            <a:extLst>
              <a:ext uri="{FF2B5EF4-FFF2-40B4-BE49-F238E27FC236}">
                <a16:creationId xmlns:a16="http://schemas.microsoft.com/office/drawing/2014/main" id="{9C9B4B15-9D66-C2FB-CDB4-31DEB598EB6B}"/>
              </a:ext>
            </a:extLst>
          </p:cNvPr>
          <p:cNvSpPr>
            <a:spLocks noGrp="1"/>
          </p:cNvSpPr>
          <p:nvPr>
            <p:ph sz="half" idx="1"/>
          </p:nvPr>
        </p:nvSpPr>
        <p:spPr>
          <a:xfrm>
            <a:off x="1376265" y="2750049"/>
            <a:ext cx="9195318" cy="2792336"/>
          </a:xfrm>
        </p:spPr>
        <p:txBody>
          <a:bodyPr>
            <a:noAutofit/>
          </a:bodyPr>
          <a:lstStyle/>
          <a:p>
            <a:pPr>
              <a:lnSpc>
                <a:spcPct val="110000"/>
              </a:lnSpc>
            </a:pPr>
            <a:r>
              <a:rPr lang="en-GB">
                <a:latin typeface="Gill Sans Nova" panose="020B0602020104020203" pitchFamily="34" charset="0"/>
              </a:rPr>
              <a:t>A computer program's capacity to comprehend natural language, or human language as it is spoken and written, is known as natural language processing (NLP). It is a part of machine intelligence (AI).</a:t>
            </a:r>
            <a:endParaRPr lang="en-IN">
              <a:latin typeface="Gill Sans Nova" panose="020B0602020104020203" pitchFamily="34" charset="0"/>
            </a:endParaRPr>
          </a:p>
          <a:p>
            <a:pPr>
              <a:lnSpc>
                <a:spcPct val="110000"/>
              </a:lnSpc>
            </a:pPr>
            <a:r>
              <a:rPr lang="en-IN">
                <a:latin typeface="Gill Sans Nova" panose="020B0602020104020203" pitchFamily="34" charset="0"/>
              </a:rPr>
              <a:t>NLP is widely used for applications like NER(Named Entity Recognition), Text Classification, Text Generation, Text Mask Prediction etc.</a:t>
            </a:r>
          </a:p>
          <a:p>
            <a:pPr>
              <a:lnSpc>
                <a:spcPct val="110000"/>
              </a:lnSpc>
            </a:pPr>
            <a:r>
              <a:rPr lang="en-IN">
                <a:latin typeface="Gill Sans Nova" panose="020B0602020104020203" pitchFamily="34" charset="0"/>
              </a:rPr>
              <a:t>NLP requires a lot of tedious tasks to be done. It requires a lot of effort and time.</a:t>
            </a:r>
          </a:p>
        </p:txBody>
      </p:sp>
    </p:spTree>
    <p:extLst>
      <p:ext uri="{BB962C8B-B14F-4D97-AF65-F5344CB8AC3E}">
        <p14:creationId xmlns:p14="http://schemas.microsoft.com/office/powerpoint/2010/main" val="1474045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B0AE0-FBD7-9B07-2C36-4F847C6DFD6A}"/>
              </a:ext>
            </a:extLst>
          </p:cNvPr>
          <p:cNvSpPr>
            <a:spLocks noGrp="1"/>
          </p:cNvSpPr>
          <p:nvPr>
            <p:ph type="title"/>
          </p:nvPr>
        </p:nvSpPr>
        <p:spPr>
          <a:xfrm>
            <a:off x="1254967" y="1073570"/>
            <a:ext cx="9905999" cy="1360898"/>
          </a:xfrm>
        </p:spPr>
        <p:txBody>
          <a:bodyPr>
            <a:normAutofit/>
          </a:bodyPr>
          <a:lstStyle/>
          <a:p>
            <a:r>
              <a:rPr lang="en-IN">
                <a:latin typeface="Gill Sans Nova" panose="020B0602020104020203" pitchFamily="34" charset="0"/>
              </a:rPr>
              <a:t>ABSTRACT</a:t>
            </a:r>
            <a:endParaRPr lang="en-US">
              <a:latin typeface="Gill Sans Nova" panose="020B0602020104020203" pitchFamily="34" charset="0"/>
            </a:endParaRPr>
          </a:p>
        </p:txBody>
      </p:sp>
      <p:sp>
        <p:nvSpPr>
          <p:cNvPr id="23" name="Content Placeholder 2">
            <a:extLst>
              <a:ext uri="{FF2B5EF4-FFF2-40B4-BE49-F238E27FC236}">
                <a16:creationId xmlns:a16="http://schemas.microsoft.com/office/drawing/2014/main" id="{9C9B4B15-9D66-C2FB-CDB4-31DEB598EB6B}"/>
              </a:ext>
            </a:extLst>
          </p:cNvPr>
          <p:cNvSpPr>
            <a:spLocks noGrp="1"/>
          </p:cNvSpPr>
          <p:nvPr>
            <p:ph sz="half" idx="1"/>
          </p:nvPr>
        </p:nvSpPr>
        <p:spPr>
          <a:xfrm>
            <a:off x="1399980" y="2573605"/>
            <a:ext cx="9392040" cy="2482765"/>
          </a:xfrm>
        </p:spPr>
        <p:txBody>
          <a:bodyPr>
            <a:normAutofit/>
          </a:bodyPr>
          <a:lstStyle/>
          <a:p>
            <a:pPr>
              <a:lnSpc>
                <a:spcPct val="110000"/>
              </a:lnSpc>
            </a:pPr>
            <a:r>
              <a:rPr lang="en-GB">
                <a:latin typeface="Gill Sans Nova" panose="020B0602020104020203" pitchFamily="34" charset="0"/>
              </a:rPr>
              <a:t>Our project aims to provide assistance for the developers performing NLP modelling.</a:t>
            </a:r>
          </a:p>
          <a:p>
            <a:pPr>
              <a:lnSpc>
                <a:spcPct val="110000"/>
              </a:lnSpc>
            </a:pPr>
            <a:r>
              <a:rPr lang="en-GB">
                <a:latin typeface="Gill Sans Nova" panose="020B0602020104020203" pitchFamily="34" charset="0"/>
              </a:rPr>
              <a:t>We are proposing the idea of creating a web interface that automates the processing of natural languages and performs NLP(Natural Language Processing) tasks.</a:t>
            </a:r>
          </a:p>
          <a:p>
            <a:pPr>
              <a:lnSpc>
                <a:spcPct val="110000"/>
              </a:lnSpc>
            </a:pPr>
            <a:r>
              <a:rPr lang="en-GB">
                <a:latin typeface="Gill Sans Nova" panose="020B0602020104020203" pitchFamily="34" charset="0"/>
              </a:rPr>
              <a:t>The interface would also perform modelling of the processed data.</a:t>
            </a:r>
          </a:p>
          <a:p>
            <a:pPr>
              <a:lnSpc>
                <a:spcPct val="110000"/>
              </a:lnSpc>
            </a:pPr>
            <a:r>
              <a:rPr lang="en-US">
                <a:latin typeface="Gill Sans Nova" panose="020B0602020104020203" pitchFamily="34" charset="0"/>
              </a:rPr>
              <a:t>We will be making use of SOTA(State Of The Art) models.</a:t>
            </a:r>
          </a:p>
        </p:txBody>
      </p:sp>
    </p:spTree>
    <p:extLst>
      <p:ext uri="{BB962C8B-B14F-4D97-AF65-F5344CB8AC3E}">
        <p14:creationId xmlns:p14="http://schemas.microsoft.com/office/powerpoint/2010/main" val="912673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E683E-C8AD-56CB-741A-070582AFE563}"/>
              </a:ext>
            </a:extLst>
          </p:cNvPr>
          <p:cNvSpPr>
            <a:spLocks noGrp="1"/>
          </p:cNvSpPr>
          <p:nvPr>
            <p:ph type="title" idx="4294967295"/>
          </p:nvPr>
        </p:nvSpPr>
        <p:spPr>
          <a:xfrm>
            <a:off x="0" y="272714"/>
            <a:ext cx="12163425" cy="785813"/>
          </a:xfrm>
        </p:spPr>
        <p:txBody>
          <a:bodyPr/>
          <a:lstStyle/>
          <a:p>
            <a:pPr algn="ctr"/>
            <a:r>
              <a:rPr lang="en-IN">
                <a:latin typeface="Gill Sans Nova" panose="020B0602020104020203" pitchFamily="34" charset="0"/>
              </a:rPr>
              <a:t>LITERATURE SURVEY </a:t>
            </a:r>
            <a:endParaRPr lang="en-US">
              <a:latin typeface="Gill Sans Nova" panose="020B0602020104020203" pitchFamily="34" charset="0"/>
            </a:endParaRPr>
          </a:p>
        </p:txBody>
      </p:sp>
      <p:graphicFrame>
        <p:nvGraphicFramePr>
          <p:cNvPr id="4" name="Table 4">
            <a:extLst>
              <a:ext uri="{FF2B5EF4-FFF2-40B4-BE49-F238E27FC236}">
                <a16:creationId xmlns:a16="http://schemas.microsoft.com/office/drawing/2014/main" id="{6DBC1921-AF97-254B-7A8A-327063CBB65B}"/>
              </a:ext>
            </a:extLst>
          </p:cNvPr>
          <p:cNvGraphicFramePr>
            <a:graphicFrameLocks noGrp="1"/>
          </p:cNvGraphicFramePr>
          <p:nvPr>
            <p:ph idx="4294967295"/>
            <p:extLst>
              <p:ext uri="{D42A27DB-BD31-4B8C-83A1-F6EECF244321}">
                <p14:modId xmlns:p14="http://schemas.microsoft.com/office/powerpoint/2010/main" val="2967352813"/>
              </p:ext>
            </p:extLst>
          </p:nvPr>
        </p:nvGraphicFramePr>
        <p:xfrm>
          <a:off x="296779" y="1247110"/>
          <a:ext cx="11598442" cy="5338176"/>
        </p:xfrm>
        <a:graphic>
          <a:graphicData uri="http://schemas.openxmlformats.org/drawingml/2006/table">
            <a:tbl>
              <a:tblPr firstRow="1" bandRow="1">
                <a:tableStyleId>{073A0DAA-6AF3-43AB-8588-CEC1D06C72B9}</a:tableStyleId>
              </a:tblPr>
              <a:tblGrid>
                <a:gridCol w="786063">
                  <a:extLst>
                    <a:ext uri="{9D8B030D-6E8A-4147-A177-3AD203B41FA5}">
                      <a16:colId xmlns:a16="http://schemas.microsoft.com/office/drawing/2014/main" val="435950161"/>
                    </a:ext>
                  </a:extLst>
                </a:gridCol>
                <a:gridCol w="3336758">
                  <a:extLst>
                    <a:ext uri="{9D8B030D-6E8A-4147-A177-3AD203B41FA5}">
                      <a16:colId xmlns:a16="http://schemas.microsoft.com/office/drawing/2014/main" val="1908022131"/>
                    </a:ext>
                  </a:extLst>
                </a:gridCol>
                <a:gridCol w="3192379">
                  <a:extLst>
                    <a:ext uri="{9D8B030D-6E8A-4147-A177-3AD203B41FA5}">
                      <a16:colId xmlns:a16="http://schemas.microsoft.com/office/drawing/2014/main" val="1236934414"/>
                    </a:ext>
                  </a:extLst>
                </a:gridCol>
                <a:gridCol w="4283242">
                  <a:extLst>
                    <a:ext uri="{9D8B030D-6E8A-4147-A177-3AD203B41FA5}">
                      <a16:colId xmlns:a16="http://schemas.microsoft.com/office/drawing/2014/main" val="1976575554"/>
                    </a:ext>
                  </a:extLst>
                </a:gridCol>
              </a:tblGrid>
              <a:tr h="907971">
                <a:tc>
                  <a:txBody>
                    <a:bodyPr/>
                    <a:lstStyle/>
                    <a:p>
                      <a:pPr algn="ctr"/>
                      <a:r>
                        <a:rPr lang="en-IN" sz="1600">
                          <a:latin typeface="Gill Sans Nova" panose="020B0602020104020203" pitchFamily="34" charset="0"/>
                        </a:rPr>
                        <a:t>S.NO</a:t>
                      </a:r>
                      <a:endParaRPr lang="en-US" sz="1600">
                        <a:latin typeface="Gill Sans Nova" panose="020B0602020104020203" pitchFamily="34" charset="0"/>
                      </a:endParaRPr>
                    </a:p>
                  </a:txBody>
                  <a:tcPr/>
                </a:tc>
                <a:tc>
                  <a:txBody>
                    <a:bodyPr/>
                    <a:lstStyle/>
                    <a:p>
                      <a:pPr algn="ctr"/>
                      <a:r>
                        <a:rPr lang="en-IN" sz="1600">
                          <a:latin typeface="Gill Sans Nova" panose="020B0602020104020203" pitchFamily="34" charset="0"/>
                        </a:rPr>
                        <a:t>NAME</a:t>
                      </a:r>
                      <a:endParaRPr lang="en-US" sz="1600">
                        <a:latin typeface="Gill Sans Nova" panose="020B06020201040202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latin typeface="Gill Sans Nova" panose="020B0602020104020203" pitchFamily="34" charset="0"/>
                        </a:rPr>
                        <a:t>AUTHORS &amp; </a:t>
                      </a:r>
                      <a:r>
                        <a:rPr lang="en-IN" sz="1600">
                          <a:latin typeface="Gill Sans Nova" panose="020B0602020104020203" pitchFamily="34" charset="0"/>
                        </a:rPr>
                        <a:t>YEAR OF PUBLICATION</a:t>
                      </a:r>
                      <a:endParaRPr lang="en-US" sz="1600">
                        <a:latin typeface="Gill Sans Nova" panose="020B0602020104020203" pitchFamily="34" charset="0"/>
                      </a:endParaRPr>
                    </a:p>
                    <a:p>
                      <a:pPr algn="ctr"/>
                      <a:endParaRPr lang="en-US" sz="1600">
                        <a:latin typeface="Gill Sans Nova" panose="020B0602020104020203" pitchFamily="34" charset="0"/>
                      </a:endParaRPr>
                    </a:p>
                  </a:txBody>
                  <a:tcPr/>
                </a:tc>
                <a:tc>
                  <a:txBody>
                    <a:bodyPr/>
                    <a:lstStyle/>
                    <a:p>
                      <a:pPr algn="ctr"/>
                      <a:r>
                        <a:rPr lang="en-IN" sz="1600">
                          <a:latin typeface="Gill Sans Nova" panose="020B0602020104020203" pitchFamily="34" charset="0"/>
                        </a:rPr>
                        <a:t>SUMMARY</a:t>
                      </a:r>
                      <a:endParaRPr lang="en-US" sz="1600">
                        <a:latin typeface="Gill Sans Nova" panose="020B0602020104020203" pitchFamily="34" charset="0"/>
                      </a:endParaRPr>
                    </a:p>
                  </a:txBody>
                  <a:tcPr/>
                </a:tc>
                <a:extLst>
                  <a:ext uri="{0D108BD9-81ED-4DB2-BD59-A6C34878D82A}">
                    <a16:rowId xmlns:a16="http://schemas.microsoft.com/office/drawing/2014/main" val="4055235697"/>
                  </a:ext>
                </a:extLst>
              </a:tr>
              <a:tr h="2160278">
                <a:tc>
                  <a:txBody>
                    <a:bodyPr/>
                    <a:lstStyle/>
                    <a:p>
                      <a:pPr algn="ctr"/>
                      <a:r>
                        <a:rPr lang="en-US" sz="1600">
                          <a:latin typeface="Gill Sans Nova" panose="020B0602020104020203" pitchFamily="34" charset="0"/>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a:solidFill>
                            <a:schemeClr val="dk1"/>
                          </a:solidFill>
                          <a:effectLst/>
                          <a:latin typeface="Gill Sans Nova" panose="020B0602020104020203" pitchFamily="34" charset="0"/>
                          <a:ea typeface="+mn-ea"/>
                          <a:cs typeface="+mn-cs"/>
                        </a:rPr>
                        <a:t>An Examination System Automation Using Natural Language Processing</a:t>
                      </a:r>
                    </a:p>
                    <a:p>
                      <a:endParaRPr lang="en-GB" sz="1600">
                        <a:latin typeface="Gill Sans Nova" panose="020B0602020104020203" pitchFamily="34" charset="0"/>
                      </a:endParaRPr>
                    </a:p>
                  </a:txBody>
                  <a:tcPr/>
                </a:tc>
                <a:tc>
                  <a:txBody>
                    <a:bodyPr/>
                    <a:lstStyle/>
                    <a:p>
                      <a:r>
                        <a:rPr lang="en-IN" sz="1600" b="0" i="0" kern="1200">
                          <a:solidFill>
                            <a:schemeClr val="dk1"/>
                          </a:solidFill>
                          <a:effectLst/>
                          <a:latin typeface="Gill Sans Nova" panose="020B0602020104020203" pitchFamily="34" charset="0"/>
                          <a:ea typeface="+mn-ea"/>
                          <a:cs typeface="+mn-cs"/>
                        </a:rPr>
                        <a:t>Manjusha Pandey Indrashis Das Siddharth S. Rautaray</a:t>
                      </a:r>
                    </a:p>
                    <a:p>
                      <a:r>
                        <a:rPr lang="en-IN" sz="1600" b="0" i="0" kern="1200">
                          <a:solidFill>
                            <a:schemeClr val="dk1"/>
                          </a:solidFill>
                          <a:effectLst/>
                          <a:latin typeface="Gill Sans Nova" panose="020B0602020104020203" pitchFamily="34" charset="0"/>
                          <a:ea typeface="+mn-ea"/>
                          <a:cs typeface="+mn-cs"/>
                        </a:rPr>
                        <a:t>bharat sharma</a:t>
                      </a:r>
                    </a:p>
                    <a:p>
                      <a:r>
                        <a:rPr lang="en-US" sz="1600" u="none">
                          <a:solidFill>
                            <a:schemeClr val="bg1"/>
                          </a:solidFill>
                          <a:latin typeface="Gill Sans Nova" panose="020B0602020104020203" pitchFamily="34" charset="0"/>
                        </a:rPr>
                        <a:t>YOP - 2020</a:t>
                      </a:r>
                    </a:p>
                  </a:txBody>
                  <a:tcPr/>
                </a:tc>
                <a:tc>
                  <a:txBody>
                    <a:bodyPr/>
                    <a:lstStyle/>
                    <a:p>
                      <a:r>
                        <a:rPr lang="en-US" sz="1600" b="0" i="0" kern="1200">
                          <a:solidFill>
                            <a:schemeClr val="dk1"/>
                          </a:solidFill>
                          <a:effectLst/>
                          <a:latin typeface="Gill Sans Nova" panose="020B0602020104020203" pitchFamily="34" charset="0"/>
                          <a:ea typeface="+mn-ea"/>
                          <a:cs typeface="+mn-cs"/>
                        </a:rPr>
                        <a:t>In this study, they attempt to automate the process of scoring answers. Essentially, a descriptive online examination system is where the data comes from. The data is analyzed and the model assigns marks to the answers provided. The back-end is written in Python, and NLTK and the NLTK library is used for natural language processing and database purposes.</a:t>
                      </a:r>
                      <a:endParaRPr lang="en-US" sz="1600">
                        <a:latin typeface="Gill Sans Nova" panose="020B0602020104020203" pitchFamily="34" charset="0"/>
                      </a:endParaRPr>
                    </a:p>
                  </a:txBody>
                  <a:tcPr/>
                </a:tc>
                <a:extLst>
                  <a:ext uri="{0D108BD9-81ED-4DB2-BD59-A6C34878D82A}">
                    <a16:rowId xmlns:a16="http://schemas.microsoft.com/office/drawing/2014/main" val="2142637603"/>
                  </a:ext>
                </a:extLst>
              </a:tr>
              <a:tr h="2269927">
                <a:tc>
                  <a:txBody>
                    <a:bodyPr/>
                    <a:lstStyle/>
                    <a:p>
                      <a:pPr algn="ctr"/>
                      <a:r>
                        <a:rPr lang="en-US" sz="1600">
                          <a:latin typeface="Gill Sans Nova" panose="020B0602020104020203" pitchFamily="34" charset="0"/>
                        </a:rPr>
                        <a:t>2.</a:t>
                      </a:r>
                    </a:p>
                  </a:txBody>
                  <a:tcPr/>
                </a:tc>
                <a:tc>
                  <a:txBody>
                    <a:bodyPr/>
                    <a:lstStyle/>
                    <a:p>
                      <a:r>
                        <a:rPr lang="en-US" sz="1600">
                          <a:latin typeface="Gill Sans Nova" panose="020B0602020104020203" pitchFamily="34" charset="0"/>
                        </a:rPr>
                        <a:t>A Survey on Text Pre-Processing &amp; Feature Extraction Techniques in Natural Language Processing</a:t>
                      </a:r>
                      <a:endParaRPr lang="en-GB" sz="1600">
                        <a:latin typeface="Gill Sans Nova" panose="020B0602020104020203" pitchFamily="34" charset="0"/>
                      </a:endParaRPr>
                    </a:p>
                  </a:txBody>
                  <a:tcPr/>
                </a:tc>
                <a:tc>
                  <a:txBody>
                    <a:bodyPr/>
                    <a:lstStyle/>
                    <a:p>
                      <a:r>
                        <a:rPr lang="en-US" sz="1600" u="none">
                          <a:solidFill>
                            <a:schemeClr val="bg1"/>
                          </a:solidFill>
                          <a:latin typeface="Gill Sans Nova" panose="020B0602020104020203" pitchFamily="34" charset="0"/>
                        </a:rPr>
                        <a:t>Ayisha Tabassum, Dr. Rajendra R. Patil</a:t>
                      </a:r>
                    </a:p>
                    <a:p>
                      <a:r>
                        <a:rPr lang="en-US" sz="1600" u="none">
                          <a:solidFill>
                            <a:schemeClr val="bg1"/>
                          </a:solidFill>
                          <a:latin typeface="Gill Sans Nova" panose="020B0602020104020203" pitchFamily="34" charset="0"/>
                        </a:rPr>
                        <a:t>YOP - 2020</a:t>
                      </a:r>
                    </a:p>
                  </a:txBody>
                  <a:tcPr/>
                </a:tc>
                <a:tc>
                  <a:txBody>
                    <a:bodyPr/>
                    <a:lstStyle/>
                    <a:p>
                      <a:r>
                        <a:rPr lang="en-US" sz="1600" b="0" i="0" kern="1200">
                          <a:solidFill>
                            <a:schemeClr val="dk1"/>
                          </a:solidFill>
                          <a:effectLst/>
                          <a:latin typeface="Gill Sans Nova" panose="020B0602020104020203" pitchFamily="34" charset="0"/>
                          <a:ea typeface="+mn-ea"/>
                          <a:cs typeface="+mn-cs"/>
                        </a:rPr>
                        <a:t>This study discovered that text preprocessing methods are a significant factor in raising the accuracy of any method for text-based machine learning. The sequence of The result is influenced by the NLP pipeline, which is made. It is found that  StopWords removal, punctuation, and tokenization are the popular and effective text formatting techniques</a:t>
                      </a:r>
                      <a:endParaRPr lang="en-US" sz="1600">
                        <a:latin typeface="Gill Sans Nova" panose="020B0602020104020203" pitchFamily="34" charset="0"/>
                      </a:endParaRPr>
                    </a:p>
                  </a:txBody>
                  <a:tcPr/>
                </a:tc>
                <a:extLst>
                  <a:ext uri="{0D108BD9-81ED-4DB2-BD59-A6C34878D82A}">
                    <a16:rowId xmlns:a16="http://schemas.microsoft.com/office/drawing/2014/main" val="1994561489"/>
                  </a:ext>
                </a:extLst>
              </a:tr>
            </a:tbl>
          </a:graphicData>
        </a:graphic>
      </p:graphicFrame>
    </p:spTree>
    <p:extLst>
      <p:ext uri="{BB962C8B-B14F-4D97-AF65-F5344CB8AC3E}">
        <p14:creationId xmlns:p14="http://schemas.microsoft.com/office/powerpoint/2010/main" val="3253324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E683E-C8AD-56CB-741A-070582AFE563}"/>
              </a:ext>
            </a:extLst>
          </p:cNvPr>
          <p:cNvSpPr>
            <a:spLocks noGrp="1"/>
          </p:cNvSpPr>
          <p:nvPr>
            <p:ph type="title" idx="4294967295"/>
          </p:nvPr>
        </p:nvSpPr>
        <p:spPr>
          <a:xfrm>
            <a:off x="0" y="264697"/>
            <a:ext cx="12163425" cy="785813"/>
          </a:xfrm>
        </p:spPr>
        <p:txBody>
          <a:bodyPr/>
          <a:lstStyle/>
          <a:p>
            <a:pPr algn="ctr"/>
            <a:r>
              <a:rPr lang="en-IN">
                <a:latin typeface="Gill Sans Nova" panose="020B0602020104020203" pitchFamily="34" charset="0"/>
              </a:rPr>
              <a:t>LITERATURE SURVEY </a:t>
            </a:r>
            <a:endParaRPr lang="en-US">
              <a:latin typeface="Gill Sans Nova" panose="020B0602020104020203" pitchFamily="34" charset="0"/>
            </a:endParaRPr>
          </a:p>
        </p:txBody>
      </p:sp>
      <p:graphicFrame>
        <p:nvGraphicFramePr>
          <p:cNvPr id="4" name="Table 4">
            <a:extLst>
              <a:ext uri="{FF2B5EF4-FFF2-40B4-BE49-F238E27FC236}">
                <a16:creationId xmlns:a16="http://schemas.microsoft.com/office/drawing/2014/main" id="{6DBC1921-AF97-254B-7A8A-327063CBB65B}"/>
              </a:ext>
            </a:extLst>
          </p:cNvPr>
          <p:cNvGraphicFramePr>
            <a:graphicFrameLocks noGrp="1"/>
          </p:cNvGraphicFramePr>
          <p:nvPr>
            <p:ph idx="4294967295"/>
            <p:extLst>
              <p:ext uri="{D42A27DB-BD31-4B8C-83A1-F6EECF244321}">
                <p14:modId xmlns:p14="http://schemas.microsoft.com/office/powerpoint/2010/main" val="3143493150"/>
              </p:ext>
            </p:extLst>
          </p:nvPr>
        </p:nvGraphicFramePr>
        <p:xfrm>
          <a:off x="296779" y="1239085"/>
          <a:ext cx="11598442" cy="4866569"/>
        </p:xfrm>
        <a:graphic>
          <a:graphicData uri="http://schemas.openxmlformats.org/drawingml/2006/table">
            <a:tbl>
              <a:tblPr firstRow="1" bandRow="1">
                <a:tableStyleId>{073A0DAA-6AF3-43AB-8588-CEC1D06C72B9}</a:tableStyleId>
              </a:tblPr>
              <a:tblGrid>
                <a:gridCol w="786063">
                  <a:extLst>
                    <a:ext uri="{9D8B030D-6E8A-4147-A177-3AD203B41FA5}">
                      <a16:colId xmlns:a16="http://schemas.microsoft.com/office/drawing/2014/main" val="435950161"/>
                    </a:ext>
                  </a:extLst>
                </a:gridCol>
                <a:gridCol w="3336758">
                  <a:extLst>
                    <a:ext uri="{9D8B030D-6E8A-4147-A177-3AD203B41FA5}">
                      <a16:colId xmlns:a16="http://schemas.microsoft.com/office/drawing/2014/main" val="1908022131"/>
                    </a:ext>
                  </a:extLst>
                </a:gridCol>
                <a:gridCol w="3192379">
                  <a:extLst>
                    <a:ext uri="{9D8B030D-6E8A-4147-A177-3AD203B41FA5}">
                      <a16:colId xmlns:a16="http://schemas.microsoft.com/office/drawing/2014/main" val="1236934414"/>
                    </a:ext>
                  </a:extLst>
                </a:gridCol>
                <a:gridCol w="4283242">
                  <a:extLst>
                    <a:ext uri="{9D8B030D-6E8A-4147-A177-3AD203B41FA5}">
                      <a16:colId xmlns:a16="http://schemas.microsoft.com/office/drawing/2014/main" val="1976575554"/>
                    </a:ext>
                  </a:extLst>
                </a:gridCol>
              </a:tblGrid>
              <a:tr h="907971">
                <a:tc>
                  <a:txBody>
                    <a:bodyPr/>
                    <a:lstStyle/>
                    <a:p>
                      <a:pPr algn="ctr"/>
                      <a:r>
                        <a:rPr lang="en-IN" sz="1600">
                          <a:latin typeface="Gill Sans Nova" panose="020B0602020104020203" pitchFamily="34" charset="0"/>
                        </a:rPr>
                        <a:t>S.NO</a:t>
                      </a:r>
                      <a:endParaRPr lang="en-US" sz="1600">
                        <a:latin typeface="Gill Sans Nova" panose="020B0602020104020203" pitchFamily="34" charset="0"/>
                      </a:endParaRPr>
                    </a:p>
                  </a:txBody>
                  <a:tcPr/>
                </a:tc>
                <a:tc>
                  <a:txBody>
                    <a:bodyPr/>
                    <a:lstStyle/>
                    <a:p>
                      <a:pPr algn="ctr"/>
                      <a:r>
                        <a:rPr lang="en-IN" sz="1600">
                          <a:latin typeface="Gill Sans Nova" panose="020B0602020104020203" pitchFamily="34" charset="0"/>
                        </a:rPr>
                        <a:t>NAME</a:t>
                      </a:r>
                      <a:endParaRPr lang="en-US" sz="1600">
                        <a:latin typeface="Gill Sans Nova" panose="020B06020201040202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latin typeface="Gill Sans Nova" panose="020B0602020104020203" pitchFamily="34" charset="0"/>
                        </a:rPr>
                        <a:t>AUTHORS &amp; </a:t>
                      </a:r>
                      <a:r>
                        <a:rPr lang="en-IN" sz="1600">
                          <a:latin typeface="Gill Sans Nova" panose="020B0602020104020203" pitchFamily="34" charset="0"/>
                        </a:rPr>
                        <a:t>YEAR OF PUBLICATION</a:t>
                      </a:r>
                      <a:endParaRPr lang="en-US" sz="1600">
                        <a:latin typeface="Gill Sans Nova" panose="020B0602020104020203" pitchFamily="34" charset="0"/>
                      </a:endParaRPr>
                    </a:p>
                    <a:p>
                      <a:pPr algn="ctr"/>
                      <a:endParaRPr lang="en-US" sz="1600">
                        <a:latin typeface="Gill Sans Nova" panose="020B0602020104020203" pitchFamily="34" charset="0"/>
                      </a:endParaRPr>
                    </a:p>
                  </a:txBody>
                  <a:tcPr/>
                </a:tc>
                <a:tc>
                  <a:txBody>
                    <a:bodyPr/>
                    <a:lstStyle/>
                    <a:p>
                      <a:pPr algn="ctr"/>
                      <a:r>
                        <a:rPr lang="en-IN" sz="1600">
                          <a:latin typeface="Gill Sans Nova" panose="020B0602020104020203" pitchFamily="34" charset="0"/>
                        </a:rPr>
                        <a:t>SUMMARY</a:t>
                      </a:r>
                      <a:endParaRPr lang="en-US" sz="1600">
                        <a:latin typeface="Gill Sans Nova" panose="020B0602020104020203" pitchFamily="34" charset="0"/>
                      </a:endParaRPr>
                    </a:p>
                  </a:txBody>
                  <a:tcPr/>
                </a:tc>
                <a:extLst>
                  <a:ext uri="{0D108BD9-81ED-4DB2-BD59-A6C34878D82A}">
                    <a16:rowId xmlns:a16="http://schemas.microsoft.com/office/drawing/2014/main" val="4055235697"/>
                  </a:ext>
                </a:extLst>
              </a:tr>
              <a:tr h="907971">
                <a:tc>
                  <a:txBody>
                    <a:bodyPr/>
                    <a:lstStyle/>
                    <a:p>
                      <a:pPr algn="ctr"/>
                      <a:r>
                        <a:rPr lang="en-US" sz="1600">
                          <a:latin typeface="Gill Sans Nova" panose="020B0602020104020203" pitchFamily="34"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a:solidFill>
                            <a:schemeClr val="dk1"/>
                          </a:solidFill>
                          <a:effectLst/>
                          <a:latin typeface="Gill Sans Nova" panose="020B0602020104020203" pitchFamily="34" charset="0"/>
                          <a:ea typeface="+mn-ea"/>
                          <a:cs typeface="+mn-cs"/>
                        </a:rPr>
                        <a:t>Automation in Systematic, Scoping and Rapid Reviews by an NLP Toolkit: A Case Study in Enhanced Living Environments</a:t>
                      </a:r>
                    </a:p>
                  </a:txBody>
                  <a:tcPr/>
                </a:tc>
                <a:tc>
                  <a:txBody>
                    <a:bodyPr/>
                    <a:lstStyle/>
                    <a:p>
                      <a:r>
                        <a:rPr lang="en-US" sz="1600" u="none">
                          <a:solidFill>
                            <a:schemeClr val="bg1"/>
                          </a:solidFill>
                          <a:latin typeface="Gill Sans Nova" panose="020B0602020104020203" pitchFamily="34" charset="0"/>
                        </a:rPr>
                        <a:t>Eftim Zdravevski, Petre Lameski, Vladimir Trajkovik, Ivan Chorbev, Rossitza Goleva, Nuno Pombo &amp; Nuno M. Garcia</a:t>
                      </a:r>
                    </a:p>
                    <a:p>
                      <a:r>
                        <a:rPr lang="en-US" sz="1600" u="none">
                          <a:solidFill>
                            <a:schemeClr val="bg1"/>
                          </a:solidFill>
                          <a:latin typeface="Gill Sans Nova" panose="020B0602020104020203" pitchFamily="34" charset="0"/>
                        </a:rPr>
                        <a:t>YOP - 2019</a:t>
                      </a:r>
                    </a:p>
                  </a:txBody>
                  <a:tcPr/>
                </a:tc>
                <a:tc>
                  <a:txBody>
                    <a:bodyPr/>
                    <a:lstStyle/>
                    <a:p>
                      <a:r>
                        <a:rPr lang="en-US" sz="1600">
                          <a:latin typeface="Gill Sans Nova" panose="020B0602020104020203" pitchFamily="34" charset="0"/>
                        </a:rPr>
                        <a:t>In this paper, they present an NLP toolkit for surveying scientific articles and trend analysis meta-studies. By leveraging NLP, it facilitates a robust and comprehensive eligibility and relevance analysis of articles. The framework is able to analyze the abstracts of over 70000 articles automatically.</a:t>
                      </a:r>
                    </a:p>
                  </a:txBody>
                  <a:tcPr/>
                </a:tc>
                <a:extLst>
                  <a:ext uri="{0D108BD9-81ED-4DB2-BD59-A6C34878D82A}">
                    <a16:rowId xmlns:a16="http://schemas.microsoft.com/office/drawing/2014/main" val="3989101482"/>
                  </a:ext>
                </a:extLst>
              </a:tr>
              <a:tr h="2160278">
                <a:tc>
                  <a:txBody>
                    <a:bodyPr/>
                    <a:lstStyle/>
                    <a:p>
                      <a:pPr algn="ctr"/>
                      <a:r>
                        <a:rPr lang="en-US" sz="1600">
                          <a:latin typeface="Gill Sans Nova" panose="020B0602020104020203" pitchFamily="34" charset="0"/>
                        </a:rPr>
                        <a:t>4.</a:t>
                      </a:r>
                    </a:p>
                  </a:txBody>
                  <a:tcPr/>
                </a:tc>
                <a:tc>
                  <a:txBody>
                    <a:bodyPr/>
                    <a:lstStyle/>
                    <a:p>
                      <a:r>
                        <a:rPr lang="en-US" sz="1600">
                          <a:latin typeface="Gill Sans Nova" panose="020B0602020104020203" pitchFamily="34" charset="0"/>
                        </a:rPr>
                        <a:t>Natural Language Processing approach to NLP Meta model automation </a:t>
                      </a:r>
                      <a:endParaRPr lang="en-GB" sz="1600">
                        <a:latin typeface="Gill Sans Nova" panose="020B0602020104020203" pitchFamily="34" charset="0"/>
                      </a:endParaRPr>
                    </a:p>
                  </a:txBody>
                  <a:tcPr/>
                </a:tc>
                <a:tc>
                  <a:txBody>
                    <a:bodyPr/>
                    <a:lstStyle/>
                    <a:p>
                      <a:r>
                        <a:rPr lang="en-IN" sz="1600">
                          <a:latin typeface="Gill Sans Nova" panose="020B0602020104020203" pitchFamily="34" charset="0"/>
                        </a:rPr>
                        <a:t>Mohammad Hossein ,Hassan B. Kazemian, Karim Ouazzane, Chris Chandler</a:t>
                      </a:r>
                    </a:p>
                    <a:p>
                      <a:r>
                        <a:rPr lang="en-IN" sz="1600" u="none">
                          <a:solidFill>
                            <a:schemeClr val="bg1"/>
                          </a:solidFill>
                          <a:latin typeface="Gill Sans Nova" panose="020B0602020104020203" pitchFamily="34" charset="0"/>
                        </a:rPr>
                        <a:t>YOP - 2018</a:t>
                      </a:r>
                      <a:endParaRPr lang="en-US" sz="1600" u="none">
                        <a:solidFill>
                          <a:schemeClr val="bg1"/>
                        </a:solidFill>
                        <a:latin typeface="Gill Sans Nova" panose="020B0602020104020203" pitchFamily="34" charset="0"/>
                      </a:endParaRPr>
                    </a:p>
                  </a:txBody>
                  <a:tcPr/>
                </a:tc>
                <a:tc>
                  <a:txBody>
                    <a:bodyPr/>
                    <a:lstStyle/>
                    <a:p>
                      <a:r>
                        <a:rPr lang="en-US" sz="1600">
                          <a:latin typeface="Gill Sans Nova" panose="020B0602020104020203" pitchFamily="34" charset="0"/>
                        </a:rPr>
                        <a:t>An intelligent software has been developed which is able perform as a competent NLP practitioner or psychologist. Results by the software were compared to the obtained results by the practitioner. A more efficient performance of the software, with a high level of accuracy and reliability, was observed.</a:t>
                      </a:r>
                    </a:p>
                  </a:txBody>
                  <a:tcPr/>
                </a:tc>
                <a:extLst>
                  <a:ext uri="{0D108BD9-81ED-4DB2-BD59-A6C34878D82A}">
                    <a16:rowId xmlns:a16="http://schemas.microsoft.com/office/drawing/2014/main" val="2142637603"/>
                  </a:ext>
                </a:extLst>
              </a:tr>
            </a:tbl>
          </a:graphicData>
        </a:graphic>
      </p:graphicFrame>
    </p:spTree>
    <p:extLst>
      <p:ext uri="{BB962C8B-B14F-4D97-AF65-F5344CB8AC3E}">
        <p14:creationId xmlns:p14="http://schemas.microsoft.com/office/powerpoint/2010/main" val="3720580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798060B-79DD-49FE-A6CC-19598C48D53A}"/>
              </a:ext>
            </a:extLst>
          </p:cNvPr>
          <p:cNvSpPr txBox="1">
            <a:spLocks/>
          </p:cNvSpPr>
          <p:nvPr/>
        </p:nvSpPr>
        <p:spPr>
          <a:xfrm>
            <a:off x="705853" y="1542754"/>
            <a:ext cx="4780547" cy="78581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a:latin typeface="Gill Sans Nova" panose="020B0602020104020203" pitchFamily="34" charset="0"/>
              </a:rPr>
              <a:t>EXISTING SYSTEM</a:t>
            </a:r>
          </a:p>
        </p:txBody>
      </p:sp>
      <p:sp>
        <p:nvSpPr>
          <p:cNvPr id="4" name="Content Placeholder 2">
            <a:extLst>
              <a:ext uri="{FF2B5EF4-FFF2-40B4-BE49-F238E27FC236}">
                <a16:creationId xmlns:a16="http://schemas.microsoft.com/office/drawing/2014/main" id="{FC0C95A5-4F7C-46F6-A790-F8125E4AE710}"/>
              </a:ext>
            </a:extLst>
          </p:cNvPr>
          <p:cNvSpPr txBox="1">
            <a:spLocks/>
          </p:cNvSpPr>
          <p:nvPr/>
        </p:nvSpPr>
        <p:spPr>
          <a:xfrm>
            <a:off x="1288190" y="2597285"/>
            <a:ext cx="9851476" cy="3122379"/>
          </a:xfrm>
          <a:prstGeom prst="rect">
            <a:avLst/>
          </a:prstGeom>
        </p:spPr>
        <p:txBody>
          <a:bodyPr>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a:effectLst/>
                <a:latin typeface="Gill Sans Nova" panose="020B0602020104020203" pitchFamily="34" charset="0"/>
              </a:rPr>
              <a:t>The existing system is essentially a Python library that does automated exploratory data analysis, data cleaning and preprocessing for machine learning and natural language processing. </a:t>
            </a:r>
          </a:p>
          <a:p>
            <a:pPr>
              <a:lnSpc>
                <a:spcPct val="110000"/>
              </a:lnSpc>
            </a:pPr>
            <a:r>
              <a:rPr lang="en-US">
                <a:effectLst/>
                <a:latin typeface="Gill Sans Nova" panose="020B0602020104020203" pitchFamily="34" charset="0"/>
              </a:rPr>
              <a:t>It also offers widget-based data analysis, which gives a graphical user interface and allows users to do any function by just ticking a checkbox.</a:t>
            </a:r>
          </a:p>
          <a:p>
            <a:pPr>
              <a:lnSpc>
                <a:spcPct val="110000"/>
              </a:lnSpc>
            </a:pPr>
            <a:r>
              <a:rPr lang="en-US">
                <a:effectLst/>
                <a:latin typeface="Gill Sans Nova" panose="020B0602020104020203" pitchFamily="34" charset="0"/>
              </a:rPr>
              <a:t>It also performs text preprocessing using regular expressions to remove noise.</a:t>
            </a:r>
          </a:p>
          <a:p>
            <a:pPr>
              <a:lnSpc>
                <a:spcPct val="110000"/>
              </a:lnSpc>
            </a:pPr>
            <a:r>
              <a:rPr lang="en-US" b="0" i="0">
                <a:effectLst/>
                <a:latin typeface="Gill Sans Nova" panose="020B0602020104020203" pitchFamily="34" charset="0"/>
              </a:rPr>
              <a:t>Word Analysis and Basic EDA Analysis are two forms of exploratory data analysis that are available</a:t>
            </a:r>
            <a:endParaRPr lang="en-IN">
              <a:latin typeface="Gill Sans Nova" panose="020B0602020104020203" pitchFamily="34" charset="0"/>
            </a:endParaRPr>
          </a:p>
        </p:txBody>
      </p:sp>
    </p:spTree>
    <p:extLst>
      <p:ext uri="{BB962C8B-B14F-4D97-AF65-F5344CB8AC3E}">
        <p14:creationId xmlns:p14="http://schemas.microsoft.com/office/powerpoint/2010/main" val="369866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798060B-79DD-49FE-A6CC-19598C48D53A}"/>
              </a:ext>
            </a:extLst>
          </p:cNvPr>
          <p:cNvSpPr txBox="1">
            <a:spLocks/>
          </p:cNvSpPr>
          <p:nvPr/>
        </p:nvSpPr>
        <p:spPr>
          <a:xfrm>
            <a:off x="834189" y="1542754"/>
            <a:ext cx="4780547" cy="78581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a:latin typeface="Gill Sans Nova" panose="020B0602020104020203" pitchFamily="34" charset="0"/>
              </a:rPr>
              <a:t>PROPOSED SYSTEM</a:t>
            </a:r>
          </a:p>
        </p:txBody>
      </p:sp>
      <p:sp>
        <p:nvSpPr>
          <p:cNvPr id="4" name="Content Placeholder 2">
            <a:extLst>
              <a:ext uri="{FF2B5EF4-FFF2-40B4-BE49-F238E27FC236}">
                <a16:creationId xmlns:a16="http://schemas.microsoft.com/office/drawing/2014/main" id="{FC0C95A5-4F7C-46F6-A790-F8125E4AE710}"/>
              </a:ext>
            </a:extLst>
          </p:cNvPr>
          <p:cNvSpPr txBox="1">
            <a:spLocks/>
          </p:cNvSpPr>
          <p:nvPr/>
        </p:nvSpPr>
        <p:spPr>
          <a:xfrm>
            <a:off x="1369212" y="2888080"/>
            <a:ext cx="9851476" cy="2691626"/>
          </a:xfrm>
          <a:prstGeom prst="rect">
            <a:avLst/>
          </a:prstGeom>
        </p:spPr>
        <p:txBody>
          <a:bodyPr lIns="91440" tIns="45720" rIns="91440" bIns="4572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effectLst/>
                <a:latin typeface="Gill Sans Nova"/>
              </a:rPr>
              <a:t>This system performs the basic exploratory data analysis and text preprocessing required for NLP</a:t>
            </a:r>
            <a:endParaRPr lang="en-US"/>
          </a:p>
          <a:p>
            <a:r>
              <a:rPr lang="en-US">
                <a:latin typeface="Gill Sans Nova"/>
              </a:rPr>
              <a:t>It</a:t>
            </a:r>
            <a:r>
              <a:rPr lang="en-US">
                <a:effectLst/>
                <a:latin typeface="Gill Sans Nova"/>
              </a:rPr>
              <a:t> has the ability to create models through a web-based graphical user interface.</a:t>
            </a:r>
            <a:endParaRPr lang="en-US"/>
          </a:p>
          <a:p>
            <a:pPr>
              <a:lnSpc>
                <a:spcPct val="110000"/>
              </a:lnSpc>
            </a:pPr>
            <a:r>
              <a:rPr lang="en-US" b="0" i="0">
                <a:effectLst/>
                <a:latin typeface="Gill Sans Nova"/>
              </a:rPr>
              <a:t>It just requires a dataset as input, and our web GUI outputs a dataset based on the user's option of word or phrase analysis.</a:t>
            </a:r>
          </a:p>
          <a:p>
            <a:pPr>
              <a:lnSpc>
                <a:spcPct val="110000"/>
              </a:lnSpc>
            </a:pPr>
            <a:r>
              <a:rPr lang="en-US">
                <a:latin typeface="Gill Sans Nova" panose="020B0602020104020203" pitchFamily="34" charset="0"/>
              </a:rPr>
              <a:t>The user does not need any prior coding knowledge.</a:t>
            </a:r>
            <a:endParaRPr lang="en-IN">
              <a:latin typeface="Gill Sans Nova" panose="020B0602020104020203" pitchFamily="34" charset="0"/>
            </a:endParaRPr>
          </a:p>
        </p:txBody>
      </p:sp>
    </p:spTree>
    <p:extLst>
      <p:ext uri="{BB962C8B-B14F-4D97-AF65-F5344CB8AC3E}">
        <p14:creationId xmlns:p14="http://schemas.microsoft.com/office/powerpoint/2010/main" val="3622613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798060B-79DD-49FE-A6CC-19598C48D53A}"/>
              </a:ext>
            </a:extLst>
          </p:cNvPr>
          <p:cNvSpPr txBox="1">
            <a:spLocks/>
          </p:cNvSpPr>
          <p:nvPr/>
        </p:nvSpPr>
        <p:spPr>
          <a:xfrm>
            <a:off x="834189" y="1542754"/>
            <a:ext cx="4780547" cy="78581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endParaRPr lang="en-US">
              <a:latin typeface="Gill Sans Nova" panose="020B0602020104020203" pitchFamily="34" charset="0"/>
            </a:endParaRPr>
          </a:p>
        </p:txBody>
      </p:sp>
      <p:sp>
        <p:nvSpPr>
          <p:cNvPr id="4" name="Content Placeholder 2">
            <a:extLst>
              <a:ext uri="{FF2B5EF4-FFF2-40B4-BE49-F238E27FC236}">
                <a16:creationId xmlns:a16="http://schemas.microsoft.com/office/drawing/2014/main" id="{FC0C95A5-4F7C-46F6-A790-F8125E4AE710}"/>
              </a:ext>
            </a:extLst>
          </p:cNvPr>
          <p:cNvSpPr txBox="1">
            <a:spLocks/>
          </p:cNvSpPr>
          <p:nvPr/>
        </p:nvSpPr>
        <p:spPr>
          <a:xfrm>
            <a:off x="1369212" y="2888080"/>
            <a:ext cx="9851476" cy="1913819"/>
          </a:xfrm>
          <a:prstGeom prst="rect">
            <a:avLst/>
          </a:prstGeom>
        </p:spPr>
        <p:txBody>
          <a:bodyP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1800">
              <a:latin typeface="Gill Sans Nova" panose="020B0602020104020203" pitchFamily="34" charset="0"/>
            </a:endParaRPr>
          </a:p>
        </p:txBody>
      </p:sp>
      <p:sp>
        <p:nvSpPr>
          <p:cNvPr id="5" name="Title 1">
            <a:extLst>
              <a:ext uri="{FF2B5EF4-FFF2-40B4-BE49-F238E27FC236}">
                <a16:creationId xmlns:a16="http://schemas.microsoft.com/office/drawing/2014/main" id="{0430B45E-3D5D-45B4-B809-854BF8CAA068}"/>
              </a:ext>
            </a:extLst>
          </p:cNvPr>
          <p:cNvSpPr txBox="1">
            <a:spLocks/>
          </p:cNvSpPr>
          <p:nvPr/>
        </p:nvSpPr>
        <p:spPr>
          <a:xfrm>
            <a:off x="3424989" y="240631"/>
            <a:ext cx="5342021" cy="118982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a:latin typeface="Gill Sans Nova" panose="020B0602020104020203" pitchFamily="34" charset="0"/>
              </a:rPr>
              <a:t>SCHEMATIC DIAGRAM</a:t>
            </a:r>
          </a:p>
        </p:txBody>
      </p:sp>
      <p:pic>
        <p:nvPicPr>
          <p:cNvPr id="2" name="Picture 6" descr="Diagram&#10;&#10;Description automatically generated">
            <a:extLst>
              <a:ext uri="{FF2B5EF4-FFF2-40B4-BE49-F238E27FC236}">
                <a16:creationId xmlns:a16="http://schemas.microsoft.com/office/drawing/2014/main" id="{F1837D5B-7D52-FCEE-5C4C-9DE7C7157B81}"/>
              </a:ext>
            </a:extLst>
          </p:cNvPr>
          <p:cNvPicPr>
            <a:picLocks noChangeAspect="1"/>
          </p:cNvPicPr>
          <p:nvPr/>
        </p:nvPicPr>
        <p:blipFill>
          <a:blip r:embed="rId2"/>
          <a:stretch>
            <a:fillRect/>
          </a:stretch>
        </p:blipFill>
        <p:spPr>
          <a:xfrm>
            <a:off x="2495911" y="1421023"/>
            <a:ext cx="8738557" cy="4950482"/>
          </a:xfrm>
          <a:prstGeom prst="rect">
            <a:avLst/>
          </a:prstGeom>
        </p:spPr>
      </p:pic>
    </p:spTree>
    <p:extLst>
      <p:ext uri="{BB962C8B-B14F-4D97-AF65-F5344CB8AC3E}">
        <p14:creationId xmlns:p14="http://schemas.microsoft.com/office/powerpoint/2010/main" val="3012510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798060B-79DD-49FE-A6CC-19598C48D53A}"/>
              </a:ext>
            </a:extLst>
          </p:cNvPr>
          <p:cNvSpPr txBox="1">
            <a:spLocks/>
          </p:cNvSpPr>
          <p:nvPr/>
        </p:nvSpPr>
        <p:spPr>
          <a:xfrm>
            <a:off x="1035472" y="1154566"/>
            <a:ext cx="4780547" cy="78581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a:latin typeface="Gill Sans Nova" panose="020B0602020104020203" pitchFamily="34" charset="0"/>
              </a:rPr>
              <a:t>METHODOLOGY</a:t>
            </a:r>
          </a:p>
        </p:txBody>
      </p:sp>
      <p:sp>
        <p:nvSpPr>
          <p:cNvPr id="4" name="Content Placeholder 2">
            <a:extLst>
              <a:ext uri="{FF2B5EF4-FFF2-40B4-BE49-F238E27FC236}">
                <a16:creationId xmlns:a16="http://schemas.microsoft.com/office/drawing/2014/main" id="{FC0C95A5-4F7C-46F6-A790-F8125E4AE710}"/>
              </a:ext>
            </a:extLst>
          </p:cNvPr>
          <p:cNvSpPr txBox="1">
            <a:spLocks/>
          </p:cNvSpPr>
          <p:nvPr/>
        </p:nvSpPr>
        <p:spPr>
          <a:xfrm>
            <a:off x="1369212" y="2154835"/>
            <a:ext cx="9851476" cy="3556154"/>
          </a:xfrm>
          <a:prstGeom prst="rect">
            <a:avLst/>
          </a:prstGeom>
        </p:spPr>
        <p:txBody>
          <a:bodyPr lIns="91440" tIns="45720" rIns="91440" bIns="4572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ill Sans Nova"/>
              </a:rPr>
              <a:t>In this part, we begin with loading the dataset file in csv format in the webpage.</a:t>
            </a:r>
            <a:endParaRPr lang="en-US" dirty="0">
              <a:latin typeface="Gill Sans Nova"/>
              <a:ea typeface="+mn-lt"/>
              <a:cs typeface="+mn-lt"/>
            </a:endParaRPr>
          </a:p>
          <a:p>
            <a:r>
              <a:rPr lang="en-US" dirty="0">
                <a:latin typeface="Gill Sans Nova"/>
              </a:rPr>
              <a:t>We explore the selected text column using various exploratory data analysis techniques.</a:t>
            </a:r>
          </a:p>
          <a:p>
            <a:r>
              <a:rPr lang="en-US" dirty="0">
                <a:latin typeface="Gill Sans Nova"/>
              </a:rPr>
              <a:t>Then, we perform text processing like data cleaning , lexical analysis (tokenization, stop word removal, stemming, etc.,), followed by sentence level analysis (semantic, syntactic, pragmatic, and disclosure analysis).</a:t>
            </a:r>
            <a:endParaRPr lang="en-US" dirty="0"/>
          </a:p>
          <a:p>
            <a:r>
              <a:rPr lang="en-US" dirty="0">
                <a:effectLst/>
                <a:latin typeface="Gill Sans Nova"/>
              </a:rPr>
              <a:t>After finishing the textual analysis, </a:t>
            </a:r>
            <a:r>
              <a:rPr lang="en-US" dirty="0">
                <a:latin typeface="Gill Sans Nova"/>
              </a:rPr>
              <a:t>we perform Feature extraction where we extract useful features from the processed data.</a:t>
            </a:r>
          </a:p>
          <a:p>
            <a:endParaRPr lang="en-US" sz="1800" dirty="0">
              <a:effectLst/>
              <a:latin typeface="Gill Sans Nova"/>
            </a:endParaRPr>
          </a:p>
          <a:p>
            <a:endParaRPr lang="en-US" sz="1800" dirty="0">
              <a:effectLst/>
              <a:latin typeface="Gill Sans Nova" panose="020B0602020104020203" pitchFamily="34" charset="0"/>
            </a:endParaRPr>
          </a:p>
          <a:p>
            <a:endParaRPr lang="en-US" sz="1800" dirty="0">
              <a:latin typeface="Gill Sans Nova" panose="020B0602020104020203" pitchFamily="34" charset="0"/>
            </a:endParaRPr>
          </a:p>
          <a:p>
            <a:endParaRPr lang="en-IN" sz="1800" dirty="0">
              <a:latin typeface="Gill Sans Nova" panose="020B0602020104020203" pitchFamily="34" charset="0"/>
            </a:endParaRPr>
          </a:p>
        </p:txBody>
      </p:sp>
    </p:spTree>
    <p:extLst>
      <p:ext uri="{BB962C8B-B14F-4D97-AF65-F5344CB8AC3E}">
        <p14:creationId xmlns:p14="http://schemas.microsoft.com/office/powerpoint/2010/main" val="106246972"/>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0</TotalTime>
  <Words>1255</Words>
  <Application>Microsoft Office PowerPoint</Application>
  <PresentationFormat>Widescreen</PresentationFormat>
  <Paragraphs>102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Gill Sans Nova</vt:lpstr>
      <vt:lpstr>Walbaum Display</vt:lpstr>
      <vt:lpstr>RegattaVTI</vt:lpstr>
      <vt:lpstr>NLP Automation for text classification</vt:lpstr>
      <vt:lpstr>INTRODUCTION</vt:lpstr>
      <vt:lpstr>ABSTRACT</vt:lpstr>
      <vt:lpstr>LITERATURE SURVEY </vt:lpstr>
      <vt:lpstr>LITERATURE SURVEY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ASSIST</dc:title>
  <dc:creator>Abhiram K V</dc:creator>
  <cp:lastModifiedBy>Naveen Kumar</cp:lastModifiedBy>
  <cp:revision>325</cp:revision>
  <dcterms:created xsi:type="dcterms:W3CDTF">2022-11-01T11:50:48Z</dcterms:created>
  <dcterms:modified xsi:type="dcterms:W3CDTF">2022-12-06T12:52:54Z</dcterms:modified>
</cp:coreProperties>
</file>