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65" r:id="rId4"/>
    <p:sldId id="262" r:id="rId5"/>
    <p:sldId id="263" r:id="rId6"/>
    <p:sldId id="266" r:id="rId7"/>
    <p:sldId id="264"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E7832C-4E95-4757-847D-A1CA54D17C64}" v="1218" dt="2022-12-05T16:30:10.0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2/4/2023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095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2/4/2023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9068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2/4/2023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6868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2/4/2023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3931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2/4/2023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2092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2/4/2023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5981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2/4/2023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9417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2/4/2023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73196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2/4/2023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77885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2/4/2023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49909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2/4/2023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a:t>Click to edit Master title style</a:t>
            </a:r>
          </a:p>
        </p:txBody>
      </p:sp>
    </p:spTree>
    <p:extLst>
      <p:ext uri="{BB962C8B-B14F-4D97-AF65-F5344CB8AC3E}">
        <p14:creationId xmlns:p14="http://schemas.microsoft.com/office/powerpoint/2010/main" val="2911017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2/4/2023</a:t>
            </a:fld>
            <a:endParaRPr lang="en-US"/>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a:p>
        </p:txBody>
      </p:sp>
    </p:spTree>
    <p:extLst>
      <p:ext uri="{BB962C8B-B14F-4D97-AF65-F5344CB8AC3E}">
        <p14:creationId xmlns:p14="http://schemas.microsoft.com/office/powerpoint/2010/main" val="41173704"/>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339406698_An_Examination_System_Automation_Using_Natural_Language_Processing" TargetMode="External"/><Relationship Id="rId2" Type="http://schemas.openxmlformats.org/officeDocument/2006/relationships/hyperlink" Target="https://www.irjet.net/archives/V7/i6/IRJET-V7I6913.pdf" TargetMode="External"/><Relationship Id="rId1" Type="http://schemas.openxmlformats.org/officeDocument/2006/relationships/slideLayout" Target="../slideLayouts/slideLayout2.xml"/><Relationship Id="rId5" Type="http://schemas.openxmlformats.org/officeDocument/2006/relationships/hyperlink" Target="http://repository.londonmet.ac.uk/3447/1/Paper.pdf" TargetMode="External"/><Relationship Id="rId4" Type="http://schemas.openxmlformats.org/officeDocument/2006/relationships/hyperlink" Target="https://link.springer.com/chapter/10.1007/978-3-030-10752-9_1#Sec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7" name="Straight Connector 46">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
            <a:extLst>
              <a:ext uri="{FF2B5EF4-FFF2-40B4-BE49-F238E27FC236}">
                <a16:creationId xmlns:a16="http://schemas.microsoft.com/office/drawing/2014/main" id="{BC351D3A-8FBF-C96F-25DC-7D497B294CF8}"/>
              </a:ext>
            </a:extLst>
          </p:cNvPr>
          <p:cNvPicPr>
            <a:picLocks noChangeAspect="1"/>
          </p:cNvPicPr>
          <p:nvPr/>
        </p:nvPicPr>
        <p:blipFill rotWithShape="1">
          <a:blip r:embed="rId2"/>
          <a:srcRect r="2537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51" name="Freeform: Shape 50">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C09B7-B78C-4816-D234-BB30C6447B7F}"/>
              </a:ext>
            </a:extLst>
          </p:cNvPr>
          <p:cNvSpPr>
            <a:spLocks noGrp="1"/>
          </p:cNvSpPr>
          <p:nvPr>
            <p:ph type="ctrTitle"/>
          </p:nvPr>
        </p:nvSpPr>
        <p:spPr>
          <a:xfrm>
            <a:off x="383280" y="740918"/>
            <a:ext cx="6659204" cy="1649341"/>
          </a:xfrm>
        </p:spPr>
        <p:txBody>
          <a:bodyPr vert="horz" lIns="91440" tIns="45720" rIns="91440" bIns="45720" rtlCol="0" anchor="ctr">
            <a:normAutofit/>
          </a:bodyPr>
          <a:lstStyle/>
          <a:p>
            <a:r>
              <a:rPr lang="en-US" sz="4000" kern="1200">
                <a:solidFill>
                  <a:schemeClr val="tx1"/>
                </a:solidFill>
                <a:latin typeface="Gill Sans Nova" panose="020B0602020104020203" pitchFamily="34" charset="0"/>
              </a:rPr>
              <a:t>NLP Automation for text classification</a:t>
            </a:r>
          </a:p>
        </p:txBody>
      </p:sp>
      <p:sp>
        <p:nvSpPr>
          <p:cNvPr id="3" name="Subtitle 2">
            <a:extLst>
              <a:ext uri="{FF2B5EF4-FFF2-40B4-BE49-F238E27FC236}">
                <a16:creationId xmlns:a16="http://schemas.microsoft.com/office/drawing/2014/main" id="{22A63D98-8455-0DF8-1FC4-AF5F4EE277EC}"/>
              </a:ext>
            </a:extLst>
          </p:cNvPr>
          <p:cNvSpPr>
            <a:spLocks noGrp="1"/>
          </p:cNvSpPr>
          <p:nvPr>
            <p:ph type="subTitle" idx="1"/>
          </p:nvPr>
        </p:nvSpPr>
        <p:spPr>
          <a:xfrm>
            <a:off x="241423" y="3646493"/>
            <a:ext cx="4118906" cy="2292136"/>
          </a:xfrm>
        </p:spPr>
        <p:txBody>
          <a:bodyPr vert="horz" lIns="91440" tIns="45720" rIns="91440" bIns="45720" rtlCol="0">
            <a:normAutofit fontScale="92500" lnSpcReduction="20000"/>
          </a:bodyPr>
          <a:lstStyle/>
          <a:p>
            <a:pPr>
              <a:lnSpc>
                <a:spcPct val="120000"/>
              </a:lnSpc>
            </a:pPr>
            <a:r>
              <a:rPr lang="en-US" dirty="0">
                <a:latin typeface="Gill Sans Nova" panose="020B0602020104020203" pitchFamily="34" charset="0"/>
              </a:rPr>
              <a:t>Dr. S VIJAY KUMAR - MENTOR</a:t>
            </a:r>
          </a:p>
          <a:p>
            <a:pPr>
              <a:lnSpc>
                <a:spcPct val="120000"/>
              </a:lnSpc>
            </a:pPr>
            <a:r>
              <a:rPr lang="en-US" dirty="0">
                <a:latin typeface="Gill Sans Nova" panose="020B0602020104020203" pitchFamily="34" charset="0"/>
              </a:rPr>
              <a:t>19BTRCR005 – M R NAVEEN KUMAR</a:t>
            </a:r>
          </a:p>
          <a:p>
            <a:pPr>
              <a:lnSpc>
                <a:spcPct val="120000"/>
              </a:lnSpc>
            </a:pPr>
            <a:r>
              <a:rPr lang="en-US" dirty="0">
                <a:latin typeface="Gill Sans Nova" panose="020B0602020104020203" pitchFamily="34" charset="0"/>
              </a:rPr>
              <a:t>19BTRCR018 – A RISHAB VANIGOTHA</a:t>
            </a:r>
          </a:p>
          <a:p>
            <a:pPr>
              <a:lnSpc>
                <a:spcPct val="120000"/>
              </a:lnSpc>
            </a:pPr>
            <a:r>
              <a:rPr lang="en-US" dirty="0">
                <a:latin typeface="Gill Sans Nova" panose="020B0602020104020203" pitchFamily="34" charset="0"/>
              </a:rPr>
              <a:t>19BTRCR023 – K V ABHIRAM</a:t>
            </a:r>
          </a:p>
          <a:p>
            <a:pPr>
              <a:lnSpc>
                <a:spcPct val="120000"/>
              </a:lnSpc>
            </a:pPr>
            <a:r>
              <a:rPr lang="en-US" dirty="0">
                <a:latin typeface="Gill Sans Nova" panose="020B0602020104020203" pitchFamily="34" charset="0"/>
              </a:rPr>
              <a:t>19BTRCR024 – KEERTHI U S</a:t>
            </a:r>
          </a:p>
          <a:p>
            <a:pPr>
              <a:lnSpc>
                <a:spcPct val="120000"/>
              </a:lnSpc>
            </a:pPr>
            <a:r>
              <a:rPr lang="en-US" dirty="0">
                <a:latin typeface="Gill Sans Nova" panose="020B0602020104020203" pitchFamily="34" charset="0"/>
              </a:rPr>
              <a:t>19BTRCR026 – MILAN HUNDIA JAIN</a:t>
            </a:r>
          </a:p>
          <a:p>
            <a:pPr>
              <a:lnSpc>
                <a:spcPct val="120000"/>
              </a:lnSpc>
            </a:pPr>
            <a:endParaRPr lang="en-US" dirty="0"/>
          </a:p>
        </p:txBody>
      </p:sp>
    </p:spTree>
    <p:extLst>
      <p:ext uri="{BB962C8B-B14F-4D97-AF65-F5344CB8AC3E}">
        <p14:creationId xmlns:p14="http://schemas.microsoft.com/office/powerpoint/2010/main" val="2241125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0AE0-FBD7-9B07-2C36-4F847C6DFD6A}"/>
              </a:ext>
            </a:extLst>
          </p:cNvPr>
          <p:cNvSpPr>
            <a:spLocks noGrp="1"/>
          </p:cNvSpPr>
          <p:nvPr>
            <p:ph type="title"/>
          </p:nvPr>
        </p:nvSpPr>
        <p:spPr>
          <a:xfrm>
            <a:off x="1276350" y="1000259"/>
            <a:ext cx="9905999" cy="1360898"/>
          </a:xfrm>
        </p:spPr>
        <p:txBody>
          <a:bodyPr>
            <a:normAutofit/>
          </a:bodyPr>
          <a:lstStyle/>
          <a:p>
            <a:r>
              <a:rPr lang="en-IN" dirty="0">
                <a:latin typeface="Gill Sans Nova" panose="020B0602020104020203" pitchFamily="34" charset="0"/>
              </a:rPr>
              <a:t>INTRODUCTION</a:t>
            </a:r>
            <a:endParaRPr lang="en-US" dirty="0">
              <a:latin typeface="Gill Sans Nova" panose="020B0602020104020203" pitchFamily="34" charset="0"/>
            </a:endParaRPr>
          </a:p>
        </p:txBody>
      </p:sp>
      <p:sp>
        <p:nvSpPr>
          <p:cNvPr id="23" name="Content Placeholder 2">
            <a:extLst>
              <a:ext uri="{FF2B5EF4-FFF2-40B4-BE49-F238E27FC236}">
                <a16:creationId xmlns:a16="http://schemas.microsoft.com/office/drawing/2014/main" id="{9C9B4B15-9D66-C2FB-CDB4-31DEB598EB6B}"/>
              </a:ext>
            </a:extLst>
          </p:cNvPr>
          <p:cNvSpPr>
            <a:spLocks noGrp="1"/>
          </p:cNvSpPr>
          <p:nvPr>
            <p:ph sz="half" idx="1"/>
          </p:nvPr>
        </p:nvSpPr>
        <p:spPr>
          <a:xfrm>
            <a:off x="1823940" y="2530974"/>
            <a:ext cx="9195318" cy="2792336"/>
          </a:xfrm>
        </p:spPr>
        <p:txBody>
          <a:bodyPr>
            <a:noAutofit/>
          </a:bodyPr>
          <a:lstStyle/>
          <a:p>
            <a:pPr>
              <a:lnSpc>
                <a:spcPct val="110000"/>
              </a:lnSpc>
            </a:pPr>
            <a:r>
              <a:rPr lang="en-GB" dirty="0">
                <a:latin typeface="Gill Sans Nova" panose="020B0602020104020203" pitchFamily="34" charset="0"/>
              </a:rPr>
              <a:t>A computer program's capacity to comprehend natural language, or human language as it is spoken and written, is known as natural language processing (NLP). It is a part of machine intelligence (AI).</a:t>
            </a:r>
          </a:p>
          <a:p>
            <a:pPr>
              <a:lnSpc>
                <a:spcPct val="110000"/>
              </a:lnSpc>
            </a:pPr>
            <a:r>
              <a:rPr lang="en-US" dirty="0">
                <a:latin typeface="Gill Sans Nova" panose="020B0602020104020203" pitchFamily="34" charset="0"/>
              </a:rPr>
              <a:t>Natural Language Processing (NLP) is a field of study focused on allowing computers to understand, interpret, and generate human language. </a:t>
            </a:r>
          </a:p>
          <a:p>
            <a:pPr>
              <a:lnSpc>
                <a:spcPct val="110000"/>
              </a:lnSpc>
            </a:pPr>
            <a:r>
              <a:rPr lang="en-US" dirty="0">
                <a:latin typeface="Gill Sans Nova" panose="020B0602020104020203" pitchFamily="34" charset="0"/>
              </a:rPr>
              <a:t>The automation of NLP tasks has become increasingly important as the amount of unstructured text data continues to grow. </a:t>
            </a:r>
          </a:p>
        </p:txBody>
      </p:sp>
    </p:spTree>
    <p:extLst>
      <p:ext uri="{BB962C8B-B14F-4D97-AF65-F5344CB8AC3E}">
        <p14:creationId xmlns:p14="http://schemas.microsoft.com/office/powerpoint/2010/main" val="147404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0AE0-FBD7-9B07-2C36-4F847C6DFD6A}"/>
              </a:ext>
            </a:extLst>
          </p:cNvPr>
          <p:cNvSpPr>
            <a:spLocks noGrp="1"/>
          </p:cNvSpPr>
          <p:nvPr>
            <p:ph type="title"/>
          </p:nvPr>
        </p:nvSpPr>
        <p:spPr>
          <a:xfrm>
            <a:off x="1381125" y="885959"/>
            <a:ext cx="9905999" cy="1360898"/>
          </a:xfrm>
        </p:spPr>
        <p:txBody>
          <a:bodyPr>
            <a:normAutofit/>
          </a:bodyPr>
          <a:lstStyle/>
          <a:p>
            <a:r>
              <a:rPr lang="en-IN" dirty="0">
                <a:latin typeface="Gill Sans Nova" panose="020B0602020104020203" pitchFamily="34" charset="0"/>
              </a:rPr>
              <a:t>INTRODUCTION</a:t>
            </a:r>
            <a:endParaRPr lang="en-US" dirty="0">
              <a:latin typeface="Gill Sans Nova" panose="020B0602020104020203" pitchFamily="34" charset="0"/>
            </a:endParaRPr>
          </a:p>
        </p:txBody>
      </p:sp>
      <p:sp>
        <p:nvSpPr>
          <p:cNvPr id="23" name="Content Placeholder 2">
            <a:extLst>
              <a:ext uri="{FF2B5EF4-FFF2-40B4-BE49-F238E27FC236}">
                <a16:creationId xmlns:a16="http://schemas.microsoft.com/office/drawing/2014/main" id="{9C9B4B15-9D66-C2FB-CDB4-31DEB598EB6B}"/>
              </a:ext>
            </a:extLst>
          </p:cNvPr>
          <p:cNvSpPr>
            <a:spLocks noGrp="1"/>
          </p:cNvSpPr>
          <p:nvPr>
            <p:ph sz="half" idx="1"/>
          </p:nvPr>
        </p:nvSpPr>
        <p:spPr>
          <a:xfrm>
            <a:off x="1814415" y="2454774"/>
            <a:ext cx="9195318" cy="2792336"/>
          </a:xfrm>
        </p:spPr>
        <p:txBody>
          <a:bodyPr>
            <a:noAutofit/>
          </a:bodyPr>
          <a:lstStyle/>
          <a:p>
            <a:pPr>
              <a:lnSpc>
                <a:spcPct val="110000"/>
              </a:lnSpc>
            </a:pPr>
            <a:r>
              <a:rPr lang="en-US" dirty="0">
                <a:latin typeface="Gill Sans Nova" panose="020B0602020104020203" pitchFamily="34" charset="0"/>
              </a:rPr>
              <a:t>The development of web interfaces and tools that simplify and automate NLP tasks is crucial in allowing users to analyze and understand their data without the need for extensive technical knowledge.</a:t>
            </a:r>
            <a:endParaRPr lang="en-IN" dirty="0">
              <a:latin typeface="Gill Sans Nova" panose="020B0602020104020203" pitchFamily="34" charset="0"/>
            </a:endParaRPr>
          </a:p>
          <a:p>
            <a:pPr>
              <a:lnSpc>
                <a:spcPct val="110000"/>
              </a:lnSpc>
            </a:pPr>
            <a:r>
              <a:rPr lang="en-IN" dirty="0">
                <a:latin typeface="Gill Sans Nova" panose="020B0602020104020203" pitchFamily="34" charset="0"/>
              </a:rPr>
              <a:t>NLP is widely used for applications like NER(Named Entity Recognition), Text Classification, Text Generation, Text Mask Prediction etc.</a:t>
            </a:r>
          </a:p>
          <a:p>
            <a:pPr>
              <a:lnSpc>
                <a:spcPct val="110000"/>
              </a:lnSpc>
            </a:pPr>
            <a:r>
              <a:rPr lang="en-IN" dirty="0">
                <a:latin typeface="Gill Sans Nova" panose="020B0602020104020203" pitchFamily="34" charset="0"/>
              </a:rPr>
              <a:t>NLP requires a lot of tedious tasks to be done. It requires a lot of effort and time.</a:t>
            </a:r>
          </a:p>
        </p:txBody>
      </p:sp>
    </p:spTree>
    <p:extLst>
      <p:ext uri="{BB962C8B-B14F-4D97-AF65-F5344CB8AC3E}">
        <p14:creationId xmlns:p14="http://schemas.microsoft.com/office/powerpoint/2010/main" val="148985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E54CA00-8344-A8C7-DDA3-D1C675FC4B13}"/>
              </a:ext>
            </a:extLst>
          </p:cNvPr>
          <p:cNvSpPr>
            <a:spLocks noGrp="1"/>
          </p:cNvSpPr>
          <p:nvPr>
            <p:ph type="title" idx="4294967295"/>
          </p:nvPr>
        </p:nvSpPr>
        <p:spPr>
          <a:xfrm>
            <a:off x="1023256" y="461962"/>
            <a:ext cx="9906000" cy="1362075"/>
          </a:xfrm>
        </p:spPr>
        <p:txBody>
          <a:bodyPr>
            <a:normAutofit/>
          </a:bodyPr>
          <a:lstStyle/>
          <a:p>
            <a:pPr algn="ctr"/>
            <a:r>
              <a:rPr lang="en-US" dirty="0">
                <a:latin typeface="Gill Sans Nova" panose="020B0602020104020203" pitchFamily="34" charset="0"/>
              </a:rPr>
              <a:t>Problem Statement</a:t>
            </a:r>
          </a:p>
        </p:txBody>
      </p:sp>
      <p:sp>
        <p:nvSpPr>
          <p:cNvPr id="6" name="Content Placeholder 2">
            <a:extLst>
              <a:ext uri="{FF2B5EF4-FFF2-40B4-BE49-F238E27FC236}">
                <a16:creationId xmlns:a16="http://schemas.microsoft.com/office/drawing/2014/main" id="{1A52CA7A-A31D-DF65-FC91-51FD0933A307}"/>
              </a:ext>
            </a:extLst>
          </p:cNvPr>
          <p:cNvSpPr txBox="1">
            <a:spLocks/>
          </p:cNvSpPr>
          <p:nvPr/>
        </p:nvSpPr>
        <p:spPr>
          <a:xfrm>
            <a:off x="1319115" y="2523082"/>
            <a:ext cx="9195318" cy="2792336"/>
          </a:xfrm>
          <a:prstGeom prst="rect">
            <a:avLst/>
          </a:prstGeom>
        </p:spPr>
        <p:txBody>
          <a:bodyPr>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endParaRPr lang="en-IN" dirty="0">
              <a:latin typeface="Gill Sans Nova" panose="020B0602020104020203" pitchFamily="34" charset="0"/>
            </a:endParaRPr>
          </a:p>
        </p:txBody>
      </p:sp>
      <p:sp>
        <p:nvSpPr>
          <p:cNvPr id="7" name="Content Placeholder 2">
            <a:extLst>
              <a:ext uri="{FF2B5EF4-FFF2-40B4-BE49-F238E27FC236}">
                <a16:creationId xmlns:a16="http://schemas.microsoft.com/office/drawing/2014/main" id="{8F3E01F4-2EA8-7C62-B5E2-847F659D6C7A}"/>
              </a:ext>
            </a:extLst>
          </p:cNvPr>
          <p:cNvSpPr txBox="1">
            <a:spLocks/>
          </p:cNvSpPr>
          <p:nvPr/>
        </p:nvSpPr>
        <p:spPr>
          <a:xfrm>
            <a:off x="1319115" y="2155787"/>
            <a:ext cx="9314283" cy="3663988"/>
          </a:xfrm>
          <a:prstGeom prst="rect">
            <a:avLst/>
          </a:prstGeom>
        </p:spPr>
        <p:txBody>
          <a:bodyPr>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latin typeface="Gill Sans Nova" panose="020B0602020104020203" pitchFamily="34" charset="0"/>
              </a:rPr>
              <a:t>The goal of this project is to develop a web interface using Streamlit that simplifies and automates various Natural Language Processing (NLP) tasks, including Exploratory Data Analysis (EDA), named entity recognition (NER), text classification, masking and other related tasks. </a:t>
            </a:r>
          </a:p>
          <a:p>
            <a:pPr>
              <a:lnSpc>
                <a:spcPct val="110000"/>
              </a:lnSpc>
            </a:pPr>
            <a:r>
              <a:rPr lang="en-US" dirty="0">
                <a:latin typeface="Gill Sans Nova" panose="020B0602020104020203" pitchFamily="34" charset="0"/>
              </a:rPr>
              <a:t>The interface should provide the user with a convenient and user-friendly environment for performing NLP tasks with ease, without requiring extensive knowledge of programming and NLP algorithms. </a:t>
            </a:r>
          </a:p>
          <a:p>
            <a:pPr>
              <a:lnSpc>
                <a:spcPct val="110000"/>
              </a:lnSpc>
            </a:pPr>
            <a:r>
              <a:rPr lang="en-US" dirty="0">
                <a:latin typeface="Gill Sans Nova" panose="020B0602020104020203" pitchFamily="34" charset="0"/>
              </a:rPr>
              <a:t>The aim is to provide a tool that streamlines the NLP workflow, allowing users to focus on the analysis of their data, rather than on technical details.</a:t>
            </a:r>
            <a:endParaRPr lang="en-IN" dirty="0">
              <a:latin typeface="Gill Sans Nova" panose="020B0602020104020203" pitchFamily="34" charset="0"/>
            </a:endParaRPr>
          </a:p>
        </p:txBody>
      </p:sp>
    </p:spTree>
    <p:extLst>
      <p:ext uri="{BB962C8B-B14F-4D97-AF65-F5344CB8AC3E}">
        <p14:creationId xmlns:p14="http://schemas.microsoft.com/office/powerpoint/2010/main" val="20230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0AE0-FBD7-9B07-2C36-4F847C6DFD6A}"/>
              </a:ext>
            </a:extLst>
          </p:cNvPr>
          <p:cNvSpPr>
            <a:spLocks noGrp="1"/>
          </p:cNvSpPr>
          <p:nvPr>
            <p:ph type="title"/>
          </p:nvPr>
        </p:nvSpPr>
        <p:spPr>
          <a:xfrm>
            <a:off x="1143000" y="1162184"/>
            <a:ext cx="9905999" cy="1360898"/>
          </a:xfrm>
        </p:spPr>
        <p:txBody>
          <a:bodyPr>
            <a:normAutofit/>
          </a:bodyPr>
          <a:lstStyle/>
          <a:p>
            <a:r>
              <a:rPr lang="en-IN" dirty="0">
                <a:latin typeface="Gill Sans Nova" panose="020B0602020104020203" pitchFamily="34" charset="0"/>
              </a:rPr>
              <a:t>Objectives</a:t>
            </a:r>
            <a:endParaRPr lang="en-US" dirty="0">
              <a:latin typeface="Gill Sans Nova" panose="020B0602020104020203" pitchFamily="34" charset="0"/>
            </a:endParaRPr>
          </a:p>
        </p:txBody>
      </p:sp>
      <p:sp>
        <p:nvSpPr>
          <p:cNvPr id="23" name="Content Placeholder 2">
            <a:extLst>
              <a:ext uri="{FF2B5EF4-FFF2-40B4-BE49-F238E27FC236}">
                <a16:creationId xmlns:a16="http://schemas.microsoft.com/office/drawing/2014/main" id="{9C9B4B15-9D66-C2FB-CDB4-31DEB598EB6B}"/>
              </a:ext>
            </a:extLst>
          </p:cNvPr>
          <p:cNvSpPr>
            <a:spLocks noGrp="1"/>
          </p:cNvSpPr>
          <p:nvPr>
            <p:ph sz="half" idx="1"/>
          </p:nvPr>
        </p:nvSpPr>
        <p:spPr>
          <a:xfrm>
            <a:off x="1376265" y="2750049"/>
            <a:ext cx="9195318" cy="2792336"/>
          </a:xfrm>
        </p:spPr>
        <p:txBody>
          <a:bodyPr>
            <a:noAutofit/>
          </a:bodyPr>
          <a:lstStyle/>
          <a:p>
            <a:pPr>
              <a:lnSpc>
                <a:spcPct val="110000"/>
              </a:lnSpc>
            </a:pPr>
            <a:r>
              <a:rPr lang="en-US" dirty="0">
                <a:latin typeface="Gill Sans Nova" panose="020B0602020104020203" pitchFamily="34" charset="0"/>
              </a:rPr>
              <a:t>To design and implement a web interface using Streamlit for NLP tasks.</a:t>
            </a:r>
          </a:p>
          <a:p>
            <a:pPr>
              <a:lnSpc>
                <a:spcPct val="110000"/>
              </a:lnSpc>
            </a:pPr>
            <a:r>
              <a:rPr lang="en-US" dirty="0">
                <a:latin typeface="Gill Sans Nova" panose="020B0602020104020203" pitchFamily="34" charset="0"/>
              </a:rPr>
              <a:t>To provide a user-friendly and accessible environment for performing NLP tasks without requiring extensive technical knowledge.</a:t>
            </a:r>
          </a:p>
          <a:p>
            <a:pPr>
              <a:lnSpc>
                <a:spcPct val="110000"/>
              </a:lnSpc>
            </a:pPr>
            <a:r>
              <a:rPr lang="en-US" dirty="0">
                <a:latin typeface="Gill Sans Nova" panose="020B0602020104020203" pitchFamily="34" charset="0"/>
              </a:rPr>
              <a:t>To optimize the NLP workflow for efficiency and effectiveness.</a:t>
            </a:r>
          </a:p>
          <a:p>
            <a:pPr>
              <a:lnSpc>
                <a:spcPct val="110000"/>
              </a:lnSpc>
            </a:pPr>
            <a:r>
              <a:rPr lang="en-US" dirty="0">
                <a:latin typeface="Gill Sans Nova" panose="020B0602020104020203" pitchFamily="34" charset="0"/>
              </a:rPr>
              <a:t>To make NLP more accessible to a wider audience by simplifying the process and reducing the need for technical expertise.</a:t>
            </a:r>
            <a:endParaRPr lang="en-IN" dirty="0">
              <a:latin typeface="Gill Sans Nova" panose="020B0602020104020203" pitchFamily="34" charset="0"/>
            </a:endParaRPr>
          </a:p>
        </p:txBody>
      </p:sp>
    </p:spTree>
    <p:extLst>
      <p:ext uri="{BB962C8B-B14F-4D97-AF65-F5344CB8AC3E}">
        <p14:creationId xmlns:p14="http://schemas.microsoft.com/office/powerpoint/2010/main" val="180895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9FC8B-3BFE-D258-44D9-9C1F15E447CB}"/>
              </a:ext>
            </a:extLst>
          </p:cNvPr>
          <p:cNvSpPr txBox="1">
            <a:spLocks/>
          </p:cNvSpPr>
          <p:nvPr/>
        </p:nvSpPr>
        <p:spPr>
          <a:xfrm>
            <a:off x="834189" y="1542754"/>
            <a:ext cx="4780547" cy="78581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endParaRPr lang="en-US">
              <a:latin typeface="Gill Sans Nova" panose="020B0602020104020203" pitchFamily="34" charset="0"/>
            </a:endParaRPr>
          </a:p>
        </p:txBody>
      </p:sp>
      <p:sp>
        <p:nvSpPr>
          <p:cNvPr id="3" name="Content Placeholder 2">
            <a:extLst>
              <a:ext uri="{FF2B5EF4-FFF2-40B4-BE49-F238E27FC236}">
                <a16:creationId xmlns:a16="http://schemas.microsoft.com/office/drawing/2014/main" id="{C31E91BB-12F0-5A7A-C4DC-B5AF439260C7}"/>
              </a:ext>
            </a:extLst>
          </p:cNvPr>
          <p:cNvSpPr txBox="1">
            <a:spLocks/>
          </p:cNvSpPr>
          <p:nvPr/>
        </p:nvSpPr>
        <p:spPr>
          <a:xfrm>
            <a:off x="1369212" y="2888080"/>
            <a:ext cx="9851476" cy="1913819"/>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800">
              <a:latin typeface="Gill Sans Nova" panose="020B0602020104020203" pitchFamily="34" charset="0"/>
            </a:endParaRPr>
          </a:p>
        </p:txBody>
      </p:sp>
      <p:sp>
        <p:nvSpPr>
          <p:cNvPr id="4" name="Title 1">
            <a:extLst>
              <a:ext uri="{FF2B5EF4-FFF2-40B4-BE49-F238E27FC236}">
                <a16:creationId xmlns:a16="http://schemas.microsoft.com/office/drawing/2014/main" id="{A0B7DC5C-3467-B075-641D-230C94E654DB}"/>
              </a:ext>
            </a:extLst>
          </p:cNvPr>
          <p:cNvSpPr txBox="1">
            <a:spLocks/>
          </p:cNvSpPr>
          <p:nvPr/>
        </p:nvSpPr>
        <p:spPr>
          <a:xfrm>
            <a:off x="3424989" y="240631"/>
            <a:ext cx="5342021" cy="118982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a:latin typeface="Gill Sans Nova" panose="020B0602020104020203" pitchFamily="34" charset="0"/>
              </a:rPr>
              <a:t>SCHEMATIC DIAGRAM</a:t>
            </a:r>
          </a:p>
        </p:txBody>
      </p:sp>
      <p:pic>
        <p:nvPicPr>
          <p:cNvPr id="5" name="Picture 6" descr="Diagram&#10;&#10;Description automatically generated">
            <a:extLst>
              <a:ext uri="{FF2B5EF4-FFF2-40B4-BE49-F238E27FC236}">
                <a16:creationId xmlns:a16="http://schemas.microsoft.com/office/drawing/2014/main" id="{8301B2C0-77B8-A3D6-A855-EF83044085CF}"/>
              </a:ext>
            </a:extLst>
          </p:cNvPr>
          <p:cNvPicPr>
            <a:picLocks noChangeAspect="1"/>
          </p:cNvPicPr>
          <p:nvPr/>
        </p:nvPicPr>
        <p:blipFill>
          <a:blip r:embed="rId2"/>
          <a:stretch>
            <a:fillRect/>
          </a:stretch>
        </p:blipFill>
        <p:spPr>
          <a:xfrm>
            <a:off x="2084231" y="1449213"/>
            <a:ext cx="8738557" cy="4950482"/>
          </a:xfrm>
          <a:prstGeom prst="rect">
            <a:avLst/>
          </a:prstGeom>
        </p:spPr>
      </p:pic>
    </p:spTree>
    <p:extLst>
      <p:ext uri="{BB962C8B-B14F-4D97-AF65-F5344CB8AC3E}">
        <p14:creationId xmlns:p14="http://schemas.microsoft.com/office/powerpoint/2010/main" val="3402929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E54CA00-8344-A8C7-DDA3-D1C675FC4B13}"/>
              </a:ext>
            </a:extLst>
          </p:cNvPr>
          <p:cNvSpPr>
            <a:spLocks noGrp="1"/>
          </p:cNvSpPr>
          <p:nvPr>
            <p:ph type="title" idx="4294967295"/>
          </p:nvPr>
        </p:nvSpPr>
        <p:spPr>
          <a:xfrm>
            <a:off x="1023256" y="180507"/>
            <a:ext cx="9906000" cy="1139173"/>
          </a:xfrm>
        </p:spPr>
        <p:txBody>
          <a:bodyPr>
            <a:normAutofit/>
          </a:bodyPr>
          <a:lstStyle/>
          <a:p>
            <a:pPr algn="ctr"/>
            <a:r>
              <a:rPr lang="en-US" dirty="0">
                <a:latin typeface="Gill Sans Nova" panose="020B0602020104020203" pitchFamily="34" charset="0"/>
              </a:rPr>
              <a:t>Base Paper</a:t>
            </a:r>
          </a:p>
        </p:txBody>
      </p:sp>
      <p:sp>
        <p:nvSpPr>
          <p:cNvPr id="6" name="Content Placeholder 2">
            <a:extLst>
              <a:ext uri="{FF2B5EF4-FFF2-40B4-BE49-F238E27FC236}">
                <a16:creationId xmlns:a16="http://schemas.microsoft.com/office/drawing/2014/main" id="{1A52CA7A-A31D-DF65-FC91-51FD0933A307}"/>
              </a:ext>
            </a:extLst>
          </p:cNvPr>
          <p:cNvSpPr txBox="1">
            <a:spLocks/>
          </p:cNvSpPr>
          <p:nvPr/>
        </p:nvSpPr>
        <p:spPr>
          <a:xfrm>
            <a:off x="1319115" y="2523082"/>
            <a:ext cx="9195318" cy="2792336"/>
          </a:xfrm>
          <a:prstGeom prst="rect">
            <a:avLst/>
          </a:prstGeom>
        </p:spPr>
        <p:txBody>
          <a:bodyPr>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endParaRPr lang="en-IN" dirty="0">
              <a:latin typeface="Gill Sans Nova" panose="020B0602020104020203" pitchFamily="34" charset="0"/>
            </a:endParaRPr>
          </a:p>
        </p:txBody>
      </p:sp>
      <p:sp>
        <p:nvSpPr>
          <p:cNvPr id="7" name="Content Placeholder 2">
            <a:extLst>
              <a:ext uri="{FF2B5EF4-FFF2-40B4-BE49-F238E27FC236}">
                <a16:creationId xmlns:a16="http://schemas.microsoft.com/office/drawing/2014/main" id="{8F3E01F4-2EA8-7C62-B5E2-847F659D6C7A}"/>
              </a:ext>
            </a:extLst>
          </p:cNvPr>
          <p:cNvSpPr txBox="1">
            <a:spLocks/>
          </p:cNvSpPr>
          <p:nvPr/>
        </p:nvSpPr>
        <p:spPr>
          <a:xfrm>
            <a:off x="1319115" y="2155787"/>
            <a:ext cx="9314283" cy="3663988"/>
          </a:xfrm>
          <a:prstGeom prst="rect">
            <a:avLst/>
          </a:prstGeom>
        </p:spPr>
        <p:txBody>
          <a:bodyPr>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endParaRPr lang="en-IN" dirty="0">
              <a:latin typeface="Gill Sans Nova" panose="020B0602020104020203" pitchFamily="34" charset="0"/>
            </a:endParaRPr>
          </a:p>
        </p:txBody>
      </p:sp>
      <p:sp>
        <p:nvSpPr>
          <p:cNvPr id="2" name="Content Placeholder 2">
            <a:extLst>
              <a:ext uri="{FF2B5EF4-FFF2-40B4-BE49-F238E27FC236}">
                <a16:creationId xmlns:a16="http://schemas.microsoft.com/office/drawing/2014/main" id="{62EECCEB-8A8E-817B-0F59-55C963ADA974}"/>
              </a:ext>
            </a:extLst>
          </p:cNvPr>
          <p:cNvSpPr txBox="1">
            <a:spLocks/>
          </p:cNvSpPr>
          <p:nvPr/>
        </p:nvSpPr>
        <p:spPr>
          <a:xfrm>
            <a:off x="1023256" y="1223961"/>
            <a:ext cx="10387110" cy="5243981"/>
          </a:xfrm>
          <a:prstGeom prst="rect">
            <a:avLst/>
          </a:prstGeom>
        </p:spPr>
        <p:txBody>
          <a:bodyPr>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IN" dirty="0">
                <a:solidFill>
                  <a:schemeClr val="accent1">
                    <a:lumMod val="20000"/>
                    <a:lumOff val="80000"/>
                  </a:schemeClr>
                </a:solidFill>
                <a:latin typeface="Gill Sans Nova" panose="020B0602020104020203" pitchFamily="34" charset="0"/>
              </a:rPr>
              <a:t>Title - </a:t>
            </a:r>
            <a:r>
              <a:rPr lang="en-US" dirty="0">
                <a:latin typeface="Gill Sans Nova" panose="020B0602020104020203" pitchFamily="34" charset="0"/>
              </a:rPr>
              <a:t>A Survey on Text Pre-Processing &amp; Feature Extraction Techniques in Natural Language Processing</a:t>
            </a:r>
            <a:endParaRPr lang="en-US" dirty="0">
              <a:solidFill>
                <a:schemeClr val="accent1">
                  <a:lumMod val="20000"/>
                  <a:lumOff val="80000"/>
                </a:schemeClr>
              </a:solidFill>
              <a:latin typeface="Gill Sans Nova" panose="020B0602020104020203" pitchFamily="34" charset="0"/>
            </a:endParaRPr>
          </a:p>
          <a:p>
            <a:pPr marL="0" indent="0">
              <a:lnSpc>
                <a:spcPct val="110000"/>
              </a:lnSpc>
              <a:buNone/>
            </a:pPr>
            <a:r>
              <a:rPr lang="en-US" dirty="0">
                <a:solidFill>
                  <a:schemeClr val="accent1">
                    <a:lumMod val="20000"/>
                    <a:lumOff val="80000"/>
                  </a:schemeClr>
                </a:solidFill>
                <a:latin typeface="Gill Sans Nova" panose="020B0602020104020203" pitchFamily="34" charset="0"/>
              </a:rPr>
              <a:t>Authors - </a:t>
            </a:r>
            <a:r>
              <a:rPr lang="en-IN" dirty="0" err="1">
                <a:latin typeface="Gill Sans Nova" panose="020B0602020104020203" pitchFamily="34" charset="0"/>
              </a:rPr>
              <a:t>Ayisha</a:t>
            </a:r>
            <a:r>
              <a:rPr lang="en-IN" dirty="0">
                <a:latin typeface="Gill Sans Nova" panose="020B0602020104020203" pitchFamily="34" charset="0"/>
              </a:rPr>
              <a:t> Tabassum, Dr. Rajendra R. Patil </a:t>
            </a:r>
          </a:p>
          <a:p>
            <a:pPr marL="0" indent="0">
              <a:lnSpc>
                <a:spcPct val="110000"/>
              </a:lnSpc>
              <a:buNone/>
            </a:pPr>
            <a:r>
              <a:rPr lang="en-IN" dirty="0">
                <a:solidFill>
                  <a:schemeClr val="accent1">
                    <a:lumMod val="20000"/>
                    <a:lumOff val="80000"/>
                  </a:schemeClr>
                </a:solidFill>
                <a:latin typeface="Gill Sans Nova" panose="020B0602020104020203" pitchFamily="34" charset="0"/>
              </a:rPr>
              <a:t>YOP - </a:t>
            </a:r>
            <a:r>
              <a:rPr lang="en-IN" dirty="0">
                <a:latin typeface="Gill Sans Nova" panose="020B0602020104020203" pitchFamily="34" charset="0"/>
              </a:rPr>
              <a:t>2020, IRJET</a:t>
            </a:r>
          </a:p>
          <a:p>
            <a:pPr marL="0" indent="0">
              <a:lnSpc>
                <a:spcPct val="110000"/>
              </a:lnSpc>
              <a:buNone/>
            </a:pPr>
            <a:r>
              <a:rPr lang="en-US" dirty="0">
                <a:solidFill>
                  <a:schemeClr val="accent1">
                    <a:lumMod val="20000"/>
                    <a:lumOff val="80000"/>
                  </a:schemeClr>
                </a:solidFill>
                <a:latin typeface="Gill Sans Nova" panose="020B0602020104020203" pitchFamily="34" charset="0"/>
              </a:rPr>
              <a:t>Findings - </a:t>
            </a:r>
            <a:r>
              <a:rPr lang="en-US" dirty="0">
                <a:latin typeface="Gill Sans Nova" panose="020B0602020104020203" pitchFamily="34" charset="0"/>
              </a:rPr>
              <a:t>Text preprocessing is a crucial step in improving the accuracy of text-based machine learning algorithms. </a:t>
            </a:r>
          </a:p>
          <a:p>
            <a:pPr>
              <a:lnSpc>
                <a:spcPct val="110000"/>
              </a:lnSpc>
            </a:pPr>
            <a:r>
              <a:rPr lang="en-US" dirty="0">
                <a:latin typeface="Gill Sans Nova" panose="020B0602020104020203" pitchFamily="34" charset="0"/>
              </a:rPr>
              <a:t>Common techniques include tokenization, removal of </a:t>
            </a:r>
            <a:r>
              <a:rPr lang="en-US" dirty="0" err="1">
                <a:latin typeface="Gill Sans Nova" panose="020B0602020104020203" pitchFamily="34" charset="0"/>
              </a:rPr>
              <a:t>stopwords</a:t>
            </a:r>
            <a:r>
              <a:rPr lang="en-US" dirty="0">
                <a:latin typeface="Gill Sans Nova" panose="020B0602020104020203" pitchFamily="34" charset="0"/>
              </a:rPr>
              <a:t> and punctuation, and lemmatization. </a:t>
            </a:r>
          </a:p>
          <a:p>
            <a:pPr>
              <a:lnSpc>
                <a:spcPct val="110000"/>
              </a:lnSpc>
            </a:pPr>
            <a:r>
              <a:rPr lang="en-US" dirty="0">
                <a:latin typeface="Gill Sans Nova" panose="020B0602020104020203" pitchFamily="34" charset="0"/>
              </a:rPr>
              <a:t>Feature extraction methods like bag-of-words and TF-IDF are also widely used, with TF-IDF being the preferred method for identifying prominent features and downscaling irrelevant features. </a:t>
            </a:r>
          </a:p>
          <a:p>
            <a:pPr>
              <a:lnSpc>
                <a:spcPct val="110000"/>
              </a:lnSpc>
            </a:pPr>
            <a:r>
              <a:rPr lang="en-US" dirty="0">
                <a:latin typeface="Gill Sans Nova" panose="020B0602020104020203" pitchFamily="34" charset="0"/>
              </a:rPr>
              <a:t>The order of the NLP pipeline can also affect the results. The techniques used and their order may vary depending on the use case.</a:t>
            </a:r>
            <a:endParaRPr lang="en-IN" dirty="0">
              <a:latin typeface="Gill Sans Nova" panose="020B0602020104020203" pitchFamily="34" charset="0"/>
            </a:endParaRPr>
          </a:p>
        </p:txBody>
      </p:sp>
    </p:spTree>
    <p:extLst>
      <p:ext uri="{BB962C8B-B14F-4D97-AF65-F5344CB8AC3E}">
        <p14:creationId xmlns:p14="http://schemas.microsoft.com/office/powerpoint/2010/main" val="240325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1A9A55-B987-4E7B-8BC7-1BBDDA3266E2}"/>
              </a:ext>
            </a:extLst>
          </p:cNvPr>
          <p:cNvSpPr>
            <a:spLocks noGrp="1"/>
          </p:cNvSpPr>
          <p:nvPr>
            <p:ph type="title"/>
          </p:nvPr>
        </p:nvSpPr>
        <p:spPr>
          <a:xfrm>
            <a:off x="28074" y="359041"/>
            <a:ext cx="12163926" cy="786063"/>
          </a:xfrm>
        </p:spPr>
        <p:txBody>
          <a:bodyPr/>
          <a:lstStyle/>
          <a:p>
            <a:pPr algn="ctr"/>
            <a:r>
              <a:rPr lang="en-IN" dirty="0">
                <a:latin typeface="Gill Sans Nova" panose="020B0602020104020203" pitchFamily="34" charset="0"/>
              </a:rPr>
              <a:t>REFERENCES</a:t>
            </a:r>
            <a:endParaRPr lang="en-US" dirty="0">
              <a:latin typeface="Gill Sans Nova" panose="020B0602020104020203" pitchFamily="34" charset="0"/>
            </a:endParaRPr>
          </a:p>
        </p:txBody>
      </p:sp>
      <p:sp>
        <p:nvSpPr>
          <p:cNvPr id="5" name="Content Placeholder 2">
            <a:extLst>
              <a:ext uri="{FF2B5EF4-FFF2-40B4-BE49-F238E27FC236}">
                <a16:creationId xmlns:a16="http://schemas.microsoft.com/office/drawing/2014/main" id="{1965637C-6D78-482A-9B17-087418599436}"/>
              </a:ext>
            </a:extLst>
          </p:cNvPr>
          <p:cNvSpPr>
            <a:spLocks noGrp="1"/>
          </p:cNvSpPr>
          <p:nvPr>
            <p:ph idx="1"/>
          </p:nvPr>
        </p:nvSpPr>
        <p:spPr>
          <a:xfrm>
            <a:off x="971550" y="1145104"/>
            <a:ext cx="10763250" cy="4914900"/>
          </a:xfrm>
        </p:spPr>
        <p:txBody>
          <a:bodyPr>
            <a:noAutofit/>
          </a:bodyPr>
          <a:lstStyle/>
          <a:p>
            <a:pPr marL="0" indent="0" rtl="0">
              <a:spcBef>
                <a:spcPts val="0"/>
              </a:spcBef>
              <a:spcAft>
                <a:spcPts val="800"/>
              </a:spcAft>
              <a:buNone/>
            </a:pPr>
            <a:r>
              <a:rPr lang="en-IN" sz="1600" b="1" i="0" u="none" strike="noStrike" dirty="0">
                <a:effectLst/>
                <a:latin typeface="Gill Sans Nova" panose="020B0602020104020203" pitchFamily="34" charset="0"/>
              </a:rPr>
              <a:t>[1]  </a:t>
            </a:r>
            <a:r>
              <a:rPr lang="en-IN" sz="1600" b="0" i="0" u="none" strike="noStrike" dirty="0" err="1">
                <a:effectLst/>
                <a:latin typeface="Gill Sans Nova" panose="020B0602020104020203" pitchFamily="34" charset="0"/>
              </a:rPr>
              <a:t>Ayisha</a:t>
            </a:r>
            <a:r>
              <a:rPr lang="en-IN" sz="1600" b="0" i="0" u="none" strike="noStrike" dirty="0">
                <a:effectLst/>
                <a:latin typeface="Gill Sans Nova" panose="020B0602020104020203" pitchFamily="34" charset="0"/>
              </a:rPr>
              <a:t> Tabassum, Dr. Rajendra R. Patil - “A Survey on Text Pre-Processing &amp; Feature Extraction Techniques in Natural Language Processing” - 2020</a:t>
            </a:r>
            <a:endParaRPr lang="en-IN" sz="1600" b="0" dirty="0">
              <a:effectLst/>
              <a:latin typeface="Gill Sans Nova" panose="020B0602020104020203" pitchFamily="34" charset="0"/>
            </a:endParaRPr>
          </a:p>
          <a:p>
            <a:pPr marL="0" indent="0" algn="ctr" rtl="0" fontAlgn="base">
              <a:spcBef>
                <a:spcPts val="0"/>
              </a:spcBef>
              <a:spcAft>
                <a:spcPts val="800"/>
              </a:spcAft>
              <a:buNone/>
            </a:pPr>
            <a:r>
              <a:rPr lang="en-IN" sz="1600" b="0" i="0" u="sng" strike="noStrike" dirty="0">
                <a:effectLst/>
                <a:latin typeface="Gill Sans Nova" panose="020B0602020104020203" pitchFamily="34" charset="0"/>
                <a:hlinkClick r:id="rId2">
                  <a:extLst>
                    <a:ext uri="{A12FA001-AC4F-418D-AE19-62706E023703}">
                      <ahyp:hlinkClr xmlns:ahyp="http://schemas.microsoft.com/office/drawing/2018/hyperlinkcolor" val="tx"/>
                    </a:ext>
                  </a:extLst>
                </a:hlinkClick>
              </a:rPr>
              <a:t>https://www.irjet.net/archives/V7/i6/IRJET-V7I6913.pdf</a:t>
            </a:r>
            <a:endParaRPr lang="en-IN" sz="1600" b="1" i="0" u="none" strike="noStrike" dirty="0">
              <a:effectLst/>
              <a:latin typeface="Gill Sans Nova" panose="020B0602020104020203" pitchFamily="34" charset="0"/>
            </a:endParaRPr>
          </a:p>
          <a:p>
            <a:pPr marL="0" indent="0" rtl="0">
              <a:spcBef>
                <a:spcPts val="0"/>
              </a:spcBef>
              <a:spcAft>
                <a:spcPts val="800"/>
              </a:spcAft>
              <a:buNone/>
            </a:pPr>
            <a:r>
              <a:rPr lang="en-IN" sz="1600" b="1" i="0" u="none" strike="noStrike" dirty="0">
                <a:effectLst/>
                <a:latin typeface="Gill Sans Nova" panose="020B0602020104020203" pitchFamily="34" charset="0"/>
              </a:rPr>
              <a:t>[</a:t>
            </a:r>
            <a:r>
              <a:rPr lang="en-IN" sz="1600" b="1" dirty="0">
                <a:latin typeface="Gill Sans Nova" panose="020B0602020104020203" pitchFamily="34" charset="0"/>
              </a:rPr>
              <a:t>2</a:t>
            </a:r>
            <a:r>
              <a:rPr lang="en-IN" sz="1600" b="1" i="0" u="none" strike="noStrike" dirty="0">
                <a:effectLst/>
                <a:latin typeface="Gill Sans Nova" panose="020B0602020104020203" pitchFamily="34" charset="0"/>
              </a:rPr>
              <a:t>] </a:t>
            </a:r>
            <a:r>
              <a:rPr lang="en-IN" sz="1600" b="0" i="0" u="none" strike="noStrike" dirty="0">
                <a:effectLst/>
                <a:latin typeface="Gill Sans Nova" panose="020B0602020104020203" pitchFamily="34" charset="0"/>
              </a:rPr>
              <a:t>Manjusha Pandey </a:t>
            </a:r>
            <a:r>
              <a:rPr lang="en-IN" sz="1600" b="0" i="0" u="none" strike="noStrike" dirty="0" err="1">
                <a:effectLst/>
                <a:latin typeface="Gill Sans Nova" panose="020B0602020104020203" pitchFamily="34" charset="0"/>
              </a:rPr>
              <a:t>Indrashis</a:t>
            </a:r>
            <a:r>
              <a:rPr lang="en-IN" sz="1600" b="0" i="0" u="none" strike="noStrike" dirty="0">
                <a:effectLst/>
                <a:latin typeface="Gill Sans Nova" panose="020B0602020104020203" pitchFamily="34" charset="0"/>
              </a:rPr>
              <a:t> Das Siddharth S. </a:t>
            </a:r>
            <a:r>
              <a:rPr lang="en-IN" sz="1600" b="0" i="0" u="none" strike="noStrike" dirty="0" err="1">
                <a:effectLst/>
                <a:latin typeface="Gill Sans Nova" panose="020B0602020104020203" pitchFamily="34" charset="0"/>
              </a:rPr>
              <a:t>Rautaray</a:t>
            </a:r>
            <a:r>
              <a:rPr lang="en-IN" sz="1600" b="0" i="0" u="none" strike="noStrike" dirty="0">
                <a:effectLst/>
                <a:latin typeface="Gill Sans Nova" panose="020B0602020104020203" pitchFamily="34" charset="0"/>
              </a:rPr>
              <a:t>​ </a:t>
            </a:r>
            <a:r>
              <a:rPr lang="en-IN" sz="1600" b="0" i="0" u="none" strike="noStrike" dirty="0" err="1">
                <a:effectLst/>
                <a:latin typeface="Gill Sans Nova" panose="020B0602020104020203" pitchFamily="34" charset="0"/>
              </a:rPr>
              <a:t>bharat</a:t>
            </a:r>
            <a:r>
              <a:rPr lang="en-IN" sz="1600" b="0" i="0" u="none" strike="noStrike" dirty="0">
                <a:effectLst/>
                <a:latin typeface="Gill Sans Nova" panose="020B0602020104020203" pitchFamily="34" charset="0"/>
              </a:rPr>
              <a:t> </a:t>
            </a:r>
            <a:r>
              <a:rPr lang="en-IN" sz="1600" b="0" i="0" u="none" strike="noStrike" dirty="0" err="1">
                <a:effectLst/>
                <a:latin typeface="Gill Sans Nova" panose="020B0602020104020203" pitchFamily="34" charset="0"/>
              </a:rPr>
              <a:t>sharma</a:t>
            </a:r>
            <a:r>
              <a:rPr lang="en-IN" sz="1600" b="0" i="0" u="none" strike="noStrike" dirty="0">
                <a:effectLst/>
                <a:latin typeface="Gill Sans Nova" panose="020B0602020104020203" pitchFamily="34" charset="0"/>
              </a:rPr>
              <a:t> - “An Examination System Automation Using Natural Language Processing” - 2020</a:t>
            </a:r>
            <a:endParaRPr lang="en-IN" sz="1600" b="0" dirty="0">
              <a:effectLst/>
              <a:latin typeface="Gill Sans Nova" panose="020B0602020104020203" pitchFamily="34" charset="0"/>
            </a:endParaRPr>
          </a:p>
          <a:p>
            <a:pPr marL="0" indent="0" algn="ctr" rtl="0" fontAlgn="base">
              <a:spcBef>
                <a:spcPts val="0"/>
              </a:spcBef>
              <a:spcAft>
                <a:spcPts val="800"/>
              </a:spcAft>
              <a:buNone/>
            </a:pPr>
            <a:r>
              <a:rPr lang="en-IN" sz="1600" b="0" i="0" u="sng" strike="noStrike" dirty="0">
                <a:effectLst/>
                <a:latin typeface="Gill Sans Nova" panose="020B0602020104020203" pitchFamily="34" charset="0"/>
                <a:hlinkClick r:id="rId3">
                  <a:extLst>
                    <a:ext uri="{A12FA001-AC4F-418D-AE19-62706E023703}">
                      <ahyp:hlinkClr xmlns:ahyp="http://schemas.microsoft.com/office/drawing/2018/hyperlinkcolor" val="tx"/>
                    </a:ext>
                  </a:extLst>
                </a:hlinkClick>
              </a:rPr>
              <a:t>https://www.researchgate.net/publication/339406698_An_Examination_System_Automation_Using_Natural_Language_Processing​</a:t>
            </a:r>
            <a:endParaRPr lang="en-IN" sz="1600" b="0" i="0" u="none" strike="noStrike" dirty="0">
              <a:effectLst/>
              <a:latin typeface="Gill Sans Nova" panose="020B0602020104020203" pitchFamily="34" charset="0"/>
            </a:endParaRPr>
          </a:p>
          <a:p>
            <a:pPr marL="0" indent="0" rtl="0">
              <a:spcBef>
                <a:spcPts val="0"/>
              </a:spcBef>
              <a:spcAft>
                <a:spcPts val="800"/>
              </a:spcAft>
              <a:buNone/>
            </a:pPr>
            <a:r>
              <a:rPr lang="en-IN" sz="1600" b="1" i="0" u="none" strike="noStrike" dirty="0">
                <a:effectLst/>
                <a:latin typeface="Gill Sans Nova" panose="020B0602020104020203" pitchFamily="34" charset="0"/>
              </a:rPr>
              <a:t>[3] </a:t>
            </a:r>
            <a:r>
              <a:rPr lang="en-IN" sz="1600" b="0" i="0" u="none" strike="noStrike" dirty="0" err="1">
                <a:effectLst/>
                <a:latin typeface="Gill Sans Nova" panose="020B0602020104020203" pitchFamily="34" charset="0"/>
              </a:rPr>
              <a:t>Eftim</a:t>
            </a:r>
            <a:r>
              <a:rPr lang="en-IN" sz="1600" b="0" i="0" u="none" strike="noStrike" dirty="0">
                <a:effectLst/>
                <a:latin typeface="Gill Sans Nova" panose="020B0602020104020203" pitchFamily="34" charset="0"/>
              </a:rPr>
              <a:t> </a:t>
            </a:r>
            <a:r>
              <a:rPr lang="en-IN" sz="1600" b="0" i="0" u="none" strike="noStrike" dirty="0" err="1">
                <a:effectLst/>
                <a:latin typeface="Gill Sans Nova" panose="020B0602020104020203" pitchFamily="34" charset="0"/>
              </a:rPr>
              <a:t>Zdravevski</a:t>
            </a:r>
            <a:r>
              <a:rPr lang="en-IN" sz="1600" b="0" i="0" u="none" strike="noStrike" dirty="0">
                <a:effectLst/>
                <a:latin typeface="Gill Sans Nova" panose="020B0602020104020203" pitchFamily="34" charset="0"/>
              </a:rPr>
              <a:t>, </a:t>
            </a:r>
            <a:r>
              <a:rPr lang="en-IN" sz="1600" b="0" i="0" u="none" strike="noStrike" dirty="0" err="1">
                <a:effectLst/>
                <a:latin typeface="Gill Sans Nova" panose="020B0602020104020203" pitchFamily="34" charset="0"/>
              </a:rPr>
              <a:t>Petre</a:t>
            </a:r>
            <a:r>
              <a:rPr lang="en-IN" sz="1600" b="0" i="0" u="none" strike="noStrike" dirty="0">
                <a:effectLst/>
                <a:latin typeface="Gill Sans Nova" panose="020B0602020104020203" pitchFamily="34" charset="0"/>
              </a:rPr>
              <a:t> </a:t>
            </a:r>
            <a:r>
              <a:rPr lang="en-IN" sz="1600" b="0" i="0" u="none" strike="noStrike" dirty="0" err="1">
                <a:effectLst/>
                <a:latin typeface="Gill Sans Nova" panose="020B0602020104020203" pitchFamily="34" charset="0"/>
              </a:rPr>
              <a:t>Lameski</a:t>
            </a:r>
            <a:r>
              <a:rPr lang="en-IN" sz="1600" b="0" i="0" u="none" strike="noStrike" dirty="0">
                <a:effectLst/>
                <a:latin typeface="Gill Sans Nova" panose="020B0602020104020203" pitchFamily="34" charset="0"/>
              </a:rPr>
              <a:t>, Vladimir </a:t>
            </a:r>
            <a:r>
              <a:rPr lang="en-IN" sz="1600" b="0" i="0" u="none" strike="noStrike" dirty="0" err="1">
                <a:effectLst/>
                <a:latin typeface="Gill Sans Nova" panose="020B0602020104020203" pitchFamily="34" charset="0"/>
              </a:rPr>
              <a:t>Trajkovik</a:t>
            </a:r>
            <a:r>
              <a:rPr lang="en-IN" sz="1600" b="0" i="0" u="none" strike="noStrike" dirty="0">
                <a:effectLst/>
                <a:latin typeface="Gill Sans Nova" panose="020B0602020104020203" pitchFamily="34" charset="0"/>
              </a:rPr>
              <a:t>, Ivan </a:t>
            </a:r>
            <a:r>
              <a:rPr lang="en-IN" sz="1600" b="0" i="0" u="none" strike="noStrike" dirty="0" err="1">
                <a:effectLst/>
                <a:latin typeface="Gill Sans Nova" panose="020B0602020104020203" pitchFamily="34" charset="0"/>
              </a:rPr>
              <a:t>Chorbev</a:t>
            </a:r>
            <a:r>
              <a:rPr lang="en-IN" sz="1600" b="0" i="0" u="none" strike="noStrike" dirty="0">
                <a:effectLst/>
                <a:latin typeface="Gill Sans Nova" panose="020B0602020104020203" pitchFamily="34" charset="0"/>
              </a:rPr>
              <a:t>, </a:t>
            </a:r>
            <a:r>
              <a:rPr lang="en-IN" sz="1600" b="0" i="0" u="none" strike="noStrike" dirty="0" err="1">
                <a:effectLst/>
                <a:latin typeface="Gill Sans Nova" panose="020B0602020104020203" pitchFamily="34" charset="0"/>
              </a:rPr>
              <a:t>Rossitza</a:t>
            </a:r>
            <a:r>
              <a:rPr lang="en-IN" sz="1600" b="0" i="0" u="none" strike="noStrike" dirty="0">
                <a:effectLst/>
                <a:latin typeface="Gill Sans Nova" panose="020B0602020104020203" pitchFamily="34" charset="0"/>
              </a:rPr>
              <a:t> </a:t>
            </a:r>
            <a:r>
              <a:rPr lang="en-IN" sz="1600" b="0" i="0" u="none" strike="noStrike" dirty="0" err="1">
                <a:effectLst/>
                <a:latin typeface="Gill Sans Nova" panose="020B0602020104020203" pitchFamily="34" charset="0"/>
              </a:rPr>
              <a:t>Goleva</a:t>
            </a:r>
            <a:r>
              <a:rPr lang="en-IN" sz="1600" b="0" i="0" u="none" strike="noStrike" dirty="0">
                <a:effectLst/>
                <a:latin typeface="Gill Sans Nova" panose="020B0602020104020203" pitchFamily="34" charset="0"/>
              </a:rPr>
              <a:t>, Nuno Pombo &amp; Nuno M. Garcia -</a:t>
            </a:r>
            <a:r>
              <a:rPr lang="en-IN" sz="1600" b="1" i="0" u="none" strike="noStrike" dirty="0">
                <a:effectLst/>
                <a:latin typeface="Gill Sans Nova" panose="020B0602020104020203" pitchFamily="34" charset="0"/>
              </a:rPr>
              <a:t> </a:t>
            </a:r>
            <a:r>
              <a:rPr lang="en-IN" sz="1600" b="0" i="0" u="none" strike="noStrike" dirty="0">
                <a:effectLst/>
                <a:latin typeface="Gill Sans Nova" panose="020B0602020104020203" pitchFamily="34" charset="0"/>
              </a:rPr>
              <a:t>“Automation in Systematic, Scoping and Rapid Reviews by an NLP Toolkit: A Case Study in Enhanced Living Environments” - 2019</a:t>
            </a:r>
            <a:endParaRPr lang="en-IN" sz="1600" b="0" dirty="0">
              <a:effectLst/>
              <a:latin typeface="Gill Sans Nova" panose="020B0602020104020203" pitchFamily="34" charset="0"/>
            </a:endParaRPr>
          </a:p>
          <a:p>
            <a:pPr marL="0" indent="0" algn="ctr" rtl="0" fontAlgn="base">
              <a:spcBef>
                <a:spcPts val="0"/>
              </a:spcBef>
              <a:spcAft>
                <a:spcPts val="800"/>
              </a:spcAft>
              <a:buNone/>
            </a:pPr>
            <a:r>
              <a:rPr lang="en-IN" sz="1600" b="0" i="0" u="sng" strike="noStrike" dirty="0">
                <a:effectLst/>
                <a:latin typeface="Gill Sans Nova" panose="020B0602020104020203" pitchFamily="34" charset="0"/>
                <a:hlinkClick r:id="rId4">
                  <a:extLst>
                    <a:ext uri="{A12FA001-AC4F-418D-AE19-62706E023703}">
                      <ahyp:hlinkClr xmlns:ahyp="http://schemas.microsoft.com/office/drawing/2018/hyperlinkcolor" val="tx"/>
                    </a:ext>
                  </a:extLst>
                </a:hlinkClick>
              </a:rPr>
              <a:t>https://link.springer.com/chapter/10.1007/978-3-030-10752-9_1#Sec9​</a:t>
            </a:r>
            <a:endParaRPr lang="en-IN" sz="1600" b="0" i="0" u="none" strike="noStrike" dirty="0">
              <a:effectLst/>
              <a:latin typeface="Gill Sans Nova" panose="020B0602020104020203" pitchFamily="34" charset="0"/>
            </a:endParaRPr>
          </a:p>
          <a:p>
            <a:pPr marL="0" indent="0" rtl="0">
              <a:spcBef>
                <a:spcPts val="0"/>
              </a:spcBef>
              <a:spcAft>
                <a:spcPts val="800"/>
              </a:spcAft>
              <a:buNone/>
            </a:pPr>
            <a:r>
              <a:rPr lang="en-IN" sz="1600" b="1" i="0" u="none" strike="noStrike" dirty="0">
                <a:effectLst/>
                <a:latin typeface="Gill Sans Nova" panose="020B0602020104020203" pitchFamily="34" charset="0"/>
              </a:rPr>
              <a:t>[4] </a:t>
            </a:r>
            <a:r>
              <a:rPr lang="en-IN" sz="1600" b="0" i="0" u="none" strike="noStrike" dirty="0">
                <a:effectLst/>
                <a:latin typeface="Gill Sans Nova" panose="020B0602020104020203" pitchFamily="34" charset="0"/>
              </a:rPr>
              <a:t>Mohammad Hossein ,Hassan B. </a:t>
            </a:r>
            <a:r>
              <a:rPr lang="en-IN" sz="1600" b="0" i="0" u="none" strike="noStrike" dirty="0" err="1">
                <a:effectLst/>
                <a:latin typeface="Gill Sans Nova" panose="020B0602020104020203" pitchFamily="34" charset="0"/>
              </a:rPr>
              <a:t>Kazemian</a:t>
            </a:r>
            <a:r>
              <a:rPr lang="en-IN" sz="1600" b="0" i="0" u="none" strike="noStrike" dirty="0">
                <a:effectLst/>
                <a:latin typeface="Gill Sans Nova" panose="020B0602020104020203" pitchFamily="34" charset="0"/>
              </a:rPr>
              <a:t>, Karim </a:t>
            </a:r>
            <a:r>
              <a:rPr lang="en-IN" sz="1600" b="0" i="0" u="none" strike="noStrike" dirty="0" err="1">
                <a:effectLst/>
                <a:latin typeface="Gill Sans Nova" panose="020B0602020104020203" pitchFamily="34" charset="0"/>
              </a:rPr>
              <a:t>Ouazzane</a:t>
            </a:r>
            <a:r>
              <a:rPr lang="en-IN" sz="1600" b="0" i="0" u="none" strike="noStrike" dirty="0">
                <a:effectLst/>
                <a:latin typeface="Gill Sans Nova" panose="020B0602020104020203" pitchFamily="34" charset="0"/>
              </a:rPr>
              <a:t>, Chris Chandler - “Natural Language Processing approach to NLP Meta model automation” - 2018</a:t>
            </a:r>
            <a:endParaRPr lang="en-IN" sz="1600" b="0" dirty="0">
              <a:effectLst/>
              <a:latin typeface="Gill Sans Nova" panose="020B0602020104020203" pitchFamily="34" charset="0"/>
            </a:endParaRPr>
          </a:p>
          <a:p>
            <a:pPr marL="0" indent="0" algn="ctr" rtl="0" fontAlgn="base">
              <a:spcBef>
                <a:spcPts val="0"/>
              </a:spcBef>
              <a:spcAft>
                <a:spcPts val="800"/>
              </a:spcAft>
              <a:buNone/>
            </a:pPr>
            <a:r>
              <a:rPr lang="en-IN" sz="1600" b="0" i="0" u="sng" strike="noStrike" dirty="0">
                <a:effectLst/>
                <a:latin typeface="Gill Sans Nova" panose="020B0602020104020203" pitchFamily="34" charset="0"/>
                <a:hlinkClick r:id="rId5">
                  <a:extLst>
                    <a:ext uri="{A12FA001-AC4F-418D-AE19-62706E023703}">
                      <ahyp:hlinkClr xmlns:ahyp="http://schemas.microsoft.com/office/drawing/2018/hyperlinkcolor" val="tx"/>
                    </a:ext>
                  </a:extLst>
                </a:hlinkClick>
              </a:rPr>
              <a:t>http://repository.londonmet.ac.uk/3447/1/Paper.pdf</a:t>
            </a:r>
            <a:endParaRPr lang="en-IN" sz="1600" b="0" i="0" u="none" strike="noStrike" dirty="0">
              <a:effectLst/>
              <a:latin typeface="Gill Sans Nova" panose="020B0602020104020203" pitchFamily="34" charset="0"/>
            </a:endParaRPr>
          </a:p>
        </p:txBody>
      </p:sp>
    </p:spTree>
    <p:extLst>
      <p:ext uri="{BB962C8B-B14F-4D97-AF65-F5344CB8AC3E}">
        <p14:creationId xmlns:p14="http://schemas.microsoft.com/office/powerpoint/2010/main" val="1325030510"/>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2935</TotalTime>
  <Words>702</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Nova</vt:lpstr>
      <vt:lpstr>Walbaum Display</vt:lpstr>
      <vt:lpstr>RegattaVTI</vt:lpstr>
      <vt:lpstr>NLP Automation for text classification</vt:lpstr>
      <vt:lpstr>INTRODUCTION</vt:lpstr>
      <vt:lpstr>INTRODUCTION</vt:lpstr>
      <vt:lpstr>Problem Statement</vt:lpstr>
      <vt:lpstr>Objectives</vt:lpstr>
      <vt:lpstr>PowerPoint Presentation</vt:lpstr>
      <vt:lpstr>Base Paper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ASSIST</dc:title>
  <dc:creator>Abhiram K V</dc:creator>
  <cp:lastModifiedBy>M R Naveen Kumar</cp:lastModifiedBy>
  <cp:revision>327</cp:revision>
  <dcterms:created xsi:type="dcterms:W3CDTF">2022-11-01T11:50:48Z</dcterms:created>
  <dcterms:modified xsi:type="dcterms:W3CDTF">2023-02-06T04:25:41Z</dcterms:modified>
</cp:coreProperties>
</file>