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68" r:id="rId11"/>
    <p:sldId id="269" r:id="rId12"/>
    <p:sldId id="270" r:id="rId13"/>
    <p:sldId id="271" r:id="rId14"/>
    <p:sldId id="267" r:id="rId15"/>
    <p:sldId id="27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E7832C-4E95-4757-847D-A1CA54D17C64}" v="1218" dt="2022-12-05T16:30:10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C3784-EB9D-4E36-891F-1657788D91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60BC38-52AF-4CDF-99AC-59D6D1E534E9}">
      <dgm:prSet/>
      <dgm:spPr/>
      <dgm:t>
        <a:bodyPr/>
        <a:lstStyle/>
        <a:p>
          <a:r>
            <a:rPr lang="en-US" dirty="0">
              <a:latin typeface="Walbaum Display"/>
            </a:rPr>
            <a:t>Automation of natural language processing is an ongoing process that is becoming increasingly important as businesses strive to become more efficient and productive.</a:t>
          </a:r>
        </a:p>
      </dgm:t>
    </dgm:pt>
    <dgm:pt modelId="{B2C0E15D-9C6E-4E51-9F33-0227642785A4}" type="parTrans" cxnId="{ED629387-DD51-479D-9CE2-0D1006F7F2A2}">
      <dgm:prSet/>
      <dgm:spPr/>
      <dgm:t>
        <a:bodyPr/>
        <a:lstStyle/>
        <a:p>
          <a:endParaRPr lang="en-US"/>
        </a:p>
      </dgm:t>
    </dgm:pt>
    <dgm:pt modelId="{EEFA167A-ABA8-4930-924A-0B0A1F7C63D9}" type="sibTrans" cxnId="{ED629387-DD51-479D-9CE2-0D1006F7F2A2}">
      <dgm:prSet/>
      <dgm:spPr/>
      <dgm:t>
        <a:bodyPr/>
        <a:lstStyle/>
        <a:p>
          <a:endParaRPr lang="en-US"/>
        </a:p>
      </dgm:t>
    </dgm:pt>
    <dgm:pt modelId="{9DEBBD66-1FA4-4DCD-82AD-0C57383D4BF5}">
      <dgm:prSet/>
      <dgm:spPr/>
      <dgm:t>
        <a:bodyPr/>
        <a:lstStyle/>
        <a:p>
          <a:r>
            <a:rPr lang="en-US" dirty="0">
              <a:latin typeface="Walbaum Display"/>
            </a:rPr>
            <a:t>By automating natural language processing tasks, individuals and businesses can save time and resources while still delivering accurate results. </a:t>
          </a:r>
        </a:p>
      </dgm:t>
    </dgm:pt>
    <dgm:pt modelId="{A6F8082F-97A3-431B-84D9-A33A96457DF0}" type="parTrans" cxnId="{8E79513F-9B96-4263-9039-D352718A0768}">
      <dgm:prSet/>
      <dgm:spPr/>
      <dgm:t>
        <a:bodyPr/>
        <a:lstStyle/>
        <a:p>
          <a:endParaRPr lang="en-US"/>
        </a:p>
      </dgm:t>
    </dgm:pt>
    <dgm:pt modelId="{DC823CA0-C728-44D8-AD6F-52A1C9E83A0E}" type="sibTrans" cxnId="{8E79513F-9B96-4263-9039-D352718A0768}">
      <dgm:prSet/>
      <dgm:spPr/>
      <dgm:t>
        <a:bodyPr/>
        <a:lstStyle/>
        <a:p>
          <a:endParaRPr lang="en-US"/>
        </a:p>
      </dgm:t>
    </dgm:pt>
    <dgm:pt modelId="{B87B8FCC-B59B-4082-98DE-7EF217B9886F}">
      <dgm:prSet/>
      <dgm:spPr/>
      <dgm:t>
        <a:bodyPr/>
        <a:lstStyle/>
        <a:p>
          <a:pPr rtl="0"/>
          <a:r>
            <a:rPr lang="en-US" dirty="0">
              <a:latin typeface="Walbaum Display"/>
            </a:rPr>
            <a:t>Automation helps to reduce the cost of human labor while improving the quality of results. </a:t>
          </a:r>
        </a:p>
      </dgm:t>
    </dgm:pt>
    <dgm:pt modelId="{A421C88D-3132-4235-9EE6-85DD0F2935D4}" type="parTrans" cxnId="{ABE8EE24-6086-45A3-83F6-BDA0CA7EDF6F}">
      <dgm:prSet/>
      <dgm:spPr/>
      <dgm:t>
        <a:bodyPr/>
        <a:lstStyle/>
        <a:p>
          <a:endParaRPr lang="en-US"/>
        </a:p>
      </dgm:t>
    </dgm:pt>
    <dgm:pt modelId="{1167BA8A-00ED-43D7-A690-48FF2B2DBD1A}" type="sibTrans" cxnId="{ABE8EE24-6086-45A3-83F6-BDA0CA7EDF6F}">
      <dgm:prSet/>
      <dgm:spPr/>
      <dgm:t>
        <a:bodyPr/>
        <a:lstStyle/>
        <a:p>
          <a:endParaRPr lang="en-US"/>
        </a:p>
      </dgm:t>
    </dgm:pt>
    <dgm:pt modelId="{739CF5E2-5681-4E9F-9CF0-88DB50319F40}">
      <dgm:prSet/>
      <dgm:spPr/>
      <dgm:t>
        <a:bodyPr/>
        <a:lstStyle/>
        <a:p>
          <a:r>
            <a:rPr lang="en-US" dirty="0">
              <a:latin typeface="Walbaum Display"/>
            </a:rPr>
            <a:t>With the help of Web-based interface one can effectively use automation to streamline their natural language processing tasks and improve the accuracy of their results.</a:t>
          </a:r>
        </a:p>
      </dgm:t>
    </dgm:pt>
    <dgm:pt modelId="{3AA439D8-0FDD-44AC-A4E4-C7850758EF32}" type="parTrans" cxnId="{81EF1EAB-BD64-4F1A-BC68-37D1A1B2F07E}">
      <dgm:prSet/>
      <dgm:spPr/>
      <dgm:t>
        <a:bodyPr/>
        <a:lstStyle/>
        <a:p>
          <a:endParaRPr lang="en-US"/>
        </a:p>
      </dgm:t>
    </dgm:pt>
    <dgm:pt modelId="{221A534D-383C-4D4D-9EC1-7CEBB15BDF46}" type="sibTrans" cxnId="{81EF1EAB-BD64-4F1A-BC68-37D1A1B2F07E}">
      <dgm:prSet/>
      <dgm:spPr/>
      <dgm:t>
        <a:bodyPr/>
        <a:lstStyle/>
        <a:p>
          <a:endParaRPr lang="en-US"/>
        </a:p>
      </dgm:t>
    </dgm:pt>
    <dgm:pt modelId="{3DD983D3-7BD8-459C-B539-111610855EDF}" type="pres">
      <dgm:prSet presAssocID="{183C3784-EB9D-4E36-891F-1657788D91C9}" presName="root" presStyleCnt="0">
        <dgm:presLayoutVars>
          <dgm:dir/>
          <dgm:resizeHandles val="exact"/>
        </dgm:presLayoutVars>
      </dgm:prSet>
      <dgm:spPr/>
    </dgm:pt>
    <dgm:pt modelId="{ED4EE5F8-16FB-4846-9E11-9853C5220240}" type="pres">
      <dgm:prSet presAssocID="{4260BC38-52AF-4CDF-99AC-59D6D1E534E9}" presName="compNode" presStyleCnt="0"/>
      <dgm:spPr/>
    </dgm:pt>
    <dgm:pt modelId="{3508AD7C-637E-4303-BDEA-8E5854BEDCA2}" type="pres">
      <dgm:prSet presAssocID="{4260BC38-52AF-4CDF-99AC-59D6D1E534E9}" presName="bgRect" presStyleLbl="bgShp" presStyleIdx="0" presStyleCnt="4"/>
      <dgm:spPr/>
    </dgm:pt>
    <dgm:pt modelId="{21939C0D-2369-4991-92CC-96DCEB98DC74}" type="pres">
      <dgm:prSet presAssocID="{4260BC38-52AF-4CDF-99AC-59D6D1E534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CF20EFE-423E-407B-98F7-06040F8687FD}" type="pres">
      <dgm:prSet presAssocID="{4260BC38-52AF-4CDF-99AC-59D6D1E534E9}" presName="spaceRect" presStyleCnt="0"/>
      <dgm:spPr/>
    </dgm:pt>
    <dgm:pt modelId="{F219646E-0F55-4A06-8898-E4251FDB5465}" type="pres">
      <dgm:prSet presAssocID="{4260BC38-52AF-4CDF-99AC-59D6D1E534E9}" presName="parTx" presStyleLbl="revTx" presStyleIdx="0" presStyleCnt="4">
        <dgm:presLayoutVars>
          <dgm:chMax val="0"/>
          <dgm:chPref val="0"/>
        </dgm:presLayoutVars>
      </dgm:prSet>
      <dgm:spPr/>
    </dgm:pt>
    <dgm:pt modelId="{B8D260B7-6680-4635-8F19-524F4A9059F3}" type="pres">
      <dgm:prSet presAssocID="{EEFA167A-ABA8-4930-924A-0B0A1F7C63D9}" presName="sibTrans" presStyleCnt="0"/>
      <dgm:spPr/>
    </dgm:pt>
    <dgm:pt modelId="{F8BE1E91-22B6-49BC-9A96-0DBDF6499456}" type="pres">
      <dgm:prSet presAssocID="{9DEBBD66-1FA4-4DCD-82AD-0C57383D4BF5}" presName="compNode" presStyleCnt="0"/>
      <dgm:spPr/>
    </dgm:pt>
    <dgm:pt modelId="{1A2114F8-28E9-4A00-852F-48103FF272CA}" type="pres">
      <dgm:prSet presAssocID="{9DEBBD66-1FA4-4DCD-82AD-0C57383D4BF5}" presName="bgRect" presStyleLbl="bgShp" presStyleIdx="1" presStyleCnt="4"/>
      <dgm:spPr/>
    </dgm:pt>
    <dgm:pt modelId="{FE9FF287-16FA-44F2-90EB-FD50777061AC}" type="pres">
      <dgm:prSet presAssocID="{9DEBBD66-1FA4-4DCD-82AD-0C57383D4B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D0BC8CC-DB9E-48B5-89E1-07013AA6B349}" type="pres">
      <dgm:prSet presAssocID="{9DEBBD66-1FA4-4DCD-82AD-0C57383D4BF5}" presName="spaceRect" presStyleCnt="0"/>
      <dgm:spPr/>
    </dgm:pt>
    <dgm:pt modelId="{149D73C9-23E1-4F41-B6E9-87BB4E61FB89}" type="pres">
      <dgm:prSet presAssocID="{9DEBBD66-1FA4-4DCD-82AD-0C57383D4BF5}" presName="parTx" presStyleLbl="revTx" presStyleIdx="1" presStyleCnt="4">
        <dgm:presLayoutVars>
          <dgm:chMax val="0"/>
          <dgm:chPref val="0"/>
        </dgm:presLayoutVars>
      </dgm:prSet>
      <dgm:spPr/>
    </dgm:pt>
    <dgm:pt modelId="{45EDBC11-5388-495B-B91D-85B349199E6E}" type="pres">
      <dgm:prSet presAssocID="{DC823CA0-C728-44D8-AD6F-52A1C9E83A0E}" presName="sibTrans" presStyleCnt="0"/>
      <dgm:spPr/>
    </dgm:pt>
    <dgm:pt modelId="{D8238BD5-21F4-42F9-80A8-18459FE67A04}" type="pres">
      <dgm:prSet presAssocID="{B87B8FCC-B59B-4082-98DE-7EF217B9886F}" presName="compNode" presStyleCnt="0"/>
      <dgm:spPr/>
    </dgm:pt>
    <dgm:pt modelId="{D41BBF3B-60A2-4E97-B2E6-9B419A2EF3C3}" type="pres">
      <dgm:prSet presAssocID="{B87B8FCC-B59B-4082-98DE-7EF217B9886F}" presName="bgRect" presStyleLbl="bgShp" presStyleIdx="2" presStyleCnt="4"/>
      <dgm:spPr/>
    </dgm:pt>
    <dgm:pt modelId="{680A03D6-3CE8-49D0-8270-75AE3DC8EC1D}" type="pres">
      <dgm:prSet presAssocID="{B87B8FCC-B59B-4082-98DE-7EF217B988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F941A1D0-7A47-4828-B2AE-8EFF718CAA8B}" type="pres">
      <dgm:prSet presAssocID="{B87B8FCC-B59B-4082-98DE-7EF217B9886F}" presName="spaceRect" presStyleCnt="0"/>
      <dgm:spPr/>
    </dgm:pt>
    <dgm:pt modelId="{96A05EF5-2627-4829-A0A6-4142E4A04975}" type="pres">
      <dgm:prSet presAssocID="{B87B8FCC-B59B-4082-98DE-7EF217B9886F}" presName="parTx" presStyleLbl="revTx" presStyleIdx="2" presStyleCnt="4">
        <dgm:presLayoutVars>
          <dgm:chMax val="0"/>
          <dgm:chPref val="0"/>
        </dgm:presLayoutVars>
      </dgm:prSet>
      <dgm:spPr/>
    </dgm:pt>
    <dgm:pt modelId="{119D2540-060A-4377-8EE6-52A3E6A54189}" type="pres">
      <dgm:prSet presAssocID="{1167BA8A-00ED-43D7-A690-48FF2B2DBD1A}" presName="sibTrans" presStyleCnt="0"/>
      <dgm:spPr/>
    </dgm:pt>
    <dgm:pt modelId="{0D7A1825-60D4-4F6D-8183-663593B64945}" type="pres">
      <dgm:prSet presAssocID="{739CF5E2-5681-4E9F-9CF0-88DB50319F40}" presName="compNode" presStyleCnt="0"/>
      <dgm:spPr/>
    </dgm:pt>
    <dgm:pt modelId="{FCB985E6-CAD6-45B7-8126-679772299BE5}" type="pres">
      <dgm:prSet presAssocID="{739CF5E2-5681-4E9F-9CF0-88DB50319F40}" presName="bgRect" presStyleLbl="bgShp" presStyleIdx="3" presStyleCnt="4"/>
      <dgm:spPr/>
    </dgm:pt>
    <dgm:pt modelId="{A697A2BA-8428-426B-8A88-210F844A71ED}" type="pres">
      <dgm:prSet presAssocID="{739CF5E2-5681-4E9F-9CF0-88DB50319F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A82AB9D-4B85-4D5A-8033-E815095C99CD}" type="pres">
      <dgm:prSet presAssocID="{739CF5E2-5681-4E9F-9CF0-88DB50319F40}" presName="spaceRect" presStyleCnt="0"/>
      <dgm:spPr/>
    </dgm:pt>
    <dgm:pt modelId="{5BAA6620-88F2-400D-8A8A-4F72BA70FEC0}" type="pres">
      <dgm:prSet presAssocID="{739CF5E2-5681-4E9F-9CF0-88DB50319F4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E8EE24-6086-45A3-83F6-BDA0CA7EDF6F}" srcId="{183C3784-EB9D-4E36-891F-1657788D91C9}" destId="{B87B8FCC-B59B-4082-98DE-7EF217B9886F}" srcOrd="2" destOrd="0" parTransId="{A421C88D-3132-4235-9EE6-85DD0F2935D4}" sibTransId="{1167BA8A-00ED-43D7-A690-48FF2B2DBD1A}"/>
    <dgm:cxn modelId="{8E79513F-9B96-4263-9039-D352718A0768}" srcId="{183C3784-EB9D-4E36-891F-1657788D91C9}" destId="{9DEBBD66-1FA4-4DCD-82AD-0C57383D4BF5}" srcOrd="1" destOrd="0" parTransId="{A6F8082F-97A3-431B-84D9-A33A96457DF0}" sibTransId="{DC823CA0-C728-44D8-AD6F-52A1C9E83A0E}"/>
    <dgm:cxn modelId="{BF300A50-3D51-4F9F-845F-F4AE650275A9}" type="presOf" srcId="{4260BC38-52AF-4CDF-99AC-59D6D1E534E9}" destId="{F219646E-0F55-4A06-8898-E4251FDB5465}" srcOrd="0" destOrd="0" presId="urn:microsoft.com/office/officeart/2018/2/layout/IconVerticalSolidList"/>
    <dgm:cxn modelId="{ED629387-DD51-479D-9CE2-0D1006F7F2A2}" srcId="{183C3784-EB9D-4E36-891F-1657788D91C9}" destId="{4260BC38-52AF-4CDF-99AC-59D6D1E534E9}" srcOrd="0" destOrd="0" parTransId="{B2C0E15D-9C6E-4E51-9F33-0227642785A4}" sibTransId="{EEFA167A-ABA8-4930-924A-0B0A1F7C63D9}"/>
    <dgm:cxn modelId="{0355869F-0C88-47C4-9236-7A680FC3E6D3}" type="presOf" srcId="{9DEBBD66-1FA4-4DCD-82AD-0C57383D4BF5}" destId="{149D73C9-23E1-4F41-B6E9-87BB4E61FB89}" srcOrd="0" destOrd="0" presId="urn:microsoft.com/office/officeart/2018/2/layout/IconVerticalSolidList"/>
    <dgm:cxn modelId="{81EF1EAB-BD64-4F1A-BC68-37D1A1B2F07E}" srcId="{183C3784-EB9D-4E36-891F-1657788D91C9}" destId="{739CF5E2-5681-4E9F-9CF0-88DB50319F40}" srcOrd="3" destOrd="0" parTransId="{3AA439D8-0FDD-44AC-A4E4-C7850758EF32}" sibTransId="{221A534D-383C-4D4D-9EC1-7CEBB15BDF46}"/>
    <dgm:cxn modelId="{676EA7C0-9DFD-4105-9DF0-5A05157300AE}" type="presOf" srcId="{739CF5E2-5681-4E9F-9CF0-88DB50319F40}" destId="{5BAA6620-88F2-400D-8A8A-4F72BA70FEC0}" srcOrd="0" destOrd="0" presId="urn:microsoft.com/office/officeart/2018/2/layout/IconVerticalSolidList"/>
    <dgm:cxn modelId="{ABEB4AF3-2331-4EE8-9806-840BA16C7C61}" type="presOf" srcId="{B87B8FCC-B59B-4082-98DE-7EF217B9886F}" destId="{96A05EF5-2627-4829-A0A6-4142E4A04975}" srcOrd="0" destOrd="0" presId="urn:microsoft.com/office/officeart/2018/2/layout/IconVerticalSolidList"/>
    <dgm:cxn modelId="{890F3BFB-C4B1-4D37-A51A-631A0A2DA930}" type="presOf" srcId="{183C3784-EB9D-4E36-891F-1657788D91C9}" destId="{3DD983D3-7BD8-459C-B539-111610855EDF}" srcOrd="0" destOrd="0" presId="urn:microsoft.com/office/officeart/2018/2/layout/IconVerticalSolidList"/>
    <dgm:cxn modelId="{2666DEED-3B1E-48B0-9733-4953F3E88779}" type="presParOf" srcId="{3DD983D3-7BD8-459C-B539-111610855EDF}" destId="{ED4EE5F8-16FB-4846-9E11-9853C5220240}" srcOrd="0" destOrd="0" presId="urn:microsoft.com/office/officeart/2018/2/layout/IconVerticalSolidList"/>
    <dgm:cxn modelId="{5AEFCCF0-DDF7-423E-A316-FF7E4ECD5A0E}" type="presParOf" srcId="{ED4EE5F8-16FB-4846-9E11-9853C5220240}" destId="{3508AD7C-637E-4303-BDEA-8E5854BEDCA2}" srcOrd="0" destOrd="0" presId="urn:microsoft.com/office/officeart/2018/2/layout/IconVerticalSolidList"/>
    <dgm:cxn modelId="{AC1645E1-30F7-4CAD-85B9-E0D99CA34F66}" type="presParOf" srcId="{ED4EE5F8-16FB-4846-9E11-9853C5220240}" destId="{21939C0D-2369-4991-92CC-96DCEB98DC74}" srcOrd="1" destOrd="0" presId="urn:microsoft.com/office/officeart/2018/2/layout/IconVerticalSolidList"/>
    <dgm:cxn modelId="{513C3518-1F34-4764-9374-D34F37954CAB}" type="presParOf" srcId="{ED4EE5F8-16FB-4846-9E11-9853C5220240}" destId="{6CF20EFE-423E-407B-98F7-06040F8687FD}" srcOrd="2" destOrd="0" presId="urn:microsoft.com/office/officeart/2018/2/layout/IconVerticalSolidList"/>
    <dgm:cxn modelId="{518E3BA3-B913-45C0-B5DC-45B220DB0CD0}" type="presParOf" srcId="{ED4EE5F8-16FB-4846-9E11-9853C5220240}" destId="{F219646E-0F55-4A06-8898-E4251FDB5465}" srcOrd="3" destOrd="0" presId="urn:microsoft.com/office/officeart/2018/2/layout/IconVerticalSolidList"/>
    <dgm:cxn modelId="{B151D4E9-FB6B-45A5-A41A-51D6D79C60B1}" type="presParOf" srcId="{3DD983D3-7BD8-459C-B539-111610855EDF}" destId="{B8D260B7-6680-4635-8F19-524F4A9059F3}" srcOrd="1" destOrd="0" presId="urn:microsoft.com/office/officeart/2018/2/layout/IconVerticalSolidList"/>
    <dgm:cxn modelId="{EAA75D9D-A3F3-46BE-A184-AF63974A5D17}" type="presParOf" srcId="{3DD983D3-7BD8-459C-B539-111610855EDF}" destId="{F8BE1E91-22B6-49BC-9A96-0DBDF6499456}" srcOrd="2" destOrd="0" presId="urn:microsoft.com/office/officeart/2018/2/layout/IconVerticalSolidList"/>
    <dgm:cxn modelId="{73968D4B-9E46-491C-B2C6-403D4B36A857}" type="presParOf" srcId="{F8BE1E91-22B6-49BC-9A96-0DBDF6499456}" destId="{1A2114F8-28E9-4A00-852F-48103FF272CA}" srcOrd="0" destOrd="0" presId="urn:microsoft.com/office/officeart/2018/2/layout/IconVerticalSolidList"/>
    <dgm:cxn modelId="{4812A96D-4C32-41A3-8FA6-F4FEC0E78E1B}" type="presParOf" srcId="{F8BE1E91-22B6-49BC-9A96-0DBDF6499456}" destId="{FE9FF287-16FA-44F2-90EB-FD50777061AC}" srcOrd="1" destOrd="0" presId="urn:microsoft.com/office/officeart/2018/2/layout/IconVerticalSolidList"/>
    <dgm:cxn modelId="{71686078-05AC-45DE-BB2B-5ABEAEFC754F}" type="presParOf" srcId="{F8BE1E91-22B6-49BC-9A96-0DBDF6499456}" destId="{FD0BC8CC-DB9E-48B5-89E1-07013AA6B349}" srcOrd="2" destOrd="0" presId="urn:microsoft.com/office/officeart/2018/2/layout/IconVerticalSolidList"/>
    <dgm:cxn modelId="{B2E5248A-65CC-40AA-878B-FEE1038E816F}" type="presParOf" srcId="{F8BE1E91-22B6-49BC-9A96-0DBDF6499456}" destId="{149D73C9-23E1-4F41-B6E9-87BB4E61FB89}" srcOrd="3" destOrd="0" presId="urn:microsoft.com/office/officeart/2018/2/layout/IconVerticalSolidList"/>
    <dgm:cxn modelId="{590ED137-8326-4B55-B29E-CE3BF187359F}" type="presParOf" srcId="{3DD983D3-7BD8-459C-B539-111610855EDF}" destId="{45EDBC11-5388-495B-B91D-85B349199E6E}" srcOrd="3" destOrd="0" presId="urn:microsoft.com/office/officeart/2018/2/layout/IconVerticalSolidList"/>
    <dgm:cxn modelId="{A5CCAA16-B464-4021-A54E-707ED6EF3E92}" type="presParOf" srcId="{3DD983D3-7BD8-459C-B539-111610855EDF}" destId="{D8238BD5-21F4-42F9-80A8-18459FE67A04}" srcOrd="4" destOrd="0" presId="urn:microsoft.com/office/officeart/2018/2/layout/IconVerticalSolidList"/>
    <dgm:cxn modelId="{098E742B-2230-4A57-97E6-EA02C2F36938}" type="presParOf" srcId="{D8238BD5-21F4-42F9-80A8-18459FE67A04}" destId="{D41BBF3B-60A2-4E97-B2E6-9B419A2EF3C3}" srcOrd="0" destOrd="0" presId="urn:microsoft.com/office/officeart/2018/2/layout/IconVerticalSolidList"/>
    <dgm:cxn modelId="{AFE1B331-394E-4949-BF83-8D7BB16E822D}" type="presParOf" srcId="{D8238BD5-21F4-42F9-80A8-18459FE67A04}" destId="{680A03D6-3CE8-49D0-8270-75AE3DC8EC1D}" srcOrd="1" destOrd="0" presId="urn:microsoft.com/office/officeart/2018/2/layout/IconVerticalSolidList"/>
    <dgm:cxn modelId="{1F67D71B-1384-40B0-AC8C-E398BCE6C57A}" type="presParOf" srcId="{D8238BD5-21F4-42F9-80A8-18459FE67A04}" destId="{F941A1D0-7A47-4828-B2AE-8EFF718CAA8B}" srcOrd="2" destOrd="0" presId="urn:microsoft.com/office/officeart/2018/2/layout/IconVerticalSolidList"/>
    <dgm:cxn modelId="{48B8EA65-A923-4D75-862C-AFE3E310E0FC}" type="presParOf" srcId="{D8238BD5-21F4-42F9-80A8-18459FE67A04}" destId="{96A05EF5-2627-4829-A0A6-4142E4A04975}" srcOrd="3" destOrd="0" presId="urn:microsoft.com/office/officeart/2018/2/layout/IconVerticalSolidList"/>
    <dgm:cxn modelId="{0C6C082D-D042-4E35-AE3E-AD6A3849066B}" type="presParOf" srcId="{3DD983D3-7BD8-459C-B539-111610855EDF}" destId="{119D2540-060A-4377-8EE6-52A3E6A54189}" srcOrd="5" destOrd="0" presId="urn:microsoft.com/office/officeart/2018/2/layout/IconVerticalSolidList"/>
    <dgm:cxn modelId="{EDC9B5E8-6377-49D7-9A1E-C85957A5AC37}" type="presParOf" srcId="{3DD983D3-7BD8-459C-B539-111610855EDF}" destId="{0D7A1825-60D4-4F6D-8183-663593B64945}" srcOrd="6" destOrd="0" presId="urn:microsoft.com/office/officeart/2018/2/layout/IconVerticalSolidList"/>
    <dgm:cxn modelId="{C726D047-ABC8-4B1F-8E63-B816DBF417D0}" type="presParOf" srcId="{0D7A1825-60D4-4F6D-8183-663593B64945}" destId="{FCB985E6-CAD6-45B7-8126-679772299BE5}" srcOrd="0" destOrd="0" presId="urn:microsoft.com/office/officeart/2018/2/layout/IconVerticalSolidList"/>
    <dgm:cxn modelId="{35616AFB-F2F6-4459-9F2A-A69039009319}" type="presParOf" srcId="{0D7A1825-60D4-4F6D-8183-663593B64945}" destId="{A697A2BA-8428-426B-8A88-210F844A71ED}" srcOrd="1" destOrd="0" presId="urn:microsoft.com/office/officeart/2018/2/layout/IconVerticalSolidList"/>
    <dgm:cxn modelId="{861565B0-B460-451D-A025-5EAB40788A84}" type="presParOf" srcId="{0D7A1825-60D4-4F6D-8183-663593B64945}" destId="{5A82AB9D-4B85-4D5A-8033-E815095C99CD}" srcOrd="2" destOrd="0" presId="urn:microsoft.com/office/officeart/2018/2/layout/IconVerticalSolidList"/>
    <dgm:cxn modelId="{9DB6060A-5171-4D5D-B52D-101EDE826EED}" type="presParOf" srcId="{0D7A1825-60D4-4F6D-8183-663593B64945}" destId="{5BAA6620-88F2-400D-8A8A-4F72BA70FE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8AD7C-637E-4303-BDEA-8E5854BEDCA2}">
      <dsp:nvSpPr>
        <dsp:cNvPr id="0" name=""/>
        <dsp:cNvSpPr/>
      </dsp:nvSpPr>
      <dsp:spPr>
        <a:xfrm>
          <a:off x="0" y="2350"/>
          <a:ext cx="6692298" cy="1191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39C0D-2369-4991-92CC-96DCEB98DC74}">
      <dsp:nvSpPr>
        <dsp:cNvPr id="0" name=""/>
        <dsp:cNvSpPr/>
      </dsp:nvSpPr>
      <dsp:spPr>
        <a:xfrm>
          <a:off x="360359" y="270386"/>
          <a:ext cx="655198" cy="6551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9646E-0F55-4A06-8898-E4251FDB5465}">
      <dsp:nvSpPr>
        <dsp:cNvPr id="0" name=""/>
        <dsp:cNvSpPr/>
      </dsp:nvSpPr>
      <dsp:spPr>
        <a:xfrm>
          <a:off x="1375916" y="2350"/>
          <a:ext cx="5316381" cy="119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76" tIns="126076" rIns="126076" bIns="12607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Walbaum Display"/>
            </a:rPr>
            <a:t>Automation of natural language processing is an ongoing process that is becoming increasingly important as businesses strive to become more efficient and productive.</a:t>
          </a:r>
        </a:p>
      </dsp:txBody>
      <dsp:txXfrm>
        <a:off x="1375916" y="2350"/>
        <a:ext cx="5316381" cy="1191269"/>
      </dsp:txXfrm>
    </dsp:sp>
    <dsp:sp modelId="{1A2114F8-28E9-4A00-852F-48103FF272CA}">
      <dsp:nvSpPr>
        <dsp:cNvPr id="0" name=""/>
        <dsp:cNvSpPr/>
      </dsp:nvSpPr>
      <dsp:spPr>
        <a:xfrm>
          <a:off x="0" y="1491437"/>
          <a:ext cx="6692298" cy="1191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FF287-16FA-44F2-90EB-FD50777061AC}">
      <dsp:nvSpPr>
        <dsp:cNvPr id="0" name=""/>
        <dsp:cNvSpPr/>
      </dsp:nvSpPr>
      <dsp:spPr>
        <a:xfrm>
          <a:off x="360359" y="1759472"/>
          <a:ext cx="655198" cy="6551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D73C9-23E1-4F41-B6E9-87BB4E61FB89}">
      <dsp:nvSpPr>
        <dsp:cNvPr id="0" name=""/>
        <dsp:cNvSpPr/>
      </dsp:nvSpPr>
      <dsp:spPr>
        <a:xfrm>
          <a:off x="1375916" y="1491437"/>
          <a:ext cx="5316381" cy="119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76" tIns="126076" rIns="126076" bIns="12607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Walbaum Display"/>
            </a:rPr>
            <a:t>By automating natural language processing tasks, individuals and businesses can save time and resources while still delivering accurate results. </a:t>
          </a:r>
        </a:p>
      </dsp:txBody>
      <dsp:txXfrm>
        <a:off x="1375916" y="1491437"/>
        <a:ext cx="5316381" cy="1191269"/>
      </dsp:txXfrm>
    </dsp:sp>
    <dsp:sp modelId="{D41BBF3B-60A2-4E97-B2E6-9B419A2EF3C3}">
      <dsp:nvSpPr>
        <dsp:cNvPr id="0" name=""/>
        <dsp:cNvSpPr/>
      </dsp:nvSpPr>
      <dsp:spPr>
        <a:xfrm>
          <a:off x="0" y="2980524"/>
          <a:ext cx="6692298" cy="1191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A03D6-3CE8-49D0-8270-75AE3DC8EC1D}">
      <dsp:nvSpPr>
        <dsp:cNvPr id="0" name=""/>
        <dsp:cNvSpPr/>
      </dsp:nvSpPr>
      <dsp:spPr>
        <a:xfrm>
          <a:off x="360359" y="3248559"/>
          <a:ext cx="655198" cy="6551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05EF5-2627-4829-A0A6-4142E4A04975}">
      <dsp:nvSpPr>
        <dsp:cNvPr id="0" name=""/>
        <dsp:cNvSpPr/>
      </dsp:nvSpPr>
      <dsp:spPr>
        <a:xfrm>
          <a:off x="1375916" y="2980524"/>
          <a:ext cx="5316381" cy="119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76" tIns="126076" rIns="126076" bIns="126076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Walbaum Display"/>
            </a:rPr>
            <a:t>Automation helps to reduce the cost of human labor while improving the quality of results. </a:t>
          </a:r>
        </a:p>
      </dsp:txBody>
      <dsp:txXfrm>
        <a:off x="1375916" y="2980524"/>
        <a:ext cx="5316381" cy="1191269"/>
      </dsp:txXfrm>
    </dsp:sp>
    <dsp:sp modelId="{FCB985E6-CAD6-45B7-8126-679772299BE5}">
      <dsp:nvSpPr>
        <dsp:cNvPr id="0" name=""/>
        <dsp:cNvSpPr/>
      </dsp:nvSpPr>
      <dsp:spPr>
        <a:xfrm>
          <a:off x="0" y="4469611"/>
          <a:ext cx="6692298" cy="1191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7A2BA-8428-426B-8A88-210F844A71ED}">
      <dsp:nvSpPr>
        <dsp:cNvPr id="0" name=""/>
        <dsp:cNvSpPr/>
      </dsp:nvSpPr>
      <dsp:spPr>
        <a:xfrm>
          <a:off x="360359" y="4737646"/>
          <a:ext cx="655198" cy="6551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A6620-88F2-400D-8A8A-4F72BA70FEC0}">
      <dsp:nvSpPr>
        <dsp:cNvPr id="0" name=""/>
        <dsp:cNvSpPr/>
      </dsp:nvSpPr>
      <dsp:spPr>
        <a:xfrm>
          <a:off x="1375916" y="4469611"/>
          <a:ext cx="5316381" cy="119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76" tIns="126076" rIns="126076" bIns="12607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Walbaum Display"/>
            </a:rPr>
            <a:t>With the help of Web-based interface one can effectively use automation to streamline their natural language processing tasks and improve the accuracy of their results.</a:t>
          </a:r>
        </a:p>
      </dsp:txBody>
      <dsp:txXfrm>
        <a:off x="1375916" y="4469611"/>
        <a:ext cx="5316381" cy="1191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09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8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1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2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7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9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8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0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101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jet.net/archives/V7/i6/IRJET-V7I6913.pdf" TargetMode="External"/><Relationship Id="rId2" Type="http://schemas.openxmlformats.org/officeDocument/2006/relationships/hyperlink" Target="https://www.researchgate.net/publication/339406698_An_Examination_System_Automation_Using_Natural_Language_Process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pository.londonmet.ac.uk/3447/1/Paper.pdf" TargetMode="External"/><Relationship Id="rId4" Type="http://schemas.openxmlformats.org/officeDocument/2006/relationships/hyperlink" Target="https://link.springer.com/chapter/10.1007/978-3-030-10752-9_1#Sec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BC351D3A-8FBF-C96F-25DC-7D497B294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7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C09B7-B78C-4816-D234-BB30C6447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280" y="740918"/>
            <a:ext cx="6659204" cy="16493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Gill Sans Nova" panose="020B0602020104020203" pitchFamily="34" charset="0"/>
              </a:rPr>
              <a:t>NLP Automation for text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63D98-8455-0DF8-1FC4-AF5F4EE27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23" y="3646493"/>
            <a:ext cx="4118906" cy="22921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Gill Sans Nova" panose="020B0602020104020203" pitchFamily="34" charset="0"/>
              </a:rPr>
              <a:t>19BTRCR005 – M R NAVEEN KUMAR</a:t>
            </a:r>
          </a:p>
          <a:p>
            <a:pPr>
              <a:lnSpc>
                <a:spcPct val="120000"/>
              </a:lnSpc>
            </a:pPr>
            <a:r>
              <a:rPr lang="en-US">
                <a:latin typeface="Gill Sans Nova" panose="020B0602020104020203" pitchFamily="34" charset="0"/>
              </a:rPr>
              <a:t>19BTRCR018 – A RISHAB VANIGOTHA</a:t>
            </a:r>
          </a:p>
          <a:p>
            <a:pPr>
              <a:lnSpc>
                <a:spcPct val="120000"/>
              </a:lnSpc>
            </a:pPr>
            <a:r>
              <a:rPr lang="en-US">
                <a:latin typeface="Gill Sans Nova" panose="020B0602020104020203" pitchFamily="34" charset="0"/>
              </a:rPr>
              <a:t>19BTRCR023 – K V ABHIRAM</a:t>
            </a:r>
          </a:p>
          <a:p>
            <a:pPr>
              <a:lnSpc>
                <a:spcPct val="120000"/>
              </a:lnSpc>
            </a:pPr>
            <a:r>
              <a:rPr lang="en-US">
                <a:latin typeface="Gill Sans Nova" panose="020B0602020104020203" pitchFamily="34" charset="0"/>
              </a:rPr>
              <a:t>19BTRCR024 – KEERTHI U S</a:t>
            </a:r>
          </a:p>
          <a:p>
            <a:pPr>
              <a:lnSpc>
                <a:spcPct val="120000"/>
              </a:lnSpc>
            </a:pPr>
            <a:r>
              <a:rPr lang="en-US">
                <a:latin typeface="Gill Sans Nova" panose="020B0602020104020203" pitchFamily="34" charset="0"/>
              </a:rPr>
              <a:t>19BTRCR026 – MILAN HUNDIA JAIN</a:t>
            </a:r>
          </a:p>
          <a:p>
            <a:pPr>
              <a:lnSpc>
                <a:spcPct val="12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2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798060B-79DD-49FE-A6CC-19598C48D53A}"/>
              </a:ext>
            </a:extLst>
          </p:cNvPr>
          <p:cNvSpPr txBox="1">
            <a:spLocks/>
          </p:cNvSpPr>
          <p:nvPr/>
        </p:nvSpPr>
        <p:spPr>
          <a:xfrm>
            <a:off x="1035472" y="1154566"/>
            <a:ext cx="4780547" cy="78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Gill Sans Nova" panose="020B0602020104020203" pitchFamily="34" charset="0"/>
              </a:rPr>
              <a:t>METHODOLOGY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C95A5-4F7C-46F6-A790-F8125E4AE710}"/>
              </a:ext>
            </a:extLst>
          </p:cNvPr>
          <p:cNvSpPr txBox="1">
            <a:spLocks/>
          </p:cNvSpPr>
          <p:nvPr/>
        </p:nvSpPr>
        <p:spPr>
          <a:xfrm>
            <a:off x="1369212" y="2154835"/>
            <a:ext cx="9851476" cy="3556154"/>
          </a:xfrm>
          <a:prstGeom prst="rect">
            <a:avLst/>
          </a:prstGeom>
        </p:spPr>
        <p:txBody>
          <a:bodyPr lIns="91440" tIns="45720" rIns="91440" bIns="4572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>
                <a:latin typeface="Gill Sans Nova"/>
              </a:rPr>
              <a:t>Then, you can select a model for building out of given 3 models:</a:t>
            </a:r>
            <a:endParaRPr lang="en-US" dirty="0">
              <a:latin typeface="Walbaum Display"/>
            </a:endParaRPr>
          </a:p>
          <a:p>
            <a:pPr marL="1771650" indent="-285750"/>
            <a:r>
              <a:rPr lang="en-US" sz="1800" dirty="0">
                <a:latin typeface="Gill Sans Nova"/>
              </a:rPr>
              <a:t>Named – Entity Recognition</a:t>
            </a:r>
          </a:p>
          <a:p>
            <a:pPr marL="1771650" indent="-285750"/>
            <a:r>
              <a:rPr lang="en-US" sz="1800" dirty="0">
                <a:latin typeface="Gill Sans Nova"/>
              </a:rPr>
              <a:t>Text Summarization</a:t>
            </a:r>
          </a:p>
          <a:p>
            <a:pPr marL="1771650" indent="-285750"/>
            <a:r>
              <a:rPr lang="en-US" sz="1800" dirty="0">
                <a:latin typeface="Gill Sans Nova"/>
              </a:rPr>
              <a:t>Text Classification</a:t>
            </a:r>
          </a:p>
          <a:p>
            <a:pPr marL="285750" indent="-285750"/>
            <a:r>
              <a:rPr lang="en-US" sz="1800" dirty="0">
                <a:latin typeface="Gill Sans Nova"/>
              </a:rPr>
              <a:t>For model building we use Transformers , a type of neural network architecture that uses encoders and decoders with positional embeddings to process the language.</a:t>
            </a:r>
          </a:p>
          <a:p>
            <a:pPr marL="285750" indent="-285750"/>
            <a:r>
              <a:rPr lang="en-US" sz="1800" dirty="0">
                <a:latin typeface="Gill Sans Nova"/>
                <a:ea typeface="+mn-lt"/>
                <a:cs typeface="+mn-lt"/>
              </a:rPr>
              <a:t>They have been shown to outperform recurrent neural networks (RNNs) on a variety of natural language processing (NLP) tasks, such as text classification, machine translation, question answering, and text generation</a:t>
            </a:r>
            <a:endParaRPr lang="en-US" sz="1800" dirty="0">
              <a:latin typeface="Gill Sans Nova"/>
            </a:endParaRPr>
          </a:p>
          <a:p>
            <a:r>
              <a:rPr lang="en-US" sz="1800" dirty="0">
                <a:latin typeface="Gill Sans Nova"/>
              </a:rPr>
              <a:t>They have ability to capture long term dependencies in text and process the text parallelly</a:t>
            </a:r>
          </a:p>
          <a:p>
            <a:r>
              <a:rPr lang="en-US" sz="1800" dirty="0">
                <a:latin typeface="Gill Sans Nova"/>
              </a:rPr>
              <a:t>T</a:t>
            </a:r>
            <a:r>
              <a:rPr lang="en-US" sz="1800" dirty="0">
                <a:effectLst/>
                <a:latin typeface="Gill Sans Nova"/>
              </a:rPr>
              <a:t>his section concludes with the creation of a user-friendly web-based interface that generates the desired output.</a:t>
            </a:r>
            <a:endParaRPr lang="en-IN" sz="1800" dirty="0">
              <a:latin typeface="Gill Sans Nova" panose="020B06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5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798060B-79DD-49FE-A6CC-19598C48D53A}"/>
              </a:ext>
            </a:extLst>
          </p:cNvPr>
          <p:cNvSpPr txBox="1">
            <a:spLocks/>
          </p:cNvSpPr>
          <p:nvPr/>
        </p:nvSpPr>
        <p:spPr>
          <a:xfrm>
            <a:off x="100944" y="493208"/>
            <a:ext cx="4780547" cy="78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Gill Sans Nova"/>
              </a:rPr>
              <a:t>Result</a:t>
            </a:r>
            <a:endParaRPr lang="en-US" dirty="0">
              <a:latin typeface="Gill Sans Nova" panose="020B06020201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C95A5-4F7C-46F6-A790-F8125E4AE710}"/>
              </a:ext>
            </a:extLst>
          </p:cNvPr>
          <p:cNvSpPr txBox="1">
            <a:spLocks/>
          </p:cNvSpPr>
          <p:nvPr/>
        </p:nvSpPr>
        <p:spPr>
          <a:xfrm>
            <a:off x="1369212" y="2154835"/>
            <a:ext cx="9851476" cy="355615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1800" dirty="0">
              <a:latin typeface="Gill Sans Nova" panose="020B06020201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F9180-0EAC-B9E9-0DEE-AB0A228025FC}"/>
              </a:ext>
            </a:extLst>
          </p:cNvPr>
          <p:cNvSpPr txBox="1"/>
          <p:nvPr/>
        </p:nvSpPr>
        <p:spPr>
          <a:xfrm>
            <a:off x="2218361" y="2277178"/>
            <a:ext cx="7743464" cy="3352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10CC94F-4312-67B2-ECAF-21A47937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52" y="1382977"/>
            <a:ext cx="8177840" cy="453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798060B-79DD-49FE-A6CC-19598C48D53A}"/>
              </a:ext>
            </a:extLst>
          </p:cNvPr>
          <p:cNvSpPr txBox="1">
            <a:spLocks/>
          </p:cNvSpPr>
          <p:nvPr/>
        </p:nvSpPr>
        <p:spPr>
          <a:xfrm>
            <a:off x="100944" y="493208"/>
            <a:ext cx="4780547" cy="78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Gill Sans Nova"/>
              </a:rPr>
              <a:t>Result</a:t>
            </a:r>
            <a:endParaRPr lang="en-US" dirty="0">
              <a:latin typeface="Gill Sans Nova" panose="020B06020201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C95A5-4F7C-46F6-A790-F8125E4AE710}"/>
              </a:ext>
            </a:extLst>
          </p:cNvPr>
          <p:cNvSpPr txBox="1">
            <a:spLocks/>
          </p:cNvSpPr>
          <p:nvPr/>
        </p:nvSpPr>
        <p:spPr>
          <a:xfrm>
            <a:off x="1369212" y="2154835"/>
            <a:ext cx="9851476" cy="355615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1800" dirty="0">
              <a:latin typeface="Gill Sans Nova" panose="020B06020201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F9180-0EAC-B9E9-0DEE-AB0A228025FC}"/>
              </a:ext>
            </a:extLst>
          </p:cNvPr>
          <p:cNvSpPr txBox="1"/>
          <p:nvPr/>
        </p:nvSpPr>
        <p:spPr>
          <a:xfrm>
            <a:off x="2218361" y="2277178"/>
            <a:ext cx="7743464" cy="3352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01AEE7D-BC8B-4E2B-2991-4C751D60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50" y="1402864"/>
            <a:ext cx="8048444" cy="44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798060B-79DD-49FE-A6CC-19598C48D53A}"/>
              </a:ext>
            </a:extLst>
          </p:cNvPr>
          <p:cNvSpPr txBox="1">
            <a:spLocks/>
          </p:cNvSpPr>
          <p:nvPr/>
        </p:nvSpPr>
        <p:spPr>
          <a:xfrm>
            <a:off x="100944" y="349434"/>
            <a:ext cx="4780547" cy="78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Gill Sans Nova"/>
              </a:rPr>
              <a:t>Result</a:t>
            </a:r>
            <a:endParaRPr lang="en-US" dirty="0">
              <a:latin typeface="Gill Sans Nova" panose="020B06020201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C95A5-4F7C-46F6-A790-F8125E4AE710}"/>
              </a:ext>
            </a:extLst>
          </p:cNvPr>
          <p:cNvSpPr txBox="1">
            <a:spLocks/>
          </p:cNvSpPr>
          <p:nvPr/>
        </p:nvSpPr>
        <p:spPr>
          <a:xfrm>
            <a:off x="1369212" y="2154835"/>
            <a:ext cx="9851476" cy="355615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1800" dirty="0">
              <a:latin typeface="Gill Sans Nova" panose="020B06020201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F9180-0EAC-B9E9-0DEE-AB0A228025FC}"/>
              </a:ext>
            </a:extLst>
          </p:cNvPr>
          <p:cNvSpPr txBox="1"/>
          <p:nvPr/>
        </p:nvSpPr>
        <p:spPr>
          <a:xfrm>
            <a:off x="2218361" y="2277178"/>
            <a:ext cx="7743464" cy="3352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2C4DD52-ACDD-BE88-E8CE-343811618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2" y="1142555"/>
            <a:ext cx="7617123" cy="48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27CC-29EE-496C-BA30-D1661F033F8F}"/>
              </a:ext>
            </a:extLst>
          </p:cNvPr>
          <p:cNvSpPr txBox="1">
            <a:spLocks/>
          </p:cNvSpPr>
          <p:nvPr/>
        </p:nvSpPr>
        <p:spPr>
          <a:xfrm>
            <a:off x="1433380" y="1636796"/>
            <a:ext cx="9851476" cy="407353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>
                <a:latin typeface="Gill Sans Nova" panose="020B0602020104020203" pitchFamily="34" charset="0"/>
              </a:rPr>
              <a:t>SOFTWARE REQUIREMENTS</a:t>
            </a:r>
          </a:p>
          <a:p>
            <a:r>
              <a:rPr lang="en-IN" sz="1800">
                <a:latin typeface="Gill Sans Nova" panose="020B0602020104020203" pitchFamily="34" charset="0"/>
              </a:rPr>
              <a:t>Operating System : Windows / Linux / Mac</a:t>
            </a:r>
          </a:p>
          <a:p>
            <a:r>
              <a:rPr lang="en-IN" sz="1800">
                <a:latin typeface="Gill Sans Nova" panose="020B0602020104020203" pitchFamily="34" charset="0"/>
              </a:rPr>
              <a:t>IDE : </a:t>
            </a:r>
            <a:r>
              <a:rPr lang="en-IN" sz="1800" err="1">
                <a:latin typeface="Gill Sans Nova" panose="020B0602020104020203" pitchFamily="34" charset="0"/>
              </a:rPr>
              <a:t>Jupyter</a:t>
            </a:r>
            <a:r>
              <a:rPr lang="en-IN" sz="1800">
                <a:latin typeface="Gill Sans Nova" panose="020B0602020104020203" pitchFamily="34" charset="0"/>
              </a:rPr>
              <a:t> Notebook</a:t>
            </a:r>
          </a:p>
          <a:p>
            <a:r>
              <a:rPr lang="en-IN" sz="1800" err="1">
                <a:latin typeface="Gill Sans Nova" panose="020B0602020104020203" pitchFamily="34" charset="0"/>
              </a:rPr>
              <a:t>Gradio</a:t>
            </a:r>
            <a:r>
              <a:rPr lang="en-IN" sz="1800">
                <a:latin typeface="Gill Sans Nova" panose="020B0602020104020203" pitchFamily="34" charset="0"/>
              </a:rPr>
              <a:t> / </a:t>
            </a:r>
            <a:r>
              <a:rPr lang="en-IN" sz="1800" err="1">
                <a:latin typeface="Gill Sans Nova" panose="020B0602020104020203" pitchFamily="34" charset="0"/>
              </a:rPr>
              <a:t>Streamlit</a:t>
            </a:r>
            <a:r>
              <a:rPr lang="en-IN" sz="1800">
                <a:latin typeface="Gill Sans Nova" panose="020B0602020104020203" pitchFamily="34" charset="0"/>
              </a:rPr>
              <a:t> for Website</a:t>
            </a:r>
          </a:p>
          <a:p>
            <a:pPr marL="0" indent="0">
              <a:buNone/>
            </a:pPr>
            <a:endParaRPr lang="en-IN" sz="1800">
              <a:latin typeface="Gill Sans Nova" panose="020B0602020104020203" pitchFamily="34" charset="0"/>
            </a:endParaRPr>
          </a:p>
          <a:p>
            <a:pPr marL="0" indent="0">
              <a:buNone/>
            </a:pPr>
            <a:r>
              <a:rPr lang="en-IN" sz="2800">
                <a:latin typeface="Gill Sans Nova" panose="020B0602020104020203" pitchFamily="34" charset="0"/>
              </a:rPr>
              <a:t>HARDWARE REQUIREMENTS</a:t>
            </a:r>
            <a:endParaRPr lang="en-IN" sz="1800">
              <a:latin typeface="Gill Sans Nova" panose="020B0602020104020203" pitchFamily="34" charset="0"/>
            </a:endParaRPr>
          </a:p>
          <a:p>
            <a:r>
              <a:rPr lang="en-IN" sz="1800">
                <a:latin typeface="Gill Sans Nova" panose="020B0602020104020203" pitchFamily="34" charset="0"/>
              </a:rPr>
              <a:t>Ram 2GB+</a:t>
            </a:r>
          </a:p>
          <a:p>
            <a:r>
              <a:rPr lang="en-IN" sz="1800">
                <a:latin typeface="Gill Sans Nova" panose="020B0602020104020203" pitchFamily="34" charset="0"/>
              </a:rPr>
              <a:t>Rom 2GB+</a:t>
            </a:r>
          </a:p>
          <a:p>
            <a:r>
              <a:rPr lang="en-IN" sz="1800">
                <a:latin typeface="Gill Sans Nova" panose="020B0602020104020203" pitchFamily="34" charset="0"/>
              </a:rPr>
              <a:t>Intel i3 or better processor</a:t>
            </a:r>
          </a:p>
          <a:p>
            <a:endParaRPr lang="en-IN" sz="1800">
              <a:latin typeface="Gill Sans Nova" panose="020B0602020104020203" pitchFamily="34" charset="0"/>
            </a:endParaRPr>
          </a:p>
          <a:p>
            <a:pPr marL="0" indent="0">
              <a:buNone/>
            </a:pPr>
            <a:endParaRPr lang="en-IN" sz="1800">
              <a:latin typeface="Gill Sans Nova" panose="020B0602020104020203" pitchFamily="34" charset="0"/>
            </a:endParaRPr>
          </a:p>
          <a:p>
            <a:endParaRPr lang="en-IN" sz="1800">
              <a:latin typeface="Gill Sans Nova" panose="020B06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214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CE8E1-DA38-AF0B-39BF-A64565602CB6}"/>
              </a:ext>
            </a:extLst>
          </p:cNvPr>
          <p:cNvSpPr txBox="1"/>
          <p:nvPr/>
        </p:nvSpPr>
        <p:spPr>
          <a:xfrm>
            <a:off x="1143000" y="1181099"/>
            <a:ext cx="3894413" cy="45756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E0FCF19-A4CC-E17D-A31A-C854E65705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158257"/>
              </p:ext>
            </p:extLst>
          </p:nvPr>
        </p:nvGraphicFramePr>
        <p:xfrm>
          <a:off x="4644249" y="635721"/>
          <a:ext cx="6692298" cy="5663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9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1A9A55-B987-4E7B-8BC7-1BBDDA32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7" y="280383"/>
            <a:ext cx="12163926" cy="786063"/>
          </a:xfrm>
        </p:spPr>
        <p:txBody>
          <a:bodyPr/>
          <a:lstStyle/>
          <a:p>
            <a:pPr algn="ctr"/>
            <a:r>
              <a:rPr lang="en-IN">
                <a:latin typeface="Gill Sans Nova" panose="020B0602020104020203" pitchFamily="34" charset="0"/>
              </a:rPr>
              <a:t>REFERENCES</a:t>
            </a:r>
            <a:endParaRPr lang="en-US">
              <a:latin typeface="Gill Sans Nova" panose="020B06020201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65637C-6D78-482A-9B17-08741859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262" y="1594094"/>
            <a:ext cx="9851476" cy="344348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u="sng">
                <a:solidFill>
                  <a:srgbClr val="1967D2"/>
                </a:solidFill>
                <a:latin typeface="Roboto" panose="02000000000000000000" pitchFamily="2" charset="0"/>
                <a:hlinkClick r:id="rId2"/>
              </a:rPr>
              <a:t>https://www.researchgate.net/publication/339406698_An_Examination_System_Automation_Using_Natural_Language_Processing</a:t>
            </a:r>
            <a:endParaRPr lang="en-IN" b="0" i="0" u="sng">
              <a:solidFill>
                <a:srgbClr val="1967D2"/>
              </a:solidFill>
              <a:effectLst/>
              <a:latin typeface="Roboto" panose="02000000000000000000" pitchFamily="2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u="sng">
                <a:solidFill>
                  <a:srgbClr val="1967D2"/>
                </a:solidFill>
                <a:latin typeface="Roboto" panose="02000000000000000000" pitchFamily="2" charset="0"/>
                <a:hlinkClick r:id="rId3"/>
              </a:rPr>
              <a:t>https://www.irjet.net/archives/V7/i6/IRJET-V7I6913.pdf</a:t>
            </a:r>
            <a:endParaRPr lang="en-IN" b="0" i="0" u="sng">
              <a:solidFill>
                <a:srgbClr val="1967D2"/>
              </a:solidFill>
              <a:effectLst/>
              <a:latin typeface="Roboto" panose="02000000000000000000" pitchFamily="2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>
                <a:latin typeface="Gill Sans Nova" panose="020B0602020104020203" pitchFamily="34" charset="0"/>
                <a:hlinkClick r:id="rId4"/>
              </a:rPr>
              <a:t>https://link.springer.com/chapter/10.1007/978-3-030-10752-9_1#Sec9</a:t>
            </a:r>
            <a:endParaRPr lang="en-US">
              <a:latin typeface="Gill Sans Nova" panose="020B0602020104020203" pitchFamily="34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>
                <a:latin typeface="Gill Sans Nova" panose="020B0602020104020203" pitchFamily="34" charset="0"/>
                <a:hlinkClick r:id="rId5"/>
              </a:rPr>
              <a:t>http://repository.londonmet.ac.uk/3447/1/Paper.pdf</a:t>
            </a:r>
            <a:endParaRPr lang="en-US">
              <a:latin typeface="Gill Sans Nova" panose="020B0602020104020203" pitchFamily="34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>
              <a:latin typeface="Gill Sans Nova" panose="020B06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3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0AE0-FBD7-9B07-2C36-4F847C6D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62184"/>
            <a:ext cx="9905999" cy="1360898"/>
          </a:xfrm>
        </p:spPr>
        <p:txBody>
          <a:bodyPr>
            <a:normAutofit/>
          </a:bodyPr>
          <a:lstStyle/>
          <a:p>
            <a:r>
              <a:rPr lang="en-IN">
                <a:latin typeface="Gill Sans Nova" panose="020B0602020104020203" pitchFamily="34" charset="0"/>
              </a:rPr>
              <a:t>INTRODUCTION</a:t>
            </a:r>
            <a:endParaRPr lang="en-US">
              <a:latin typeface="Gill Sans Nova" panose="020B0602020104020203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C9B4B15-9D66-C2FB-CDB4-31DEB598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6265" y="2750049"/>
            <a:ext cx="9195318" cy="27923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>
                <a:latin typeface="Gill Sans Nova" panose="020B0602020104020203" pitchFamily="34" charset="0"/>
              </a:rPr>
              <a:t>A computer program's capacity to comprehend natural language, or human language as it is spoken and written, is known as natural language processing (NLP). It is a part of machine intelligence (AI).</a:t>
            </a:r>
            <a:endParaRPr lang="en-IN">
              <a:latin typeface="Gill Sans Nova" panose="020B0602020104020203" pitchFamily="34" charset="0"/>
            </a:endParaRPr>
          </a:p>
          <a:p>
            <a:pPr>
              <a:lnSpc>
                <a:spcPct val="110000"/>
              </a:lnSpc>
            </a:pPr>
            <a:r>
              <a:rPr lang="en-IN">
                <a:latin typeface="Gill Sans Nova" panose="020B0602020104020203" pitchFamily="34" charset="0"/>
              </a:rPr>
              <a:t>NLP is widely used for applications like NER(Named Entity Recognition), Text Classification, Text Generation, Text Mask Prediction etc.</a:t>
            </a:r>
          </a:p>
          <a:p>
            <a:pPr>
              <a:lnSpc>
                <a:spcPct val="110000"/>
              </a:lnSpc>
            </a:pPr>
            <a:r>
              <a:rPr lang="en-IN">
                <a:latin typeface="Gill Sans Nova" panose="020B0602020104020203" pitchFamily="34" charset="0"/>
              </a:rPr>
              <a:t>NLP requires a lot of tedious tasks to be done. It requires a lot of effort and time.</a:t>
            </a:r>
          </a:p>
        </p:txBody>
      </p:sp>
    </p:spTree>
    <p:extLst>
      <p:ext uri="{BB962C8B-B14F-4D97-AF65-F5344CB8AC3E}">
        <p14:creationId xmlns:p14="http://schemas.microsoft.com/office/powerpoint/2010/main" val="147404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0AE0-FBD7-9B07-2C36-4F847C6D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67" y="1073570"/>
            <a:ext cx="9905999" cy="1360898"/>
          </a:xfrm>
        </p:spPr>
        <p:txBody>
          <a:bodyPr>
            <a:normAutofit/>
          </a:bodyPr>
          <a:lstStyle/>
          <a:p>
            <a:r>
              <a:rPr lang="en-IN">
                <a:latin typeface="Gill Sans Nova" panose="020B0602020104020203" pitchFamily="34" charset="0"/>
              </a:rPr>
              <a:t>ABSTRACT</a:t>
            </a:r>
            <a:endParaRPr lang="en-US">
              <a:latin typeface="Gill Sans Nova" panose="020B0602020104020203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C9B4B15-9D66-C2FB-CDB4-31DEB598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9980" y="2573605"/>
            <a:ext cx="9392040" cy="24827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>
                <a:latin typeface="Gill Sans Nova" panose="020B0602020104020203" pitchFamily="34" charset="0"/>
              </a:rPr>
              <a:t>Our project aims to provide assistance for the developers performing NLP modelling.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Gill Sans Nova" panose="020B0602020104020203" pitchFamily="34" charset="0"/>
              </a:rPr>
              <a:t>We are proposing the idea of creating a web interface that automates the processing of natural languages and performs NLP(Natural Language Processing) tasks.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Gill Sans Nova" panose="020B0602020104020203" pitchFamily="34" charset="0"/>
              </a:rPr>
              <a:t>The interface would also perform modelling of the processed data.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Gill Sans Nova" panose="020B0602020104020203" pitchFamily="34" charset="0"/>
              </a:rPr>
              <a:t>We will be making use of SOTA(State Of The Art) models.</a:t>
            </a:r>
          </a:p>
        </p:txBody>
      </p:sp>
    </p:spTree>
    <p:extLst>
      <p:ext uri="{BB962C8B-B14F-4D97-AF65-F5344CB8AC3E}">
        <p14:creationId xmlns:p14="http://schemas.microsoft.com/office/powerpoint/2010/main" val="91267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683E-C8AD-56CB-741A-070582AFE5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2714"/>
            <a:ext cx="12163425" cy="785813"/>
          </a:xfrm>
        </p:spPr>
        <p:txBody>
          <a:bodyPr/>
          <a:lstStyle/>
          <a:p>
            <a:pPr algn="ctr"/>
            <a:r>
              <a:rPr lang="en-IN">
                <a:latin typeface="Gill Sans Nova" panose="020B0602020104020203" pitchFamily="34" charset="0"/>
              </a:rPr>
              <a:t>LITERATURE SURVEY </a:t>
            </a:r>
            <a:endParaRPr lang="en-US">
              <a:latin typeface="Gill Sans Nova" panose="020B06020201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BC1921-AF97-254B-7A8A-327063CBB65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92825574"/>
              </p:ext>
            </p:extLst>
          </p:nvPr>
        </p:nvGraphicFramePr>
        <p:xfrm>
          <a:off x="296779" y="1247110"/>
          <a:ext cx="11598442" cy="53381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6063">
                  <a:extLst>
                    <a:ext uri="{9D8B030D-6E8A-4147-A177-3AD203B41FA5}">
                      <a16:colId xmlns:a16="http://schemas.microsoft.com/office/drawing/2014/main" val="435950161"/>
                    </a:ext>
                  </a:extLst>
                </a:gridCol>
                <a:gridCol w="3336758">
                  <a:extLst>
                    <a:ext uri="{9D8B030D-6E8A-4147-A177-3AD203B41FA5}">
                      <a16:colId xmlns:a16="http://schemas.microsoft.com/office/drawing/2014/main" val="1908022131"/>
                    </a:ext>
                  </a:extLst>
                </a:gridCol>
                <a:gridCol w="3192379">
                  <a:extLst>
                    <a:ext uri="{9D8B030D-6E8A-4147-A177-3AD203B41FA5}">
                      <a16:colId xmlns:a16="http://schemas.microsoft.com/office/drawing/2014/main" val="1236934414"/>
                    </a:ext>
                  </a:extLst>
                </a:gridCol>
                <a:gridCol w="4283242">
                  <a:extLst>
                    <a:ext uri="{9D8B030D-6E8A-4147-A177-3AD203B41FA5}">
                      <a16:colId xmlns:a16="http://schemas.microsoft.com/office/drawing/2014/main" val="1976575554"/>
                    </a:ext>
                  </a:extLst>
                </a:gridCol>
              </a:tblGrid>
              <a:tr h="907971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Gill Sans Nova" panose="020B0602020104020203" pitchFamily="34" charset="0"/>
                        </a:rPr>
                        <a:t>S.NO</a:t>
                      </a:r>
                      <a:endParaRPr lang="en-US" sz="1600">
                        <a:latin typeface="Gill Sans Nova" panose="020B06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Gill Sans Nova" panose="020B0602020104020203" pitchFamily="34" charset="0"/>
                        </a:rPr>
                        <a:t>NAME</a:t>
                      </a:r>
                      <a:endParaRPr lang="en-US" sz="1600">
                        <a:latin typeface="Gill Sans Nova" panose="020B06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Gill Sans Nova" panose="020B0602020104020203" pitchFamily="34" charset="0"/>
                        </a:rPr>
                        <a:t>AUTHORS &amp; </a:t>
                      </a:r>
                      <a:r>
                        <a:rPr lang="en-IN" sz="1600">
                          <a:latin typeface="Gill Sans Nova" panose="020B0602020104020203" pitchFamily="34" charset="0"/>
                        </a:rPr>
                        <a:t>YEAR OF PUBLICATION</a:t>
                      </a:r>
                      <a:endParaRPr lang="en-US" sz="1600">
                        <a:latin typeface="Gill Sans Nova" panose="020B0602020104020203" pitchFamily="34" charset="0"/>
                      </a:endParaRPr>
                    </a:p>
                    <a:p>
                      <a:pPr algn="ctr"/>
                      <a:endParaRPr lang="en-US" sz="1600">
                        <a:latin typeface="Gill Sans Nova" panose="020B06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Gill Sans Nova" panose="020B0602020104020203" pitchFamily="34" charset="0"/>
                        </a:rPr>
                        <a:t>SUMMARY</a:t>
                      </a:r>
                      <a:endParaRPr lang="en-US" sz="1600">
                        <a:latin typeface="Gill Sans Nova" panose="020B06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35697"/>
                  </a:ext>
                </a:extLst>
              </a:tr>
              <a:tr h="2160278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Gill Sans Nova" panose="020B0602020104020203" pitchFamily="3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An Examination System Automation Using Natural Language Processing</a:t>
                      </a:r>
                    </a:p>
                    <a:p>
                      <a:endParaRPr lang="en-GB" sz="1600" dirty="0">
                        <a:latin typeface="Gill Sans Nova" panose="020B06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Manjusha Pandey </a:t>
                      </a:r>
                      <a:r>
                        <a:rPr lang="en-IN" sz="1600" b="0" i="0" kern="1200" dirty="0" err="1">
                          <a:solidFill>
                            <a:schemeClr val="dk1"/>
                          </a:solidFill>
                          <a:effectLst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Indrashis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 Das Siddharth S. </a:t>
                      </a:r>
                      <a:r>
                        <a:rPr lang="en-IN" sz="1600" b="0" i="0" kern="1200" dirty="0" err="1">
                          <a:solidFill>
                            <a:schemeClr val="dk1"/>
                          </a:solidFill>
                          <a:effectLst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Rautaray</a:t>
                      </a:r>
                      <a:endParaRPr lang="en-IN" sz="1600" b="0" i="0" kern="1200" dirty="0">
                        <a:solidFill>
                          <a:schemeClr val="dk1"/>
                        </a:solidFill>
                        <a:effectLst/>
                        <a:latin typeface="Gill Sans Nova" panose="020B0602020104020203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0" i="0" kern="1200" dirty="0" err="1">
                          <a:solidFill>
                            <a:schemeClr val="dk1"/>
                          </a:solidFill>
                          <a:effectLst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bharat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kern="1200" dirty="0" err="1">
                          <a:solidFill>
                            <a:schemeClr val="dk1"/>
                          </a:solidFill>
                          <a:effectLst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sharma</a:t>
                      </a:r>
                      <a:endParaRPr lang="en-IN" sz="1600" b="0" i="0" kern="1200" dirty="0">
                        <a:solidFill>
                          <a:schemeClr val="dk1"/>
                        </a:solidFill>
                        <a:effectLst/>
                        <a:latin typeface="Gill Sans Nova" panose="020B0602020104020203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u="none" dirty="0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YOP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In this study, they attempt to automate the process of scoring answers. Essentially, a descriptive online examination system is where the data comes from. The data is analyzed and the model assigns marks to the answers provided. The back-end is written in Python, and NLTK and the NLTK library is used for natural language processing and database purposes.</a:t>
                      </a:r>
                      <a:endParaRPr lang="en-US" sz="1600">
                        <a:latin typeface="Gill Sans Nova" panose="020B06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37603"/>
                  </a:ext>
                </a:extLst>
              </a:tr>
              <a:tr h="22699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Gill Sans Nova" panose="020B0602020104020203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Gill Sans Nova" panose="020B0602020104020203" pitchFamily="34" charset="0"/>
                        </a:rPr>
                        <a:t>A Survey on Text Pre-Processing &amp; Feature Extraction Techniques in Natural Language Processing</a:t>
                      </a:r>
                      <a:endParaRPr lang="en-GB" sz="1600">
                        <a:latin typeface="Gill Sans Nova" panose="020B06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Ayisha Tabassum, Dr. Rajendra R. Patil</a:t>
                      </a:r>
                    </a:p>
                    <a:p>
                      <a:r>
                        <a:rPr lang="en-US" sz="1600" u="none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YOP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This study discovered that text preprocessing methods are a significant factor in raising the accuracy of any method for text-based machine learning. The sequence of The result is influenced by the NLP pipeline, which is made. It is found that  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StopWords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 removal, punctuation, and tokenization are the popular and effective text formatting techniques</a:t>
                      </a:r>
                      <a:endParaRPr lang="en-US" sz="1600" dirty="0">
                        <a:latin typeface="Gill Sans Nova" panose="020B06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561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32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683E-C8AD-56CB-741A-070582AFE5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4697"/>
            <a:ext cx="12163425" cy="785813"/>
          </a:xfrm>
        </p:spPr>
        <p:txBody>
          <a:bodyPr/>
          <a:lstStyle/>
          <a:p>
            <a:pPr algn="ctr"/>
            <a:r>
              <a:rPr lang="en-IN">
                <a:latin typeface="Gill Sans Nova" panose="020B0602020104020203" pitchFamily="34" charset="0"/>
              </a:rPr>
              <a:t>LITERATURE SURVEY </a:t>
            </a:r>
            <a:endParaRPr lang="en-US">
              <a:latin typeface="Gill Sans Nova" panose="020B06020201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BC1921-AF97-254B-7A8A-327063CBB65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43493150"/>
              </p:ext>
            </p:extLst>
          </p:nvPr>
        </p:nvGraphicFramePr>
        <p:xfrm>
          <a:off x="296779" y="1239085"/>
          <a:ext cx="11598442" cy="48665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6063">
                  <a:extLst>
                    <a:ext uri="{9D8B030D-6E8A-4147-A177-3AD203B41FA5}">
                      <a16:colId xmlns:a16="http://schemas.microsoft.com/office/drawing/2014/main" val="435950161"/>
                    </a:ext>
                  </a:extLst>
                </a:gridCol>
                <a:gridCol w="3336758">
                  <a:extLst>
                    <a:ext uri="{9D8B030D-6E8A-4147-A177-3AD203B41FA5}">
                      <a16:colId xmlns:a16="http://schemas.microsoft.com/office/drawing/2014/main" val="1908022131"/>
                    </a:ext>
                  </a:extLst>
                </a:gridCol>
                <a:gridCol w="3192379">
                  <a:extLst>
                    <a:ext uri="{9D8B030D-6E8A-4147-A177-3AD203B41FA5}">
                      <a16:colId xmlns:a16="http://schemas.microsoft.com/office/drawing/2014/main" val="1236934414"/>
                    </a:ext>
                  </a:extLst>
                </a:gridCol>
                <a:gridCol w="4283242">
                  <a:extLst>
                    <a:ext uri="{9D8B030D-6E8A-4147-A177-3AD203B41FA5}">
                      <a16:colId xmlns:a16="http://schemas.microsoft.com/office/drawing/2014/main" val="1976575554"/>
                    </a:ext>
                  </a:extLst>
                </a:gridCol>
              </a:tblGrid>
              <a:tr h="907971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Gill Sans Nova" panose="020B0602020104020203" pitchFamily="34" charset="0"/>
                        </a:rPr>
                        <a:t>S.NO</a:t>
                      </a:r>
                      <a:endParaRPr lang="en-US" sz="1600">
                        <a:latin typeface="Gill Sans Nova" panose="020B06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Gill Sans Nova" panose="020B0602020104020203" pitchFamily="34" charset="0"/>
                        </a:rPr>
                        <a:t>NAME</a:t>
                      </a:r>
                      <a:endParaRPr lang="en-US" sz="1600">
                        <a:latin typeface="Gill Sans Nova" panose="020B06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Gill Sans Nova" panose="020B0602020104020203" pitchFamily="34" charset="0"/>
                        </a:rPr>
                        <a:t>AUTHORS &amp; </a:t>
                      </a:r>
                      <a:r>
                        <a:rPr lang="en-IN" sz="1600">
                          <a:latin typeface="Gill Sans Nova" panose="020B0602020104020203" pitchFamily="34" charset="0"/>
                        </a:rPr>
                        <a:t>YEAR OF PUBLICATION</a:t>
                      </a:r>
                      <a:endParaRPr lang="en-US" sz="1600">
                        <a:latin typeface="Gill Sans Nova" panose="020B0602020104020203" pitchFamily="34" charset="0"/>
                      </a:endParaRPr>
                    </a:p>
                    <a:p>
                      <a:pPr algn="ctr"/>
                      <a:endParaRPr lang="en-US" sz="1600">
                        <a:latin typeface="Gill Sans Nova" panose="020B06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Gill Sans Nova" panose="020B0602020104020203" pitchFamily="34" charset="0"/>
                        </a:rPr>
                        <a:t>SUMMARY</a:t>
                      </a:r>
                      <a:endParaRPr lang="en-US" sz="1600">
                        <a:latin typeface="Gill Sans Nova" panose="020B06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35697"/>
                  </a:ext>
                </a:extLst>
              </a:tr>
              <a:tr h="90797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Gill Sans Nova" panose="020B0602020104020203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Gill Sans Nova" panose="020B0602020104020203" pitchFamily="34" charset="0"/>
                          <a:ea typeface="+mn-ea"/>
                          <a:cs typeface="+mn-cs"/>
                        </a:rPr>
                        <a:t>Automation in Systematic, Scoping and Rapid Reviews by an NLP Toolkit: A Case Study in Enhanced Living Environments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Eftim</a:t>
                      </a:r>
                      <a:r>
                        <a:rPr lang="en-US" sz="1600" u="none" dirty="0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 </a:t>
                      </a:r>
                      <a:r>
                        <a:rPr lang="en-US" sz="1600" u="none" dirty="0" err="1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Zdravevski</a:t>
                      </a:r>
                      <a:r>
                        <a:rPr lang="en-US" sz="1600" u="none" dirty="0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, </a:t>
                      </a:r>
                      <a:r>
                        <a:rPr lang="en-US" sz="1600" u="none" dirty="0" err="1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Petre</a:t>
                      </a:r>
                      <a:r>
                        <a:rPr lang="en-US" sz="1600" u="none" dirty="0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 </a:t>
                      </a:r>
                      <a:r>
                        <a:rPr lang="en-US" sz="1600" u="none" dirty="0" err="1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Lameski</a:t>
                      </a:r>
                      <a:r>
                        <a:rPr lang="en-US" sz="1600" u="none" dirty="0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, Vladimir </a:t>
                      </a:r>
                      <a:r>
                        <a:rPr lang="en-US" sz="1600" u="none" dirty="0" err="1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Trajkovik</a:t>
                      </a:r>
                      <a:r>
                        <a:rPr lang="en-US" sz="1600" u="none" dirty="0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, Ivan </a:t>
                      </a:r>
                      <a:r>
                        <a:rPr lang="en-US" sz="1600" u="none" dirty="0" err="1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Chorbev</a:t>
                      </a:r>
                      <a:r>
                        <a:rPr lang="en-US" sz="1600" u="none" dirty="0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, </a:t>
                      </a:r>
                      <a:r>
                        <a:rPr lang="en-US" sz="1600" u="none" dirty="0" err="1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Rossitza</a:t>
                      </a:r>
                      <a:r>
                        <a:rPr lang="en-US" sz="1600" u="none" dirty="0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 </a:t>
                      </a:r>
                      <a:r>
                        <a:rPr lang="en-US" sz="1600" u="none" dirty="0" err="1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Goleva</a:t>
                      </a:r>
                      <a:r>
                        <a:rPr lang="en-US" sz="1600" u="none" dirty="0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, Nuno Pombo &amp; Nuno M. Garcia</a:t>
                      </a:r>
                    </a:p>
                    <a:p>
                      <a:r>
                        <a:rPr lang="en-US" sz="1600" u="none" dirty="0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YOP - 2019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ill Sans Nova" panose="020B0602020104020203" pitchFamily="34" charset="0"/>
                        </a:rPr>
                        <a:t>In this paper, they present an NLP toolkit for surveying scientific articles and trend analysis meta-studies. By leveraging NLP, it facilitates a robust and comprehensive eligibility and relevance analysis of articles. The framework is able to analyze the abstracts of over 70000 articles automatically.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101482"/>
                  </a:ext>
                </a:extLst>
              </a:tr>
              <a:tr h="2160278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Gill Sans Nova" panose="020B0602020104020203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Gill Sans Nova" panose="020B0602020104020203" pitchFamily="34" charset="0"/>
                        </a:rPr>
                        <a:t>Natural Language Processing approach to NLP Meta model automation </a:t>
                      </a:r>
                      <a:endParaRPr lang="en-GB" sz="1600">
                        <a:latin typeface="Gill Sans Nova" panose="020B06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Gill Sans Nova" panose="020B0602020104020203" pitchFamily="34" charset="0"/>
                        </a:rPr>
                        <a:t>Mohammad Hossein ,Hassan B. Kazemian, Karim Ouazzane, Chris Chandler</a:t>
                      </a:r>
                    </a:p>
                    <a:p>
                      <a:r>
                        <a:rPr lang="en-IN" sz="1600" u="none"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YOP - 2018</a:t>
                      </a:r>
                      <a:endParaRPr lang="en-US" sz="1600" u="none">
                        <a:solidFill>
                          <a:schemeClr val="bg1"/>
                        </a:solidFill>
                        <a:latin typeface="Gill Sans Nova" panose="020B06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ill Sans Nova" panose="020B0602020104020203" pitchFamily="34" charset="0"/>
                        </a:rPr>
                        <a:t>An intelligent software has been developed which is able perform as a competent NLP practitioner or psychologist. Results by the software were compared to the obtained results by the practitioner. A more efficient performance of the software, with a high level of accuracy and reliability, was observed.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37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58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798060B-79DD-49FE-A6CC-19598C48D53A}"/>
              </a:ext>
            </a:extLst>
          </p:cNvPr>
          <p:cNvSpPr txBox="1">
            <a:spLocks/>
          </p:cNvSpPr>
          <p:nvPr/>
        </p:nvSpPr>
        <p:spPr>
          <a:xfrm>
            <a:off x="705853" y="1542754"/>
            <a:ext cx="4780547" cy="78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Gill Sans Nova" panose="020B0602020104020203" pitchFamily="34" charset="0"/>
              </a:rPr>
              <a:t>EXISTING SYSTEM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C95A5-4F7C-46F6-A790-F8125E4AE710}"/>
              </a:ext>
            </a:extLst>
          </p:cNvPr>
          <p:cNvSpPr txBox="1">
            <a:spLocks/>
          </p:cNvSpPr>
          <p:nvPr/>
        </p:nvSpPr>
        <p:spPr>
          <a:xfrm>
            <a:off x="1288190" y="2597285"/>
            <a:ext cx="9851476" cy="312237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effectLst/>
                <a:latin typeface="Gill Sans Nova" panose="020B0602020104020203" pitchFamily="34" charset="0"/>
              </a:rPr>
              <a:t>The existing system is essentially a Python library that does automated exploratory data analysis, data cleaning and preprocessing for machine learning and natural language processing. </a:t>
            </a:r>
          </a:p>
          <a:p>
            <a:pPr>
              <a:lnSpc>
                <a:spcPct val="110000"/>
              </a:lnSpc>
            </a:pPr>
            <a:r>
              <a:rPr lang="en-US" dirty="0">
                <a:effectLst/>
                <a:latin typeface="Gill Sans Nova" panose="020B0602020104020203" pitchFamily="34" charset="0"/>
              </a:rPr>
              <a:t>It also offers widget-based data analysis, which gives a graphical user interface and allows users to do any function by just ticking a checkbox.</a:t>
            </a:r>
          </a:p>
          <a:p>
            <a:pPr>
              <a:lnSpc>
                <a:spcPct val="110000"/>
              </a:lnSpc>
            </a:pPr>
            <a:r>
              <a:rPr lang="en-US" dirty="0">
                <a:effectLst/>
                <a:latin typeface="Gill Sans Nova" panose="020B0602020104020203" pitchFamily="34" charset="0"/>
              </a:rPr>
              <a:t>It also performs text preprocessing using regular expressions to remove noise.</a:t>
            </a:r>
          </a:p>
          <a:p>
            <a:pPr>
              <a:lnSpc>
                <a:spcPct val="110000"/>
              </a:lnSpc>
            </a:pPr>
            <a:r>
              <a:rPr lang="en-US" b="0" i="0" dirty="0">
                <a:effectLst/>
                <a:latin typeface="Gill Sans Nova" panose="020B0602020104020203" pitchFamily="34" charset="0"/>
              </a:rPr>
              <a:t>Word Analysis and Basic EDA Analysis are two forms of exploratory data analysis that are available</a:t>
            </a:r>
            <a:endParaRPr lang="en-IN" dirty="0">
              <a:latin typeface="Gill Sans Nova" panose="020B06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6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798060B-79DD-49FE-A6CC-19598C48D53A}"/>
              </a:ext>
            </a:extLst>
          </p:cNvPr>
          <p:cNvSpPr txBox="1">
            <a:spLocks/>
          </p:cNvSpPr>
          <p:nvPr/>
        </p:nvSpPr>
        <p:spPr>
          <a:xfrm>
            <a:off x="834189" y="1542754"/>
            <a:ext cx="4780547" cy="78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Gill Sans Nova" panose="020B0602020104020203" pitchFamily="34" charset="0"/>
              </a:rPr>
              <a:t>PROPOSED SYSTEM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C95A5-4F7C-46F6-A790-F8125E4AE710}"/>
              </a:ext>
            </a:extLst>
          </p:cNvPr>
          <p:cNvSpPr txBox="1">
            <a:spLocks/>
          </p:cNvSpPr>
          <p:nvPr/>
        </p:nvSpPr>
        <p:spPr>
          <a:xfrm>
            <a:off x="1369212" y="2888080"/>
            <a:ext cx="9851476" cy="269162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  <a:latin typeface="Gill Sans Nova"/>
              </a:rPr>
              <a:t>This system performs the basic exploratory data analysis and text preprocessing required for NLP</a:t>
            </a:r>
            <a:endParaRPr lang="en-US" dirty="0"/>
          </a:p>
          <a:p>
            <a:r>
              <a:rPr lang="en-US" dirty="0">
                <a:latin typeface="Gill Sans Nova"/>
              </a:rPr>
              <a:t>It</a:t>
            </a:r>
            <a:r>
              <a:rPr lang="en-US" dirty="0">
                <a:effectLst/>
                <a:latin typeface="Gill Sans Nova"/>
              </a:rPr>
              <a:t> has the ability to create models through a web-based graphical user interface.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b="0" i="0" dirty="0">
                <a:effectLst/>
                <a:latin typeface="Gill Sans Nova"/>
              </a:rPr>
              <a:t>It just requires a dataset as input, and our web GUI outputs a dataset based on the user's option of word or phrase analysis.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Gill Sans Nova" panose="020B0602020104020203" pitchFamily="34" charset="0"/>
              </a:rPr>
              <a:t>The user does not need any prior coding knowledge.</a:t>
            </a:r>
            <a:endParaRPr lang="en-IN" dirty="0">
              <a:latin typeface="Gill Sans Nova" panose="020B06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1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798060B-79DD-49FE-A6CC-19598C48D53A}"/>
              </a:ext>
            </a:extLst>
          </p:cNvPr>
          <p:cNvSpPr txBox="1">
            <a:spLocks/>
          </p:cNvSpPr>
          <p:nvPr/>
        </p:nvSpPr>
        <p:spPr>
          <a:xfrm>
            <a:off x="834189" y="1542754"/>
            <a:ext cx="4780547" cy="78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>
              <a:latin typeface="Gill Sans Nova" panose="020B06020201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C95A5-4F7C-46F6-A790-F8125E4AE710}"/>
              </a:ext>
            </a:extLst>
          </p:cNvPr>
          <p:cNvSpPr txBox="1">
            <a:spLocks/>
          </p:cNvSpPr>
          <p:nvPr/>
        </p:nvSpPr>
        <p:spPr>
          <a:xfrm>
            <a:off x="1369212" y="2888080"/>
            <a:ext cx="9851476" cy="19138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>
              <a:latin typeface="Gill Sans Nova" panose="020B06020201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30B45E-3D5D-45B4-B809-854BF8CAA068}"/>
              </a:ext>
            </a:extLst>
          </p:cNvPr>
          <p:cNvSpPr txBox="1">
            <a:spLocks/>
          </p:cNvSpPr>
          <p:nvPr/>
        </p:nvSpPr>
        <p:spPr>
          <a:xfrm>
            <a:off x="3424989" y="240631"/>
            <a:ext cx="5342021" cy="118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Gill Sans Nova" panose="020B0602020104020203" pitchFamily="34" charset="0"/>
              </a:rPr>
              <a:t>SCHEMATIC DIAGRAM</a:t>
            </a:r>
          </a:p>
        </p:txBody>
      </p:sp>
      <p:pic>
        <p:nvPicPr>
          <p:cNvPr id="2" name="Picture 6" descr="Diagram&#10;&#10;Description automatically generated">
            <a:extLst>
              <a:ext uri="{FF2B5EF4-FFF2-40B4-BE49-F238E27FC236}">
                <a16:creationId xmlns:a16="http://schemas.microsoft.com/office/drawing/2014/main" id="{F1837D5B-7D52-FCEE-5C4C-9DE7C7157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11" y="1421023"/>
            <a:ext cx="8738557" cy="495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1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798060B-79DD-49FE-A6CC-19598C48D53A}"/>
              </a:ext>
            </a:extLst>
          </p:cNvPr>
          <p:cNvSpPr txBox="1">
            <a:spLocks/>
          </p:cNvSpPr>
          <p:nvPr/>
        </p:nvSpPr>
        <p:spPr>
          <a:xfrm>
            <a:off x="1035472" y="1154566"/>
            <a:ext cx="4780547" cy="78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Gill Sans Nova" panose="020B0602020104020203" pitchFamily="34" charset="0"/>
              </a:rPr>
              <a:t>METHODOLOGY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C95A5-4F7C-46F6-A790-F8125E4AE710}"/>
              </a:ext>
            </a:extLst>
          </p:cNvPr>
          <p:cNvSpPr txBox="1">
            <a:spLocks/>
          </p:cNvSpPr>
          <p:nvPr/>
        </p:nvSpPr>
        <p:spPr>
          <a:xfrm>
            <a:off x="1369212" y="2154835"/>
            <a:ext cx="9851476" cy="355615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Nova"/>
              </a:rPr>
              <a:t>In this part, we begin with loading the dataset file in csv format in the webpage.</a:t>
            </a:r>
            <a:endParaRPr lang="en-US" dirty="0">
              <a:latin typeface="Gill Sans Nova"/>
              <a:ea typeface="+mn-lt"/>
              <a:cs typeface="+mn-lt"/>
            </a:endParaRPr>
          </a:p>
          <a:p>
            <a:r>
              <a:rPr lang="en-US" dirty="0">
                <a:latin typeface="Gill Sans Nova"/>
              </a:rPr>
              <a:t>We explore the selected text column using various exploratory data analysis techniques.</a:t>
            </a:r>
          </a:p>
          <a:p>
            <a:r>
              <a:rPr lang="en-US" dirty="0">
                <a:latin typeface="Gill Sans Nova"/>
              </a:rPr>
              <a:t>Then, we perform text processing like data cleaning , lexical analysis (tokenization, stop word removal, stemming, etc.,), followed by sentence level analysis (semantic, syntactic, pragmatic, and disclosure analysis).</a:t>
            </a:r>
            <a:endParaRPr lang="en-US" dirty="0"/>
          </a:p>
          <a:p>
            <a:r>
              <a:rPr lang="en-US" dirty="0">
                <a:effectLst/>
                <a:latin typeface="Gill Sans Nova"/>
              </a:rPr>
              <a:t>After finishing the textual analysis, </a:t>
            </a:r>
            <a:r>
              <a:rPr lang="en-US" dirty="0">
                <a:latin typeface="Gill Sans Nova"/>
              </a:rPr>
              <a:t>we perform Feature extraction where we extract useful features from the processed data.</a:t>
            </a:r>
          </a:p>
          <a:p>
            <a:endParaRPr lang="en-US" sz="1800" dirty="0">
              <a:effectLst/>
              <a:latin typeface="Gill Sans Nova"/>
            </a:endParaRPr>
          </a:p>
          <a:p>
            <a:endParaRPr lang="en-US" sz="1800" dirty="0">
              <a:effectLst/>
              <a:latin typeface="Gill Sans Nova" panose="020B0602020104020203" pitchFamily="34" charset="0"/>
            </a:endParaRPr>
          </a:p>
          <a:p>
            <a:endParaRPr lang="en-US" sz="1800" dirty="0">
              <a:latin typeface="Gill Sans Nova" panose="020B0602020104020203" pitchFamily="34" charset="0"/>
            </a:endParaRPr>
          </a:p>
          <a:p>
            <a:endParaRPr lang="en-IN" sz="1800" dirty="0">
              <a:latin typeface="Gill Sans Nova" panose="020B06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4697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Gill Sans Nova</vt:lpstr>
      <vt:lpstr>Roboto</vt:lpstr>
      <vt:lpstr>Walbaum Display</vt:lpstr>
      <vt:lpstr>RegattaVTI</vt:lpstr>
      <vt:lpstr>NLP Automation for text classification</vt:lpstr>
      <vt:lpstr>INTRODUCTION</vt:lpstr>
      <vt:lpstr>ABSTRACT</vt:lpstr>
      <vt:lpstr>LITERATURE SURVEY </vt:lpstr>
      <vt:lpstr>LITERATURE SURVEY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ASSIST</dc:title>
  <dc:creator>Abhiram K V</dc:creator>
  <cp:lastModifiedBy>M R Naveen Kumar</cp:lastModifiedBy>
  <cp:revision>325</cp:revision>
  <dcterms:created xsi:type="dcterms:W3CDTF">2022-11-01T11:50:48Z</dcterms:created>
  <dcterms:modified xsi:type="dcterms:W3CDTF">2023-03-10T12:11:23Z</dcterms:modified>
</cp:coreProperties>
</file>