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0"/>
  </p:notesMasterIdLst>
  <p:sldIdLst>
    <p:sldId id="256" r:id="rId2"/>
    <p:sldId id="258" r:id="rId3"/>
    <p:sldId id="262" r:id="rId4"/>
    <p:sldId id="312" r:id="rId5"/>
    <p:sldId id="265" r:id="rId6"/>
    <p:sldId id="314" r:id="rId7"/>
    <p:sldId id="279" r:id="rId8"/>
    <p:sldId id="315" r:id="rId9"/>
    <p:sldId id="316" r:id="rId10"/>
    <p:sldId id="317" r:id="rId11"/>
    <p:sldId id="319" r:id="rId12"/>
    <p:sldId id="263" r:id="rId13"/>
    <p:sldId id="318" r:id="rId14"/>
    <p:sldId id="323" r:id="rId15"/>
    <p:sldId id="325" r:id="rId16"/>
    <p:sldId id="320" r:id="rId17"/>
    <p:sldId id="322" r:id="rId18"/>
    <p:sldId id="327" r:id="rId19"/>
  </p:sldIdLst>
  <p:sldSz cx="9144000" cy="5143500" type="screen16x9"/>
  <p:notesSz cx="6858000" cy="9144000"/>
  <p:embeddedFontLst>
    <p:embeddedFont>
      <p:font typeface="Montserrat ExtraBold" panose="00000900000000000000" pitchFamily="2" charset="0"/>
      <p:bold r:id="rId21"/>
      <p:boldItalic r:id="rId22"/>
    </p:embeddedFont>
    <p:embeddedFont>
      <p:font typeface="Oxygen" panose="02000503000000000000" pitchFamily="2"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DBD4C9-20C1-4E36-9A06-56FFB651244A}">
  <a:tblStyle styleId="{2FDBD4C9-20C1-4E36-9A06-56FFB65124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9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e21fa792a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e21fa792a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4927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e21fa792a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e21fa792a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699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e21fa792a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e21fa792a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3765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02029ff21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02029ff21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02029ff216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02029ff21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02029ff216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02029ff21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4995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02029ff216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02029ff216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02029ff216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02029ff21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931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fbb2acf8a9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fbb2acf8a9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fbb2acf8a9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fbb2acf8a9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2969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e21fa792a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e21fa792a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rot="-546">
            <a:off x="2683643" y="3516288"/>
            <a:ext cx="3776700" cy="426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lt1"/>
                </a:solidFill>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txBox="1">
            <a:spLocks noGrp="1"/>
          </p:cNvSpPr>
          <p:nvPr>
            <p:ph type="ctrTitle"/>
          </p:nvPr>
        </p:nvSpPr>
        <p:spPr>
          <a:xfrm>
            <a:off x="1271188" y="1074650"/>
            <a:ext cx="6609900" cy="231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191919"/>
              </a:buClr>
              <a:buSzPts val="5200"/>
              <a:buNone/>
              <a:defRPr sz="4000">
                <a:solidFill>
                  <a:schemeClr val="lt1"/>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p:nvPr/>
        </p:nvSpPr>
        <p:spPr>
          <a:xfrm rot="5400000">
            <a:off x="-855401" y="274475"/>
            <a:ext cx="1705200" cy="1705200"/>
          </a:xfrm>
          <a:prstGeom prst="blockArc">
            <a:avLst>
              <a:gd name="adj1" fmla="val 10800000"/>
              <a:gd name="adj2" fmla="val 0"/>
              <a:gd name="adj3" fmla="val 25000"/>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724259">
            <a:off x="315785" y="1683179"/>
            <a:ext cx="452995" cy="452995"/>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722653">
            <a:off x="2362952" y="4875547"/>
            <a:ext cx="437145" cy="437145"/>
          </a:xfrm>
          <a:prstGeom prst="ellipse">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723737">
            <a:off x="8486705" y="3388820"/>
            <a:ext cx="1030444" cy="1030444"/>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accent2"/>
            </a:gs>
            <a:gs pos="100000">
              <a:schemeClr val="accent4"/>
            </a:gs>
          </a:gsLst>
          <a:lin ang="2700006" scaled="0"/>
        </a:gradFill>
        <a:effectLst/>
      </p:bgPr>
    </p:bg>
    <p:spTree>
      <p:nvGrpSpPr>
        <p:cNvPr id="1" name="Shape 31"/>
        <p:cNvGrpSpPr/>
        <p:nvPr/>
      </p:nvGrpSpPr>
      <p:grpSpPr>
        <a:xfrm>
          <a:off x="0" y="0"/>
          <a:ext cx="0" cy="0"/>
          <a:chOff x="0" y="0"/>
          <a:chExt cx="0" cy="0"/>
        </a:xfrm>
      </p:grpSpPr>
      <p:sp>
        <p:nvSpPr>
          <p:cNvPr id="32" name="Google Shape;32;p5"/>
          <p:cNvSpPr txBox="1">
            <a:spLocks noGrp="1"/>
          </p:cNvSpPr>
          <p:nvPr>
            <p:ph type="subTitle" idx="1"/>
          </p:nvPr>
        </p:nvSpPr>
        <p:spPr>
          <a:xfrm>
            <a:off x="1721600" y="2005975"/>
            <a:ext cx="967500" cy="3651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1pPr>
            <a:lvl2pPr lvl="1" algn="ctr">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2pPr>
            <a:lvl3pPr lvl="2" algn="ctr">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3pPr>
            <a:lvl4pPr lvl="3" algn="ctr">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4pPr>
            <a:lvl5pPr lvl="4" algn="ctr">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5pPr>
            <a:lvl6pPr lvl="5" algn="ctr">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6pPr>
            <a:lvl7pPr lvl="6" algn="ctr">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7pPr>
            <a:lvl8pPr lvl="7" algn="ctr">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8pPr>
            <a:lvl9pPr lvl="8" algn="ctr">
              <a:lnSpc>
                <a:spcPct val="100000"/>
              </a:lnSpc>
              <a:spcBef>
                <a:spcPts val="1600"/>
              </a:spcBef>
              <a:spcAft>
                <a:spcPts val="1600"/>
              </a:spcAft>
              <a:buSzPts val="2000"/>
              <a:buFont typeface="Montserrat ExtraBold"/>
              <a:buNone/>
              <a:defRPr sz="2000">
                <a:latin typeface="Montserrat ExtraBold"/>
                <a:ea typeface="Montserrat ExtraBold"/>
                <a:cs typeface="Montserrat ExtraBold"/>
                <a:sym typeface="Montserrat ExtraBold"/>
              </a:defRPr>
            </a:lvl9pPr>
          </a:lstStyle>
          <a:p>
            <a:endParaRPr/>
          </a:p>
        </p:txBody>
      </p:sp>
      <p:sp>
        <p:nvSpPr>
          <p:cNvPr id="33" name="Google Shape;33;p5"/>
          <p:cNvSpPr txBox="1">
            <a:spLocks noGrp="1"/>
          </p:cNvSpPr>
          <p:nvPr>
            <p:ph type="subTitle" idx="2"/>
          </p:nvPr>
        </p:nvSpPr>
        <p:spPr>
          <a:xfrm>
            <a:off x="6454950" y="3595375"/>
            <a:ext cx="969300" cy="365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2pPr>
            <a:lvl3pPr lvl="2" algn="ctr" rtl="0">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3pPr>
            <a:lvl4pPr lvl="3" algn="ctr" rtl="0">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4pPr>
            <a:lvl5pPr lvl="4" algn="ctr" rtl="0">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5pPr>
            <a:lvl6pPr lvl="5" algn="ctr" rtl="0">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6pPr>
            <a:lvl7pPr lvl="6" algn="ctr" rtl="0">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7pPr>
            <a:lvl8pPr lvl="7" algn="ctr" rtl="0">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8pPr>
            <a:lvl9pPr lvl="8" algn="ctr" rtl="0">
              <a:lnSpc>
                <a:spcPct val="100000"/>
              </a:lnSpc>
              <a:spcBef>
                <a:spcPts val="1600"/>
              </a:spcBef>
              <a:spcAft>
                <a:spcPts val="1600"/>
              </a:spcAft>
              <a:buSzPts val="2000"/>
              <a:buFont typeface="Montserrat ExtraBold"/>
              <a:buNone/>
              <a:defRPr sz="2000">
                <a:latin typeface="Montserrat ExtraBold"/>
                <a:ea typeface="Montserrat ExtraBold"/>
                <a:cs typeface="Montserrat ExtraBold"/>
                <a:sym typeface="Montserrat ExtraBold"/>
              </a:defRPr>
            </a:lvl9pPr>
          </a:lstStyle>
          <a:p>
            <a:endParaRPr/>
          </a:p>
        </p:txBody>
      </p:sp>
      <p:sp>
        <p:nvSpPr>
          <p:cNvPr id="34" name="Google Shape;34;p5"/>
          <p:cNvSpPr txBox="1">
            <a:spLocks noGrp="1"/>
          </p:cNvSpPr>
          <p:nvPr>
            <p:ph type="subTitle" idx="3"/>
          </p:nvPr>
        </p:nvSpPr>
        <p:spPr>
          <a:xfrm>
            <a:off x="3118200" y="1563776"/>
            <a:ext cx="2907600" cy="1249500"/>
          </a:xfrm>
          <a:prstGeom prst="rect">
            <a:avLst/>
          </a:prstGeom>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 name="Google Shape;35;p5"/>
          <p:cNvSpPr txBox="1">
            <a:spLocks noGrp="1"/>
          </p:cNvSpPr>
          <p:nvPr>
            <p:ph type="subTitle" idx="4"/>
          </p:nvPr>
        </p:nvSpPr>
        <p:spPr>
          <a:xfrm>
            <a:off x="3118200" y="3151825"/>
            <a:ext cx="2907600" cy="1252800"/>
          </a:xfrm>
          <a:prstGeom prst="rect">
            <a:avLst/>
          </a:prstGeom>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 name="Google Shape;36;p5"/>
          <p:cNvSpPr txBox="1">
            <a:spLocks noGrp="1"/>
          </p:cNvSpPr>
          <p:nvPr>
            <p:ph type="title"/>
          </p:nvPr>
        </p:nvSpPr>
        <p:spPr>
          <a:xfrm>
            <a:off x="720000" y="595950"/>
            <a:ext cx="7704000" cy="32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 name="Google Shape;37;p5"/>
          <p:cNvSpPr/>
          <p:nvPr/>
        </p:nvSpPr>
        <p:spPr>
          <a:xfrm rot="-4042443" flipH="1">
            <a:off x="8116358" y="1579077"/>
            <a:ext cx="1087823" cy="1087823"/>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 name="Google Shape;38;p5"/>
          <p:cNvPicPr preferRelativeResize="0"/>
          <p:nvPr/>
        </p:nvPicPr>
        <p:blipFill>
          <a:blip r:embed="rId2">
            <a:alphaModFix amt="49000"/>
          </a:blip>
          <a:stretch>
            <a:fillRect/>
          </a:stretch>
        </p:blipFill>
        <p:spPr>
          <a:xfrm rot="-3764270" flipH="1">
            <a:off x="5752471" y="1265756"/>
            <a:ext cx="5990528" cy="2912435"/>
          </a:xfrm>
          <a:prstGeom prst="rect">
            <a:avLst/>
          </a:prstGeom>
          <a:noFill/>
          <a:ln>
            <a:noFill/>
          </a:ln>
        </p:spPr>
      </p:pic>
      <p:sp>
        <p:nvSpPr>
          <p:cNvPr id="39" name="Google Shape;39;p5"/>
          <p:cNvSpPr/>
          <p:nvPr/>
        </p:nvSpPr>
        <p:spPr>
          <a:xfrm rot="-4041400" flipH="1">
            <a:off x="7486457" y="4335735"/>
            <a:ext cx="394292" cy="39429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4041400" flipH="1">
            <a:off x="8278905" y="2554164"/>
            <a:ext cx="394292" cy="394292"/>
          </a:xfrm>
          <a:prstGeom prst="ellipse">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rot="-4040686" flipH="1">
            <a:off x="8560718" y="2497082"/>
            <a:ext cx="186923" cy="186923"/>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4044515" flipH="1">
            <a:off x="8487615" y="439029"/>
            <a:ext cx="185862" cy="18586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 name="Google Shape;43;p5"/>
          <p:cNvPicPr preferRelativeResize="0"/>
          <p:nvPr/>
        </p:nvPicPr>
        <p:blipFill>
          <a:blip r:embed="rId2">
            <a:alphaModFix amt="50000"/>
          </a:blip>
          <a:stretch>
            <a:fillRect/>
          </a:stretch>
        </p:blipFill>
        <p:spPr>
          <a:xfrm rot="-3395984" flipH="1">
            <a:off x="-3016530" y="-102269"/>
            <a:ext cx="5990530" cy="2912436"/>
          </a:xfrm>
          <a:prstGeom prst="rect">
            <a:avLst/>
          </a:prstGeom>
          <a:noFill/>
          <a:ln>
            <a:noFill/>
          </a:ln>
        </p:spPr>
      </p:pic>
      <p:grpSp>
        <p:nvGrpSpPr>
          <p:cNvPr id="44" name="Google Shape;44;p5"/>
          <p:cNvGrpSpPr/>
          <p:nvPr/>
        </p:nvGrpSpPr>
        <p:grpSpPr>
          <a:xfrm flipH="1">
            <a:off x="-21142" y="4141005"/>
            <a:ext cx="1482300" cy="1765375"/>
            <a:chOff x="307037" y="4131480"/>
            <a:chExt cx="1482300" cy="1765375"/>
          </a:xfrm>
        </p:grpSpPr>
        <p:sp>
          <p:nvSpPr>
            <p:cNvPr id="45" name="Google Shape;45;p5"/>
            <p:cNvSpPr/>
            <p:nvPr/>
          </p:nvSpPr>
          <p:spPr>
            <a:xfrm>
              <a:off x="307037" y="4414555"/>
              <a:ext cx="1482300" cy="1482300"/>
            </a:xfrm>
            <a:prstGeom prst="blockArc">
              <a:avLst>
                <a:gd name="adj1" fmla="val 10800000"/>
                <a:gd name="adj2" fmla="val 0"/>
                <a:gd name="adj3" fmla="val 25000"/>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rot="3675020">
              <a:off x="522899" y="4201984"/>
              <a:ext cx="394192" cy="39419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accent2"/>
            </a:gs>
            <a:gs pos="100000">
              <a:schemeClr val="accent4"/>
            </a:gs>
          </a:gsLst>
          <a:lin ang="2700006" scaled="0"/>
        </a:gradFill>
        <a:effectLst/>
      </p:bgPr>
    </p:bg>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84500"/>
            <a:ext cx="7704000" cy="329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bg>
      <p:bgPr>
        <a:blipFill>
          <a:blip r:embed="rId2">
            <a:alphaModFix/>
          </a:blip>
          <a:stretch>
            <a:fillRect/>
          </a:stretch>
        </a:blipFill>
        <a:effectLst/>
      </p:bgPr>
    </p:bg>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20000" y="584500"/>
            <a:ext cx="7704000" cy="329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7"/>
          <p:cNvSpPr/>
          <p:nvPr/>
        </p:nvSpPr>
        <p:spPr>
          <a:xfrm>
            <a:off x="468700" y="-468525"/>
            <a:ext cx="1247700" cy="1247700"/>
          </a:xfrm>
          <a:prstGeom prst="donut">
            <a:avLst>
              <a:gd name="adj" fmla="val 25000"/>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468700" y="540000"/>
            <a:ext cx="444300" cy="4443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accent2"/>
            </a:gs>
            <a:gs pos="100000">
              <a:schemeClr val="accent4"/>
            </a:gs>
          </a:gsLst>
          <a:lin ang="2698631" scaled="0"/>
        </a:gradFill>
        <a:effectLst/>
      </p:bgPr>
    </p:bg>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37075" y="1241975"/>
            <a:ext cx="2900700" cy="4509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07" name="Google Shape;107;p16"/>
          <p:cNvSpPr txBox="1">
            <a:spLocks noGrp="1"/>
          </p:cNvSpPr>
          <p:nvPr>
            <p:ph type="subTitle" idx="1"/>
          </p:nvPr>
        </p:nvSpPr>
        <p:spPr>
          <a:xfrm>
            <a:off x="720150" y="1688375"/>
            <a:ext cx="23364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08" name="Google Shape;108;p16"/>
          <p:cNvSpPr txBox="1">
            <a:spLocks noGrp="1"/>
          </p:cNvSpPr>
          <p:nvPr>
            <p:ph type="title" idx="2" hasCustomPrompt="1"/>
          </p:nvPr>
        </p:nvSpPr>
        <p:spPr>
          <a:xfrm rot="1446">
            <a:off x="4746002" y="1271685"/>
            <a:ext cx="713100" cy="393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9" name="Google Shape;109;p16"/>
          <p:cNvSpPr txBox="1">
            <a:spLocks noGrp="1"/>
          </p:cNvSpPr>
          <p:nvPr>
            <p:ph type="title" idx="3" hasCustomPrompt="1"/>
          </p:nvPr>
        </p:nvSpPr>
        <p:spPr>
          <a:xfrm>
            <a:off x="3683077" y="2482099"/>
            <a:ext cx="713100" cy="393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0" name="Google Shape;110;p16"/>
          <p:cNvSpPr txBox="1">
            <a:spLocks noGrp="1"/>
          </p:cNvSpPr>
          <p:nvPr>
            <p:ph type="title" idx="4" hasCustomPrompt="1"/>
          </p:nvPr>
        </p:nvSpPr>
        <p:spPr>
          <a:xfrm>
            <a:off x="3683077" y="3692400"/>
            <a:ext cx="713100" cy="393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1" name="Google Shape;111;p16"/>
          <p:cNvSpPr txBox="1">
            <a:spLocks noGrp="1"/>
          </p:cNvSpPr>
          <p:nvPr>
            <p:ph type="title" idx="5"/>
          </p:nvPr>
        </p:nvSpPr>
        <p:spPr>
          <a:xfrm>
            <a:off x="720156" y="2456165"/>
            <a:ext cx="2898600" cy="4482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12" name="Google Shape;112;p16"/>
          <p:cNvSpPr txBox="1">
            <a:spLocks noGrp="1"/>
          </p:cNvSpPr>
          <p:nvPr>
            <p:ph type="subTitle" idx="6"/>
          </p:nvPr>
        </p:nvSpPr>
        <p:spPr>
          <a:xfrm>
            <a:off x="720150" y="2903463"/>
            <a:ext cx="2336400" cy="53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13" name="Google Shape;113;p16"/>
          <p:cNvSpPr txBox="1">
            <a:spLocks noGrp="1"/>
          </p:cNvSpPr>
          <p:nvPr>
            <p:ph type="title" idx="7"/>
          </p:nvPr>
        </p:nvSpPr>
        <p:spPr>
          <a:xfrm>
            <a:off x="720156" y="3663340"/>
            <a:ext cx="2898600" cy="4482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14" name="Google Shape;114;p16"/>
          <p:cNvSpPr txBox="1">
            <a:spLocks noGrp="1"/>
          </p:cNvSpPr>
          <p:nvPr>
            <p:ph type="subTitle" idx="8"/>
          </p:nvPr>
        </p:nvSpPr>
        <p:spPr>
          <a:xfrm>
            <a:off x="720150" y="4111538"/>
            <a:ext cx="2336400" cy="53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15" name="Google Shape;115;p16"/>
          <p:cNvSpPr txBox="1">
            <a:spLocks noGrp="1"/>
          </p:cNvSpPr>
          <p:nvPr>
            <p:ph type="title" idx="9"/>
          </p:nvPr>
        </p:nvSpPr>
        <p:spPr>
          <a:xfrm>
            <a:off x="5527081" y="3649365"/>
            <a:ext cx="2898600" cy="4482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6" name="Google Shape;116;p16"/>
          <p:cNvSpPr txBox="1">
            <a:spLocks noGrp="1"/>
          </p:cNvSpPr>
          <p:nvPr>
            <p:ph type="subTitle" idx="13"/>
          </p:nvPr>
        </p:nvSpPr>
        <p:spPr>
          <a:xfrm>
            <a:off x="6087600" y="4111538"/>
            <a:ext cx="2336400" cy="530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7" name="Google Shape;117;p16"/>
          <p:cNvSpPr txBox="1">
            <a:spLocks noGrp="1"/>
          </p:cNvSpPr>
          <p:nvPr>
            <p:ph type="title" idx="14"/>
          </p:nvPr>
        </p:nvSpPr>
        <p:spPr>
          <a:xfrm>
            <a:off x="5527081" y="2456165"/>
            <a:ext cx="2898600" cy="4482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8" name="Google Shape;118;p16"/>
          <p:cNvSpPr txBox="1">
            <a:spLocks noGrp="1"/>
          </p:cNvSpPr>
          <p:nvPr>
            <p:ph type="subTitle" idx="15"/>
          </p:nvPr>
        </p:nvSpPr>
        <p:spPr>
          <a:xfrm>
            <a:off x="6087600" y="2903463"/>
            <a:ext cx="2336400" cy="530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9" name="Google Shape;119;p16"/>
          <p:cNvSpPr txBox="1">
            <a:spLocks noGrp="1"/>
          </p:cNvSpPr>
          <p:nvPr>
            <p:ph type="title" idx="16"/>
          </p:nvPr>
        </p:nvSpPr>
        <p:spPr>
          <a:xfrm>
            <a:off x="5527081" y="1243315"/>
            <a:ext cx="2898600" cy="4482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0" name="Google Shape;120;p16"/>
          <p:cNvSpPr txBox="1">
            <a:spLocks noGrp="1"/>
          </p:cNvSpPr>
          <p:nvPr>
            <p:ph type="subTitle" idx="17"/>
          </p:nvPr>
        </p:nvSpPr>
        <p:spPr>
          <a:xfrm>
            <a:off x="6087600" y="1687013"/>
            <a:ext cx="2336400" cy="530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21" name="Google Shape;121;p16"/>
          <p:cNvSpPr txBox="1">
            <a:spLocks noGrp="1"/>
          </p:cNvSpPr>
          <p:nvPr>
            <p:ph type="title" idx="18" hasCustomPrompt="1"/>
          </p:nvPr>
        </p:nvSpPr>
        <p:spPr>
          <a:xfrm rot="1444">
            <a:off x="3682627" y="1270785"/>
            <a:ext cx="714000" cy="395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2" name="Google Shape;122;p16"/>
          <p:cNvSpPr txBox="1">
            <a:spLocks noGrp="1"/>
          </p:cNvSpPr>
          <p:nvPr>
            <p:ph type="title" idx="19" hasCustomPrompt="1"/>
          </p:nvPr>
        </p:nvSpPr>
        <p:spPr>
          <a:xfrm rot="1446">
            <a:off x="4746002" y="2482099"/>
            <a:ext cx="713100" cy="393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3" name="Google Shape;123;p16"/>
          <p:cNvSpPr txBox="1">
            <a:spLocks noGrp="1"/>
          </p:cNvSpPr>
          <p:nvPr>
            <p:ph type="title" idx="20" hasCustomPrompt="1"/>
          </p:nvPr>
        </p:nvSpPr>
        <p:spPr>
          <a:xfrm rot="1446">
            <a:off x="4746002" y="3692400"/>
            <a:ext cx="713100" cy="393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 name="Google Shape;124;p16"/>
          <p:cNvSpPr txBox="1">
            <a:spLocks noGrp="1"/>
          </p:cNvSpPr>
          <p:nvPr>
            <p:ph type="title" idx="21"/>
          </p:nvPr>
        </p:nvSpPr>
        <p:spPr>
          <a:xfrm>
            <a:off x="720000" y="595950"/>
            <a:ext cx="7704000" cy="32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25" name="Google Shape;125;p16"/>
          <p:cNvPicPr preferRelativeResize="0"/>
          <p:nvPr/>
        </p:nvPicPr>
        <p:blipFill>
          <a:blip r:embed="rId2">
            <a:alphaModFix/>
          </a:blip>
          <a:stretch>
            <a:fillRect/>
          </a:stretch>
        </p:blipFill>
        <p:spPr>
          <a:xfrm rot="6055276" flipH="1">
            <a:off x="-1736979" y="-1077849"/>
            <a:ext cx="6190999" cy="3675799"/>
          </a:xfrm>
          <a:prstGeom prst="rect">
            <a:avLst/>
          </a:prstGeom>
          <a:noFill/>
          <a:ln>
            <a:noFill/>
          </a:ln>
        </p:spPr>
      </p:pic>
      <p:pic>
        <p:nvPicPr>
          <p:cNvPr id="126" name="Google Shape;126;p16"/>
          <p:cNvPicPr preferRelativeResize="0"/>
          <p:nvPr/>
        </p:nvPicPr>
        <p:blipFill>
          <a:blip r:embed="rId2">
            <a:alphaModFix/>
          </a:blip>
          <a:stretch>
            <a:fillRect/>
          </a:stretch>
        </p:blipFill>
        <p:spPr>
          <a:xfrm rot="9266930" flipH="1">
            <a:off x="4081972" y="4543876"/>
            <a:ext cx="6190998" cy="3675799"/>
          </a:xfrm>
          <a:prstGeom prst="rect">
            <a:avLst/>
          </a:prstGeom>
          <a:noFill/>
          <a:ln>
            <a:noFill/>
          </a:ln>
        </p:spPr>
      </p:pic>
      <p:sp>
        <p:nvSpPr>
          <p:cNvPr id="127" name="Google Shape;127;p16"/>
          <p:cNvSpPr/>
          <p:nvPr/>
        </p:nvSpPr>
        <p:spPr>
          <a:xfrm rot="10800000" flipH="1">
            <a:off x="255074" y="-544499"/>
            <a:ext cx="1084500" cy="1084500"/>
          </a:xfrm>
          <a:prstGeom prst="blockArc">
            <a:avLst>
              <a:gd name="adj1" fmla="val 10800000"/>
              <a:gd name="adj2" fmla="val 0"/>
              <a:gd name="adj3" fmla="val 25000"/>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rot="-3674066" flipH="1">
            <a:off x="8734836" y="4235285"/>
            <a:ext cx="283027" cy="283027"/>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rot="-3676082" flipH="1">
            <a:off x="166511" y="1495229"/>
            <a:ext cx="124191" cy="124191"/>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MAIN_POINT_1">
    <p:bg>
      <p:bgPr>
        <a:blipFill>
          <a:blip r:embed="rId2">
            <a:alphaModFix/>
          </a:blip>
          <a:stretch>
            <a:fillRect/>
          </a:stretch>
        </a:blipFill>
        <a:effectLst/>
      </p:bgPr>
    </p:bg>
    <p:spTree>
      <p:nvGrpSpPr>
        <p:cNvPr id="1" name="Shape 203"/>
        <p:cNvGrpSpPr/>
        <p:nvPr/>
      </p:nvGrpSpPr>
      <p:grpSpPr>
        <a:xfrm>
          <a:off x="0" y="0"/>
          <a:ext cx="0" cy="0"/>
          <a:chOff x="0" y="0"/>
          <a:chExt cx="0" cy="0"/>
        </a:xfrm>
      </p:grpSpPr>
      <p:sp>
        <p:nvSpPr>
          <p:cNvPr id="204" name="Google Shape;204;p25"/>
          <p:cNvSpPr txBox="1">
            <a:spLocks noGrp="1"/>
          </p:cNvSpPr>
          <p:nvPr>
            <p:ph type="subTitle" idx="1"/>
          </p:nvPr>
        </p:nvSpPr>
        <p:spPr>
          <a:xfrm rot="318">
            <a:off x="1324700" y="2652900"/>
            <a:ext cx="6494400" cy="1071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5" name="Google Shape;205;p25"/>
          <p:cNvSpPr txBox="1">
            <a:spLocks noGrp="1"/>
          </p:cNvSpPr>
          <p:nvPr>
            <p:ph type="title"/>
          </p:nvPr>
        </p:nvSpPr>
        <p:spPr>
          <a:xfrm>
            <a:off x="720000" y="1419000"/>
            <a:ext cx="7704000" cy="123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pic>
        <p:nvPicPr>
          <p:cNvPr id="206" name="Google Shape;206;p25"/>
          <p:cNvPicPr preferRelativeResize="0"/>
          <p:nvPr/>
        </p:nvPicPr>
        <p:blipFill>
          <a:blip r:embed="rId3">
            <a:alphaModFix amt="50000"/>
          </a:blip>
          <a:stretch>
            <a:fillRect/>
          </a:stretch>
        </p:blipFill>
        <p:spPr>
          <a:xfrm rot="-1212016">
            <a:off x="-431407" y="-809749"/>
            <a:ext cx="5835592" cy="2362199"/>
          </a:xfrm>
          <a:prstGeom prst="rect">
            <a:avLst/>
          </a:prstGeom>
          <a:noFill/>
          <a:ln>
            <a:noFill/>
          </a:ln>
        </p:spPr>
      </p:pic>
      <p:sp>
        <p:nvSpPr>
          <p:cNvPr id="207" name="Google Shape;207;p25"/>
          <p:cNvSpPr/>
          <p:nvPr/>
        </p:nvSpPr>
        <p:spPr>
          <a:xfrm>
            <a:off x="2735075" y="412500"/>
            <a:ext cx="255000" cy="2550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5"/>
          <p:cNvSpPr/>
          <p:nvPr/>
        </p:nvSpPr>
        <p:spPr>
          <a:xfrm>
            <a:off x="6152325" y="4186400"/>
            <a:ext cx="1943100" cy="1943100"/>
          </a:xfrm>
          <a:prstGeom prst="blockArc">
            <a:avLst>
              <a:gd name="adj1" fmla="val 10800000"/>
              <a:gd name="adj2" fmla="val 0"/>
              <a:gd name="adj3" fmla="val 25000"/>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5"/>
          <p:cNvSpPr/>
          <p:nvPr/>
        </p:nvSpPr>
        <p:spPr>
          <a:xfrm>
            <a:off x="7590675" y="4186475"/>
            <a:ext cx="504900" cy="504600"/>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5"/>
          <p:cNvSpPr/>
          <p:nvPr/>
        </p:nvSpPr>
        <p:spPr>
          <a:xfrm>
            <a:off x="-133950" y="1029132"/>
            <a:ext cx="276000" cy="275700"/>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5"/>
          <p:cNvSpPr/>
          <p:nvPr/>
        </p:nvSpPr>
        <p:spPr>
          <a:xfrm rot="10800000">
            <a:off x="4381425" y="-709525"/>
            <a:ext cx="1419300" cy="1419300"/>
          </a:xfrm>
          <a:prstGeom prst="blockArc">
            <a:avLst>
              <a:gd name="adj1" fmla="val 10800000"/>
              <a:gd name="adj2" fmla="val 0"/>
              <a:gd name="adj3" fmla="val 25000"/>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a:off x="6009675" y="5020107"/>
            <a:ext cx="276000" cy="275700"/>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gradFill>
          <a:gsLst>
            <a:gs pos="0">
              <a:schemeClr val="accent2"/>
            </a:gs>
            <a:gs pos="100000">
              <a:schemeClr val="accent4"/>
            </a:gs>
          </a:gsLst>
          <a:lin ang="2698631" scaled="0"/>
        </a:gradFill>
        <a:effectLst/>
      </p:bgPr>
    </p:bg>
    <p:spTree>
      <p:nvGrpSpPr>
        <p:cNvPr id="1" name="Shape 237"/>
        <p:cNvGrpSpPr/>
        <p:nvPr/>
      </p:nvGrpSpPr>
      <p:grpSpPr>
        <a:xfrm>
          <a:off x="0" y="0"/>
          <a:ext cx="0" cy="0"/>
          <a:chOff x="0" y="0"/>
          <a:chExt cx="0" cy="0"/>
        </a:xfrm>
      </p:grpSpPr>
      <p:sp>
        <p:nvSpPr>
          <p:cNvPr id="238" name="Google Shape;238;p28"/>
          <p:cNvSpPr txBox="1">
            <a:spLocks noGrp="1"/>
          </p:cNvSpPr>
          <p:nvPr>
            <p:ph type="title"/>
          </p:nvPr>
        </p:nvSpPr>
        <p:spPr>
          <a:xfrm>
            <a:off x="720000" y="584500"/>
            <a:ext cx="7704000" cy="329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9" name="Google Shape;239;p28"/>
          <p:cNvSpPr txBox="1">
            <a:spLocks noGrp="1"/>
          </p:cNvSpPr>
          <p:nvPr>
            <p:ph type="title" idx="2"/>
          </p:nvPr>
        </p:nvSpPr>
        <p:spPr>
          <a:xfrm>
            <a:off x="940913" y="1788688"/>
            <a:ext cx="2432400" cy="3579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40" name="Google Shape;240;p28"/>
          <p:cNvSpPr txBox="1">
            <a:spLocks noGrp="1"/>
          </p:cNvSpPr>
          <p:nvPr>
            <p:ph type="subTitle" idx="1"/>
          </p:nvPr>
        </p:nvSpPr>
        <p:spPr>
          <a:xfrm>
            <a:off x="938847" y="2109250"/>
            <a:ext cx="2436600" cy="56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1" name="Google Shape;241;p28"/>
          <p:cNvSpPr txBox="1">
            <a:spLocks noGrp="1"/>
          </p:cNvSpPr>
          <p:nvPr>
            <p:ph type="title" idx="3"/>
          </p:nvPr>
        </p:nvSpPr>
        <p:spPr>
          <a:xfrm>
            <a:off x="5772755" y="1777850"/>
            <a:ext cx="2432400" cy="3567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42" name="Google Shape;242;p28"/>
          <p:cNvSpPr txBox="1">
            <a:spLocks noGrp="1"/>
          </p:cNvSpPr>
          <p:nvPr>
            <p:ph type="subTitle" idx="4"/>
          </p:nvPr>
        </p:nvSpPr>
        <p:spPr>
          <a:xfrm>
            <a:off x="5772763" y="2097800"/>
            <a:ext cx="2432400" cy="56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3" name="Google Shape;243;p28"/>
          <p:cNvSpPr txBox="1">
            <a:spLocks noGrp="1"/>
          </p:cNvSpPr>
          <p:nvPr>
            <p:ph type="title" idx="5"/>
          </p:nvPr>
        </p:nvSpPr>
        <p:spPr>
          <a:xfrm>
            <a:off x="940938" y="3406850"/>
            <a:ext cx="2432400" cy="3567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44" name="Google Shape;244;p28"/>
          <p:cNvSpPr txBox="1">
            <a:spLocks noGrp="1"/>
          </p:cNvSpPr>
          <p:nvPr>
            <p:ph type="subTitle" idx="6"/>
          </p:nvPr>
        </p:nvSpPr>
        <p:spPr>
          <a:xfrm>
            <a:off x="938837" y="3728469"/>
            <a:ext cx="2436600" cy="56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5" name="Google Shape;245;p28"/>
          <p:cNvSpPr txBox="1">
            <a:spLocks noGrp="1"/>
          </p:cNvSpPr>
          <p:nvPr>
            <p:ph type="title" idx="7"/>
          </p:nvPr>
        </p:nvSpPr>
        <p:spPr>
          <a:xfrm>
            <a:off x="5772743" y="3406850"/>
            <a:ext cx="2432400" cy="3567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46" name="Google Shape;246;p28"/>
          <p:cNvSpPr txBox="1">
            <a:spLocks noGrp="1"/>
          </p:cNvSpPr>
          <p:nvPr>
            <p:ph type="subTitle" idx="8"/>
          </p:nvPr>
        </p:nvSpPr>
        <p:spPr>
          <a:xfrm>
            <a:off x="5772752" y="3728469"/>
            <a:ext cx="2432400" cy="56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pic>
        <p:nvPicPr>
          <p:cNvPr id="247" name="Google Shape;247;p28"/>
          <p:cNvPicPr preferRelativeResize="0"/>
          <p:nvPr/>
        </p:nvPicPr>
        <p:blipFill>
          <a:blip r:embed="rId2">
            <a:alphaModFix amt="60000"/>
          </a:blip>
          <a:stretch>
            <a:fillRect/>
          </a:stretch>
        </p:blipFill>
        <p:spPr>
          <a:xfrm rot="3092066" flipH="1">
            <a:off x="6101000" y="183101"/>
            <a:ext cx="5188645" cy="2522600"/>
          </a:xfrm>
          <a:prstGeom prst="rect">
            <a:avLst/>
          </a:prstGeom>
          <a:noFill/>
          <a:ln>
            <a:noFill/>
          </a:ln>
        </p:spPr>
      </p:pic>
      <p:sp>
        <p:nvSpPr>
          <p:cNvPr id="248" name="Google Shape;248;p28"/>
          <p:cNvSpPr/>
          <p:nvPr/>
        </p:nvSpPr>
        <p:spPr>
          <a:xfrm rot="-3675020" flipH="1">
            <a:off x="6499692" y="119809"/>
            <a:ext cx="394192" cy="394192"/>
          </a:xfrm>
          <a:prstGeom prst="ellipse">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rot="-3672803" flipH="1">
            <a:off x="8684843" y="783673"/>
            <a:ext cx="186897" cy="186897"/>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rot="-3675020" flipH="1">
            <a:off x="8894229" y="2919909"/>
            <a:ext cx="394192" cy="39419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blipFill>
          <a:blip r:embed="rId2">
            <a:alphaModFix/>
          </a:blip>
          <a:stretch>
            <a:fillRect/>
          </a:stretch>
        </a:blipFill>
        <a:effectLst/>
      </p:bgPr>
    </p:bg>
    <p:spTree>
      <p:nvGrpSpPr>
        <p:cNvPr id="1" name="Shape 319"/>
        <p:cNvGrpSpPr/>
        <p:nvPr/>
      </p:nvGrpSpPr>
      <p:grpSpPr>
        <a:xfrm>
          <a:off x="0" y="0"/>
          <a:ext cx="0" cy="0"/>
          <a:chOff x="0" y="0"/>
          <a:chExt cx="0" cy="0"/>
        </a:xfrm>
      </p:grpSpPr>
      <p:pic>
        <p:nvPicPr>
          <p:cNvPr id="320" name="Google Shape;320;p33"/>
          <p:cNvPicPr preferRelativeResize="0"/>
          <p:nvPr/>
        </p:nvPicPr>
        <p:blipFill>
          <a:blip r:embed="rId3">
            <a:alphaModFix amt="50000"/>
          </a:blip>
          <a:stretch>
            <a:fillRect/>
          </a:stretch>
        </p:blipFill>
        <p:spPr>
          <a:xfrm rot="-1212016">
            <a:off x="-431407" y="-809749"/>
            <a:ext cx="5835592" cy="2362199"/>
          </a:xfrm>
          <a:prstGeom prst="rect">
            <a:avLst/>
          </a:prstGeom>
          <a:noFill/>
          <a:ln>
            <a:noFill/>
          </a:ln>
        </p:spPr>
      </p:pic>
      <p:sp>
        <p:nvSpPr>
          <p:cNvPr id="321" name="Google Shape;321;p33"/>
          <p:cNvSpPr/>
          <p:nvPr/>
        </p:nvSpPr>
        <p:spPr>
          <a:xfrm>
            <a:off x="2735075" y="412500"/>
            <a:ext cx="255000" cy="2550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6152325" y="4186400"/>
            <a:ext cx="1943100" cy="1943100"/>
          </a:xfrm>
          <a:prstGeom prst="blockArc">
            <a:avLst>
              <a:gd name="adj1" fmla="val 10800000"/>
              <a:gd name="adj2" fmla="val 0"/>
              <a:gd name="adj3" fmla="val 25000"/>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7590675" y="4186475"/>
            <a:ext cx="504900" cy="504600"/>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133950" y="1029132"/>
            <a:ext cx="276000" cy="275700"/>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rot="10800000">
            <a:off x="4381425" y="-709525"/>
            <a:ext cx="1419300" cy="1419300"/>
          </a:xfrm>
          <a:prstGeom prst="blockArc">
            <a:avLst>
              <a:gd name="adj1" fmla="val 10800000"/>
              <a:gd name="adj2" fmla="val 0"/>
              <a:gd name="adj3" fmla="val 25000"/>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6009675" y="5020107"/>
            <a:ext cx="276000" cy="275700"/>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84500"/>
            <a:ext cx="7704000" cy="329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2pPr>
            <a:lvl3pPr lvl="2"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3pPr>
            <a:lvl4pPr lvl="3"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4pPr>
            <a:lvl5pPr lvl="4"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5pPr>
            <a:lvl6pPr lvl="5"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6pPr>
            <a:lvl7pPr lvl="6"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7pPr>
            <a:lvl8pPr lvl="7"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8pPr>
            <a:lvl9pPr lvl="8"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Oxygen"/>
              <a:buChar char="●"/>
              <a:defRPr>
                <a:solidFill>
                  <a:schemeClr val="lt1"/>
                </a:solidFill>
                <a:latin typeface="Oxygen"/>
                <a:ea typeface="Oxygen"/>
                <a:cs typeface="Oxygen"/>
                <a:sym typeface="Oxygen"/>
              </a:defRPr>
            </a:lvl1pPr>
            <a:lvl2pPr marL="914400" lvl="1"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2pPr>
            <a:lvl3pPr marL="1371600" lvl="2"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3pPr>
            <a:lvl4pPr marL="1828800" lvl="3"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4pPr>
            <a:lvl5pPr marL="2286000" lvl="4"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5pPr>
            <a:lvl6pPr marL="2743200" lvl="5"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6pPr>
            <a:lvl7pPr marL="3200400" lvl="6"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7pPr>
            <a:lvl8pPr marL="3657600" lvl="7"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8pPr>
            <a:lvl9pPr marL="4114800" lvl="8" indent="-317500">
              <a:lnSpc>
                <a:spcPct val="100000"/>
              </a:lnSpc>
              <a:spcBef>
                <a:spcPts val="1600"/>
              </a:spcBef>
              <a:spcAft>
                <a:spcPts val="1600"/>
              </a:spcAft>
              <a:buClr>
                <a:schemeClr val="lt1"/>
              </a:buClr>
              <a:buSzPts val="1400"/>
              <a:buFont typeface="Oxygen"/>
              <a:buChar char="■"/>
              <a:defRPr>
                <a:solidFill>
                  <a:schemeClr val="lt1"/>
                </a:solidFill>
                <a:latin typeface="Oxygen"/>
                <a:ea typeface="Oxygen"/>
                <a:cs typeface="Oxygen"/>
                <a:sym typeface="Oxyge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61" r:id="rId5"/>
    <p:sldLayoutId id="2147483662" r:id="rId6"/>
    <p:sldLayoutId id="2147483671" r:id="rId7"/>
    <p:sldLayoutId id="2147483674" r:id="rId8"/>
    <p:sldLayoutId id="214748367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www.irjet.net/archives/V7/i6/IRJET-V7I6913.pdf" TargetMode="External"/><Relationship Id="rId2" Type="http://schemas.openxmlformats.org/officeDocument/2006/relationships/hyperlink" Target="https://www.researchgate.net/publication/339406698_An_Examination_System_Automation_Using_Natural_Language_Processing" TargetMode="External"/><Relationship Id="rId1" Type="http://schemas.openxmlformats.org/officeDocument/2006/relationships/slideLayout" Target="../slideLayouts/slideLayout4.xml"/><Relationship Id="rId5" Type="http://schemas.openxmlformats.org/officeDocument/2006/relationships/hyperlink" Target="http://repository.londonmet.ac.uk/3447/1/Paper.pdf" TargetMode="External"/><Relationship Id="rId4" Type="http://schemas.openxmlformats.org/officeDocument/2006/relationships/hyperlink" Target="https://link.springer.com/chapter/10.1007/978-3-030-10752-9_1#Sec9"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8"/>
          <p:cNvSpPr txBox="1">
            <a:spLocks noGrp="1"/>
          </p:cNvSpPr>
          <p:nvPr>
            <p:ph type="subTitle" idx="1"/>
          </p:nvPr>
        </p:nvSpPr>
        <p:spPr>
          <a:xfrm rot="-546">
            <a:off x="2683732" y="2594442"/>
            <a:ext cx="3776700" cy="146133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Dr. S VIJAY KUMAR - MENTOR</a:t>
            </a:r>
          </a:p>
          <a:p>
            <a:pPr marL="0" lvl="0" indent="0" algn="ctr" rtl="0">
              <a:spcBef>
                <a:spcPts val="0"/>
              </a:spcBef>
              <a:spcAft>
                <a:spcPts val="0"/>
              </a:spcAft>
              <a:buNone/>
            </a:pPr>
            <a:r>
              <a:rPr lang="en-IN" dirty="0"/>
              <a:t>19BTRCR005 – M R NAVEEN KUMAR</a:t>
            </a:r>
          </a:p>
          <a:p>
            <a:pPr marL="0" lvl="0" indent="0" algn="ctr" rtl="0">
              <a:spcBef>
                <a:spcPts val="0"/>
              </a:spcBef>
              <a:spcAft>
                <a:spcPts val="0"/>
              </a:spcAft>
              <a:buNone/>
            </a:pPr>
            <a:r>
              <a:rPr lang="en-IN" dirty="0"/>
              <a:t>19BTRCR018 – A RISHAB VANIGOTHA</a:t>
            </a:r>
          </a:p>
          <a:p>
            <a:pPr marL="0" lvl="0" indent="0" algn="ctr" rtl="0">
              <a:spcBef>
                <a:spcPts val="0"/>
              </a:spcBef>
              <a:spcAft>
                <a:spcPts val="0"/>
              </a:spcAft>
              <a:buNone/>
            </a:pPr>
            <a:r>
              <a:rPr lang="en-IN" dirty="0"/>
              <a:t>19BTRCR023 – K V ABHIRAM</a:t>
            </a:r>
          </a:p>
          <a:p>
            <a:pPr marL="0" lvl="0" indent="0" algn="ctr" rtl="0">
              <a:spcBef>
                <a:spcPts val="0"/>
              </a:spcBef>
              <a:spcAft>
                <a:spcPts val="0"/>
              </a:spcAft>
              <a:buNone/>
            </a:pPr>
            <a:r>
              <a:rPr lang="en-IN" dirty="0"/>
              <a:t>19BTRCR024 – KEERTHI U S</a:t>
            </a:r>
          </a:p>
          <a:p>
            <a:pPr marL="0" lvl="0" indent="0" algn="ctr" rtl="0">
              <a:spcBef>
                <a:spcPts val="0"/>
              </a:spcBef>
              <a:spcAft>
                <a:spcPts val="0"/>
              </a:spcAft>
              <a:buNone/>
            </a:pPr>
            <a:r>
              <a:rPr lang="en-IN" dirty="0"/>
              <a:t>19BTRCR026 – MILAN HUNDIA JAIN</a:t>
            </a:r>
          </a:p>
          <a:p>
            <a:pPr marL="0" lvl="0" indent="0" algn="ctr" rtl="0">
              <a:spcBef>
                <a:spcPts val="0"/>
              </a:spcBef>
              <a:spcAft>
                <a:spcPts val="0"/>
              </a:spcAft>
              <a:buNone/>
            </a:pPr>
            <a:endParaRPr lang="en-IN" dirty="0"/>
          </a:p>
          <a:p>
            <a:pPr marL="0" lvl="0" indent="0" algn="ctr" rtl="0">
              <a:spcBef>
                <a:spcPts val="0"/>
              </a:spcBef>
              <a:spcAft>
                <a:spcPts val="0"/>
              </a:spcAft>
              <a:buNone/>
            </a:pPr>
            <a:endParaRPr dirty="0"/>
          </a:p>
        </p:txBody>
      </p:sp>
      <p:sp>
        <p:nvSpPr>
          <p:cNvPr id="349" name="Google Shape;349;p38"/>
          <p:cNvSpPr txBox="1">
            <a:spLocks noGrp="1"/>
          </p:cNvSpPr>
          <p:nvPr>
            <p:ph type="ctrTitle"/>
          </p:nvPr>
        </p:nvSpPr>
        <p:spPr>
          <a:xfrm>
            <a:off x="1267050" y="1147866"/>
            <a:ext cx="6609900" cy="83949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IN" dirty="0"/>
              <a:t>NLP Automation</a:t>
            </a:r>
            <a:endParaRPr dirty="0"/>
          </a:p>
        </p:txBody>
      </p:sp>
      <p:cxnSp>
        <p:nvCxnSpPr>
          <p:cNvPr id="350" name="Google Shape;350;p38"/>
          <p:cNvCxnSpPr/>
          <p:nvPr/>
        </p:nvCxnSpPr>
        <p:spPr>
          <a:xfrm>
            <a:off x="2068200" y="2124719"/>
            <a:ext cx="5007600" cy="0"/>
          </a:xfrm>
          <a:prstGeom prst="straightConnector1">
            <a:avLst/>
          </a:prstGeom>
          <a:noFill/>
          <a:ln w="19050" cap="flat" cmpd="sng">
            <a:solidFill>
              <a:schemeClr val="accent5"/>
            </a:solidFill>
            <a:prstDash val="solid"/>
            <a:round/>
            <a:headEnd type="oval" w="med" len="med"/>
            <a:tailEnd type="oval" w="med" len="med"/>
          </a:ln>
        </p:spPr>
      </p:cxnSp>
      <p:sp>
        <p:nvSpPr>
          <p:cNvPr id="351" name="Google Shape;351;p38"/>
          <p:cNvSpPr/>
          <p:nvPr/>
        </p:nvSpPr>
        <p:spPr>
          <a:xfrm rot="-1724014">
            <a:off x="6598440" y="-101545"/>
            <a:ext cx="234016" cy="234016"/>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068F-E13D-3D3B-7044-06141E2F8CD0}"/>
              </a:ext>
            </a:extLst>
          </p:cNvPr>
          <p:cNvSpPr>
            <a:spLocks noGrp="1"/>
          </p:cNvSpPr>
          <p:nvPr>
            <p:ph type="title"/>
          </p:nvPr>
        </p:nvSpPr>
        <p:spPr>
          <a:xfrm>
            <a:off x="720000" y="813100"/>
            <a:ext cx="7704000" cy="329100"/>
          </a:xfrm>
        </p:spPr>
        <p:txBody>
          <a:bodyPr/>
          <a:lstStyle/>
          <a:p>
            <a:r>
              <a:rPr lang="en-IN" dirty="0"/>
              <a:t>PROPOSED SYSTEM</a:t>
            </a:r>
          </a:p>
        </p:txBody>
      </p:sp>
      <p:sp>
        <p:nvSpPr>
          <p:cNvPr id="4" name="TextBox 3">
            <a:extLst>
              <a:ext uri="{FF2B5EF4-FFF2-40B4-BE49-F238E27FC236}">
                <a16:creationId xmlns:a16="http://schemas.microsoft.com/office/drawing/2014/main" id="{635ED73B-F2D3-A05C-7A97-52A3592EFE5F}"/>
              </a:ext>
            </a:extLst>
          </p:cNvPr>
          <p:cNvSpPr txBox="1"/>
          <p:nvPr/>
        </p:nvSpPr>
        <p:spPr>
          <a:xfrm>
            <a:off x="1203960" y="1777830"/>
            <a:ext cx="6891528" cy="2031325"/>
          </a:xfrm>
          <a:prstGeom prst="rect">
            <a:avLst/>
          </a:prstGeom>
          <a:noFill/>
        </p:spPr>
        <p:txBody>
          <a:bodyPr wrap="square">
            <a:spAutoFit/>
          </a:bodyPr>
          <a:lstStyle/>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This system performs the basic exploratory data analysis, text preprocessing, and models required for NLP.</a:t>
            </a: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It has the ability to create models through a web-based graphical user interface.</a:t>
            </a: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It just requires a dataset as input, and our web GUI outputs a dataset based on the user's option of word or phrase analysis.</a:t>
            </a: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The user does not need any prior coding knowledge.</a:t>
            </a:r>
          </a:p>
        </p:txBody>
      </p:sp>
    </p:spTree>
    <p:extLst>
      <p:ext uri="{BB962C8B-B14F-4D97-AF65-F5344CB8AC3E}">
        <p14:creationId xmlns:p14="http://schemas.microsoft.com/office/powerpoint/2010/main" val="4038341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068F-E13D-3D3B-7044-06141E2F8CD0}"/>
              </a:ext>
            </a:extLst>
          </p:cNvPr>
          <p:cNvSpPr>
            <a:spLocks noGrp="1"/>
          </p:cNvSpPr>
          <p:nvPr>
            <p:ph type="title"/>
          </p:nvPr>
        </p:nvSpPr>
        <p:spPr>
          <a:xfrm>
            <a:off x="720000" y="500866"/>
            <a:ext cx="7704000" cy="329100"/>
          </a:xfrm>
        </p:spPr>
        <p:txBody>
          <a:bodyPr/>
          <a:lstStyle/>
          <a:p>
            <a:r>
              <a:rPr lang="en-IN" dirty="0"/>
              <a:t>SCHEMATIC DIAGRAM</a:t>
            </a:r>
          </a:p>
        </p:txBody>
      </p:sp>
      <p:pic>
        <p:nvPicPr>
          <p:cNvPr id="5" name="Picture 4">
            <a:extLst>
              <a:ext uri="{FF2B5EF4-FFF2-40B4-BE49-F238E27FC236}">
                <a16:creationId xmlns:a16="http://schemas.microsoft.com/office/drawing/2014/main" id="{A2F9AB76-7787-1B29-9A80-25F3BCD45F78}"/>
              </a:ext>
            </a:extLst>
          </p:cNvPr>
          <p:cNvPicPr>
            <a:picLocks noChangeAspect="1"/>
          </p:cNvPicPr>
          <p:nvPr/>
        </p:nvPicPr>
        <p:blipFill rotWithShape="1">
          <a:blip r:embed="rId2"/>
          <a:srcRect t="994" r="1301" b="1159"/>
          <a:stretch/>
        </p:blipFill>
        <p:spPr>
          <a:xfrm>
            <a:off x="1664107" y="1315844"/>
            <a:ext cx="5815785" cy="325615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33727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0" name="Google Shape;430;p45"/>
          <p:cNvSpPr txBox="1">
            <a:spLocks noGrp="1"/>
          </p:cNvSpPr>
          <p:nvPr>
            <p:ph type="subTitle" idx="3"/>
          </p:nvPr>
        </p:nvSpPr>
        <p:spPr>
          <a:xfrm>
            <a:off x="1792224" y="1466239"/>
            <a:ext cx="5559552" cy="3276433"/>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t>We begin with loading the dataset file in csv format in the webpage.</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We explore the selected text column using various exploratory data analysis techniques.</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Then, we perform text processing like data cleaning , lexical analysis (tokenization, stop word removal, stemming, etc.,), followed by sentence level analysis (semantic, syntactic, pragmatic, and disclosure analysis).</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After finishing the textual analysis, we perform Feature extraction where we extract useful features from the processed data.</a:t>
            </a:r>
          </a:p>
        </p:txBody>
      </p:sp>
      <p:sp>
        <p:nvSpPr>
          <p:cNvPr id="432" name="Google Shape;432;p45"/>
          <p:cNvSpPr txBox="1">
            <a:spLocks noGrp="1"/>
          </p:cNvSpPr>
          <p:nvPr>
            <p:ph type="title"/>
          </p:nvPr>
        </p:nvSpPr>
        <p:spPr>
          <a:xfrm>
            <a:off x="720000" y="595950"/>
            <a:ext cx="7704000" cy="32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METHODOLOGY</a:t>
            </a:r>
            <a:endParaRPr dirty="0"/>
          </a:p>
        </p:txBody>
      </p:sp>
      <p:cxnSp>
        <p:nvCxnSpPr>
          <p:cNvPr id="433" name="Google Shape;433;p45"/>
          <p:cNvCxnSpPr/>
          <p:nvPr/>
        </p:nvCxnSpPr>
        <p:spPr>
          <a:xfrm>
            <a:off x="2689050" y="1059050"/>
            <a:ext cx="3765900" cy="0"/>
          </a:xfrm>
          <a:prstGeom prst="straightConnector1">
            <a:avLst/>
          </a:prstGeom>
          <a:noFill/>
          <a:ln w="19050" cap="flat" cmpd="sng">
            <a:solidFill>
              <a:schemeClr val="accent5"/>
            </a:solidFill>
            <a:prstDash val="solid"/>
            <a:round/>
            <a:headEnd type="oval" w="med" len="med"/>
            <a:tailEnd type="oval" w="med" len="med"/>
          </a:ln>
        </p:spPr>
      </p:cxnSp>
      <p:sp>
        <p:nvSpPr>
          <p:cNvPr id="434" name="Google Shape;434;p45"/>
          <p:cNvSpPr/>
          <p:nvPr/>
        </p:nvSpPr>
        <p:spPr>
          <a:xfrm rot="-3677180" flipH="1">
            <a:off x="-88264" y="2701762"/>
            <a:ext cx="186082" cy="18608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0" name="Google Shape;430;p45"/>
          <p:cNvSpPr txBox="1">
            <a:spLocks noGrp="1"/>
          </p:cNvSpPr>
          <p:nvPr>
            <p:ph type="subTitle" idx="3"/>
          </p:nvPr>
        </p:nvSpPr>
        <p:spPr>
          <a:xfrm>
            <a:off x="1347216" y="524312"/>
            <a:ext cx="6449568" cy="4288381"/>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t>Then, you can select a model for building out of given 3 models:</a:t>
            </a:r>
          </a:p>
          <a:p>
            <a:pPr marL="742950" lvl="1" indent="-285750" algn="l">
              <a:buFont typeface="Courier New" panose="02070309020205020404" pitchFamily="49" charset="0"/>
              <a:buChar char="o"/>
            </a:pPr>
            <a:r>
              <a:rPr lang="en-US" dirty="0"/>
              <a:t>Named – Entity Recognition</a:t>
            </a:r>
          </a:p>
          <a:p>
            <a:pPr marL="742950" lvl="1" indent="-285750" algn="l">
              <a:buFont typeface="Courier New" panose="02070309020205020404" pitchFamily="49" charset="0"/>
              <a:buChar char="o"/>
            </a:pPr>
            <a:r>
              <a:rPr lang="en-US" dirty="0"/>
              <a:t>Text Summarization</a:t>
            </a:r>
          </a:p>
          <a:p>
            <a:pPr marL="742950" lvl="1" indent="-285750" algn="l">
              <a:buFont typeface="Courier New" panose="02070309020205020404" pitchFamily="49" charset="0"/>
              <a:buChar char="o"/>
            </a:pPr>
            <a:r>
              <a:rPr lang="en-US" dirty="0"/>
              <a:t>Key word Extraction</a:t>
            </a:r>
          </a:p>
          <a:p>
            <a:pPr marL="742950" lvl="1" indent="-285750" algn="l">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For model building we use Transformers , a type of neural network architecture that uses encoders and decoders with positional embeddings to process the language.</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They have been shown to outperform recurrent neural networks (RNNs) on a variety of natural language processing (NLP) tasks, such as text classification, machine translation, question answering, and text generation</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They have ability to capture long term dependencies in text and process the text parallelly</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This section concludes with the creation of a user-friendly web-based interface that generates the desired output.</a:t>
            </a:r>
          </a:p>
        </p:txBody>
      </p:sp>
      <p:sp>
        <p:nvSpPr>
          <p:cNvPr id="434" name="Google Shape;434;p45"/>
          <p:cNvSpPr/>
          <p:nvPr/>
        </p:nvSpPr>
        <p:spPr>
          <a:xfrm rot="-3677180" flipH="1">
            <a:off x="-88264" y="2701762"/>
            <a:ext cx="186082" cy="18608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84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2" name="Google Shape;432;p45"/>
          <p:cNvSpPr txBox="1">
            <a:spLocks noGrp="1"/>
          </p:cNvSpPr>
          <p:nvPr>
            <p:ph type="title"/>
          </p:nvPr>
        </p:nvSpPr>
        <p:spPr>
          <a:xfrm>
            <a:off x="720000" y="595950"/>
            <a:ext cx="7704000" cy="32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RESULTS</a:t>
            </a:r>
            <a:endParaRPr dirty="0"/>
          </a:p>
        </p:txBody>
      </p:sp>
      <p:cxnSp>
        <p:nvCxnSpPr>
          <p:cNvPr id="433" name="Google Shape;433;p45"/>
          <p:cNvCxnSpPr/>
          <p:nvPr/>
        </p:nvCxnSpPr>
        <p:spPr>
          <a:xfrm>
            <a:off x="2689050" y="1059050"/>
            <a:ext cx="3765900" cy="0"/>
          </a:xfrm>
          <a:prstGeom prst="straightConnector1">
            <a:avLst/>
          </a:prstGeom>
          <a:noFill/>
          <a:ln w="19050" cap="flat" cmpd="sng">
            <a:solidFill>
              <a:schemeClr val="accent5"/>
            </a:solidFill>
            <a:prstDash val="solid"/>
            <a:round/>
            <a:headEnd type="oval" w="med" len="med"/>
            <a:tailEnd type="oval" w="med" len="med"/>
          </a:ln>
        </p:spPr>
      </p:cxnSp>
      <p:sp>
        <p:nvSpPr>
          <p:cNvPr id="434" name="Google Shape;434;p45"/>
          <p:cNvSpPr/>
          <p:nvPr/>
        </p:nvSpPr>
        <p:spPr>
          <a:xfrm rot="-3677180" flipH="1">
            <a:off x="-88264" y="2701762"/>
            <a:ext cx="186082" cy="18608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a:extLst>
              <a:ext uri="{FF2B5EF4-FFF2-40B4-BE49-F238E27FC236}">
                <a16:creationId xmlns:a16="http://schemas.microsoft.com/office/drawing/2014/main" id="{7F83A0F2-1C94-69CE-1221-1BCB825B82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975" y="1515696"/>
            <a:ext cx="6876050" cy="27044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311E6B0A-47EB-B954-6942-E5BB617418BE}"/>
              </a:ext>
            </a:extLst>
          </p:cNvPr>
          <p:cNvSpPr txBox="1"/>
          <p:nvPr/>
        </p:nvSpPr>
        <p:spPr>
          <a:xfrm>
            <a:off x="2689050" y="4462572"/>
            <a:ext cx="3997233" cy="877163"/>
          </a:xfrm>
          <a:prstGeom prst="rect">
            <a:avLst/>
          </a:prstGeom>
          <a:noFill/>
        </p:spPr>
        <p:txBody>
          <a:bodyPr wrap="square" rtlCol="0">
            <a:spAutoFit/>
          </a:bodyPr>
          <a:lstStyle/>
          <a:p>
            <a:pPr algn="just" rtl="0" fontAlgn="base">
              <a:spcBef>
                <a:spcPts val="0"/>
              </a:spcBef>
              <a:spcAft>
                <a:spcPts val="600"/>
              </a:spcAft>
            </a:pPr>
            <a:r>
              <a:rPr lang="en-US" sz="1800" b="0" i="0" u="none" strike="noStrike" dirty="0">
                <a:solidFill>
                  <a:schemeClr val="bg1"/>
                </a:solidFill>
                <a:effectLst/>
                <a:latin typeface="Montserrat ExtraBold" panose="00000900000000000000" pitchFamily="2" charset="0"/>
              </a:rPr>
              <a:t>Fig: Text Preprocessing Tasks</a:t>
            </a:r>
          </a:p>
          <a:p>
            <a:br>
              <a:rPr lang="en-US" dirty="0"/>
            </a:br>
            <a:endParaRPr lang="en-US" dirty="0"/>
          </a:p>
        </p:txBody>
      </p:sp>
    </p:spTree>
    <p:extLst>
      <p:ext uri="{BB962C8B-B14F-4D97-AF65-F5344CB8AC3E}">
        <p14:creationId xmlns:p14="http://schemas.microsoft.com/office/powerpoint/2010/main" val="3055423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2" name="Google Shape;432;p45"/>
          <p:cNvSpPr txBox="1">
            <a:spLocks noGrp="1"/>
          </p:cNvSpPr>
          <p:nvPr>
            <p:ph type="title"/>
          </p:nvPr>
        </p:nvSpPr>
        <p:spPr>
          <a:xfrm>
            <a:off x="720000" y="595950"/>
            <a:ext cx="7704000" cy="32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RESULTS</a:t>
            </a:r>
            <a:endParaRPr dirty="0"/>
          </a:p>
        </p:txBody>
      </p:sp>
      <p:cxnSp>
        <p:nvCxnSpPr>
          <p:cNvPr id="433" name="Google Shape;433;p45"/>
          <p:cNvCxnSpPr/>
          <p:nvPr/>
        </p:nvCxnSpPr>
        <p:spPr>
          <a:xfrm>
            <a:off x="2689050" y="1059050"/>
            <a:ext cx="3765900" cy="0"/>
          </a:xfrm>
          <a:prstGeom prst="straightConnector1">
            <a:avLst/>
          </a:prstGeom>
          <a:noFill/>
          <a:ln w="19050" cap="flat" cmpd="sng">
            <a:solidFill>
              <a:schemeClr val="accent5"/>
            </a:solidFill>
            <a:prstDash val="solid"/>
            <a:round/>
            <a:headEnd type="oval" w="med" len="med"/>
            <a:tailEnd type="oval" w="med" len="med"/>
          </a:ln>
        </p:spPr>
      </p:cxnSp>
      <p:sp>
        <p:nvSpPr>
          <p:cNvPr id="434" name="Google Shape;434;p45"/>
          <p:cNvSpPr/>
          <p:nvPr/>
        </p:nvSpPr>
        <p:spPr>
          <a:xfrm rot="-3677180" flipH="1">
            <a:off x="-88264" y="2701762"/>
            <a:ext cx="186082" cy="18608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311E6B0A-47EB-B954-6942-E5BB617418BE}"/>
              </a:ext>
            </a:extLst>
          </p:cNvPr>
          <p:cNvSpPr txBox="1"/>
          <p:nvPr/>
        </p:nvSpPr>
        <p:spPr>
          <a:xfrm>
            <a:off x="3122737" y="4504373"/>
            <a:ext cx="3178785" cy="369332"/>
          </a:xfrm>
          <a:prstGeom prst="rect">
            <a:avLst/>
          </a:prstGeom>
          <a:noFill/>
        </p:spPr>
        <p:txBody>
          <a:bodyPr wrap="square" rtlCol="0">
            <a:spAutoFit/>
          </a:bodyPr>
          <a:lstStyle/>
          <a:p>
            <a:pPr algn="just" rtl="0" fontAlgn="base">
              <a:spcBef>
                <a:spcPts val="0"/>
              </a:spcBef>
              <a:spcAft>
                <a:spcPts val="600"/>
              </a:spcAft>
            </a:pPr>
            <a:r>
              <a:rPr lang="en-US" sz="1800" b="0" i="0" u="none" strike="noStrike" dirty="0">
                <a:solidFill>
                  <a:schemeClr val="bg1"/>
                </a:solidFill>
                <a:effectLst/>
                <a:latin typeface="Montserrat ExtraBold" panose="00000900000000000000" pitchFamily="2" charset="0"/>
              </a:rPr>
              <a:t>Fig: Text Summarization</a:t>
            </a:r>
          </a:p>
        </p:txBody>
      </p:sp>
      <p:pic>
        <p:nvPicPr>
          <p:cNvPr id="2050" name="Picture 2">
            <a:extLst>
              <a:ext uri="{FF2B5EF4-FFF2-40B4-BE49-F238E27FC236}">
                <a16:creationId xmlns:a16="http://schemas.microsoft.com/office/drawing/2014/main" id="{1DF58B83-D4A3-47F2-801D-647BF3A19B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552" y="1334676"/>
            <a:ext cx="6430895" cy="29929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04644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068F-E13D-3D3B-7044-06141E2F8CD0}"/>
              </a:ext>
            </a:extLst>
          </p:cNvPr>
          <p:cNvSpPr>
            <a:spLocks noGrp="1"/>
          </p:cNvSpPr>
          <p:nvPr>
            <p:ph type="title"/>
          </p:nvPr>
        </p:nvSpPr>
        <p:spPr>
          <a:xfrm>
            <a:off x="720000" y="813100"/>
            <a:ext cx="7704000" cy="329100"/>
          </a:xfrm>
        </p:spPr>
        <p:txBody>
          <a:bodyPr/>
          <a:lstStyle/>
          <a:p>
            <a:r>
              <a:rPr lang="en-IN" dirty="0"/>
              <a:t>CONCLUSION</a:t>
            </a:r>
          </a:p>
        </p:txBody>
      </p:sp>
      <p:sp>
        <p:nvSpPr>
          <p:cNvPr id="4" name="TextBox 3">
            <a:extLst>
              <a:ext uri="{FF2B5EF4-FFF2-40B4-BE49-F238E27FC236}">
                <a16:creationId xmlns:a16="http://schemas.microsoft.com/office/drawing/2014/main" id="{635ED73B-F2D3-A05C-7A97-52A3592EFE5F}"/>
              </a:ext>
            </a:extLst>
          </p:cNvPr>
          <p:cNvSpPr txBox="1"/>
          <p:nvPr/>
        </p:nvSpPr>
        <p:spPr>
          <a:xfrm>
            <a:off x="1219458" y="1522108"/>
            <a:ext cx="6891528" cy="3323987"/>
          </a:xfrm>
          <a:prstGeom prst="rect">
            <a:avLst/>
          </a:prstGeom>
          <a:noFill/>
        </p:spPr>
        <p:txBody>
          <a:bodyPr wrap="square">
            <a:spAutoFit/>
          </a:bodyPr>
          <a:lstStyle/>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Automation of natural language processing is an ongoing process that is becoming increasingly important as businesses strive to become more efficient and productive.</a:t>
            </a:r>
          </a:p>
          <a:p>
            <a:pPr>
              <a:buClr>
                <a:schemeClr val="bg1"/>
              </a:buCl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By automating natural language processing tasks, individuals and businesses can save time and resources while still delivering accurate results. </a:t>
            </a: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Automation helps to reduce the cost of human </a:t>
            </a:r>
            <a:r>
              <a:rPr lang="en-US" dirty="0" err="1">
                <a:solidFill>
                  <a:schemeClr val="bg1"/>
                </a:solidFill>
                <a:latin typeface="Oxygen" panose="02000503000000000000" pitchFamily="2" charset="0"/>
              </a:rPr>
              <a:t>labour</a:t>
            </a:r>
            <a:r>
              <a:rPr lang="en-US" dirty="0">
                <a:solidFill>
                  <a:schemeClr val="bg1"/>
                </a:solidFill>
                <a:latin typeface="Oxygen" panose="02000503000000000000" pitchFamily="2" charset="0"/>
              </a:rPr>
              <a:t> while improving the quality of results. </a:t>
            </a: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With the help of a Web-based interface one can effectively use automation to streamline their natural language processing tasks and improve the accuracy of their results.</a:t>
            </a: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p:txBody>
      </p:sp>
    </p:spTree>
    <p:extLst>
      <p:ext uri="{BB962C8B-B14F-4D97-AF65-F5344CB8AC3E}">
        <p14:creationId xmlns:p14="http://schemas.microsoft.com/office/powerpoint/2010/main" val="1321461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068F-E13D-3D3B-7044-06141E2F8CD0}"/>
              </a:ext>
            </a:extLst>
          </p:cNvPr>
          <p:cNvSpPr>
            <a:spLocks noGrp="1"/>
          </p:cNvSpPr>
          <p:nvPr>
            <p:ph type="title"/>
          </p:nvPr>
        </p:nvSpPr>
        <p:spPr>
          <a:xfrm>
            <a:off x="720000" y="1192242"/>
            <a:ext cx="7704000" cy="329100"/>
          </a:xfrm>
        </p:spPr>
        <p:txBody>
          <a:bodyPr/>
          <a:lstStyle/>
          <a:p>
            <a:r>
              <a:rPr lang="en-IN" dirty="0"/>
              <a:t>REFERENCES</a:t>
            </a:r>
          </a:p>
        </p:txBody>
      </p:sp>
      <p:sp>
        <p:nvSpPr>
          <p:cNvPr id="4" name="TextBox 3">
            <a:extLst>
              <a:ext uri="{FF2B5EF4-FFF2-40B4-BE49-F238E27FC236}">
                <a16:creationId xmlns:a16="http://schemas.microsoft.com/office/drawing/2014/main" id="{635ED73B-F2D3-A05C-7A97-52A3592EFE5F}"/>
              </a:ext>
            </a:extLst>
          </p:cNvPr>
          <p:cNvSpPr txBox="1"/>
          <p:nvPr/>
        </p:nvSpPr>
        <p:spPr>
          <a:xfrm>
            <a:off x="1219458" y="1901250"/>
            <a:ext cx="6891528" cy="2031325"/>
          </a:xfrm>
          <a:prstGeom prst="rect">
            <a:avLst/>
          </a:prstGeom>
          <a:noFill/>
        </p:spPr>
        <p:txBody>
          <a:bodyPr wrap="square">
            <a:spAutoFit/>
          </a:bodyPr>
          <a:lstStyle/>
          <a:p>
            <a:pPr marL="342900" indent="-342900">
              <a:buClr>
                <a:schemeClr val="bg1"/>
              </a:buClr>
              <a:buFont typeface="+mj-lt"/>
              <a:buAutoNum type="arabicPeriod"/>
            </a:pPr>
            <a:r>
              <a:rPr lang="en-US" dirty="0">
                <a:solidFill>
                  <a:schemeClr val="bg1"/>
                </a:solidFill>
                <a:latin typeface="Oxygen" panose="02000503000000000000" pitchFamily="2" charset="0"/>
                <a:hlinkClick r:id="rId2"/>
              </a:rPr>
              <a:t>https://www.researchgate.net/publication/339406698_An_Examination_System_Automation_Using_Natural_Language_Processing</a:t>
            </a:r>
            <a:endParaRPr lang="en-US" dirty="0">
              <a:solidFill>
                <a:schemeClr val="bg1"/>
              </a:solidFill>
              <a:latin typeface="Oxygen" panose="02000503000000000000" pitchFamily="2" charset="0"/>
            </a:endParaRPr>
          </a:p>
          <a:p>
            <a:pPr marL="342900" indent="-342900">
              <a:buClr>
                <a:schemeClr val="bg1"/>
              </a:buClr>
              <a:buFont typeface="+mj-lt"/>
              <a:buAutoNum type="arabicPeriod"/>
            </a:pPr>
            <a:endParaRPr lang="en-US" dirty="0">
              <a:solidFill>
                <a:schemeClr val="bg1"/>
              </a:solidFill>
              <a:latin typeface="Oxygen" panose="02000503000000000000" pitchFamily="2" charset="0"/>
            </a:endParaRPr>
          </a:p>
          <a:p>
            <a:pPr marL="342900" indent="-342900">
              <a:buClr>
                <a:schemeClr val="bg1"/>
              </a:buClr>
              <a:buFont typeface="+mj-lt"/>
              <a:buAutoNum type="arabicPeriod"/>
            </a:pPr>
            <a:r>
              <a:rPr lang="en-US" dirty="0">
                <a:solidFill>
                  <a:schemeClr val="bg1"/>
                </a:solidFill>
                <a:latin typeface="Oxygen" panose="02000503000000000000" pitchFamily="2" charset="0"/>
                <a:hlinkClick r:id="rId3"/>
              </a:rPr>
              <a:t>https://www.irjet.net/archives/V7/i6/IRJET-V7I6913.pdf</a:t>
            </a:r>
            <a:endParaRPr lang="en-US" dirty="0">
              <a:solidFill>
                <a:schemeClr val="bg1"/>
              </a:solidFill>
              <a:latin typeface="Oxygen" panose="02000503000000000000" pitchFamily="2" charset="0"/>
            </a:endParaRPr>
          </a:p>
          <a:p>
            <a:pPr marL="342900" indent="-342900">
              <a:buClr>
                <a:schemeClr val="bg1"/>
              </a:buClr>
              <a:buFont typeface="+mj-lt"/>
              <a:buAutoNum type="arabicPeriod"/>
            </a:pPr>
            <a:endParaRPr lang="en-US" dirty="0">
              <a:solidFill>
                <a:schemeClr val="bg1"/>
              </a:solidFill>
              <a:latin typeface="Oxygen" panose="02000503000000000000" pitchFamily="2" charset="0"/>
            </a:endParaRPr>
          </a:p>
          <a:p>
            <a:pPr marL="342900" indent="-342900">
              <a:buClr>
                <a:schemeClr val="bg1"/>
              </a:buClr>
              <a:buFont typeface="+mj-lt"/>
              <a:buAutoNum type="arabicPeriod"/>
            </a:pPr>
            <a:r>
              <a:rPr lang="en-US" dirty="0">
                <a:solidFill>
                  <a:schemeClr val="bg1"/>
                </a:solidFill>
                <a:latin typeface="Oxygen" panose="02000503000000000000" pitchFamily="2" charset="0"/>
                <a:hlinkClick r:id="rId4"/>
              </a:rPr>
              <a:t>https://link.springer.com/chapter/10.1007/978-3-030-10752-9_1#Sec9</a:t>
            </a:r>
            <a:endParaRPr lang="en-US" dirty="0">
              <a:solidFill>
                <a:schemeClr val="bg1"/>
              </a:solidFill>
              <a:latin typeface="Oxygen" panose="02000503000000000000" pitchFamily="2" charset="0"/>
            </a:endParaRPr>
          </a:p>
          <a:p>
            <a:pPr marL="342900" indent="-342900">
              <a:buClr>
                <a:schemeClr val="bg1"/>
              </a:buClr>
              <a:buFont typeface="+mj-lt"/>
              <a:buAutoNum type="arabicPeriod"/>
            </a:pPr>
            <a:endParaRPr lang="en-US" dirty="0">
              <a:solidFill>
                <a:schemeClr val="bg1"/>
              </a:solidFill>
              <a:latin typeface="Oxygen" panose="02000503000000000000" pitchFamily="2" charset="0"/>
            </a:endParaRPr>
          </a:p>
          <a:p>
            <a:pPr marL="342900" indent="-342900">
              <a:buClr>
                <a:schemeClr val="bg1"/>
              </a:buClr>
              <a:buFont typeface="+mj-lt"/>
              <a:buAutoNum type="arabicPeriod"/>
            </a:pPr>
            <a:r>
              <a:rPr lang="en-US" dirty="0">
                <a:solidFill>
                  <a:schemeClr val="bg1"/>
                </a:solidFill>
                <a:latin typeface="Oxygen" panose="02000503000000000000" pitchFamily="2" charset="0"/>
                <a:hlinkClick r:id="rId5"/>
              </a:rPr>
              <a:t>http://repository.londonmet.ac.uk/3447/1/Paper.pdf</a:t>
            </a: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p:txBody>
      </p:sp>
    </p:spTree>
    <p:extLst>
      <p:ext uri="{BB962C8B-B14F-4D97-AF65-F5344CB8AC3E}">
        <p14:creationId xmlns:p14="http://schemas.microsoft.com/office/powerpoint/2010/main" val="1941891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E627D7-6A20-E206-9548-A82D0349F8F4}"/>
              </a:ext>
            </a:extLst>
          </p:cNvPr>
          <p:cNvPicPr>
            <a:picLocks noChangeAspect="1"/>
          </p:cNvPicPr>
          <p:nvPr/>
        </p:nvPicPr>
        <p:blipFill rotWithShape="1">
          <a:blip r:embed="rId2"/>
          <a:srcRect b="59964"/>
          <a:stretch/>
        </p:blipFill>
        <p:spPr>
          <a:xfrm>
            <a:off x="1791538" y="1504949"/>
            <a:ext cx="5560924" cy="2881197"/>
          </a:xfrm>
          <a:prstGeom prst="rect">
            <a:avLst/>
          </a:prstGeom>
        </p:spPr>
      </p:pic>
      <p:sp>
        <p:nvSpPr>
          <p:cNvPr id="3" name="Title 2">
            <a:extLst>
              <a:ext uri="{FF2B5EF4-FFF2-40B4-BE49-F238E27FC236}">
                <a16:creationId xmlns:a16="http://schemas.microsoft.com/office/drawing/2014/main" id="{0F09ECD3-67FC-2FAB-9619-70FCE32A0619}"/>
              </a:ext>
            </a:extLst>
          </p:cNvPr>
          <p:cNvSpPr>
            <a:spLocks noGrp="1"/>
          </p:cNvSpPr>
          <p:nvPr>
            <p:ph type="title"/>
          </p:nvPr>
        </p:nvSpPr>
        <p:spPr/>
        <p:txBody>
          <a:bodyPr/>
          <a:lstStyle/>
          <a:p>
            <a:r>
              <a:rPr lang="en-IN" dirty="0"/>
              <a:t>Publication Acceptance</a:t>
            </a:r>
          </a:p>
        </p:txBody>
      </p:sp>
    </p:spTree>
    <p:extLst>
      <p:ext uri="{BB962C8B-B14F-4D97-AF65-F5344CB8AC3E}">
        <p14:creationId xmlns:p14="http://schemas.microsoft.com/office/powerpoint/2010/main" val="68781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0"/>
          <p:cNvSpPr/>
          <p:nvPr/>
        </p:nvSpPr>
        <p:spPr>
          <a:xfrm rot="5400000">
            <a:off x="2304569" y="-206965"/>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0"/>
          <p:cNvSpPr/>
          <p:nvPr/>
        </p:nvSpPr>
        <p:spPr>
          <a:xfrm rot="5400000">
            <a:off x="2304569" y="764295"/>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0"/>
          <p:cNvSpPr/>
          <p:nvPr/>
        </p:nvSpPr>
        <p:spPr>
          <a:xfrm rot="5400000">
            <a:off x="2304569" y="1747985"/>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0"/>
          <p:cNvSpPr/>
          <p:nvPr/>
        </p:nvSpPr>
        <p:spPr>
          <a:xfrm rot="5400000">
            <a:off x="6389819" y="-203815"/>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0"/>
          <p:cNvSpPr/>
          <p:nvPr/>
        </p:nvSpPr>
        <p:spPr>
          <a:xfrm rot="5400000">
            <a:off x="6387994" y="764295"/>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0"/>
          <p:cNvSpPr/>
          <p:nvPr/>
        </p:nvSpPr>
        <p:spPr>
          <a:xfrm rot="5400000">
            <a:off x="6387994" y="1733122"/>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0"/>
          <p:cNvSpPr txBox="1">
            <a:spLocks noGrp="1"/>
          </p:cNvSpPr>
          <p:nvPr>
            <p:ph type="title"/>
          </p:nvPr>
        </p:nvSpPr>
        <p:spPr>
          <a:xfrm>
            <a:off x="735394" y="1379135"/>
            <a:ext cx="2900700" cy="45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371" name="Google Shape;371;p40"/>
          <p:cNvSpPr txBox="1">
            <a:spLocks noGrp="1"/>
          </p:cNvSpPr>
          <p:nvPr>
            <p:ph type="title" idx="2"/>
          </p:nvPr>
        </p:nvSpPr>
        <p:spPr>
          <a:xfrm rot="1446">
            <a:off x="4744321" y="1408845"/>
            <a:ext cx="713100" cy="39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72" name="Google Shape;372;p40"/>
          <p:cNvSpPr txBox="1">
            <a:spLocks noGrp="1"/>
          </p:cNvSpPr>
          <p:nvPr>
            <p:ph type="title" idx="3"/>
          </p:nvPr>
        </p:nvSpPr>
        <p:spPr>
          <a:xfrm>
            <a:off x="3681396" y="2375419"/>
            <a:ext cx="713100" cy="39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73" name="Google Shape;373;p40"/>
          <p:cNvSpPr txBox="1">
            <a:spLocks noGrp="1"/>
          </p:cNvSpPr>
          <p:nvPr>
            <p:ph type="title" idx="4"/>
          </p:nvPr>
        </p:nvSpPr>
        <p:spPr>
          <a:xfrm>
            <a:off x="3681396" y="3362247"/>
            <a:ext cx="713100" cy="39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74" name="Google Shape;374;p40"/>
          <p:cNvSpPr txBox="1">
            <a:spLocks noGrp="1"/>
          </p:cNvSpPr>
          <p:nvPr>
            <p:ph type="title" idx="5"/>
          </p:nvPr>
        </p:nvSpPr>
        <p:spPr>
          <a:xfrm>
            <a:off x="718475" y="2349485"/>
            <a:ext cx="28986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ABSTRACT</a:t>
            </a:r>
            <a:endParaRPr dirty="0"/>
          </a:p>
        </p:txBody>
      </p:sp>
      <p:sp>
        <p:nvSpPr>
          <p:cNvPr id="376" name="Google Shape;376;p40"/>
          <p:cNvSpPr txBox="1">
            <a:spLocks noGrp="1"/>
          </p:cNvSpPr>
          <p:nvPr>
            <p:ph type="title" idx="7"/>
          </p:nvPr>
        </p:nvSpPr>
        <p:spPr>
          <a:xfrm>
            <a:off x="718475" y="3333187"/>
            <a:ext cx="28986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EXISTING SYSTEM</a:t>
            </a:r>
            <a:endParaRPr dirty="0"/>
          </a:p>
        </p:txBody>
      </p:sp>
      <p:sp>
        <p:nvSpPr>
          <p:cNvPr id="378" name="Google Shape;378;p40"/>
          <p:cNvSpPr txBox="1">
            <a:spLocks noGrp="1"/>
          </p:cNvSpPr>
          <p:nvPr>
            <p:ph type="title" idx="9"/>
          </p:nvPr>
        </p:nvSpPr>
        <p:spPr>
          <a:xfrm>
            <a:off x="5525400" y="3319212"/>
            <a:ext cx="2898600" cy="44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PROPOSED SYSTEM</a:t>
            </a:r>
            <a:endParaRPr dirty="0"/>
          </a:p>
        </p:txBody>
      </p:sp>
      <p:sp>
        <p:nvSpPr>
          <p:cNvPr id="380" name="Google Shape;380;p40"/>
          <p:cNvSpPr txBox="1">
            <a:spLocks noGrp="1"/>
          </p:cNvSpPr>
          <p:nvPr>
            <p:ph type="title" idx="14"/>
          </p:nvPr>
        </p:nvSpPr>
        <p:spPr>
          <a:xfrm>
            <a:off x="5326223" y="2349485"/>
            <a:ext cx="3097777" cy="44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LITERATURE SURVEY</a:t>
            </a:r>
            <a:endParaRPr dirty="0"/>
          </a:p>
        </p:txBody>
      </p:sp>
      <p:sp>
        <p:nvSpPr>
          <p:cNvPr id="382" name="Google Shape;382;p40"/>
          <p:cNvSpPr txBox="1">
            <a:spLocks noGrp="1"/>
          </p:cNvSpPr>
          <p:nvPr>
            <p:ph type="title" idx="16"/>
          </p:nvPr>
        </p:nvSpPr>
        <p:spPr>
          <a:xfrm>
            <a:off x="5525400" y="1380475"/>
            <a:ext cx="2898600" cy="44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OBJECTIVES</a:t>
            </a:r>
            <a:endParaRPr dirty="0"/>
          </a:p>
        </p:txBody>
      </p:sp>
      <p:sp>
        <p:nvSpPr>
          <p:cNvPr id="384" name="Google Shape;384;p40"/>
          <p:cNvSpPr txBox="1">
            <a:spLocks noGrp="1"/>
          </p:cNvSpPr>
          <p:nvPr>
            <p:ph type="title" idx="18"/>
          </p:nvPr>
        </p:nvSpPr>
        <p:spPr>
          <a:xfrm rot="1444">
            <a:off x="3680946" y="1407945"/>
            <a:ext cx="714000" cy="3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85" name="Google Shape;385;p40"/>
          <p:cNvSpPr txBox="1">
            <a:spLocks noGrp="1"/>
          </p:cNvSpPr>
          <p:nvPr>
            <p:ph type="title" idx="19"/>
          </p:nvPr>
        </p:nvSpPr>
        <p:spPr>
          <a:xfrm rot="1446">
            <a:off x="4744321" y="2375419"/>
            <a:ext cx="713100" cy="39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86" name="Google Shape;386;p40"/>
          <p:cNvSpPr txBox="1">
            <a:spLocks noGrp="1"/>
          </p:cNvSpPr>
          <p:nvPr>
            <p:ph type="title" idx="20"/>
          </p:nvPr>
        </p:nvSpPr>
        <p:spPr>
          <a:xfrm rot="1446">
            <a:off x="4744321" y="3362247"/>
            <a:ext cx="713100" cy="39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87" name="Google Shape;387;p40"/>
          <p:cNvSpPr txBox="1">
            <a:spLocks noGrp="1"/>
          </p:cNvSpPr>
          <p:nvPr>
            <p:ph type="title" idx="21"/>
          </p:nvPr>
        </p:nvSpPr>
        <p:spPr>
          <a:xfrm>
            <a:off x="720000" y="595950"/>
            <a:ext cx="7704000" cy="32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cxnSp>
        <p:nvCxnSpPr>
          <p:cNvPr id="388" name="Google Shape;388;p40"/>
          <p:cNvCxnSpPr/>
          <p:nvPr/>
        </p:nvCxnSpPr>
        <p:spPr>
          <a:xfrm>
            <a:off x="2689050" y="1059050"/>
            <a:ext cx="3765900" cy="0"/>
          </a:xfrm>
          <a:prstGeom prst="straightConnector1">
            <a:avLst/>
          </a:prstGeom>
          <a:noFill/>
          <a:ln w="19050" cap="flat" cmpd="sng">
            <a:solidFill>
              <a:schemeClr val="accent5"/>
            </a:solidFill>
            <a:prstDash val="solid"/>
            <a:round/>
            <a:headEnd type="oval" w="med" len="med"/>
            <a:tailEnd type="oval" w="med" len="med"/>
          </a:ln>
        </p:spPr>
      </p:cxnSp>
      <p:sp>
        <p:nvSpPr>
          <p:cNvPr id="14" name="Google Shape;365;p40">
            <a:extLst>
              <a:ext uri="{FF2B5EF4-FFF2-40B4-BE49-F238E27FC236}">
                <a16:creationId xmlns:a16="http://schemas.microsoft.com/office/drawing/2014/main" id="{150089EB-CB94-85AA-C2DD-6B4CF80EACE5}"/>
              </a:ext>
            </a:extLst>
          </p:cNvPr>
          <p:cNvSpPr/>
          <p:nvPr/>
        </p:nvSpPr>
        <p:spPr>
          <a:xfrm rot="5400000">
            <a:off x="2301063" y="2729897"/>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8;p40">
            <a:extLst>
              <a:ext uri="{FF2B5EF4-FFF2-40B4-BE49-F238E27FC236}">
                <a16:creationId xmlns:a16="http://schemas.microsoft.com/office/drawing/2014/main" id="{263970FB-4574-53E8-6167-15F0D932D282}"/>
              </a:ext>
            </a:extLst>
          </p:cNvPr>
          <p:cNvSpPr/>
          <p:nvPr/>
        </p:nvSpPr>
        <p:spPr>
          <a:xfrm rot="5400000">
            <a:off x="6384488" y="2715034"/>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3;p40">
            <a:extLst>
              <a:ext uri="{FF2B5EF4-FFF2-40B4-BE49-F238E27FC236}">
                <a16:creationId xmlns:a16="http://schemas.microsoft.com/office/drawing/2014/main" id="{8F9B1EA5-BD58-5970-84AB-4B623C425D88}"/>
              </a:ext>
            </a:extLst>
          </p:cNvPr>
          <p:cNvSpPr txBox="1">
            <a:spLocks/>
          </p:cNvSpPr>
          <p:nvPr/>
        </p:nvSpPr>
        <p:spPr>
          <a:xfrm>
            <a:off x="3677890" y="4344159"/>
            <a:ext cx="713100" cy="39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9pPr>
          </a:lstStyle>
          <a:p>
            <a:r>
              <a:rPr lang="en" dirty="0"/>
              <a:t>07</a:t>
            </a:r>
          </a:p>
        </p:txBody>
      </p:sp>
      <p:sp>
        <p:nvSpPr>
          <p:cNvPr id="17" name="Google Shape;376;p40">
            <a:extLst>
              <a:ext uri="{FF2B5EF4-FFF2-40B4-BE49-F238E27FC236}">
                <a16:creationId xmlns:a16="http://schemas.microsoft.com/office/drawing/2014/main" id="{0EE808BC-F5AF-8C6A-43E5-05B83990D70C}"/>
              </a:ext>
            </a:extLst>
          </p:cNvPr>
          <p:cNvSpPr txBox="1">
            <a:spLocks/>
          </p:cNvSpPr>
          <p:nvPr/>
        </p:nvSpPr>
        <p:spPr>
          <a:xfrm>
            <a:off x="714969" y="4315099"/>
            <a:ext cx="2898600" cy="44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ExtraBold"/>
              <a:buNone/>
              <a:defRPr sz="2000" b="0" i="0" u="none" strike="noStrike" cap="none">
                <a:solidFill>
                  <a:schemeClr val="lt1"/>
                </a:solidFill>
                <a:latin typeface="Montserrat ExtraBold"/>
                <a:ea typeface="Montserrat ExtraBold"/>
                <a:cs typeface="Montserrat ExtraBold"/>
                <a:sym typeface="Montserrat ExtraBold"/>
              </a:defRPr>
            </a:lvl1pPr>
            <a:lvl2pPr marR="0" lvl="1"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2pPr>
            <a:lvl3pPr marR="0" lvl="2"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3pPr>
            <a:lvl4pPr marR="0" lvl="3"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4pPr>
            <a:lvl5pPr marR="0" lvl="4"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5pPr>
            <a:lvl6pPr marR="0" lvl="5"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6pPr>
            <a:lvl7pPr marR="0" lvl="6"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7pPr>
            <a:lvl8pPr marR="0" lvl="7"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8pPr>
            <a:lvl9pPr marR="0" lvl="8"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9pPr>
          </a:lstStyle>
          <a:p>
            <a:r>
              <a:rPr lang="en-IN" dirty="0"/>
              <a:t>METHODOLOGY</a:t>
            </a:r>
          </a:p>
        </p:txBody>
      </p:sp>
      <p:sp>
        <p:nvSpPr>
          <p:cNvPr id="18" name="Google Shape;378;p40">
            <a:extLst>
              <a:ext uri="{FF2B5EF4-FFF2-40B4-BE49-F238E27FC236}">
                <a16:creationId xmlns:a16="http://schemas.microsoft.com/office/drawing/2014/main" id="{7F67F9DA-7C58-60E0-4A2F-862FFEE4A6BB}"/>
              </a:ext>
            </a:extLst>
          </p:cNvPr>
          <p:cNvSpPr txBox="1">
            <a:spLocks/>
          </p:cNvSpPr>
          <p:nvPr/>
        </p:nvSpPr>
        <p:spPr>
          <a:xfrm>
            <a:off x="5521894" y="4301124"/>
            <a:ext cx="2898600" cy="44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Montserrat ExtraBold"/>
              <a:buNone/>
              <a:defRPr sz="20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9pPr>
          </a:lstStyle>
          <a:p>
            <a:r>
              <a:rPr lang="en-IN" dirty="0"/>
              <a:t>RESULTS</a:t>
            </a:r>
          </a:p>
        </p:txBody>
      </p:sp>
      <p:sp>
        <p:nvSpPr>
          <p:cNvPr id="19" name="Google Shape;386;p40">
            <a:extLst>
              <a:ext uri="{FF2B5EF4-FFF2-40B4-BE49-F238E27FC236}">
                <a16:creationId xmlns:a16="http://schemas.microsoft.com/office/drawing/2014/main" id="{1C19C24F-8E0D-C84B-B005-A21AA0889A96}"/>
              </a:ext>
            </a:extLst>
          </p:cNvPr>
          <p:cNvSpPr txBox="1">
            <a:spLocks/>
          </p:cNvSpPr>
          <p:nvPr/>
        </p:nvSpPr>
        <p:spPr>
          <a:xfrm rot="1446">
            <a:off x="4740815" y="4344159"/>
            <a:ext cx="713100" cy="39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9pPr>
          </a:lstStyle>
          <a:p>
            <a:r>
              <a:rPr lang="en" dirty="0"/>
              <a:t>08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4"/>
          <p:cNvSpPr txBox="1">
            <a:spLocks noGrp="1"/>
          </p:cNvSpPr>
          <p:nvPr>
            <p:ph type="subTitle" idx="1"/>
          </p:nvPr>
        </p:nvSpPr>
        <p:spPr>
          <a:xfrm rot="318">
            <a:off x="1324800" y="2182282"/>
            <a:ext cx="6494400" cy="21883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 computer program's capacity to comprehend natural language, or human language as it is spoken and written, is known as natural language processing (NLP). It is a part of machine intelligence (AI).</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Natural Language Processing (NLP) is a field of study focused on allowing computers to understand, interpret, and generate human language. </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The automation of NLP tasks has become increasingly important as the amount of unstructured text data continues to grow. </a:t>
            </a:r>
          </a:p>
        </p:txBody>
      </p:sp>
      <p:sp>
        <p:nvSpPr>
          <p:cNvPr id="422" name="Google Shape;422;p44"/>
          <p:cNvSpPr txBox="1">
            <a:spLocks noGrp="1"/>
          </p:cNvSpPr>
          <p:nvPr>
            <p:ph type="title"/>
          </p:nvPr>
        </p:nvSpPr>
        <p:spPr>
          <a:xfrm>
            <a:off x="720000" y="906936"/>
            <a:ext cx="7704000" cy="123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cxnSp>
        <p:nvCxnSpPr>
          <p:cNvPr id="423" name="Google Shape;423;p44"/>
          <p:cNvCxnSpPr/>
          <p:nvPr/>
        </p:nvCxnSpPr>
        <p:spPr>
          <a:xfrm>
            <a:off x="1166700" y="2042850"/>
            <a:ext cx="6810600" cy="0"/>
          </a:xfrm>
          <a:prstGeom prst="straightConnector1">
            <a:avLst/>
          </a:prstGeom>
          <a:noFill/>
          <a:ln w="19050" cap="flat" cmpd="sng">
            <a:solidFill>
              <a:schemeClr val="accent5"/>
            </a:solidFill>
            <a:prstDash val="solid"/>
            <a:round/>
            <a:headEnd type="oval" w="med" len="med"/>
            <a:tailEnd type="oval"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4"/>
          <p:cNvSpPr txBox="1">
            <a:spLocks noGrp="1"/>
          </p:cNvSpPr>
          <p:nvPr>
            <p:ph type="subTitle" idx="1"/>
          </p:nvPr>
        </p:nvSpPr>
        <p:spPr>
          <a:xfrm rot="318">
            <a:off x="1324800" y="2182282"/>
            <a:ext cx="6494400" cy="21883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development of web interfaces and tools that simplify and automate NLP tasks is crucial in allowing users to analyze and understand their data without the need for extensive technical knowledge.</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NLP is widely used for applications like NER(Named Entity Recognition), Text Classification, Text Generation, Text Mask Prediction etc.</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NLP requires a lot of tedious tasks to be done. It requires a lot of effort and time.</a:t>
            </a:r>
          </a:p>
        </p:txBody>
      </p:sp>
      <p:sp>
        <p:nvSpPr>
          <p:cNvPr id="422" name="Google Shape;422;p44"/>
          <p:cNvSpPr txBox="1">
            <a:spLocks noGrp="1"/>
          </p:cNvSpPr>
          <p:nvPr>
            <p:ph type="title"/>
          </p:nvPr>
        </p:nvSpPr>
        <p:spPr>
          <a:xfrm>
            <a:off x="720000" y="906936"/>
            <a:ext cx="7704000" cy="123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cxnSp>
        <p:nvCxnSpPr>
          <p:cNvPr id="423" name="Google Shape;423;p44"/>
          <p:cNvCxnSpPr/>
          <p:nvPr/>
        </p:nvCxnSpPr>
        <p:spPr>
          <a:xfrm>
            <a:off x="1166700" y="2042850"/>
            <a:ext cx="6810600" cy="0"/>
          </a:xfrm>
          <a:prstGeom prst="straightConnector1">
            <a:avLst/>
          </a:prstGeom>
          <a:noFill/>
          <a:ln w="19050" cap="flat" cmpd="sng">
            <a:solidFill>
              <a:schemeClr val="accent5"/>
            </a:solidFill>
            <a:prstDash val="solid"/>
            <a:round/>
            <a:headEnd type="oval" w="med" len="med"/>
            <a:tailEnd type="oval" w="med" len="med"/>
          </a:ln>
        </p:spPr>
      </p:cxnSp>
    </p:spTree>
    <p:extLst>
      <p:ext uri="{BB962C8B-B14F-4D97-AF65-F5344CB8AC3E}">
        <p14:creationId xmlns:p14="http://schemas.microsoft.com/office/powerpoint/2010/main" val="8999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7"/>
          <p:cNvSpPr txBox="1">
            <a:spLocks noGrp="1"/>
          </p:cNvSpPr>
          <p:nvPr>
            <p:ph type="title"/>
          </p:nvPr>
        </p:nvSpPr>
        <p:spPr>
          <a:xfrm>
            <a:off x="720000" y="584500"/>
            <a:ext cx="7704000" cy="32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a:t>
            </a:r>
            <a:endParaRPr dirty="0"/>
          </a:p>
        </p:txBody>
      </p:sp>
      <p:sp>
        <p:nvSpPr>
          <p:cNvPr id="487" name="Google Shape;487;p47"/>
          <p:cNvSpPr txBox="1">
            <a:spLocks noGrp="1"/>
          </p:cNvSpPr>
          <p:nvPr>
            <p:ph type="title" idx="2"/>
          </p:nvPr>
        </p:nvSpPr>
        <p:spPr>
          <a:xfrm>
            <a:off x="940913" y="1788688"/>
            <a:ext cx="2432400" cy="357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To DESIGN</a:t>
            </a:r>
            <a:endParaRPr dirty="0"/>
          </a:p>
        </p:txBody>
      </p:sp>
      <p:sp>
        <p:nvSpPr>
          <p:cNvPr id="488" name="Google Shape;488;p47"/>
          <p:cNvSpPr txBox="1">
            <a:spLocks noGrp="1"/>
          </p:cNvSpPr>
          <p:nvPr>
            <p:ph type="subTitle" idx="1"/>
          </p:nvPr>
        </p:nvSpPr>
        <p:spPr>
          <a:xfrm>
            <a:off x="938847" y="2109250"/>
            <a:ext cx="2436600" cy="56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Web interface for NLP tasks.</a:t>
            </a:r>
          </a:p>
        </p:txBody>
      </p:sp>
      <p:sp>
        <p:nvSpPr>
          <p:cNvPr id="489" name="Google Shape;489;p47"/>
          <p:cNvSpPr txBox="1">
            <a:spLocks noGrp="1"/>
          </p:cNvSpPr>
          <p:nvPr>
            <p:ph type="title" idx="3"/>
          </p:nvPr>
        </p:nvSpPr>
        <p:spPr>
          <a:xfrm>
            <a:off x="5772755" y="1777850"/>
            <a:ext cx="2432400" cy="3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 PROVIDE</a:t>
            </a:r>
            <a:endParaRPr dirty="0"/>
          </a:p>
        </p:txBody>
      </p:sp>
      <p:sp>
        <p:nvSpPr>
          <p:cNvPr id="490" name="Google Shape;490;p47"/>
          <p:cNvSpPr txBox="1">
            <a:spLocks noGrp="1"/>
          </p:cNvSpPr>
          <p:nvPr>
            <p:ph type="subTitle" idx="4"/>
          </p:nvPr>
        </p:nvSpPr>
        <p:spPr>
          <a:xfrm>
            <a:off x="5772763" y="2097800"/>
            <a:ext cx="24324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User-friendly environment for performing NLP tasks</a:t>
            </a:r>
            <a:endParaRPr dirty="0"/>
          </a:p>
        </p:txBody>
      </p:sp>
      <p:sp>
        <p:nvSpPr>
          <p:cNvPr id="491" name="Google Shape;491;p47"/>
          <p:cNvSpPr txBox="1">
            <a:spLocks noGrp="1"/>
          </p:cNvSpPr>
          <p:nvPr>
            <p:ph type="title" idx="5"/>
          </p:nvPr>
        </p:nvSpPr>
        <p:spPr>
          <a:xfrm>
            <a:off x="940938" y="3406850"/>
            <a:ext cx="2432400" cy="356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To OPTIMIZE</a:t>
            </a:r>
            <a:endParaRPr dirty="0"/>
          </a:p>
        </p:txBody>
      </p:sp>
      <p:sp>
        <p:nvSpPr>
          <p:cNvPr id="492" name="Google Shape;492;p47"/>
          <p:cNvSpPr txBox="1">
            <a:spLocks noGrp="1"/>
          </p:cNvSpPr>
          <p:nvPr>
            <p:ph type="subTitle" idx="6"/>
          </p:nvPr>
        </p:nvSpPr>
        <p:spPr>
          <a:xfrm>
            <a:off x="938837" y="3728469"/>
            <a:ext cx="2436600" cy="56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NLP Workflow for efficiency and effectiveness</a:t>
            </a:r>
            <a:endParaRPr dirty="0"/>
          </a:p>
        </p:txBody>
      </p:sp>
      <p:sp>
        <p:nvSpPr>
          <p:cNvPr id="493" name="Google Shape;493;p47"/>
          <p:cNvSpPr txBox="1">
            <a:spLocks noGrp="1"/>
          </p:cNvSpPr>
          <p:nvPr>
            <p:ph type="title" idx="7"/>
          </p:nvPr>
        </p:nvSpPr>
        <p:spPr>
          <a:xfrm>
            <a:off x="5772743" y="3406850"/>
            <a:ext cx="2432400" cy="3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 MAKE</a:t>
            </a:r>
            <a:endParaRPr dirty="0"/>
          </a:p>
        </p:txBody>
      </p:sp>
      <p:sp>
        <p:nvSpPr>
          <p:cNvPr id="494" name="Google Shape;494;p47"/>
          <p:cNvSpPr txBox="1">
            <a:spLocks noGrp="1"/>
          </p:cNvSpPr>
          <p:nvPr>
            <p:ph type="subTitle" idx="8"/>
          </p:nvPr>
        </p:nvSpPr>
        <p:spPr>
          <a:xfrm>
            <a:off x="5772743" y="3796100"/>
            <a:ext cx="24324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NLP more accessible to a wider audience by reducing need of expertise.</a:t>
            </a:r>
            <a:endParaRPr dirty="0"/>
          </a:p>
        </p:txBody>
      </p:sp>
      <p:sp>
        <p:nvSpPr>
          <p:cNvPr id="495" name="Google Shape;495;p47"/>
          <p:cNvSpPr/>
          <p:nvPr/>
        </p:nvSpPr>
        <p:spPr>
          <a:xfrm flipH="1">
            <a:off x="3729788" y="1652950"/>
            <a:ext cx="629400" cy="6294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47"/>
          <p:cNvGrpSpPr/>
          <p:nvPr/>
        </p:nvGrpSpPr>
        <p:grpSpPr>
          <a:xfrm>
            <a:off x="3878120" y="1778190"/>
            <a:ext cx="332725" cy="378910"/>
            <a:chOff x="4812507" y="3377390"/>
            <a:chExt cx="332725" cy="378910"/>
          </a:xfrm>
        </p:grpSpPr>
        <p:sp>
          <p:nvSpPr>
            <p:cNvPr id="497" name="Google Shape;497;p47"/>
            <p:cNvSpPr/>
            <p:nvPr/>
          </p:nvSpPr>
          <p:spPr>
            <a:xfrm>
              <a:off x="4812507" y="3377390"/>
              <a:ext cx="332725" cy="378910"/>
            </a:xfrm>
            <a:custGeom>
              <a:avLst/>
              <a:gdLst/>
              <a:ahLst/>
              <a:cxnLst/>
              <a:rect l="l" t="t" r="r" b="b"/>
              <a:pathLst>
                <a:path w="8818" h="10042" extrusionOk="0">
                  <a:moveTo>
                    <a:pt x="3854" y="571"/>
                  </a:moveTo>
                  <a:cubicBezTo>
                    <a:pt x="3923" y="571"/>
                    <a:pt x="3993" y="574"/>
                    <a:pt x="4064" y="578"/>
                  </a:cubicBezTo>
                  <a:cubicBezTo>
                    <a:pt x="5784" y="686"/>
                    <a:pt x="7115" y="2135"/>
                    <a:pt x="7115" y="3860"/>
                  </a:cubicBezTo>
                  <a:lnTo>
                    <a:pt x="7115" y="3874"/>
                  </a:lnTo>
                  <a:lnTo>
                    <a:pt x="7974" y="6242"/>
                  </a:lnTo>
                  <a:lnTo>
                    <a:pt x="7115" y="6242"/>
                  </a:lnTo>
                  <a:lnTo>
                    <a:pt x="7115" y="7680"/>
                  </a:lnTo>
                  <a:lnTo>
                    <a:pt x="5344" y="7680"/>
                  </a:lnTo>
                  <a:lnTo>
                    <a:pt x="5344" y="9451"/>
                  </a:lnTo>
                  <a:lnTo>
                    <a:pt x="1780" y="9451"/>
                  </a:lnTo>
                  <a:lnTo>
                    <a:pt x="1780" y="6336"/>
                  </a:lnTo>
                  <a:lnTo>
                    <a:pt x="1681" y="6248"/>
                  </a:lnTo>
                  <a:cubicBezTo>
                    <a:pt x="988" y="5632"/>
                    <a:pt x="592" y="4748"/>
                    <a:pt x="592" y="3823"/>
                  </a:cubicBezTo>
                  <a:cubicBezTo>
                    <a:pt x="592" y="2030"/>
                    <a:pt x="2055" y="571"/>
                    <a:pt x="3854" y="571"/>
                  </a:cubicBezTo>
                  <a:close/>
                  <a:moveTo>
                    <a:pt x="3853" y="0"/>
                  </a:moveTo>
                  <a:cubicBezTo>
                    <a:pt x="1730" y="0"/>
                    <a:pt x="1" y="1718"/>
                    <a:pt x="1" y="3831"/>
                  </a:cubicBezTo>
                  <a:cubicBezTo>
                    <a:pt x="1" y="4876"/>
                    <a:pt x="432" y="5877"/>
                    <a:pt x="1190" y="6599"/>
                  </a:cubicBezTo>
                  <a:lnTo>
                    <a:pt x="1190" y="10042"/>
                  </a:lnTo>
                  <a:lnTo>
                    <a:pt x="5914" y="10042"/>
                  </a:lnTo>
                  <a:lnTo>
                    <a:pt x="5914" y="8270"/>
                  </a:lnTo>
                  <a:lnTo>
                    <a:pt x="7705" y="8270"/>
                  </a:lnTo>
                  <a:lnTo>
                    <a:pt x="7705" y="6833"/>
                  </a:lnTo>
                  <a:lnTo>
                    <a:pt x="8817" y="6833"/>
                  </a:lnTo>
                  <a:lnTo>
                    <a:pt x="7705" y="3778"/>
                  </a:lnTo>
                  <a:cubicBezTo>
                    <a:pt x="7677" y="1691"/>
                    <a:pt x="5960" y="0"/>
                    <a:pt x="3853" y="0"/>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7"/>
            <p:cNvSpPr/>
            <p:nvPr/>
          </p:nvSpPr>
          <p:spPr>
            <a:xfrm>
              <a:off x="4868540" y="3431649"/>
              <a:ext cx="179041" cy="179078"/>
            </a:xfrm>
            <a:custGeom>
              <a:avLst/>
              <a:gdLst/>
              <a:ahLst/>
              <a:cxnLst/>
              <a:rect l="l" t="t" r="r" b="b"/>
              <a:pathLst>
                <a:path w="4745" h="4746" extrusionOk="0">
                  <a:moveTo>
                    <a:pt x="2677" y="626"/>
                  </a:moveTo>
                  <a:cubicBezTo>
                    <a:pt x="3423" y="751"/>
                    <a:pt x="4014" y="1341"/>
                    <a:pt x="4139" y="2087"/>
                  </a:cubicBezTo>
                  <a:lnTo>
                    <a:pt x="2677" y="2087"/>
                  </a:lnTo>
                  <a:lnTo>
                    <a:pt x="2677" y="626"/>
                  </a:lnTo>
                  <a:close/>
                  <a:moveTo>
                    <a:pt x="2086" y="616"/>
                  </a:moveTo>
                  <a:lnTo>
                    <a:pt x="2086" y="2251"/>
                  </a:lnTo>
                  <a:lnTo>
                    <a:pt x="931" y="3406"/>
                  </a:lnTo>
                  <a:cubicBezTo>
                    <a:pt x="723" y="3115"/>
                    <a:pt x="600" y="2758"/>
                    <a:pt x="600" y="2373"/>
                  </a:cubicBezTo>
                  <a:cubicBezTo>
                    <a:pt x="600" y="1491"/>
                    <a:pt x="1244" y="757"/>
                    <a:pt x="2086" y="616"/>
                  </a:cubicBezTo>
                  <a:close/>
                  <a:moveTo>
                    <a:pt x="4129" y="2678"/>
                  </a:moveTo>
                  <a:cubicBezTo>
                    <a:pt x="3988" y="3521"/>
                    <a:pt x="3254" y="4164"/>
                    <a:pt x="2372" y="4164"/>
                  </a:cubicBezTo>
                  <a:cubicBezTo>
                    <a:pt x="1987" y="4164"/>
                    <a:pt x="1631" y="4042"/>
                    <a:pt x="1339" y="3834"/>
                  </a:cubicBezTo>
                  <a:lnTo>
                    <a:pt x="2495" y="2678"/>
                  </a:lnTo>
                  <a:close/>
                  <a:moveTo>
                    <a:pt x="2372" y="1"/>
                  </a:moveTo>
                  <a:cubicBezTo>
                    <a:pt x="1064" y="1"/>
                    <a:pt x="0" y="1065"/>
                    <a:pt x="0" y="2373"/>
                  </a:cubicBezTo>
                  <a:cubicBezTo>
                    <a:pt x="0" y="3681"/>
                    <a:pt x="1064" y="4745"/>
                    <a:pt x="2372" y="4745"/>
                  </a:cubicBezTo>
                  <a:cubicBezTo>
                    <a:pt x="3680" y="4745"/>
                    <a:pt x="4745" y="3681"/>
                    <a:pt x="4745" y="2373"/>
                  </a:cubicBezTo>
                  <a:cubicBezTo>
                    <a:pt x="4745" y="1065"/>
                    <a:pt x="3680" y="1"/>
                    <a:pt x="2372" y="1"/>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99" name="Google Shape;499;p47"/>
          <p:cNvCxnSpPr/>
          <p:nvPr/>
        </p:nvCxnSpPr>
        <p:spPr>
          <a:xfrm>
            <a:off x="2689050" y="1059050"/>
            <a:ext cx="3765900" cy="0"/>
          </a:xfrm>
          <a:prstGeom prst="straightConnector1">
            <a:avLst/>
          </a:prstGeom>
          <a:noFill/>
          <a:ln w="19050" cap="flat" cmpd="sng">
            <a:solidFill>
              <a:schemeClr val="accent5"/>
            </a:solidFill>
            <a:prstDash val="solid"/>
            <a:round/>
            <a:headEnd type="oval" w="med" len="med"/>
            <a:tailEnd type="oval" w="med" len="med"/>
          </a:ln>
        </p:spPr>
      </p:cxnSp>
      <p:sp>
        <p:nvSpPr>
          <p:cNvPr id="500" name="Google Shape;500;p47"/>
          <p:cNvSpPr/>
          <p:nvPr/>
        </p:nvSpPr>
        <p:spPr>
          <a:xfrm flipH="1">
            <a:off x="3729776" y="3270500"/>
            <a:ext cx="629400" cy="6294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1" name="Google Shape;501;p47"/>
          <p:cNvCxnSpPr>
            <a:stCxn id="495" idx="6"/>
            <a:endCxn id="487" idx="3"/>
          </p:cNvCxnSpPr>
          <p:nvPr/>
        </p:nvCxnSpPr>
        <p:spPr>
          <a:xfrm rot="10800000">
            <a:off x="3373388" y="1967650"/>
            <a:ext cx="356400" cy="0"/>
          </a:xfrm>
          <a:prstGeom prst="straightConnector1">
            <a:avLst/>
          </a:prstGeom>
          <a:noFill/>
          <a:ln w="19050" cap="flat" cmpd="sng">
            <a:solidFill>
              <a:schemeClr val="accent5"/>
            </a:solidFill>
            <a:prstDash val="solid"/>
            <a:round/>
            <a:headEnd type="none" w="med" len="med"/>
            <a:tailEnd type="oval" w="med" len="med"/>
          </a:ln>
        </p:spPr>
      </p:cxnSp>
      <p:cxnSp>
        <p:nvCxnSpPr>
          <p:cNvPr id="502" name="Google Shape;502;p47"/>
          <p:cNvCxnSpPr>
            <a:stCxn id="500" idx="6"/>
            <a:endCxn id="491" idx="3"/>
          </p:cNvCxnSpPr>
          <p:nvPr/>
        </p:nvCxnSpPr>
        <p:spPr>
          <a:xfrm rot="10800000">
            <a:off x="3373376" y="3585200"/>
            <a:ext cx="356400" cy="0"/>
          </a:xfrm>
          <a:prstGeom prst="straightConnector1">
            <a:avLst/>
          </a:prstGeom>
          <a:noFill/>
          <a:ln w="19050" cap="flat" cmpd="sng">
            <a:solidFill>
              <a:schemeClr val="accent5"/>
            </a:solidFill>
            <a:prstDash val="solid"/>
            <a:round/>
            <a:headEnd type="none" w="med" len="med"/>
            <a:tailEnd type="oval" w="med" len="med"/>
          </a:ln>
        </p:spPr>
      </p:cxnSp>
      <p:sp>
        <p:nvSpPr>
          <p:cNvPr id="503" name="Google Shape;503;p47"/>
          <p:cNvSpPr/>
          <p:nvPr/>
        </p:nvSpPr>
        <p:spPr>
          <a:xfrm>
            <a:off x="3878128" y="3384593"/>
            <a:ext cx="332687" cy="378947"/>
          </a:xfrm>
          <a:custGeom>
            <a:avLst/>
            <a:gdLst/>
            <a:ahLst/>
            <a:cxnLst/>
            <a:rect l="l" t="t" r="r" b="b"/>
            <a:pathLst>
              <a:path w="8817" h="10043" extrusionOk="0">
                <a:moveTo>
                  <a:pt x="3855" y="1724"/>
                </a:moveTo>
                <a:cubicBezTo>
                  <a:pt x="4901" y="1724"/>
                  <a:pt x="5768" y="2500"/>
                  <a:pt x="5911" y="3505"/>
                </a:cubicBezTo>
                <a:lnTo>
                  <a:pt x="1799" y="3505"/>
                </a:lnTo>
                <a:cubicBezTo>
                  <a:pt x="1943" y="2500"/>
                  <a:pt x="2810" y="1724"/>
                  <a:pt x="3855" y="1724"/>
                </a:cubicBezTo>
                <a:close/>
                <a:moveTo>
                  <a:pt x="3854" y="570"/>
                </a:moveTo>
                <a:cubicBezTo>
                  <a:pt x="3923" y="570"/>
                  <a:pt x="3993" y="573"/>
                  <a:pt x="4064" y="577"/>
                </a:cubicBezTo>
                <a:cubicBezTo>
                  <a:pt x="5785" y="686"/>
                  <a:pt x="7115" y="2134"/>
                  <a:pt x="7115" y="3859"/>
                </a:cubicBezTo>
                <a:lnTo>
                  <a:pt x="7115" y="3873"/>
                </a:lnTo>
                <a:lnTo>
                  <a:pt x="7974" y="6242"/>
                </a:lnTo>
                <a:lnTo>
                  <a:pt x="7115" y="6242"/>
                </a:lnTo>
                <a:lnTo>
                  <a:pt x="7115" y="7679"/>
                </a:lnTo>
                <a:lnTo>
                  <a:pt x="5344" y="7679"/>
                </a:lnTo>
                <a:lnTo>
                  <a:pt x="5344" y="9451"/>
                </a:lnTo>
                <a:lnTo>
                  <a:pt x="4162" y="9451"/>
                </a:lnTo>
                <a:lnTo>
                  <a:pt x="4162" y="4096"/>
                </a:lnTo>
                <a:lnTo>
                  <a:pt x="6524" y="4096"/>
                </a:lnTo>
                <a:lnTo>
                  <a:pt x="6524" y="3829"/>
                </a:lnTo>
                <a:cubicBezTo>
                  <a:pt x="6524" y="2382"/>
                  <a:pt x="5382" y="1175"/>
                  <a:pt x="3934" y="1134"/>
                </a:cubicBezTo>
                <a:cubicBezTo>
                  <a:pt x="3909" y="1133"/>
                  <a:pt x="3883" y="1133"/>
                  <a:pt x="3858" y="1133"/>
                </a:cubicBezTo>
                <a:cubicBezTo>
                  <a:pt x="2387" y="1133"/>
                  <a:pt x="1190" y="2329"/>
                  <a:pt x="1190" y="3801"/>
                </a:cubicBezTo>
                <a:lnTo>
                  <a:pt x="1190" y="4096"/>
                </a:lnTo>
                <a:lnTo>
                  <a:pt x="3572" y="4096"/>
                </a:lnTo>
                <a:lnTo>
                  <a:pt x="3572" y="9451"/>
                </a:lnTo>
                <a:lnTo>
                  <a:pt x="1779" y="9451"/>
                </a:lnTo>
                <a:lnTo>
                  <a:pt x="1779" y="6335"/>
                </a:lnTo>
                <a:lnTo>
                  <a:pt x="1681" y="6248"/>
                </a:lnTo>
                <a:cubicBezTo>
                  <a:pt x="988" y="5631"/>
                  <a:pt x="592" y="4747"/>
                  <a:pt x="592" y="3822"/>
                </a:cubicBezTo>
                <a:cubicBezTo>
                  <a:pt x="592" y="2029"/>
                  <a:pt x="2054" y="570"/>
                  <a:pt x="3854" y="570"/>
                </a:cubicBezTo>
                <a:close/>
                <a:moveTo>
                  <a:pt x="3853" y="0"/>
                </a:moveTo>
                <a:cubicBezTo>
                  <a:pt x="1729" y="0"/>
                  <a:pt x="1" y="1718"/>
                  <a:pt x="1" y="3831"/>
                </a:cubicBezTo>
                <a:cubicBezTo>
                  <a:pt x="1" y="4876"/>
                  <a:pt x="432" y="5877"/>
                  <a:pt x="1189" y="6598"/>
                </a:cubicBezTo>
                <a:lnTo>
                  <a:pt x="1189" y="10042"/>
                </a:lnTo>
                <a:lnTo>
                  <a:pt x="5914" y="10042"/>
                </a:lnTo>
                <a:lnTo>
                  <a:pt x="5914" y="8270"/>
                </a:lnTo>
                <a:lnTo>
                  <a:pt x="7705" y="8270"/>
                </a:lnTo>
                <a:lnTo>
                  <a:pt x="7705" y="6832"/>
                </a:lnTo>
                <a:lnTo>
                  <a:pt x="8816" y="6832"/>
                </a:lnTo>
                <a:lnTo>
                  <a:pt x="7705" y="3779"/>
                </a:lnTo>
                <a:cubicBezTo>
                  <a:pt x="7677" y="1690"/>
                  <a:pt x="5960" y="0"/>
                  <a:pt x="3853" y="0"/>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7"/>
          <p:cNvSpPr/>
          <p:nvPr/>
        </p:nvSpPr>
        <p:spPr>
          <a:xfrm flipH="1">
            <a:off x="4813613" y="1652950"/>
            <a:ext cx="629400" cy="6294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7"/>
          <p:cNvSpPr/>
          <p:nvPr/>
        </p:nvSpPr>
        <p:spPr>
          <a:xfrm flipH="1">
            <a:off x="4813601" y="3270500"/>
            <a:ext cx="629400" cy="6294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6" name="Google Shape;506;p47"/>
          <p:cNvGrpSpPr/>
          <p:nvPr/>
        </p:nvGrpSpPr>
        <p:grpSpPr>
          <a:xfrm>
            <a:off x="4961976" y="1777850"/>
            <a:ext cx="332650" cy="379589"/>
            <a:chOff x="7253764" y="3377050"/>
            <a:chExt cx="332650" cy="379589"/>
          </a:xfrm>
        </p:grpSpPr>
        <p:sp>
          <p:nvSpPr>
            <p:cNvPr id="507" name="Google Shape;507;p47"/>
            <p:cNvSpPr/>
            <p:nvPr/>
          </p:nvSpPr>
          <p:spPr>
            <a:xfrm>
              <a:off x="7253764" y="3377050"/>
              <a:ext cx="332650" cy="379589"/>
            </a:xfrm>
            <a:custGeom>
              <a:avLst/>
              <a:gdLst/>
              <a:ahLst/>
              <a:cxnLst/>
              <a:rect l="l" t="t" r="r" b="b"/>
              <a:pathLst>
                <a:path w="8816" h="10060" extrusionOk="0">
                  <a:moveTo>
                    <a:pt x="3852" y="589"/>
                  </a:moveTo>
                  <a:cubicBezTo>
                    <a:pt x="3921" y="589"/>
                    <a:pt x="3992" y="591"/>
                    <a:pt x="4062" y="595"/>
                  </a:cubicBezTo>
                  <a:cubicBezTo>
                    <a:pt x="5784" y="704"/>
                    <a:pt x="7114" y="2152"/>
                    <a:pt x="7114" y="3877"/>
                  </a:cubicBezTo>
                  <a:lnTo>
                    <a:pt x="7114" y="3892"/>
                  </a:lnTo>
                  <a:lnTo>
                    <a:pt x="7974" y="6260"/>
                  </a:lnTo>
                  <a:lnTo>
                    <a:pt x="7114" y="6260"/>
                  </a:lnTo>
                  <a:lnTo>
                    <a:pt x="7114" y="7698"/>
                  </a:lnTo>
                  <a:lnTo>
                    <a:pt x="5342" y="7698"/>
                  </a:lnTo>
                  <a:lnTo>
                    <a:pt x="5342" y="9469"/>
                  </a:lnTo>
                  <a:lnTo>
                    <a:pt x="1779" y="9469"/>
                  </a:lnTo>
                  <a:lnTo>
                    <a:pt x="1779" y="6354"/>
                  </a:lnTo>
                  <a:lnTo>
                    <a:pt x="1681" y="6265"/>
                  </a:lnTo>
                  <a:cubicBezTo>
                    <a:pt x="988" y="5649"/>
                    <a:pt x="590" y="4765"/>
                    <a:pt x="590" y="3840"/>
                  </a:cubicBezTo>
                  <a:cubicBezTo>
                    <a:pt x="590" y="2047"/>
                    <a:pt x="2053" y="589"/>
                    <a:pt x="3852" y="589"/>
                  </a:cubicBezTo>
                  <a:close/>
                  <a:moveTo>
                    <a:pt x="3852" y="1"/>
                  </a:moveTo>
                  <a:cubicBezTo>
                    <a:pt x="1728" y="1"/>
                    <a:pt x="0" y="1723"/>
                    <a:pt x="0" y="3841"/>
                  </a:cubicBezTo>
                  <a:cubicBezTo>
                    <a:pt x="0" y="4889"/>
                    <a:pt x="432" y="5893"/>
                    <a:pt x="1188" y="6615"/>
                  </a:cubicBezTo>
                  <a:lnTo>
                    <a:pt x="1188" y="10059"/>
                  </a:lnTo>
                  <a:lnTo>
                    <a:pt x="5933" y="10059"/>
                  </a:lnTo>
                  <a:lnTo>
                    <a:pt x="5933" y="8287"/>
                  </a:lnTo>
                  <a:lnTo>
                    <a:pt x="7705" y="8287"/>
                  </a:lnTo>
                  <a:lnTo>
                    <a:pt x="7705" y="6851"/>
                  </a:lnTo>
                  <a:lnTo>
                    <a:pt x="8815" y="6851"/>
                  </a:lnTo>
                  <a:lnTo>
                    <a:pt x="7705" y="3788"/>
                  </a:lnTo>
                  <a:cubicBezTo>
                    <a:pt x="7676" y="1696"/>
                    <a:pt x="5959" y="1"/>
                    <a:pt x="3852" y="1"/>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7"/>
            <p:cNvSpPr/>
            <p:nvPr/>
          </p:nvSpPr>
          <p:spPr>
            <a:xfrm>
              <a:off x="7297005" y="3433649"/>
              <a:ext cx="203869" cy="130592"/>
            </a:xfrm>
            <a:custGeom>
              <a:avLst/>
              <a:gdLst/>
              <a:ahLst/>
              <a:cxnLst/>
              <a:rect l="l" t="t" r="r" b="b"/>
              <a:pathLst>
                <a:path w="5403" h="3461" extrusionOk="0">
                  <a:moveTo>
                    <a:pt x="3146" y="591"/>
                  </a:moveTo>
                  <a:cubicBezTo>
                    <a:pt x="3640" y="591"/>
                    <a:pt x="4041" y="990"/>
                    <a:pt x="4042" y="1480"/>
                  </a:cubicBezTo>
                  <a:lnTo>
                    <a:pt x="4039" y="1750"/>
                  </a:lnTo>
                  <a:lnTo>
                    <a:pt x="4303" y="1781"/>
                  </a:lnTo>
                  <a:cubicBezTo>
                    <a:pt x="4603" y="1816"/>
                    <a:pt x="4822" y="2088"/>
                    <a:pt x="4783" y="2395"/>
                  </a:cubicBezTo>
                  <a:cubicBezTo>
                    <a:pt x="4750" y="2658"/>
                    <a:pt x="4495" y="2870"/>
                    <a:pt x="4232" y="2870"/>
                  </a:cubicBezTo>
                  <a:lnTo>
                    <a:pt x="1179" y="2870"/>
                  </a:lnTo>
                  <a:cubicBezTo>
                    <a:pt x="1179" y="2870"/>
                    <a:pt x="633" y="2630"/>
                    <a:pt x="633" y="2329"/>
                  </a:cubicBezTo>
                  <a:cubicBezTo>
                    <a:pt x="633" y="2051"/>
                    <a:pt x="840" y="1818"/>
                    <a:pt x="1115" y="1786"/>
                  </a:cubicBezTo>
                  <a:lnTo>
                    <a:pt x="1381" y="1756"/>
                  </a:lnTo>
                  <a:lnTo>
                    <a:pt x="1381" y="1490"/>
                  </a:lnTo>
                  <a:lnTo>
                    <a:pt x="1362" y="1480"/>
                  </a:lnTo>
                  <a:cubicBezTo>
                    <a:pt x="1362" y="1156"/>
                    <a:pt x="1628" y="891"/>
                    <a:pt x="1955" y="891"/>
                  </a:cubicBezTo>
                  <a:cubicBezTo>
                    <a:pt x="2032" y="891"/>
                    <a:pt x="2106" y="906"/>
                    <a:pt x="2177" y="934"/>
                  </a:cubicBezTo>
                  <a:lnTo>
                    <a:pt x="2363" y="1008"/>
                  </a:lnTo>
                  <a:lnTo>
                    <a:pt x="2502" y="864"/>
                  </a:lnTo>
                  <a:cubicBezTo>
                    <a:pt x="2673" y="688"/>
                    <a:pt x="2902" y="591"/>
                    <a:pt x="3146" y="591"/>
                  </a:cubicBezTo>
                  <a:close/>
                  <a:moveTo>
                    <a:pt x="3153" y="1"/>
                  </a:moveTo>
                  <a:cubicBezTo>
                    <a:pt x="2810" y="1"/>
                    <a:pt x="2486" y="116"/>
                    <a:pt x="2224" y="329"/>
                  </a:cubicBezTo>
                  <a:cubicBezTo>
                    <a:pt x="2140" y="310"/>
                    <a:pt x="2055" y="300"/>
                    <a:pt x="1967" y="300"/>
                  </a:cubicBezTo>
                  <a:cubicBezTo>
                    <a:pt x="1395" y="300"/>
                    <a:pt x="917" y="708"/>
                    <a:pt x="809" y="1248"/>
                  </a:cubicBezTo>
                  <a:cubicBezTo>
                    <a:pt x="329" y="1414"/>
                    <a:pt x="1" y="1888"/>
                    <a:pt x="46" y="2422"/>
                  </a:cubicBezTo>
                  <a:cubicBezTo>
                    <a:pt x="97" y="3013"/>
                    <a:pt x="604" y="3460"/>
                    <a:pt x="1197" y="3460"/>
                  </a:cubicBezTo>
                  <a:lnTo>
                    <a:pt x="4222" y="3460"/>
                  </a:lnTo>
                  <a:cubicBezTo>
                    <a:pt x="4830" y="3460"/>
                    <a:pt x="5345" y="2991"/>
                    <a:pt x="5376" y="2384"/>
                  </a:cubicBezTo>
                  <a:cubicBezTo>
                    <a:pt x="5403" y="1867"/>
                    <a:pt x="5082" y="1413"/>
                    <a:pt x="4616" y="1251"/>
                  </a:cubicBezTo>
                  <a:cubicBezTo>
                    <a:pt x="4505" y="544"/>
                    <a:pt x="3891" y="1"/>
                    <a:pt x="3153" y="1"/>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47"/>
          <p:cNvGrpSpPr/>
          <p:nvPr/>
        </p:nvGrpSpPr>
        <p:grpSpPr>
          <a:xfrm>
            <a:off x="4961976" y="3384609"/>
            <a:ext cx="332650" cy="378947"/>
            <a:chOff x="7253764" y="3978959"/>
            <a:chExt cx="332650" cy="378947"/>
          </a:xfrm>
        </p:grpSpPr>
        <p:sp>
          <p:nvSpPr>
            <p:cNvPr id="510" name="Google Shape;510;p47"/>
            <p:cNvSpPr/>
            <p:nvPr/>
          </p:nvSpPr>
          <p:spPr>
            <a:xfrm>
              <a:off x="7253764" y="3978959"/>
              <a:ext cx="332650" cy="378947"/>
            </a:xfrm>
            <a:custGeom>
              <a:avLst/>
              <a:gdLst/>
              <a:ahLst/>
              <a:cxnLst/>
              <a:rect l="l" t="t" r="r" b="b"/>
              <a:pathLst>
                <a:path w="8816" h="10043" extrusionOk="0">
                  <a:moveTo>
                    <a:pt x="3852" y="572"/>
                  </a:moveTo>
                  <a:cubicBezTo>
                    <a:pt x="3921" y="572"/>
                    <a:pt x="3992" y="574"/>
                    <a:pt x="4062" y="579"/>
                  </a:cubicBezTo>
                  <a:cubicBezTo>
                    <a:pt x="5784" y="686"/>
                    <a:pt x="7114" y="2136"/>
                    <a:pt x="7114" y="3859"/>
                  </a:cubicBezTo>
                  <a:lnTo>
                    <a:pt x="7114" y="3875"/>
                  </a:lnTo>
                  <a:lnTo>
                    <a:pt x="7974" y="6243"/>
                  </a:lnTo>
                  <a:lnTo>
                    <a:pt x="7114" y="6243"/>
                  </a:lnTo>
                  <a:lnTo>
                    <a:pt x="7114" y="7680"/>
                  </a:lnTo>
                  <a:lnTo>
                    <a:pt x="5342" y="7680"/>
                  </a:lnTo>
                  <a:lnTo>
                    <a:pt x="5342" y="9452"/>
                  </a:lnTo>
                  <a:lnTo>
                    <a:pt x="1779" y="9452"/>
                  </a:lnTo>
                  <a:lnTo>
                    <a:pt x="1779" y="6337"/>
                  </a:lnTo>
                  <a:lnTo>
                    <a:pt x="1681" y="6248"/>
                  </a:lnTo>
                  <a:cubicBezTo>
                    <a:pt x="988" y="5631"/>
                    <a:pt x="590" y="4747"/>
                    <a:pt x="590" y="3823"/>
                  </a:cubicBezTo>
                  <a:cubicBezTo>
                    <a:pt x="590" y="2030"/>
                    <a:pt x="2053" y="572"/>
                    <a:pt x="3852" y="572"/>
                  </a:cubicBezTo>
                  <a:close/>
                  <a:moveTo>
                    <a:pt x="3852" y="1"/>
                  </a:moveTo>
                  <a:cubicBezTo>
                    <a:pt x="1728" y="1"/>
                    <a:pt x="0" y="1719"/>
                    <a:pt x="0" y="3832"/>
                  </a:cubicBezTo>
                  <a:cubicBezTo>
                    <a:pt x="0" y="4877"/>
                    <a:pt x="432" y="5878"/>
                    <a:pt x="1188" y="6599"/>
                  </a:cubicBezTo>
                  <a:lnTo>
                    <a:pt x="1188" y="10043"/>
                  </a:lnTo>
                  <a:lnTo>
                    <a:pt x="5914" y="10043"/>
                  </a:lnTo>
                  <a:lnTo>
                    <a:pt x="5914" y="8270"/>
                  </a:lnTo>
                  <a:lnTo>
                    <a:pt x="7705" y="8270"/>
                  </a:lnTo>
                  <a:lnTo>
                    <a:pt x="7705" y="6834"/>
                  </a:lnTo>
                  <a:lnTo>
                    <a:pt x="8815" y="6834"/>
                  </a:lnTo>
                  <a:lnTo>
                    <a:pt x="7705" y="3779"/>
                  </a:lnTo>
                  <a:cubicBezTo>
                    <a:pt x="7676" y="1690"/>
                    <a:pt x="5959" y="1"/>
                    <a:pt x="3852" y="1"/>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7"/>
            <p:cNvSpPr/>
            <p:nvPr/>
          </p:nvSpPr>
          <p:spPr>
            <a:xfrm>
              <a:off x="7321607" y="4032691"/>
              <a:ext cx="156024" cy="180173"/>
            </a:xfrm>
            <a:custGeom>
              <a:avLst/>
              <a:gdLst/>
              <a:ahLst/>
              <a:cxnLst/>
              <a:rect l="l" t="t" r="r" b="b"/>
              <a:pathLst>
                <a:path w="4135" h="4775" extrusionOk="0">
                  <a:moveTo>
                    <a:pt x="2058" y="683"/>
                  </a:moveTo>
                  <a:lnTo>
                    <a:pt x="3239" y="1365"/>
                  </a:lnTo>
                  <a:lnTo>
                    <a:pt x="2058" y="2046"/>
                  </a:lnTo>
                  <a:lnTo>
                    <a:pt x="877" y="1365"/>
                  </a:lnTo>
                  <a:lnTo>
                    <a:pt x="2058" y="683"/>
                  </a:lnTo>
                  <a:close/>
                  <a:moveTo>
                    <a:pt x="591" y="1876"/>
                  </a:moveTo>
                  <a:lnTo>
                    <a:pt x="1773" y="2559"/>
                  </a:lnTo>
                  <a:lnTo>
                    <a:pt x="1773" y="3923"/>
                  </a:lnTo>
                  <a:lnTo>
                    <a:pt x="591" y="3240"/>
                  </a:lnTo>
                  <a:lnTo>
                    <a:pt x="591" y="1876"/>
                  </a:lnTo>
                  <a:close/>
                  <a:moveTo>
                    <a:pt x="3544" y="1876"/>
                  </a:moveTo>
                  <a:lnTo>
                    <a:pt x="3544" y="3240"/>
                  </a:lnTo>
                  <a:lnTo>
                    <a:pt x="2363" y="3923"/>
                  </a:lnTo>
                  <a:lnTo>
                    <a:pt x="2363" y="2559"/>
                  </a:lnTo>
                  <a:lnTo>
                    <a:pt x="3544" y="1876"/>
                  </a:lnTo>
                  <a:close/>
                  <a:moveTo>
                    <a:pt x="2068" y="1"/>
                  </a:moveTo>
                  <a:lnTo>
                    <a:pt x="1" y="1194"/>
                  </a:lnTo>
                  <a:lnTo>
                    <a:pt x="1" y="3581"/>
                  </a:lnTo>
                  <a:lnTo>
                    <a:pt x="2068" y="4775"/>
                  </a:lnTo>
                  <a:lnTo>
                    <a:pt x="4135" y="3581"/>
                  </a:lnTo>
                  <a:lnTo>
                    <a:pt x="4135" y="1194"/>
                  </a:lnTo>
                  <a:lnTo>
                    <a:pt x="2068" y="1"/>
                  </a:ln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2" name="Google Shape;512;p47"/>
          <p:cNvCxnSpPr>
            <a:cxnSpLocks/>
          </p:cNvCxnSpPr>
          <p:nvPr/>
        </p:nvCxnSpPr>
        <p:spPr>
          <a:xfrm rot="10980000" flipH="1">
            <a:off x="5443013" y="1956250"/>
            <a:ext cx="329700" cy="11400"/>
          </a:xfrm>
          <a:prstGeom prst="straightConnector1">
            <a:avLst/>
          </a:prstGeom>
          <a:noFill/>
          <a:ln w="19050" cap="flat" cmpd="sng">
            <a:solidFill>
              <a:schemeClr val="accent5"/>
            </a:solidFill>
            <a:prstDash val="solid"/>
            <a:round/>
            <a:headEnd type="none" w="med" len="med"/>
            <a:tailEnd type="oval" w="med" len="med"/>
          </a:ln>
        </p:spPr>
      </p:cxnSp>
      <p:cxnSp>
        <p:nvCxnSpPr>
          <p:cNvPr id="513" name="Google Shape;513;p47"/>
          <p:cNvCxnSpPr>
            <a:cxnSpLocks/>
          </p:cNvCxnSpPr>
          <p:nvPr/>
        </p:nvCxnSpPr>
        <p:spPr>
          <a:xfrm>
            <a:off x="5443001" y="3585200"/>
            <a:ext cx="329700" cy="0"/>
          </a:xfrm>
          <a:prstGeom prst="straightConnector1">
            <a:avLst/>
          </a:prstGeom>
          <a:noFill/>
          <a:ln w="19050" cap="flat" cmpd="sng">
            <a:solidFill>
              <a:schemeClr val="accent5"/>
            </a:solidFill>
            <a:prstDash val="solid"/>
            <a:round/>
            <a:headEnd type="none" w="med" len="med"/>
            <a:tailEnd type="oval"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4"/>
          <p:cNvSpPr txBox="1">
            <a:spLocks noGrp="1"/>
          </p:cNvSpPr>
          <p:nvPr>
            <p:ph type="subTitle" idx="1"/>
          </p:nvPr>
        </p:nvSpPr>
        <p:spPr>
          <a:xfrm rot="318">
            <a:off x="1324800" y="2182282"/>
            <a:ext cx="6494400" cy="2188336"/>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t>Our project aims to provide assistance for the developers and organizations performing Natural Language Processing.</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We are proposing the idea of creating a web interface that automates the processing of natural languages and performs NLP(Natural Language Processing) tasks.</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The interface would also perform modelling of the processed data.</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We will be making use of SOTA(State Of The Art) models.</a:t>
            </a:r>
          </a:p>
        </p:txBody>
      </p:sp>
      <p:sp>
        <p:nvSpPr>
          <p:cNvPr id="422" name="Google Shape;422;p44"/>
          <p:cNvSpPr txBox="1">
            <a:spLocks noGrp="1"/>
          </p:cNvSpPr>
          <p:nvPr>
            <p:ph type="title"/>
          </p:nvPr>
        </p:nvSpPr>
        <p:spPr>
          <a:xfrm>
            <a:off x="720000" y="906936"/>
            <a:ext cx="7704000" cy="123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ABSTRACT</a:t>
            </a:r>
            <a:endParaRPr dirty="0"/>
          </a:p>
        </p:txBody>
      </p:sp>
      <p:cxnSp>
        <p:nvCxnSpPr>
          <p:cNvPr id="423" name="Google Shape;423;p44"/>
          <p:cNvCxnSpPr/>
          <p:nvPr/>
        </p:nvCxnSpPr>
        <p:spPr>
          <a:xfrm>
            <a:off x="1166700" y="2042850"/>
            <a:ext cx="6810600" cy="0"/>
          </a:xfrm>
          <a:prstGeom prst="straightConnector1">
            <a:avLst/>
          </a:prstGeom>
          <a:noFill/>
          <a:ln w="19050" cap="flat" cmpd="sng">
            <a:solidFill>
              <a:schemeClr val="accent5"/>
            </a:solidFill>
            <a:prstDash val="solid"/>
            <a:round/>
            <a:headEnd type="oval" w="med" len="med"/>
            <a:tailEnd type="oval" w="med" len="med"/>
          </a:ln>
        </p:spPr>
      </p:cxnSp>
    </p:spTree>
    <p:extLst>
      <p:ext uri="{BB962C8B-B14F-4D97-AF65-F5344CB8AC3E}">
        <p14:creationId xmlns:p14="http://schemas.microsoft.com/office/powerpoint/2010/main" val="3297587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6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LITERATURE SURVEY</a:t>
            </a:r>
            <a:endParaRPr dirty="0"/>
          </a:p>
        </p:txBody>
      </p:sp>
      <p:graphicFrame>
        <p:nvGraphicFramePr>
          <p:cNvPr id="734" name="Google Shape;734;p61"/>
          <p:cNvGraphicFramePr/>
          <p:nvPr>
            <p:extLst>
              <p:ext uri="{D42A27DB-BD31-4B8C-83A1-F6EECF244321}">
                <p14:modId xmlns:p14="http://schemas.microsoft.com/office/powerpoint/2010/main" val="2871658837"/>
              </p:ext>
            </p:extLst>
          </p:nvPr>
        </p:nvGraphicFramePr>
        <p:xfrm>
          <a:off x="787323" y="1765772"/>
          <a:ext cx="7569353" cy="2694716"/>
        </p:xfrm>
        <a:graphic>
          <a:graphicData uri="http://schemas.openxmlformats.org/drawingml/2006/table">
            <a:tbl>
              <a:tblPr>
                <a:noFill/>
                <a:tableStyleId>{2FDBD4C9-20C1-4E36-9A06-56FFB651244A}</a:tableStyleId>
              </a:tblPr>
              <a:tblGrid>
                <a:gridCol w="588691">
                  <a:extLst>
                    <a:ext uri="{9D8B030D-6E8A-4147-A177-3AD203B41FA5}">
                      <a16:colId xmlns:a16="http://schemas.microsoft.com/office/drawing/2014/main" val="20000"/>
                    </a:ext>
                  </a:extLst>
                </a:gridCol>
                <a:gridCol w="1657814">
                  <a:extLst>
                    <a:ext uri="{9D8B030D-6E8A-4147-A177-3AD203B41FA5}">
                      <a16:colId xmlns:a16="http://schemas.microsoft.com/office/drawing/2014/main" val="20001"/>
                    </a:ext>
                  </a:extLst>
                </a:gridCol>
                <a:gridCol w="1665249">
                  <a:extLst>
                    <a:ext uri="{9D8B030D-6E8A-4147-A177-3AD203B41FA5}">
                      <a16:colId xmlns:a16="http://schemas.microsoft.com/office/drawing/2014/main" val="20002"/>
                    </a:ext>
                  </a:extLst>
                </a:gridCol>
                <a:gridCol w="3657599">
                  <a:extLst>
                    <a:ext uri="{9D8B030D-6E8A-4147-A177-3AD203B41FA5}">
                      <a16:colId xmlns:a16="http://schemas.microsoft.com/office/drawing/2014/main" val="20003"/>
                    </a:ext>
                  </a:extLst>
                </a:gridCol>
              </a:tblGrid>
              <a:tr h="471415">
                <a:tc>
                  <a:txBody>
                    <a:bodyPr/>
                    <a:lstStyle/>
                    <a:p>
                      <a:pPr marL="0" lvl="0" indent="0" algn="ctr" rtl="0">
                        <a:spcBef>
                          <a:spcPts val="0"/>
                        </a:spcBef>
                        <a:spcAft>
                          <a:spcPts val="0"/>
                        </a:spcAft>
                        <a:buNone/>
                      </a:pPr>
                      <a:r>
                        <a:rPr lang="en-IN" sz="1200" dirty="0">
                          <a:solidFill>
                            <a:schemeClr val="bg1"/>
                          </a:solidFill>
                          <a:latin typeface="Montserrat ExtraBold" panose="00000900000000000000" pitchFamily="2" charset="0"/>
                        </a:rPr>
                        <a:t>S.NO</a:t>
                      </a:r>
                      <a:endParaRPr sz="1200" dirty="0">
                        <a:solidFill>
                          <a:schemeClr val="bg1"/>
                        </a:solidFill>
                        <a:latin typeface="Montserrat ExtraBold" panose="00000900000000000000" pitchFamily="2" charset="0"/>
                      </a:endParaRPr>
                    </a:p>
                  </a:txBody>
                  <a:tcPr marL="91425" marR="91425" marT="91425" marB="91425">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1"/>
                          </a:solidFill>
                          <a:latin typeface="Montserrat ExtraBold" panose="00000900000000000000" pitchFamily="2" charset="0"/>
                          <a:ea typeface="Montserrat ExtraBold"/>
                          <a:cs typeface="Montserrat ExtraBold"/>
                          <a:sym typeface="Montserrat ExtraBold"/>
                        </a:rPr>
                        <a:t>NAME</a:t>
                      </a:r>
                      <a:endParaRPr sz="1200" dirty="0">
                        <a:solidFill>
                          <a:schemeClr val="lt1"/>
                        </a:solidFill>
                        <a:latin typeface="Montserrat ExtraBold" panose="00000900000000000000" pitchFamily="2" charset="0"/>
                        <a:ea typeface="Montserrat ExtraBold"/>
                        <a:cs typeface="Montserrat ExtraBold"/>
                        <a:sym typeface="Montserrat ExtraBold"/>
                      </a:endParaRPr>
                    </a:p>
                  </a:txBody>
                  <a:tcPr marL="91425" marR="91425" marT="91425" marB="914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lgn="ctr">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1"/>
                          </a:solidFill>
                          <a:latin typeface="Montserrat ExtraBold" panose="00000900000000000000" pitchFamily="2" charset="0"/>
                          <a:ea typeface="Montserrat ExtraBold"/>
                          <a:cs typeface="Montserrat ExtraBold"/>
                          <a:sym typeface="Montserrat ExtraBold"/>
                        </a:rPr>
                        <a:t>AUTHORS &amp; YOP</a:t>
                      </a:r>
                      <a:endParaRPr sz="1200" dirty="0">
                        <a:solidFill>
                          <a:schemeClr val="lt1"/>
                        </a:solidFill>
                        <a:latin typeface="Montserrat ExtraBold" panose="00000900000000000000" pitchFamily="2" charset="0"/>
                        <a:ea typeface="Montserrat ExtraBold"/>
                        <a:cs typeface="Montserrat ExtraBold"/>
                        <a:sym typeface="Montserrat ExtraBold"/>
                      </a:endParaRPr>
                    </a:p>
                  </a:txBody>
                  <a:tcPr marL="91425" marR="91425" marT="91425" marB="914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lgn="ctr">
                      <a:solidFill>
                        <a:schemeClr val="accent5"/>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 sz="1200" dirty="0">
                          <a:solidFill>
                            <a:schemeClr val="lt1"/>
                          </a:solidFill>
                          <a:latin typeface="Montserrat ExtraBold" panose="00000900000000000000" pitchFamily="2" charset="0"/>
                          <a:ea typeface="Montserrat ExtraBold"/>
                          <a:cs typeface="Montserrat ExtraBold"/>
                          <a:sym typeface="Montserrat ExtraBold"/>
                        </a:rPr>
                        <a:t>SUMMARY</a:t>
                      </a:r>
                      <a:endParaRPr sz="1200" dirty="0">
                        <a:solidFill>
                          <a:schemeClr val="lt1"/>
                        </a:solidFill>
                        <a:latin typeface="Montserrat ExtraBold" panose="00000900000000000000" pitchFamily="2" charset="0"/>
                        <a:ea typeface="Montserrat ExtraBold"/>
                        <a:cs typeface="Montserrat ExtraBold"/>
                        <a:sym typeface="Montserrat ExtraBold"/>
                      </a:endParaRPr>
                    </a:p>
                  </a:txBody>
                  <a:tcPr marL="91425" marR="91425" marT="91425" marB="914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lgn="ctr">
                      <a:solidFill>
                        <a:schemeClr val="accent5"/>
                      </a:solidFill>
                      <a:prstDash val="solid"/>
                      <a:round/>
                      <a:headEnd type="none" w="sm" len="sm"/>
                      <a:tailEnd type="none" w="sm" len="sm"/>
                    </a:lnB>
                  </a:tcPr>
                </a:tc>
                <a:extLst>
                  <a:ext uri="{0D108BD9-81ED-4DB2-BD59-A6C34878D82A}">
                    <a16:rowId xmlns:a16="http://schemas.microsoft.com/office/drawing/2014/main" val="10000"/>
                  </a:ext>
                </a:extLst>
              </a:tr>
              <a:tr h="1197388">
                <a:tc>
                  <a:txBody>
                    <a:bodyPr/>
                    <a:lstStyle/>
                    <a:p>
                      <a:pPr marL="0" lvl="0" indent="0" algn="ctr" rtl="0">
                        <a:spcBef>
                          <a:spcPts val="0"/>
                        </a:spcBef>
                        <a:spcAft>
                          <a:spcPts val="0"/>
                        </a:spcAft>
                        <a:buNone/>
                      </a:pPr>
                      <a:r>
                        <a:rPr lang="en-IN" sz="1000" dirty="0">
                          <a:solidFill>
                            <a:schemeClr val="bg1"/>
                          </a:solidFill>
                          <a:latin typeface="Oxygen" panose="02000503000000000000" pitchFamily="2" charset="0"/>
                          <a:ea typeface="Oxygen"/>
                          <a:cs typeface="Oxygen"/>
                          <a:sym typeface="Oxygen"/>
                        </a:rPr>
                        <a:t>1</a:t>
                      </a:r>
                      <a:endParaRPr sz="1000" dirty="0">
                        <a:solidFill>
                          <a:schemeClr val="bg1"/>
                        </a:solidFill>
                        <a:latin typeface="Oxygen" panose="02000503000000000000" pitchFamily="2" charset="0"/>
                        <a:ea typeface="Oxygen"/>
                        <a:cs typeface="Oxygen"/>
                        <a:sym typeface="Oxygen"/>
                      </a:endParaRPr>
                    </a:p>
                  </a:txBody>
                  <a:tcPr marL="91425" marR="91425" marT="91425" marB="91425" anchor="ctr">
                    <a:lnL w="19050" cap="flat" cmpd="sng">
                      <a:solidFill>
                        <a:schemeClr val="accent5"/>
                      </a:solidFill>
                      <a:prstDash val="solid"/>
                      <a:round/>
                      <a:headEnd type="none" w="sm" len="sm"/>
                      <a:tailEnd type="none" w="sm" len="sm"/>
                    </a:lnL>
                    <a:lnR w="19050" cap="flat" cmpd="sng" algn="ctr">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bg1"/>
                          </a:solidFill>
                          <a:effectLst/>
                          <a:latin typeface="Oxygen" panose="02000503000000000000" pitchFamily="2" charset="0"/>
                          <a:ea typeface="+mn-ea"/>
                          <a:cs typeface="+mn-cs"/>
                        </a:rPr>
                        <a:t>An Examination System Automation Using Natural Language Processing</a:t>
                      </a: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IN" sz="1000" b="0" i="0" kern="1200" dirty="0">
                          <a:solidFill>
                            <a:schemeClr val="bg1"/>
                          </a:solidFill>
                          <a:effectLst/>
                          <a:latin typeface="Oxygen" panose="02000503000000000000" pitchFamily="2" charset="0"/>
                          <a:ea typeface="+mn-ea"/>
                          <a:cs typeface="+mn-cs"/>
                        </a:rPr>
                        <a:t>Manjusha Pandey </a:t>
                      </a:r>
                      <a:r>
                        <a:rPr lang="en-IN" sz="1000" b="0" i="0" kern="1200" dirty="0" err="1">
                          <a:solidFill>
                            <a:schemeClr val="bg1"/>
                          </a:solidFill>
                          <a:effectLst/>
                          <a:latin typeface="Oxygen" panose="02000503000000000000" pitchFamily="2" charset="0"/>
                          <a:ea typeface="+mn-ea"/>
                          <a:cs typeface="+mn-cs"/>
                        </a:rPr>
                        <a:t>Indrashis</a:t>
                      </a:r>
                      <a:r>
                        <a:rPr lang="en-IN" sz="1000" b="0" i="0" kern="1200" dirty="0">
                          <a:solidFill>
                            <a:schemeClr val="bg1"/>
                          </a:solidFill>
                          <a:effectLst/>
                          <a:latin typeface="Oxygen" panose="02000503000000000000" pitchFamily="2" charset="0"/>
                          <a:ea typeface="+mn-ea"/>
                          <a:cs typeface="+mn-cs"/>
                        </a:rPr>
                        <a:t> Das Siddharth S. </a:t>
                      </a:r>
                      <a:r>
                        <a:rPr lang="en-IN" sz="1000" b="0" i="0" kern="1200" dirty="0" err="1">
                          <a:solidFill>
                            <a:schemeClr val="bg1"/>
                          </a:solidFill>
                          <a:effectLst/>
                          <a:latin typeface="Oxygen" panose="02000503000000000000" pitchFamily="2" charset="0"/>
                          <a:ea typeface="+mn-ea"/>
                          <a:cs typeface="+mn-cs"/>
                        </a:rPr>
                        <a:t>Rautaray</a:t>
                      </a:r>
                      <a:endParaRPr lang="en-IN" sz="1000" b="0" i="0" kern="1200" dirty="0">
                        <a:solidFill>
                          <a:schemeClr val="bg1"/>
                        </a:solidFill>
                        <a:effectLst/>
                        <a:latin typeface="Oxygen" panose="02000503000000000000" pitchFamily="2" charset="0"/>
                        <a:ea typeface="+mn-ea"/>
                        <a:cs typeface="+mn-cs"/>
                      </a:endParaRPr>
                    </a:p>
                    <a:p>
                      <a:r>
                        <a:rPr lang="en-IN" sz="1000" b="0" i="0" kern="1200" dirty="0" err="1">
                          <a:solidFill>
                            <a:schemeClr val="bg1"/>
                          </a:solidFill>
                          <a:effectLst/>
                          <a:latin typeface="Oxygen" panose="02000503000000000000" pitchFamily="2" charset="0"/>
                          <a:ea typeface="+mn-ea"/>
                          <a:cs typeface="+mn-cs"/>
                        </a:rPr>
                        <a:t>bharat</a:t>
                      </a:r>
                      <a:r>
                        <a:rPr lang="en-IN" sz="1000" b="0" i="0" kern="1200" dirty="0">
                          <a:solidFill>
                            <a:schemeClr val="bg1"/>
                          </a:solidFill>
                          <a:effectLst/>
                          <a:latin typeface="Oxygen" panose="02000503000000000000" pitchFamily="2" charset="0"/>
                          <a:ea typeface="+mn-ea"/>
                          <a:cs typeface="+mn-cs"/>
                        </a:rPr>
                        <a:t> </a:t>
                      </a:r>
                      <a:r>
                        <a:rPr lang="en-IN" sz="1000" b="0" i="0" kern="1200" dirty="0" err="1">
                          <a:solidFill>
                            <a:schemeClr val="bg1"/>
                          </a:solidFill>
                          <a:effectLst/>
                          <a:latin typeface="Oxygen" panose="02000503000000000000" pitchFamily="2" charset="0"/>
                          <a:ea typeface="+mn-ea"/>
                          <a:cs typeface="+mn-cs"/>
                        </a:rPr>
                        <a:t>sharma</a:t>
                      </a:r>
                      <a:endParaRPr lang="en-IN" sz="1000" b="0" i="0" kern="1200" dirty="0">
                        <a:solidFill>
                          <a:schemeClr val="bg1"/>
                        </a:solidFill>
                        <a:effectLst/>
                        <a:latin typeface="Oxygen" panose="02000503000000000000" pitchFamily="2" charset="0"/>
                        <a:ea typeface="+mn-ea"/>
                        <a:cs typeface="+mn-cs"/>
                      </a:endParaRPr>
                    </a:p>
                    <a:p>
                      <a:r>
                        <a:rPr lang="en-US" sz="1000" u="none" dirty="0">
                          <a:solidFill>
                            <a:schemeClr val="bg1"/>
                          </a:solidFill>
                          <a:latin typeface="Oxygen" panose="02000503000000000000" pitchFamily="2" charset="0"/>
                        </a:rPr>
                        <a:t>YOP - 2020</a:t>
                      </a: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b="0" i="0" kern="1200" dirty="0">
                          <a:solidFill>
                            <a:schemeClr val="bg1"/>
                          </a:solidFill>
                          <a:effectLst/>
                          <a:latin typeface="Oxygen" panose="02000503000000000000" pitchFamily="2" charset="0"/>
                          <a:ea typeface="+mn-ea"/>
                          <a:cs typeface="+mn-cs"/>
                        </a:rPr>
                        <a:t>In this study, they attempt to automate the process of scoring answers. Essentially, a descriptive online examination system is where the data comes from. The data is analyzed and the model assigns marks to the answers provided. The back-end is written in Python, and NLTK and the NLTK library is used for natural language processing and database purposes.</a:t>
                      </a:r>
                      <a:endParaRPr lang="en-US" sz="1000" dirty="0">
                        <a:solidFill>
                          <a:schemeClr val="bg1"/>
                        </a:solidFill>
                        <a:latin typeface="Oxygen" panose="02000503000000000000" pitchFamily="2" charset="0"/>
                      </a:endParaRP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extLst>
                  <a:ext uri="{0D108BD9-81ED-4DB2-BD59-A6C34878D82A}">
                    <a16:rowId xmlns:a16="http://schemas.microsoft.com/office/drawing/2014/main" val="10001"/>
                  </a:ext>
                </a:extLst>
              </a:tr>
              <a:tr h="1025913">
                <a:tc>
                  <a:txBody>
                    <a:bodyPr/>
                    <a:lstStyle/>
                    <a:p>
                      <a:pPr marL="0" lvl="0" indent="0" algn="ctr" rtl="0">
                        <a:spcBef>
                          <a:spcPts val="0"/>
                        </a:spcBef>
                        <a:spcAft>
                          <a:spcPts val="0"/>
                        </a:spcAft>
                        <a:buNone/>
                      </a:pPr>
                      <a:r>
                        <a:rPr lang="en" sz="1000" dirty="0">
                          <a:solidFill>
                            <a:schemeClr val="bg1"/>
                          </a:solidFill>
                          <a:latin typeface="Oxygen" panose="02000503000000000000" pitchFamily="2" charset="0"/>
                          <a:ea typeface="Oxygen"/>
                          <a:cs typeface="Oxygen"/>
                          <a:sym typeface="Oxygen"/>
                        </a:rPr>
                        <a:t>2</a:t>
                      </a:r>
                      <a:endParaRPr sz="1000" dirty="0">
                        <a:solidFill>
                          <a:schemeClr val="bg1"/>
                        </a:solidFill>
                        <a:latin typeface="Oxygen" panose="02000503000000000000" pitchFamily="2" charset="0"/>
                        <a:ea typeface="Oxygen"/>
                        <a:cs typeface="Oxygen"/>
                        <a:sym typeface="Oxygen"/>
                      </a:endParaRPr>
                    </a:p>
                  </a:txBody>
                  <a:tcPr marL="91425" marR="91425" marT="91425" marB="91425" anchor="ctr">
                    <a:lnL w="19050" cap="flat" cmpd="sng">
                      <a:solidFill>
                        <a:schemeClr val="accent5"/>
                      </a:solidFill>
                      <a:prstDash val="solid"/>
                      <a:round/>
                      <a:headEnd type="none" w="sm" len="sm"/>
                      <a:tailEnd type="none" w="sm" len="sm"/>
                    </a:lnL>
                    <a:lnR w="19050" cap="flat" cmpd="sng" algn="ctr">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dirty="0">
                          <a:solidFill>
                            <a:schemeClr val="bg1"/>
                          </a:solidFill>
                          <a:latin typeface="Oxygen" panose="02000503000000000000" pitchFamily="2" charset="0"/>
                        </a:rPr>
                        <a:t>A Survey on Text Pre-Processing &amp; Feature Extraction Techniques in Natural Language Processing</a:t>
                      </a:r>
                      <a:endParaRPr lang="en-GB" sz="1000" dirty="0">
                        <a:solidFill>
                          <a:schemeClr val="bg1"/>
                        </a:solidFill>
                        <a:latin typeface="Oxygen" panose="02000503000000000000" pitchFamily="2" charset="0"/>
                      </a:endParaRP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u="none" dirty="0" err="1">
                          <a:solidFill>
                            <a:schemeClr val="bg1"/>
                          </a:solidFill>
                          <a:latin typeface="Oxygen" panose="02000503000000000000" pitchFamily="2" charset="0"/>
                        </a:rPr>
                        <a:t>Ayisha</a:t>
                      </a:r>
                      <a:r>
                        <a:rPr lang="en-US" sz="1000" u="none" dirty="0">
                          <a:solidFill>
                            <a:schemeClr val="bg1"/>
                          </a:solidFill>
                          <a:latin typeface="Oxygen" panose="02000503000000000000" pitchFamily="2" charset="0"/>
                        </a:rPr>
                        <a:t> Tabassum, Dr. Rajendra R. Patil</a:t>
                      </a:r>
                    </a:p>
                    <a:p>
                      <a:r>
                        <a:rPr lang="en-US" sz="1000" u="none" dirty="0">
                          <a:solidFill>
                            <a:schemeClr val="bg1"/>
                          </a:solidFill>
                          <a:latin typeface="Oxygen" panose="02000503000000000000" pitchFamily="2" charset="0"/>
                        </a:rPr>
                        <a:t>YOP - 2020</a:t>
                      </a: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b="0" i="0" kern="1200" dirty="0">
                          <a:solidFill>
                            <a:schemeClr val="bg1"/>
                          </a:solidFill>
                          <a:effectLst/>
                          <a:latin typeface="Oxygen" panose="02000503000000000000" pitchFamily="2" charset="0"/>
                          <a:ea typeface="+mn-ea"/>
                          <a:cs typeface="+mn-cs"/>
                        </a:rPr>
                        <a:t>This study discovered that text preprocessing methods are a significant factor in raising the accuracy of any method for text-based machine learning. The sequence of The result is influenced by the NLP pipeline, which is made. It is found that  </a:t>
                      </a:r>
                      <a:r>
                        <a:rPr lang="en-US" sz="1000" b="0" i="0" kern="1200" dirty="0" err="1">
                          <a:solidFill>
                            <a:schemeClr val="bg1"/>
                          </a:solidFill>
                          <a:effectLst/>
                          <a:latin typeface="Oxygen" panose="02000503000000000000" pitchFamily="2" charset="0"/>
                          <a:ea typeface="+mn-ea"/>
                          <a:cs typeface="+mn-cs"/>
                        </a:rPr>
                        <a:t>StopWords</a:t>
                      </a:r>
                      <a:r>
                        <a:rPr lang="en-US" sz="1000" b="0" i="0" kern="1200" dirty="0">
                          <a:solidFill>
                            <a:schemeClr val="bg1"/>
                          </a:solidFill>
                          <a:effectLst/>
                          <a:latin typeface="Oxygen" panose="02000503000000000000" pitchFamily="2" charset="0"/>
                          <a:ea typeface="+mn-ea"/>
                          <a:cs typeface="+mn-cs"/>
                        </a:rPr>
                        <a:t> removal, punctuation, and tokenization are the popular and effective text formatting techniques</a:t>
                      </a:r>
                      <a:endParaRPr lang="en-US" sz="1000" dirty="0">
                        <a:solidFill>
                          <a:schemeClr val="bg1"/>
                        </a:solidFill>
                        <a:latin typeface="Oxygen" panose="02000503000000000000" pitchFamily="2" charset="0"/>
                      </a:endParaRP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cxnSp>
        <p:nvCxnSpPr>
          <p:cNvPr id="762" name="Google Shape;762;p61"/>
          <p:cNvCxnSpPr/>
          <p:nvPr/>
        </p:nvCxnSpPr>
        <p:spPr>
          <a:xfrm>
            <a:off x="1427399" y="1274640"/>
            <a:ext cx="6289200" cy="0"/>
          </a:xfrm>
          <a:prstGeom prst="straightConnector1">
            <a:avLst/>
          </a:prstGeom>
          <a:noFill/>
          <a:ln w="19050" cap="flat" cmpd="sng">
            <a:solidFill>
              <a:schemeClr val="accent5"/>
            </a:solidFill>
            <a:prstDash val="solid"/>
            <a:round/>
            <a:headEnd type="oval" w="med" len="med"/>
            <a:tailEnd type="oval"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graphicFrame>
        <p:nvGraphicFramePr>
          <p:cNvPr id="734" name="Google Shape;734;p61"/>
          <p:cNvGraphicFramePr/>
          <p:nvPr>
            <p:extLst>
              <p:ext uri="{D42A27DB-BD31-4B8C-83A1-F6EECF244321}">
                <p14:modId xmlns:p14="http://schemas.microsoft.com/office/powerpoint/2010/main" val="3259328647"/>
              </p:ext>
            </p:extLst>
          </p:nvPr>
        </p:nvGraphicFramePr>
        <p:xfrm>
          <a:off x="787323" y="1736037"/>
          <a:ext cx="7569353" cy="2620373"/>
        </p:xfrm>
        <a:graphic>
          <a:graphicData uri="http://schemas.openxmlformats.org/drawingml/2006/table">
            <a:tbl>
              <a:tblPr>
                <a:noFill/>
                <a:tableStyleId>{2FDBD4C9-20C1-4E36-9A06-56FFB651244A}</a:tableStyleId>
              </a:tblPr>
              <a:tblGrid>
                <a:gridCol w="588691">
                  <a:extLst>
                    <a:ext uri="{9D8B030D-6E8A-4147-A177-3AD203B41FA5}">
                      <a16:colId xmlns:a16="http://schemas.microsoft.com/office/drawing/2014/main" val="20000"/>
                    </a:ext>
                  </a:extLst>
                </a:gridCol>
                <a:gridCol w="1657814">
                  <a:extLst>
                    <a:ext uri="{9D8B030D-6E8A-4147-A177-3AD203B41FA5}">
                      <a16:colId xmlns:a16="http://schemas.microsoft.com/office/drawing/2014/main" val="20001"/>
                    </a:ext>
                  </a:extLst>
                </a:gridCol>
                <a:gridCol w="1665249">
                  <a:extLst>
                    <a:ext uri="{9D8B030D-6E8A-4147-A177-3AD203B41FA5}">
                      <a16:colId xmlns:a16="http://schemas.microsoft.com/office/drawing/2014/main" val="20002"/>
                    </a:ext>
                  </a:extLst>
                </a:gridCol>
                <a:gridCol w="3657599">
                  <a:extLst>
                    <a:ext uri="{9D8B030D-6E8A-4147-A177-3AD203B41FA5}">
                      <a16:colId xmlns:a16="http://schemas.microsoft.com/office/drawing/2014/main" val="20003"/>
                    </a:ext>
                  </a:extLst>
                </a:gridCol>
              </a:tblGrid>
              <a:tr h="411916">
                <a:tc>
                  <a:txBody>
                    <a:bodyPr/>
                    <a:lstStyle/>
                    <a:p>
                      <a:pPr marL="0" lvl="0" indent="0" algn="ctr" rtl="0">
                        <a:spcBef>
                          <a:spcPts val="0"/>
                        </a:spcBef>
                        <a:spcAft>
                          <a:spcPts val="0"/>
                        </a:spcAft>
                        <a:buNone/>
                      </a:pPr>
                      <a:r>
                        <a:rPr lang="en-IN" sz="1200" dirty="0">
                          <a:solidFill>
                            <a:schemeClr val="bg1"/>
                          </a:solidFill>
                          <a:latin typeface="Montserrat ExtraBold" panose="00000900000000000000" pitchFamily="2" charset="0"/>
                        </a:rPr>
                        <a:t>S.NO</a:t>
                      </a:r>
                      <a:endParaRPr sz="1200" dirty="0">
                        <a:solidFill>
                          <a:schemeClr val="bg1"/>
                        </a:solidFill>
                        <a:latin typeface="Montserrat ExtraBold" panose="00000900000000000000" pitchFamily="2" charset="0"/>
                      </a:endParaRPr>
                    </a:p>
                  </a:txBody>
                  <a:tcPr marL="91425" marR="91425" marT="91425" marB="91425">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1"/>
                          </a:solidFill>
                          <a:latin typeface="Montserrat ExtraBold" panose="00000900000000000000" pitchFamily="2" charset="0"/>
                          <a:ea typeface="Montserrat ExtraBold"/>
                          <a:cs typeface="Montserrat ExtraBold"/>
                          <a:sym typeface="Montserrat ExtraBold"/>
                        </a:rPr>
                        <a:t>NAME</a:t>
                      </a:r>
                      <a:endParaRPr sz="1200" dirty="0">
                        <a:solidFill>
                          <a:schemeClr val="lt1"/>
                        </a:solidFill>
                        <a:latin typeface="Montserrat ExtraBold" panose="00000900000000000000" pitchFamily="2" charset="0"/>
                        <a:ea typeface="Montserrat ExtraBold"/>
                        <a:cs typeface="Montserrat ExtraBold"/>
                        <a:sym typeface="Montserrat ExtraBold"/>
                      </a:endParaRPr>
                    </a:p>
                  </a:txBody>
                  <a:tcPr marL="91425" marR="91425" marT="91425" marB="914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lgn="ctr">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1"/>
                          </a:solidFill>
                          <a:latin typeface="Montserrat ExtraBold" panose="00000900000000000000" pitchFamily="2" charset="0"/>
                          <a:ea typeface="Montserrat ExtraBold"/>
                          <a:cs typeface="Montserrat ExtraBold"/>
                          <a:sym typeface="Montserrat ExtraBold"/>
                        </a:rPr>
                        <a:t>AUTHORS &amp; YOP</a:t>
                      </a:r>
                      <a:endParaRPr sz="1200" dirty="0">
                        <a:solidFill>
                          <a:schemeClr val="lt1"/>
                        </a:solidFill>
                        <a:latin typeface="Montserrat ExtraBold" panose="00000900000000000000" pitchFamily="2" charset="0"/>
                        <a:ea typeface="Montserrat ExtraBold"/>
                        <a:cs typeface="Montserrat ExtraBold"/>
                        <a:sym typeface="Montserrat ExtraBold"/>
                      </a:endParaRPr>
                    </a:p>
                  </a:txBody>
                  <a:tcPr marL="91425" marR="91425" marT="91425" marB="914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lgn="ctr">
                      <a:solidFill>
                        <a:schemeClr val="accent5"/>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 sz="1200" dirty="0">
                          <a:solidFill>
                            <a:schemeClr val="lt1"/>
                          </a:solidFill>
                          <a:latin typeface="Montserrat ExtraBold" panose="00000900000000000000" pitchFamily="2" charset="0"/>
                          <a:ea typeface="Montserrat ExtraBold"/>
                          <a:cs typeface="Montserrat ExtraBold"/>
                          <a:sym typeface="Montserrat ExtraBold"/>
                        </a:rPr>
                        <a:t>SUMMARY</a:t>
                      </a:r>
                      <a:endParaRPr sz="1200" dirty="0">
                        <a:solidFill>
                          <a:schemeClr val="lt1"/>
                        </a:solidFill>
                        <a:latin typeface="Montserrat ExtraBold" panose="00000900000000000000" pitchFamily="2" charset="0"/>
                        <a:ea typeface="Montserrat ExtraBold"/>
                        <a:cs typeface="Montserrat ExtraBold"/>
                        <a:sym typeface="Montserrat ExtraBold"/>
                      </a:endParaRPr>
                    </a:p>
                  </a:txBody>
                  <a:tcPr marL="91425" marR="91425" marT="91425" marB="914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lgn="ctr">
                      <a:solidFill>
                        <a:schemeClr val="accent5"/>
                      </a:solidFill>
                      <a:prstDash val="solid"/>
                      <a:round/>
                      <a:headEnd type="none" w="sm" len="sm"/>
                      <a:tailEnd type="none" w="sm" len="sm"/>
                    </a:lnB>
                  </a:tcPr>
                </a:tc>
                <a:extLst>
                  <a:ext uri="{0D108BD9-81ED-4DB2-BD59-A6C34878D82A}">
                    <a16:rowId xmlns:a16="http://schemas.microsoft.com/office/drawing/2014/main" val="10000"/>
                  </a:ext>
                </a:extLst>
              </a:tr>
              <a:tr h="1119900">
                <a:tc>
                  <a:txBody>
                    <a:bodyPr/>
                    <a:lstStyle/>
                    <a:p>
                      <a:pPr marL="0" lvl="0" indent="0" algn="ctr" rtl="0">
                        <a:spcBef>
                          <a:spcPts val="0"/>
                        </a:spcBef>
                        <a:spcAft>
                          <a:spcPts val="0"/>
                        </a:spcAft>
                        <a:buNone/>
                      </a:pPr>
                      <a:r>
                        <a:rPr lang="en-IN" sz="1000" dirty="0">
                          <a:solidFill>
                            <a:schemeClr val="bg1"/>
                          </a:solidFill>
                          <a:latin typeface="Oxygen" panose="02000503000000000000" pitchFamily="2" charset="0"/>
                          <a:ea typeface="Oxygen"/>
                          <a:cs typeface="Oxygen"/>
                          <a:sym typeface="Oxygen"/>
                        </a:rPr>
                        <a:t>3</a:t>
                      </a:r>
                      <a:endParaRPr sz="1000" dirty="0">
                        <a:solidFill>
                          <a:schemeClr val="bg1"/>
                        </a:solidFill>
                        <a:latin typeface="Oxygen" panose="02000503000000000000" pitchFamily="2" charset="0"/>
                        <a:ea typeface="Oxygen"/>
                        <a:cs typeface="Oxygen"/>
                        <a:sym typeface="Oxygen"/>
                      </a:endParaRPr>
                    </a:p>
                  </a:txBody>
                  <a:tcPr marL="91425" marR="91425" marT="91425" marB="91425" anchor="ctr">
                    <a:lnL w="19050" cap="flat" cmpd="sng">
                      <a:solidFill>
                        <a:schemeClr val="accent5"/>
                      </a:solidFill>
                      <a:prstDash val="solid"/>
                      <a:round/>
                      <a:headEnd type="none" w="sm" len="sm"/>
                      <a:tailEnd type="none" w="sm" len="sm"/>
                    </a:lnL>
                    <a:lnR w="19050" cap="flat" cmpd="sng" algn="ctr">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bg1"/>
                          </a:solidFill>
                          <a:effectLst/>
                          <a:latin typeface="Oxygen" panose="02000503000000000000" pitchFamily="2" charset="0"/>
                          <a:ea typeface="+mn-ea"/>
                          <a:cs typeface="+mn-cs"/>
                        </a:rPr>
                        <a:t>Automation in Systematic, Scoping and Rapid Reviews by an NLP Toolkit: A Case Study in Enhanced Living Environments</a:t>
                      </a: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u="none" dirty="0" err="1">
                          <a:solidFill>
                            <a:schemeClr val="bg1"/>
                          </a:solidFill>
                          <a:latin typeface="Oxygen" panose="02000503000000000000" pitchFamily="2" charset="0"/>
                        </a:rPr>
                        <a:t>Eftim</a:t>
                      </a:r>
                      <a:r>
                        <a:rPr lang="en-US" sz="1000" u="none" dirty="0">
                          <a:solidFill>
                            <a:schemeClr val="bg1"/>
                          </a:solidFill>
                          <a:latin typeface="Oxygen" panose="02000503000000000000" pitchFamily="2" charset="0"/>
                        </a:rPr>
                        <a:t> </a:t>
                      </a:r>
                      <a:r>
                        <a:rPr lang="en-US" sz="1000" u="none" dirty="0" err="1">
                          <a:solidFill>
                            <a:schemeClr val="bg1"/>
                          </a:solidFill>
                          <a:latin typeface="Oxygen" panose="02000503000000000000" pitchFamily="2" charset="0"/>
                        </a:rPr>
                        <a:t>Zdravevski</a:t>
                      </a:r>
                      <a:r>
                        <a:rPr lang="en-US" sz="1000" u="none" dirty="0">
                          <a:solidFill>
                            <a:schemeClr val="bg1"/>
                          </a:solidFill>
                          <a:latin typeface="Oxygen" panose="02000503000000000000" pitchFamily="2" charset="0"/>
                        </a:rPr>
                        <a:t>, </a:t>
                      </a:r>
                      <a:r>
                        <a:rPr lang="en-US" sz="1000" u="none" dirty="0" err="1">
                          <a:solidFill>
                            <a:schemeClr val="bg1"/>
                          </a:solidFill>
                          <a:latin typeface="Oxygen" panose="02000503000000000000" pitchFamily="2" charset="0"/>
                        </a:rPr>
                        <a:t>Petre</a:t>
                      </a:r>
                      <a:r>
                        <a:rPr lang="en-US" sz="1000" u="none" dirty="0">
                          <a:solidFill>
                            <a:schemeClr val="bg1"/>
                          </a:solidFill>
                          <a:latin typeface="Oxygen" panose="02000503000000000000" pitchFamily="2" charset="0"/>
                        </a:rPr>
                        <a:t> </a:t>
                      </a:r>
                      <a:r>
                        <a:rPr lang="en-US" sz="1000" u="none" dirty="0" err="1">
                          <a:solidFill>
                            <a:schemeClr val="bg1"/>
                          </a:solidFill>
                          <a:latin typeface="Oxygen" panose="02000503000000000000" pitchFamily="2" charset="0"/>
                        </a:rPr>
                        <a:t>Lameski</a:t>
                      </a:r>
                      <a:r>
                        <a:rPr lang="en-US" sz="1000" u="none" dirty="0">
                          <a:solidFill>
                            <a:schemeClr val="bg1"/>
                          </a:solidFill>
                          <a:latin typeface="Oxygen" panose="02000503000000000000" pitchFamily="2" charset="0"/>
                        </a:rPr>
                        <a:t>, Vladimir </a:t>
                      </a:r>
                      <a:r>
                        <a:rPr lang="en-US" sz="1000" u="none" dirty="0" err="1">
                          <a:solidFill>
                            <a:schemeClr val="bg1"/>
                          </a:solidFill>
                          <a:latin typeface="Oxygen" panose="02000503000000000000" pitchFamily="2" charset="0"/>
                        </a:rPr>
                        <a:t>Trajkovik</a:t>
                      </a:r>
                      <a:r>
                        <a:rPr lang="en-US" sz="1000" u="none" dirty="0">
                          <a:solidFill>
                            <a:schemeClr val="bg1"/>
                          </a:solidFill>
                          <a:latin typeface="Oxygen" panose="02000503000000000000" pitchFamily="2" charset="0"/>
                        </a:rPr>
                        <a:t>, Ivan </a:t>
                      </a:r>
                      <a:r>
                        <a:rPr lang="en-US" sz="1000" u="none" dirty="0" err="1">
                          <a:solidFill>
                            <a:schemeClr val="bg1"/>
                          </a:solidFill>
                          <a:latin typeface="Oxygen" panose="02000503000000000000" pitchFamily="2" charset="0"/>
                        </a:rPr>
                        <a:t>Chorbev</a:t>
                      </a:r>
                      <a:r>
                        <a:rPr lang="en-US" sz="1000" u="none" dirty="0">
                          <a:solidFill>
                            <a:schemeClr val="bg1"/>
                          </a:solidFill>
                          <a:latin typeface="Oxygen" panose="02000503000000000000" pitchFamily="2" charset="0"/>
                        </a:rPr>
                        <a:t>, </a:t>
                      </a:r>
                      <a:r>
                        <a:rPr lang="en-US" sz="1000" u="none" dirty="0" err="1">
                          <a:solidFill>
                            <a:schemeClr val="bg1"/>
                          </a:solidFill>
                          <a:latin typeface="Oxygen" panose="02000503000000000000" pitchFamily="2" charset="0"/>
                        </a:rPr>
                        <a:t>Rossitza</a:t>
                      </a:r>
                      <a:r>
                        <a:rPr lang="en-US" sz="1000" u="none" dirty="0">
                          <a:solidFill>
                            <a:schemeClr val="bg1"/>
                          </a:solidFill>
                          <a:latin typeface="Oxygen" panose="02000503000000000000" pitchFamily="2" charset="0"/>
                        </a:rPr>
                        <a:t> </a:t>
                      </a:r>
                      <a:r>
                        <a:rPr lang="en-US" sz="1000" u="none" dirty="0" err="1">
                          <a:solidFill>
                            <a:schemeClr val="bg1"/>
                          </a:solidFill>
                          <a:latin typeface="Oxygen" panose="02000503000000000000" pitchFamily="2" charset="0"/>
                        </a:rPr>
                        <a:t>Goleva</a:t>
                      </a:r>
                      <a:r>
                        <a:rPr lang="en-US" sz="1000" u="none" dirty="0">
                          <a:solidFill>
                            <a:schemeClr val="bg1"/>
                          </a:solidFill>
                          <a:latin typeface="Oxygen" panose="02000503000000000000" pitchFamily="2" charset="0"/>
                        </a:rPr>
                        <a:t>, Nuno Pombo &amp; Nuno M. Garcia</a:t>
                      </a:r>
                    </a:p>
                    <a:p>
                      <a:r>
                        <a:rPr lang="en-US" sz="1000" u="none" dirty="0">
                          <a:solidFill>
                            <a:schemeClr val="bg1"/>
                          </a:solidFill>
                          <a:latin typeface="Oxygen" panose="02000503000000000000" pitchFamily="2" charset="0"/>
                        </a:rPr>
                        <a:t>YOP - 2019</a:t>
                      </a: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dirty="0">
                          <a:solidFill>
                            <a:schemeClr val="bg1"/>
                          </a:solidFill>
                          <a:latin typeface="Oxygen" panose="02000503000000000000" pitchFamily="2" charset="0"/>
                        </a:rPr>
                        <a:t>In this paper, they present an NLP toolkit for surveying scientific articles and trend analysis meta-studies. By leveraging NLP, it facilitates a robust and comprehensive eligibility and relevance analysis of articles. The framework is able to analyze the abstracts of over 70000 articles automatically.</a:t>
                      </a: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extLst>
                  <a:ext uri="{0D108BD9-81ED-4DB2-BD59-A6C34878D82A}">
                    <a16:rowId xmlns:a16="http://schemas.microsoft.com/office/drawing/2014/main" val="10001"/>
                  </a:ext>
                </a:extLst>
              </a:tr>
              <a:tr h="1088557">
                <a:tc>
                  <a:txBody>
                    <a:bodyPr/>
                    <a:lstStyle/>
                    <a:p>
                      <a:pPr marL="0" lvl="0" indent="0" algn="ctr" rtl="0">
                        <a:spcBef>
                          <a:spcPts val="0"/>
                        </a:spcBef>
                        <a:spcAft>
                          <a:spcPts val="0"/>
                        </a:spcAft>
                        <a:buNone/>
                      </a:pPr>
                      <a:r>
                        <a:rPr lang="en" sz="1000" dirty="0">
                          <a:solidFill>
                            <a:schemeClr val="bg1"/>
                          </a:solidFill>
                          <a:latin typeface="Oxygen" panose="02000503000000000000" pitchFamily="2" charset="0"/>
                          <a:ea typeface="Oxygen"/>
                          <a:cs typeface="Oxygen"/>
                          <a:sym typeface="Oxygen"/>
                        </a:rPr>
                        <a:t>4</a:t>
                      </a:r>
                      <a:endParaRPr sz="1000" dirty="0">
                        <a:solidFill>
                          <a:schemeClr val="bg1"/>
                        </a:solidFill>
                        <a:latin typeface="Oxygen" panose="02000503000000000000" pitchFamily="2" charset="0"/>
                        <a:ea typeface="Oxygen"/>
                        <a:cs typeface="Oxygen"/>
                        <a:sym typeface="Oxygen"/>
                      </a:endParaRPr>
                    </a:p>
                  </a:txBody>
                  <a:tcPr marL="91425" marR="91425" marT="91425" marB="91425" anchor="ctr">
                    <a:lnL w="19050" cap="flat" cmpd="sng">
                      <a:solidFill>
                        <a:schemeClr val="accent5"/>
                      </a:solidFill>
                      <a:prstDash val="solid"/>
                      <a:round/>
                      <a:headEnd type="none" w="sm" len="sm"/>
                      <a:tailEnd type="none" w="sm" len="sm"/>
                    </a:lnL>
                    <a:lnR w="19050" cap="flat" cmpd="sng" algn="ctr">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dirty="0">
                          <a:solidFill>
                            <a:schemeClr val="bg1"/>
                          </a:solidFill>
                          <a:latin typeface="Oxygen" panose="02000503000000000000" pitchFamily="2" charset="0"/>
                        </a:rPr>
                        <a:t>Natural Language Processing approach to NLP Meta model automation </a:t>
                      </a:r>
                      <a:endParaRPr lang="en-GB" sz="1000" dirty="0">
                        <a:solidFill>
                          <a:schemeClr val="bg1"/>
                        </a:solidFill>
                        <a:latin typeface="Oxygen" panose="02000503000000000000" pitchFamily="2" charset="0"/>
                      </a:endParaRP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IN" sz="1000">
                          <a:solidFill>
                            <a:schemeClr val="bg1"/>
                          </a:solidFill>
                          <a:latin typeface="Oxygen" panose="02000503000000000000" pitchFamily="2" charset="0"/>
                        </a:rPr>
                        <a:t>Mohammad Hossein ,Hassan B. Kazemian, Karim Ouazzane, Chris Chandler</a:t>
                      </a:r>
                    </a:p>
                    <a:p>
                      <a:r>
                        <a:rPr lang="en-IN" sz="1000" u="none">
                          <a:solidFill>
                            <a:schemeClr val="bg1"/>
                          </a:solidFill>
                          <a:latin typeface="Oxygen" panose="02000503000000000000" pitchFamily="2" charset="0"/>
                        </a:rPr>
                        <a:t>YOP - 2018</a:t>
                      </a:r>
                      <a:endParaRPr lang="en-US" sz="1000" u="none">
                        <a:solidFill>
                          <a:schemeClr val="bg1"/>
                        </a:solidFill>
                        <a:latin typeface="Oxygen" panose="02000503000000000000" pitchFamily="2" charset="0"/>
                      </a:endParaRP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dirty="0">
                          <a:solidFill>
                            <a:schemeClr val="bg1"/>
                          </a:solidFill>
                          <a:latin typeface="Oxygen" panose="02000503000000000000" pitchFamily="2" charset="0"/>
                        </a:rPr>
                        <a:t>An intelligent software has been developed which is able perform as a competent NLP practitioner or psychologist. Results by the software were compared to the obtained results by the practitioner. A more efficient performance of the software, with a high level of accuracy and reliability, was observed.</a:t>
                      </a: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4" name="Google Shape;733;p61">
            <a:extLst>
              <a:ext uri="{FF2B5EF4-FFF2-40B4-BE49-F238E27FC236}">
                <a16:creationId xmlns:a16="http://schemas.microsoft.com/office/drawing/2014/main" id="{7253A225-05CD-7C91-6D1D-750FEF5477C3}"/>
              </a:ext>
            </a:extLst>
          </p:cNvPr>
          <p:cNvSpPr txBox="1">
            <a:spLocks noGrp="1"/>
          </p:cNvSpPr>
          <p:nvPr>
            <p:ph type="title"/>
          </p:nvPr>
        </p:nvSpPr>
        <p:spPr>
          <a:xfrm>
            <a:off x="720000" y="584500"/>
            <a:ext cx="7704000" cy="32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LITERATURE SURVEY</a:t>
            </a:r>
            <a:endParaRPr dirty="0"/>
          </a:p>
        </p:txBody>
      </p:sp>
      <p:cxnSp>
        <p:nvCxnSpPr>
          <p:cNvPr id="5" name="Google Shape;762;p61">
            <a:extLst>
              <a:ext uri="{FF2B5EF4-FFF2-40B4-BE49-F238E27FC236}">
                <a16:creationId xmlns:a16="http://schemas.microsoft.com/office/drawing/2014/main" id="{4E970913-97B6-FC28-A022-263A4392BF51}"/>
              </a:ext>
            </a:extLst>
          </p:cNvPr>
          <p:cNvCxnSpPr/>
          <p:nvPr/>
        </p:nvCxnSpPr>
        <p:spPr>
          <a:xfrm>
            <a:off x="1427399" y="1274640"/>
            <a:ext cx="6289200" cy="0"/>
          </a:xfrm>
          <a:prstGeom prst="straightConnector1">
            <a:avLst/>
          </a:prstGeom>
          <a:noFill/>
          <a:ln w="19050" cap="flat" cmpd="sng">
            <a:solidFill>
              <a:schemeClr val="accent5"/>
            </a:solidFill>
            <a:prstDash val="solid"/>
            <a:round/>
            <a:headEnd type="oval" w="med" len="med"/>
            <a:tailEnd type="oval" w="med" len="med"/>
          </a:ln>
        </p:spPr>
      </p:cxnSp>
    </p:spTree>
    <p:extLst>
      <p:ext uri="{BB962C8B-B14F-4D97-AF65-F5344CB8AC3E}">
        <p14:creationId xmlns:p14="http://schemas.microsoft.com/office/powerpoint/2010/main" val="3841249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068F-E13D-3D3B-7044-06141E2F8CD0}"/>
              </a:ext>
            </a:extLst>
          </p:cNvPr>
          <p:cNvSpPr>
            <a:spLocks noGrp="1"/>
          </p:cNvSpPr>
          <p:nvPr>
            <p:ph type="title"/>
          </p:nvPr>
        </p:nvSpPr>
        <p:spPr>
          <a:xfrm>
            <a:off x="720000" y="813100"/>
            <a:ext cx="7704000" cy="329100"/>
          </a:xfrm>
        </p:spPr>
        <p:txBody>
          <a:bodyPr/>
          <a:lstStyle/>
          <a:p>
            <a:r>
              <a:rPr lang="en-IN" dirty="0"/>
              <a:t>EXISTING SYSTEM</a:t>
            </a:r>
          </a:p>
        </p:txBody>
      </p:sp>
      <p:sp>
        <p:nvSpPr>
          <p:cNvPr id="4" name="TextBox 3">
            <a:extLst>
              <a:ext uri="{FF2B5EF4-FFF2-40B4-BE49-F238E27FC236}">
                <a16:creationId xmlns:a16="http://schemas.microsoft.com/office/drawing/2014/main" id="{635ED73B-F2D3-A05C-7A97-52A3592EFE5F}"/>
              </a:ext>
            </a:extLst>
          </p:cNvPr>
          <p:cNvSpPr txBox="1"/>
          <p:nvPr/>
        </p:nvSpPr>
        <p:spPr>
          <a:xfrm>
            <a:off x="1203960" y="1777830"/>
            <a:ext cx="6891528" cy="2031325"/>
          </a:xfrm>
          <a:prstGeom prst="rect">
            <a:avLst/>
          </a:prstGeom>
          <a:noFill/>
        </p:spPr>
        <p:txBody>
          <a:bodyPr wrap="square">
            <a:spAutoFit/>
          </a:bodyPr>
          <a:lstStyle/>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The existing system is essentially a Python library that does automated exploratory data analysis, data cleaning and preprocessing for machine learning and natural language processing. </a:t>
            </a: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It also offers widget-based data analysis, which gives a graphical user interface and allows users to do any function by just ticking a checkbox.</a:t>
            </a:r>
          </a:p>
          <a:p>
            <a:pPr>
              <a:buClr>
                <a:schemeClr val="bg1"/>
              </a:buCl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Word Analysis and Basic EDA Analysis are two forms of exploratory data analysis that are available</a:t>
            </a:r>
          </a:p>
        </p:txBody>
      </p:sp>
    </p:spTree>
    <p:extLst>
      <p:ext uri="{BB962C8B-B14F-4D97-AF65-F5344CB8AC3E}">
        <p14:creationId xmlns:p14="http://schemas.microsoft.com/office/powerpoint/2010/main" val="2797393622"/>
      </p:ext>
    </p:extLst>
  </p:cSld>
  <p:clrMapOvr>
    <a:masterClrMapping/>
  </p:clrMapOvr>
</p:sld>
</file>

<file path=ppt/theme/theme1.xml><?xml version="1.0" encoding="utf-8"?>
<a:theme xmlns:a="http://schemas.openxmlformats.org/drawingml/2006/main" name="Intelligent Process Automation (IPA) for Business by Slidesgo">
  <a:themeElements>
    <a:clrScheme name="Simple Light">
      <a:dk1>
        <a:srgbClr val="141414"/>
      </a:dk1>
      <a:lt1>
        <a:srgbClr val="FBFBFB"/>
      </a:lt1>
      <a:dk2>
        <a:srgbClr val="EEF0EB"/>
      </a:dk2>
      <a:lt2>
        <a:srgbClr val="BCB2B0"/>
      </a:lt2>
      <a:accent1>
        <a:srgbClr val="C4B9C8"/>
      </a:accent1>
      <a:accent2>
        <a:srgbClr val="5B3B5A"/>
      </a:accent2>
      <a:accent3>
        <a:srgbClr val="153243"/>
      </a:accent3>
      <a:accent4>
        <a:srgbClr val="284B63"/>
      </a:accent4>
      <a:accent5>
        <a:srgbClr val="AADDE0"/>
      </a:accent5>
      <a:accent6>
        <a:srgbClr val="535353"/>
      </a:accent6>
      <a:hlink>
        <a:srgbClr val="FBFB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4896</TotalTime>
  <Words>1218</Words>
  <Application>Microsoft Office PowerPoint</Application>
  <PresentationFormat>On-screen Show (16:9)</PresentationFormat>
  <Paragraphs>141</Paragraphs>
  <Slides>18</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Oxygen</vt:lpstr>
      <vt:lpstr>Arial</vt:lpstr>
      <vt:lpstr>Courier New</vt:lpstr>
      <vt:lpstr>Montserrat ExtraBold</vt:lpstr>
      <vt:lpstr>Intelligent Process Automation (IPA) for Business by Slidesgo</vt:lpstr>
      <vt:lpstr>NLP Automation</vt:lpstr>
      <vt:lpstr>INTRODUCTION</vt:lpstr>
      <vt:lpstr>INTRODUCTION</vt:lpstr>
      <vt:lpstr>INTRODUCTION</vt:lpstr>
      <vt:lpstr>OBJECTIVES</vt:lpstr>
      <vt:lpstr>ABSTRACT</vt:lpstr>
      <vt:lpstr>LITERATURE SURVEY</vt:lpstr>
      <vt:lpstr>LITERATURE SURVEY</vt:lpstr>
      <vt:lpstr>EXISTING SYSTEM</vt:lpstr>
      <vt:lpstr>PROPOSED SYSTEM</vt:lpstr>
      <vt:lpstr>SCHEMATIC DIAGRAM</vt:lpstr>
      <vt:lpstr>METHODOLOGY</vt:lpstr>
      <vt:lpstr>PowerPoint Presentation</vt:lpstr>
      <vt:lpstr>RESULTS</vt:lpstr>
      <vt:lpstr>RESULTS</vt:lpstr>
      <vt:lpstr>CONCLUSION</vt:lpstr>
      <vt:lpstr>REFERENCES</vt:lpstr>
      <vt:lpstr>Publication Acceptance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Automation</dc:title>
  <dc:creator>keerthi</dc:creator>
  <cp:lastModifiedBy>M R Naveen Kumar</cp:lastModifiedBy>
  <cp:revision>9</cp:revision>
  <dcterms:modified xsi:type="dcterms:W3CDTF">2023-05-24T02:44:05Z</dcterms:modified>
</cp:coreProperties>
</file>