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6" r:id="rId10"/>
    <p:sldId id="264" r:id="rId11"/>
  </p:sldIdLst>
  <p:sldSz cx="18288000" cy="10287000"/>
  <p:notesSz cx="6858000" cy="9144000"/>
  <p:embeddedFontLst>
    <p:embeddedFont>
      <p:font typeface="Public Sans" panose="020B0604020202020204" charset="0"/>
      <p:regular r:id="rId13"/>
    </p:embeddedFont>
    <p:embeddedFont>
      <p:font typeface="Public Sans Medium"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339933"/>
    <a:srgbClr val="00CC66"/>
    <a:srgbClr val="9B2B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33428-07D7-45B2-9B92-AFE9F29CB835}" v="336" dt="2024-04-02T02:47:06.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22" autoAdjust="0"/>
  </p:normalViewPr>
  <p:slideViewPr>
    <p:cSldViewPr>
      <p:cViewPr varScale="1">
        <p:scale>
          <a:sx n="39" d="100"/>
          <a:sy n="39" d="100"/>
        </p:scale>
        <p:origin x="95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ahuja" userId="28bda3e5c2116e1b" providerId="LiveId" clId="{7D133428-07D7-45B2-9B92-AFE9F29CB835}"/>
    <pc:docChg chg="custSel addSld delSld modSld">
      <pc:chgData name="vaibhav ahuja" userId="28bda3e5c2116e1b" providerId="LiveId" clId="{7D133428-07D7-45B2-9B92-AFE9F29CB835}" dt="2024-04-02T02:47:06.132" v="825"/>
      <pc:docMkLst>
        <pc:docMk/>
      </pc:docMkLst>
      <pc:sldChg chg="modAnim">
        <pc:chgData name="vaibhav ahuja" userId="28bda3e5c2116e1b" providerId="LiveId" clId="{7D133428-07D7-45B2-9B92-AFE9F29CB835}" dt="2024-04-01T14:34:25.557" v="66"/>
        <pc:sldMkLst>
          <pc:docMk/>
          <pc:sldMk cId="0" sldId="258"/>
        </pc:sldMkLst>
      </pc:sldChg>
      <pc:sldChg chg="modSp mod modAnim">
        <pc:chgData name="vaibhav ahuja" userId="28bda3e5c2116e1b" providerId="LiveId" clId="{7D133428-07D7-45B2-9B92-AFE9F29CB835}" dt="2024-04-01T19:25:48.787" v="103" actId="255"/>
        <pc:sldMkLst>
          <pc:docMk/>
          <pc:sldMk cId="0" sldId="260"/>
        </pc:sldMkLst>
        <pc:graphicFrameChg chg="mod">
          <ac:chgData name="vaibhav ahuja" userId="28bda3e5c2116e1b" providerId="LiveId" clId="{7D133428-07D7-45B2-9B92-AFE9F29CB835}" dt="2024-04-01T19:25:48.787" v="103" actId="255"/>
          <ac:graphicFrameMkLst>
            <pc:docMk/>
            <pc:sldMk cId="0" sldId="260"/>
            <ac:graphicFrameMk id="11" creationId="{9621E404-469F-493D-A091-DA4D950D3FD7}"/>
          </ac:graphicFrameMkLst>
        </pc:graphicFrameChg>
      </pc:sldChg>
      <pc:sldChg chg="delSp modSp mod delAnim modAnim">
        <pc:chgData name="vaibhav ahuja" userId="28bda3e5c2116e1b" providerId="LiveId" clId="{7D133428-07D7-45B2-9B92-AFE9F29CB835}" dt="2024-04-02T02:47:06.132" v="825"/>
        <pc:sldMkLst>
          <pc:docMk/>
          <pc:sldMk cId="0" sldId="263"/>
        </pc:sldMkLst>
        <pc:spChg chg="mod">
          <ac:chgData name="vaibhav ahuja" userId="28bda3e5c2116e1b" providerId="LiveId" clId="{7D133428-07D7-45B2-9B92-AFE9F29CB835}" dt="2024-04-01T20:12:41.772" v="804" actId="1076"/>
          <ac:spMkLst>
            <pc:docMk/>
            <pc:sldMk cId="0" sldId="263"/>
            <ac:spMk id="2" creationId="{00000000-0000-0000-0000-000000000000}"/>
          </ac:spMkLst>
        </pc:spChg>
        <pc:spChg chg="mod">
          <ac:chgData name="vaibhav ahuja" userId="28bda3e5c2116e1b" providerId="LiveId" clId="{7D133428-07D7-45B2-9B92-AFE9F29CB835}" dt="2024-04-01T20:12:46.002" v="805" actId="1076"/>
          <ac:spMkLst>
            <pc:docMk/>
            <pc:sldMk cId="0" sldId="263"/>
            <ac:spMk id="3" creationId="{00000000-0000-0000-0000-000000000000}"/>
          </ac:spMkLst>
        </pc:spChg>
        <pc:spChg chg="del mod">
          <ac:chgData name="vaibhav ahuja" userId="28bda3e5c2116e1b" providerId="LiveId" clId="{7D133428-07D7-45B2-9B92-AFE9F29CB835}" dt="2024-04-01T19:59:43.928" v="402"/>
          <ac:spMkLst>
            <pc:docMk/>
            <pc:sldMk cId="0" sldId="263"/>
            <ac:spMk id="4" creationId="{00000000-0000-0000-0000-000000000000}"/>
          </ac:spMkLst>
        </pc:spChg>
        <pc:spChg chg="mod">
          <ac:chgData name="vaibhav ahuja" userId="28bda3e5c2116e1b" providerId="LiveId" clId="{7D133428-07D7-45B2-9B92-AFE9F29CB835}" dt="2024-04-01T20:12:55.546" v="807" actId="1076"/>
          <ac:spMkLst>
            <pc:docMk/>
            <pc:sldMk cId="0" sldId="263"/>
            <ac:spMk id="9" creationId="{7DA0026E-C39A-C3AF-98AC-9353CC435085}"/>
          </ac:spMkLst>
        </pc:spChg>
        <pc:graphicFrameChg chg="mod">
          <ac:chgData name="vaibhav ahuja" userId="28bda3e5c2116e1b" providerId="LiveId" clId="{7D133428-07D7-45B2-9B92-AFE9F29CB835}" dt="2024-04-01T20:13:43.187" v="817" actId="255"/>
          <ac:graphicFrameMkLst>
            <pc:docMk/>
            <pc:sldMk cId="0" sldId="263"/>
            <ac:graphicFrameMk id="10" creationId="{4DABB8F2-DE6A-E794-78E6-E1B51AAD994A}"/>
          </ac:graphicFrameMkLst>
        </pc:graphicFrameChg>
        <pc:graphicFrameChg chg="del">
          <ac:chgData name="vaibhav ahuja" userId="28bda3e5c2116e1b" providerId="LiveId" clId="{7D133428-07D7-45B2-9B92-AFE9F29CB835}" dt="2024-04-01T19:34:45.960" v="108" actId="478"/>
          <ac:graphicFrameMkLst>
            <pc:docMk/>
            <pc:sldMk cId="0" sldId="263"/>
            <ac:graphicFrameMk id="13" creationId="{3D189115-5647-6ACA-C326-15EC00024E21}"/>
          </ac:graphicFrameMkLst>
        </pc:graphicFrameChg>
      </pc:sldChg>
      <pc:sldChg chg="addSp modSp mod">
        <pc:chgData name="vaibhav ahuja" userId="28bda3e5c2116e1b" providerId="LiveId" clId="{7D133428-07D7-45B2-9B92-AFE9F29CB835}" dt="2024-04-01T20:07:33.382" v="795" actId="207"/>
        <pc:sldMkLst>
          <pc:docMk/>
          <pc:sldMk cId="0" sldId="264"/>
        </pc:sldMkLst>
        <pc:spChg chg="mod">
          <ac:chgData name="vaibhav ahuja" userId="28bda3e5c2116e1b" providerId="LiveId" clId="{7D133428-07D7-45B2-9B92-AFE9F29CB835}" dt="2024-04-01T20:02:18.019" v="538" actId="1076"/>
          <ac:spMkLst>
            <pc:docMk/>
            <pc:sldMk cId="0" sldId="264"/>
            <ac:spMk id="2" creationId="{00000000-0000-0000-0000-000000000000}"/>
          </ac:spMkLst>
        </pc:spChg>
        <pc:spChg chg="mod">
          <ac:chgData name="vaibhav ahuja" userId="28bda3e5c2116e1b" providerId="LiveId" clId="{7D133428-07D7-45B2-9B92-AFE9F29CB835}" dt="2024-04-01T07:09:31.851" v="42" actId="1076"/>
          <ac:spMkLst>
            <pc:docMk/>
            <pc:sldMk cId="0" sldId="264"/>
            <ac:spMk id="6" creationId="{00000000-0000-0000-0000-000000000000}"/>
          </ac:spMkLst>
        </pc:spChg>
        <pc:spChg chg="mod">
          <ac:chgData name="vaibhav ahuja" userId="28bda3e5c2116e1b" providerId="LiveId" clId="{7D133428-07D7-45B2-9B92-AFE9F29CB835}" dt="2024-04-01T20:05:51.721" v="769" actId="14100"/>
          <ac:spMkLst>
            <pc:docMk/>
            <pc:sldMk cId="0" sldId="264"/>
            <ac:spMk id="7" creationId="{00000000-0000-0000-0000-000000000000}"/>
          </ac:spMkLst>
        </pc:spChg>
        <pc:spChg chg="add mod">
          <ac:chgData name="vaibhav ahuja" userId="28bda3e5c2116e1b" providerId="LiveId" clId="{7D133428-07D7-45B2-9B92-AFE9F29CB835}" dt="2024-04-01T20:07:33.382" v="795" actId="207"/>
          <ac:spMkLst>
            <pc:docMk/>
            <pc:sldMk cId="0" sldId="264"/>
            <ac:spMk id="10" creationId="{F1FACCD1-F571-86C0-930C-702F2B001DA2}"/>
          </ac:spMkLst>
        </pc:spChg>
      </pc:sldChg>
      <pc:sldChg chg="addSp delSp new del mod">
        <pc:chgData name="vaibhav ahuja" userId="28bda3e5c2116e1b" providerId="LiveId" clId="{7D133428-07D7-45B2-9B92-AFE9F29CB835}" dt="2024-04-01T20:00:19.686" v="499" actId="47"/>
        <pc:sldMkLst>
          <pc:docMk/>
          <pc:sldMk cId="694629830" sldId="265"/>
        </pc:sldMkLst>
        <pc:picChg chg="add del">
          <ac:chgData name="vaibhav ahuja" userId="28bda3e5c2116e1b" providerId="LiveId" clId="{7D133428-07D7-45B2-9B92-AFE9F29CB835}" dt="2024-04-01T19:29:15.314" v="106" actId="478"/>
          <ac:picMkLst>
            <pc:docMk/>
            <pc:sldMk cId="694629830" sldId="265"/>
            <ac:picMk id="4" creationId="{6BCB22DC-726C-B8AC-1B56-82205FDFB264}"/>
          </ac:picMkLst>
        </pc:picChg>
      </pc:sldChg>
      <pc:sldChg chg="delSp modSp add mod delAnim">
        <pc:chgData name="vaibhav ahuja" userId="28bda3e5c2116e1b" providerId="LiveId" clId="{7D133428-07D7-45B2-9B92-AFE9F29CB835}" dt="2024-04-01T20:17:29.161" v="820" actId="403"/>
        <pc:sldMkLst>
          <pc:docMk/>
          <pc:sldMk cId="963485718" sldId="266"/>
        </pc:sldMkLst>
        <pc:spChg chg="mod">
          <ac:chgData name="vaibhav ahuja" userId="28bda3e5c2116e1b" providerId="LiveId" clId="{7D133428-07D7-45B2-9B92-AFE9F29CB835}" dt="2024-04-01T19:55:23.063" v="183" actId="1076"/>
          <ac:spMkLst>
            <pc:docMk/>
            <pc:sldMk cId="963485718" sldId="266"/>
            <ac:spMk id="2" creationId="{00000000-0000-0000-0000-000000000000}"/>
          </ac:spMkLst>
        </pc:spChg>
        <pc:spChg chg="del mod">
          <ac:chgData name="vaibhav ahuja" userId="28bda3e5c2116e1b" providerId="LiveId" clId="{7D133428-07D7-45B2-9B92-AFE9F29CB835}" dt="2024-04-01T19:55:43.624" v="190"/>
          <ac:spMkLst>
            <pc:docMk/>
            <pc:sldMk cId="963485718" sldId="266"/>
            <ac:spMk id="3" creationId="{00000000-0000-0000-0000-000000000000}"/>
          </ac:spMkLst>
        </pc:spChg>
        <pc:spChg chg="mod">
          <ac:chgData name="vaibhav ahuja" userId="28bda3e5c2116e1b" providerId="LiveId" clId="{7D133428-07D7-45B2-9B92-AFE9F29CB835}" dt="2024-04-01T19:55:27.800" v="184" actId="1076"/>
          <ac:spMkLst>
            <pc:docMk/>
            <pc:sldMk cId="963485718" sldId="266"/>
            <ac:spMk id="4" creationId="{00000000-0000-0000-0000-000000000000}"/>
          </ac:spMkLst>
        </pc:spChg>
        <pc:spChg chg="mod">
          <ac:chgData name="vaibhav ahuja" userId="28bda3e5c2116e1b" providerId="LiveId" clId="{7D133428-07D7-45B2-9B92-AFE9F29CB835}" dt="2024-04-01T19:56:56.151" v="236" actId="1076"/>
          <ac:spMkLst>
            <pc:docMk/>
            <pc:sldMk cId="963485718" sldId="266"/>
            <ac:spMk id="9" creationId="{7DA0026E-C39A-C3AF-98AC-9353CC435085}"/>
          </ac:spMkLst>
        </pc:spChg>
        <pc:graphicFrameChg chg="del">
          <ac:chgData name="vaibhav ahuja" userId="28bda3e5c2116e1b" providerId="LiveId" clId="{7D133428-07D7-45B2-9B92-AFE9F29CB835}" dt="2024-04-01T19:55:05.706" v="179" actId="478"/>
          <ac:graphicFrameMkLst>
            <pc:docMk/>
            <pc:sldMk cId="963485718" sldId="266"/>
            <ac:graphicFrameMk id="10" creationId="{4DABB8F2-DE6A-E794-78E6-E1B51AAD994A}"/>
          </ac:graphicFrameMkLst>
        </pc:graphicFrameChg>
        <pc:graphicFrameChg chg="mod">
          <ac:chgData name="vaibhav ahuja" userId="28bda3e5c2116e1b" providerId="LiveId" clId="{7D133428-07D7-45B2-9B92-AFE9F29CB835}" dt="2024-04-01T20:17:29.161" v="820" actId="403"/>
          <ac:graphicFrameMkLst>
            <pc:docMk/>
            <pc:sldMk cId="963485718" sldId="266"/>
            <ac:graphicFrameMk id="13" creationId="{3D189115-5647-6ACA-C326-15EC00024E21}"/>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1" i="0" u="none" strike="noStrike" kern="1200" cap="none" baseline="0">
                <a:solidFill>
                  <a:schemeClr val="lt1">
                    <a:lumMod val="85000"/>
                  </a:schemeClr>
                </a:solidFill>
                <a:latin typeface="+mn-lt"/>
                <a:ea typeface="+mn-ea"/>
                <a:cs typeface="+mn-cs"/>
              </a:defRPr>
            </a:pPr>
            <a:r>
              <a:rPr lang="en-US" sz="3200" dirty="0"/>
              <a:t>Cultural</a:t>
            </a:r>
            <a:r>
              <a:rPr lang="en-US" sz="3200" baseline="0" dirty="0"/>
              <a:t> Import and Export: 2010-2021 Trends</a:t>
            </a:r>
            <a:endParaRPr lang="en-US" sz="3200" dirty="0"/>
          </a:p>
        </c:rich>
      </c:tx>
      <c:layout>
        <c:manualLayout>
          <c:xMode val="edge"/>
          <c:yMode val="edge"/>
          <c:x val="0.23916095619369221"/>
          <c:y val="5.9976853230683594E-2"/>
        </c:manualLayout>
      </c:layout>
      <c:overlay val="0"/>
      <c:spPr>
        <a:noFill/>
        <a:ln>
          <a:noFill/>
        </a:ln>
        <a:effectLst/>
      </c:spPr>
      <c:txPr>
        <a:bodyPr rot="0" spcFirstLastPara="1" vertOverflow="ellipsis" vert="horz" wrap="square" anchor="ctr" anchorCtr="1"/>
        <a:lstStyle/>
        <a:p>
          <a:pPr algn="ct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8.7606982056253932E-2"/>
          <c:y val="0.17593570822578658"/>
          <c:w val="0.88473116258414564"/>
          <c:h val="0.64945197426220624"/>
        </c:manualLayout>
      </c:layout>
      <c:lineChart>
        <c:grouping val="standard"/>
        <c:varyColors val="0"/>
        <c:ser>
          <c:idx val="0"/>
          <c:order val="0"/>
          <c:tx>
            <c:strRef>
              <c:f>Sheet1!$B$1</c:f>
              <c:strCache>
                <c:ptCount val="1"/>
                <c:pt idx="0">
                  <c:v>Exports to</c:v>
                </c:pt>
              </c:strCache>
            </c:strRef>
          </c:tx>
          <c:spPr>
            <a:ln w="22225" cap="rnd">
              <a:solidFill>
                <a:schemeClr val="accent1"/>
              </a:solidFill>
            </a:ln>
            <a:effectLst>
              <a:glow rad="139700">
                <a:schemeClr val="accent1">
                  <a:satMod val="175000"/>
                  <a:alpha val="40000"/>
                </a:schemeClr>
              </a:glow>
            </a:effectLst>
          </c:spPr>
          <c:marker>
            <c:symbol val="circle"/>
            <c:size val="8"/>
            <c:spPr>
              <a:solidFill>
                <a:schemeClr val="accent1">
                  <a:lumMod val="60000"/>
                  <a:lumOff val="40000"/>
                </a:schemeClr>
              </a:solidFill>
              <a:ln>
                <a:noFill/>
              </a:ln>
              <a:effectLst>
                <a:glow rad="139700">
                  <a:schemeClr val="accent1">
                    <a:satMod val="175000"/>
                    <a:alpha val="40000"/>
                  </a:schemeClr>
                </a:glow>
              </a:effectLst>
            </c:spPr>
          </c:marker>
          <c:dLbls>
            <c:dLbl>
              <c:idx val="3"/>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C948-4F08-B970-BFCF68A2A7C6}"/>
                </c:ext>
              </c:extLst>
            </c:dLbl>
            <c:dLbl>
              <c:idx val="10"/>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C948-4F08-B970-BFCF68A2A7C6}"/>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Sheet1!$A$2:$A$13</c:f>
              <c:numCache>
                <c:formatCode>General</c:formatCod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numCache>
            </c:numRef>
          </c:cat>
          <c:val>
            <c:numRef>
              <c:f>Sheet1!$B$2:$B$13</c:f>
              <c:numCache>
                <c:formatCode>General</c:formatCode>
                <c:ptCount val="12"/>
                <c:pt idx="0">
                  <c:v>23655.899999999994</c:v>
                </c:pt>
                <c:pt idx="1">
                  <c:v>25571.800000000007</c:v>
                </c:pt>
                <c:pt idx="2">
                  <c:v>24302.400000000001</c:v>
                </c:pt>
                <c:pt idx="3">
                  <c:v>29322.299999999996</c:v>
                </c:pt>
                <c:pt idx="4">
                  <c:v>28581.4</c:v>
                </c:pt>
                <c:pt idx="5">
                  <c:v>31772.899999999994</c:v>
                </c:pt>
                <c:pt idx="6">
                  <c:v>31316.799999999996</c:v>
                </c:pt>
                <c:pt idx="7">
                  <c:v>31865.1</c:v>
                </c:pt>
                <c:pt idx="8">
                  <c:v>34942.5</c:v>
                </c:pt>
                <c:pt idx="9">
                  <c:v>39090.000000000015</c:v>
                </c:pt>
                <c:pt idx="10">
                  <c:v>35381.400000000009</c:v>
                </c:pt>
                <c:pt idx="11">
                  <c:v>38125.200000000004</c:v>
                </c:pt>
              </c:numCache>
            </c:numRef>
          </c:val>
          <c:smooth val="0"/>
          <c:extLst>
            <c:ext xmlns:c16="http://schemas.microsoft.com/office/drawing/2014/chart" uri="{C3380CC4-5D6E-409C-BE32-E72D297353CC}">
              <c16:uniqueId val="{00000000-C948-4F08-B970-BFCF68A2A7C6}"/>
            </c:ext>
          </c:extLst>
        </c:ser>
        <c:ser>
          <c:idx val="1"/>
          <c:order val="1"/>
          <c:tx>
            <c:strRef>
              <c:f>Sheet1!$C$1</c:f>
              <c:strCache>
                <c:ptCount val="1"/>
                <c:pt idx="0">
                  <c:v>Imports from</c:v>
                </c:pt>
              </c:strCache>
            </c:strRef>
          </c:tx>
          <c:spPr>
            <a:ln w="22225" cap="rnd">
              <a:solidFill>
                <a:srgbClr val="FF0000"/>
              </a:solidFill>
            </a:ln>
            <a:effectLst>
              <a:glow rad="139700">
                <a:schemeClr val="accent2">
                  <a:satMod val="175000"/>
                  <a:alpha val="39000"/>
                </a:schemeClr>
              </a:glow>
            </a:effectLst>
          </c:spPr>
          <c:marker>
            <c:symbol val="circle"/>
            <c:size val="8"/>
            <c:spPr>
              <a:solidFill>
                <a:srgbClr val="FF0000"/>
              </a:solidFill>
              <a:ln>
                <a:noFill/>
              </a:ln>
              <a:effectLst>
                <a:glow rad="139700">
                  <a:schemeClr val="accent2">
                    <a:satMod val="175000"/>
                    <a:alpha val="39000"/>
                  </a:schemeClr>
                </a:glow>
              </a:effectLst>
            </c:spPr>
          </c:marker>
          <c:dLbls>
            <c:dLbl>
              <c:idx val="3"/>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948-4F08-B970-BFCF68A2A7C6}"/>
                </c:ext>
              </c:extLst>
            </c:dLbl>
            <c:dLbl>
              <c:idx val="10"/>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948-4F08-B970-BFCF68A2A7C6}"/>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Sheet1!$A$2:$A$13</c:f>
              <c:numCache>
                <c:formatCode>General</c:formatCod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numCache>
            </c:numRef>
          </c:cat>
          <c:val>
            <c:numRef>
              <c:f>Sheet1!$C$2:$C$13</c:f>
              <c:numCache>
                <c:formatCode>General</c:formatCode>
                <c:ptCount val="12"/>
                <c:pt idx="0">
                  <c:v>32274.500000000004</c:v>
                </c:pt>
                <c:pt idx="1">
                  <c:v>32833.800000000003</c:v>
                </c:pt>
                <c:pt idx="2">
                  <c:v>34628.700000000004</c:v>
                </c:pt>
                <c:pt idx="3">
                  <c:v>40247.500000000007</c:v>
                </c:pt>
                <c:pt idx="4">
                  <c:v>40261.199999999997</c:v>
                </c:pt>
                <c:pt idx="5">
                  <c:v>41736.1</c:v>
                </c:pt>
                <c:pt idx="6">
                  <c:v>39471.899999999994</c:v>
                </c:pt>
                <c:pt idx="7">
                  <c:v>41474.699999999997</c:v>
                </c:pt>
                <c:pt idx="8">
                  <c:v>44735.9</c:v>
                </c:pt>
                <c:pt idx="9">
                  <c:v>46731.6</c:v>
                </c:pt>
                <c:pt idx="10">
                  <c:v>44426.499999999993</c:v>
                </c:pt>
                <c:pt idx="11">
                  <c:v>47672.100000000006</c:v>
                </c:pt>
              </c:numCache>
            </c:numRef>
          </c:val>
          <c:smooth val="0"/>
          <c:extLst>
            <c:ext xmlns:c16="http://schemas.microsoft.com/office/drawing/2014/chart" uri="{C3380CC4-5D6E-409C-BE32-E72D297353CC}">
              <c16:uniqueId val="{00000001-C948-4F08-B970-BFCF68A2A7C6}"/>
            </c:ext>
          </c:extLst>
        </c:ser>
        <c:dLbls>
          <c:showLegendKey val="0"/>
          <c:showVal val="0"/>
          <c:showCatName val="0"/>
          <c:showSerName val="0"/>
          <c:showPercent val="0"/>
          <c:showBubbleSize val="0"/>
        </c:dLbls>
        <c:marker val="1"/>
        <c:smooth val="0"/>
        <c:axId val="410634520"/>
        <c:axId val="410630920"/>
      </c:lineChart>
      <c:catAx>
        <c:axId val="41063452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sz="2800" dirty="0"/>
                  <a:t>Year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410630920"/>
        <c:crosses val="autoZero"/>
        <c:auto val="1"/>
        <c:lblAlgn val="ctr"/>
        <c:lblOffset val="100"/>
        <c:noMultiLvlLbl val="0"/>
      </c:catAx>
      <c:valAx>
        <c:axId val="410630920"/>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sz="2800" dirty="0"/>
                  <a:t>Value</a:t>
                </a:r>
                <a:r>
                  <a:rPr lang="en-US" sz="2800" baseline="0" dirty="0"/>
                  <a:t>( in Millions )</a:t>
                </a:r>
                <a:endParaRPr lang="en-US" sz="2800"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410634520"/>
        <c:crosses val="autoZero"/>
        <c:crossBetween val="between"/>
      </c:valAx>
      <c:spPr>
        <a:noFill/>
        <a:ln>
          <a:noFill/>
        </a:ln>
        <a:effectLst/>
      </c:spPr>
    </c:plotArea>
    <c:legend>
      <c:legendPos val="t"/>
      <c:layout>
        <c:manualLayout>
          <c:xMode val="edge"/>
          <c:yMode val="edge"/>
          <c:x val="0.74038487433661782"/>
          <c:y val="0.91073884262192539"/>
          <c:w val="0.19226486481733082"/>
          <c:h val="5.5070237815763964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Culture</a:t>
            </a:r>
            <a:r>
              <a:rPr lang="en-US" baseline="0" dirty="0"/>
              <a:t> Imports: Francophone Africa vs ASEAN (2021)</a:t>
            </a:r>
            <a:endParaRPr lang="en-US" dirty="0"/>
          </a:p>
        </c:rich>
      </c:tx>
      <c:layout>
        <c:manualLayout>
          <c:xMode val="edge"/>
          <c:yMode val="edge"/>
          <c:x val="0.27728322638682329"/>
          <c:y val="2.0706938850782425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1750975588795877E-2"/>
          <c:y val="9.8655829716606261E-2"/>
          <c:w val="0.76828784113404203"/>
          <c:h val="0.65368080314495114"/>
        </c:manualLayout>
      </c:layout>
      <c:bar3DChart>
        <c:barDir val="col"/>
        <c:grouping val="clustered"/>
        <c:varyColors val="0"/>
        <c:ser>
          <c:idx val="0"/>
          <c:order val="0"/>
          <c:tx>
            <c:strRef>
              <c:f>Sheet1!$B$1</c:f>
              <c:strCache>
                <c:ptCount val="1"/>
                <c:pt idx="0">
                  <c:v>Association of Southeast Asian Nations (ASEAN)</c:v>
                </c:pt>
              </c:strCache>
            </c:strRef>
          </c:tx>
          <c:sp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100000" t="100000"/>
              </a:path>
              <a:tileRect r="-100000" b="-10000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a:glow rad="304800">
                  <a:schemeClr val="tx1"/>
                </a:glow>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Sheet1!$A$2:$A$11</c:f>
              <c:strCache>
                <c:ptCount val="10"/>
                <c:pt idx="0">
                  <c:v>Audio-visual and interactive media</c:v>
                </c:pt>
                <c:pt idx="1">
                  <c:v>Culture heritage</c:v>
                </c:pt>
                <c:pt idx="2">
                  <c:v>Education and training (culture)</c:v>
                </c:pt>
                <c:pt idx="3">
                  <c:v>Governance, funding and professional support (culture)</c:v>
                </c:pt>
                <c:pt idx="4">
                  <c:v>Heritage and libraries</c:v>
                </c:pt>
                <c:pt idx="5">
                  <c:v>Live performance</c:v>
                </c:pt>
                <c:pt idx="6">
                  <c:v>Multi domain</c:v>
                </c:pt>
                <c:pt idx="7">
                  <c:v>Sound recording</c:v>
                </c:pt>
                <c:pt idx="8">
                  <c:v>Visual and applied arts</c:v>
                </c:pt>
                <c:pt idx="9">
                  <c:v>Written and published works</c:v>
                </c:pt>
              </c:strCache>
            </c:strRef>
          </c:cat>
          <c:val>
            <c:numRef>
              <c:f>Sheet1!$B$2:$B$11</c:f>
              <c:numCache>
                <c:formatCode>General</c:formatCode>
                <c:ptCount val="10"/>
                <c:pt idx="0">
                  <c:v>42.9</c:v>
                </c:pt>
                <c:pt idx="1">
                  <c:v>0.6</c:v>
                </c:pt>
                <c:pt idx="2">
                  <c:v>0.3</c:v>
                </c:pt>
                <c:pt idx="3">
                  <c:v>3.1</c:v>
                </c:pt>
                <c:pt idx="4">
                  <c:v>0.9</c:v>
                </c:pt>
                <c:pt idx="5">
                  <c:v>4.2</c:v>
                </c:pt>
                <c:pt idx="6">
                  <c:v>7.4</c:v>
                </c:pt>
                <c:pt idx="7">
                  <c:v>26.700000000000003</c:v>
                </c:pt>
                <c:pt idx="8">
                  <c:v>122.8</c:v>
                </c:pt>
                <c:pt idx="9">
                  <c:v>15.2</c:v>
                </c:pt>
              </c:numCache>
            </c:numRef>
          </c:val>
          <c:extLst>
            <c:ext xmlns:c16="http://schemas.microsoft.com/office/drawing/2014/chart" uri="{C3380CC4-5D6E-409C-BE32-E72D297353CC}">
              <c16:uniqueId val="{00000000-940C-478E-ACCB-632165D865A0}"/>
            </c:ext>
          </c:extLst>
        </c:ser>
        <c:ser>
          <c:idx val="1"/>
          <c:order val="1"/>
          <c:tx>
            <c:strRef>
              <c:f>Sheet1!$C$1</c:f>
              <c:strCache>
                <c:ptCount val="1"/>
                <c:pt idx="0">
                  <c:v>Francophone Africa</c:v>
                </c:pt>
              </c:strCache>
            </c:strRef>
          </c:tx>
          <c:sp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tileRect r="-100000" b="-10000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Sheet1!$A$2:$A$11</c:f>
              <c:strCache>
                <c:ptCount val="10"/>
                <c:pt idx="0">
                  <c:v>Audio-visual and interactive media</c:v>
                </c:pt>
                <c:pt idx="1">
                  <c:v>Culture heritage</c:v>
                </c:pt>
                <c:pt idx="2">
                  <c:v>Education and training (culture)</c:v>
                </c:pt>
                <c:pt idx="3">
                  <c:v>Governance, funding and professional support (culture)</c:v>
                </c:pt>
                <c:pt idx="4">
                  <c:v>Heritage and libraries</c:v>
                </c:pt>
                <c:pt idx="5">
                  <c:v>Live performance</c:v>
                </c:pt>
                <c:pt idx="6">
                  <c:v>Multi domain</c:v>
                </c:pt>
                <c:pt idx="7">
                  <c:v>Sound recording</c:v>
                </c:pt>
                <c:pt idx="8">
                  <c:v>Visual and applied arts</c:v>
                </c:pt>
                <c:pt idx="9">
                  <c:v>Written and published works</c:v>
                </c:pt>
              </c:strCache>
            </c:strRef>
          </c:cat>
          <c:val>
            <c:numRef>
              <c:f>Sheet1!$C$2:$C$11</c:f>
              <c:numCache>
                <c:formatCode>General</c:formatCode>
                <c:ptCount val="10"/>
                <c:pt idx="0">
                  <c:v>0.5</c:v>
                </c:pt>
                <c:pt idx="1">
                  <c:v>0</c:v>
                </c:pt>
                <c:pt idx="2">
                  <c:v>0.2</c:v>
                </c:pt>
                <c:pt idx="3">
                  <c:v>0.1</c:v>
                </c:pt>
                <c:pt idx="4">
                  <c:v>0</c:v>
                </c:pt>
                <c:pt idx="5">
                  <c:v>0.1</c:v>
                </c:pt>
                <c:pt idx="6">
                  <c:v>0</c:v>
                </c:pt>
                <c:pt idx="7">
                  <c:v>0</c:v>
                </c:pt>
                <c:pt idx="8">
                  <c:v>3.2</c:v>
                </c:pt>
                <c:pt idx="9">
                  <c:v>0.1</c:v>
                </c:pt>
              </c:numCache>
            </c:numRef>
          </c:val>
          <c:extLst>
            <c:ext xmlns:c16="http://schemas.microsoft.com/office/drawing/2014/chart" uri="{C3380CC4-5D6E-409C-BE32-E72D297353CC}">
              <c16:uniqueId val="{00000001-940C-478E-ACCB-632165D865A0}"/>
            </c:ext>
          </c:extLst>
        </c:ser>
        <c:dLbls>
          <c:showLegendKey val="0"/>
          <c:showVal val="1"/>
          <c:showCatName val="0"/>
          <c:showSerName val="0"/>
          <c:showPercent val="0"/>
          <c:showBubbleSize val="0"/>
        </c:dLbls>
        <c:gapWidth val="150"/>
        <c:shape val="box"/>
        <c:axId val="647103936"/>
        <c:axId val="647105016"/>
        <c:axId val="0"/>
      </c:bar3DChart>
      <c:catAx>
        <c:axId val="647103936"/>
        <c:scaling>
          <c:orientation val="minMax"/>
        </c:scaling>
        <c:delete val="0"/>
        <c:axPos val="b"/>
        <c:title>
          <c:tx>
            <c:rich>
              <a:bodyPr rot="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r>
                  <a:rPr lang="en-US" sz="1400" dirty="0"/>
                  <a:t>Different domains</a:t>
                </a:r>
              </a:p>
            </c:rich>
          </c:tx>
          <c:overlay val="0"/>
          <c:spPr>
            <a:noFill/>
            <a:ln>
              <a:noFill/>
            </a:ln>
            <a:effectLst/>
          </c:spPr>
          <c:txPr>
            <a:bodyPr rot="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647105016"/>
        <c:crosses val="autoZero"/>
        <c:auto val="1"/>
        <c:lblAlgn val="ctr"/>
        <c:lblOffset val="100"/>
        <c:noMultiLvlLbl val="0"/>
      </c:catAx>
      <c:valAx>
        <c:axId val="647105016"/>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r>
                  <a:rPr lang="en-US" sz="1600" dirty="0"/>
                  <a:t>Value</a:t>
                </a:r>
                <a:r>
                  <a:rPr lang="en-US" sz="1600" baseline="0" dirty="0"/>
                  <a:t> ( in millions )</a:t>
                </a:r>
                <a:endParaRPr lang="en-US" sz="1600" dirty="0"/>
              </a:p>
            </c:rich>
          </c:tx>
          <c:layout>
            <c:manualLayout>
              <c:xMode val="edge"/>
              <c:yMode val="edge"/>
              <c:x val="4.1166684155785623E-2"/>
              <c:y val="0.3899018540235662"/>
            </c:manualLayout>
          </c:layout>
          <c:overlay val="0"/>
          <c:spPr>
            <a:noFill/>
            <a:ln>
              <a:noFill/>
            </a:ln>
            <a:effectLst/>
          </c:spPr>
          <c:txPr>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647103936"/>
        <c:crosses val="autoZero"/>
        <c:crossBetween val="between"/>
      </c:valAx>
      <c:spPr>
        <a:noFill/>
        <a:ln>
          <a:noFill/>
        </a:ln>
        <a:effectLst/>
      </c:spPr>
    </c:plotArea>
    <c:legend>
      <c:legendPos val="r"/>
      <c:layout>
        <c:manualLayout>
          <c:xMode val="edge"/>
          <c:yMode val="edge"/>
          <c:x val="0.86024582775414127"/>
          <c:y val="0.35799064111346363"/>
          <c:w val="0.12669733581874862"/>
          <c:h val="0.31169244275231905"/>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cap="none" baseline="0">
                <a:solidFill>
                  <a:schemeClr val="lt1">
                    <a:lumMod val="85000"/>
                  </a:schemeClr>
                </a:solidFill>
                <a:latin typeface="+mn-lt"/>
                <a:ea typeface="+mn-ea"/>
                <a:cs typeface="+mn-cs"/>
              </a:defRPr>
            </a:pPr>
            <a:r>
              <a:rPr lang="en-US" sz="3200" dirty="0"/>
              <a:t>CANADA</a:t>
            </a:r>
            <a:r>
              <a:rPr lang="en-US" sz="3200" baseline="0" dirty="0"/>
              <a:t> AUSTRALIA CULTURAL TRADE BALANCE</a:t>
            </a:r>
            <a:endParaRPr lang="en-US" sz="3200" dirty="0"/>
          </a:p>
        </c:rich>
      </c:tx>
      <c:overlay val="0"/>
      <c:spPr>
        <a:noFill/>
        <a:ln>
          <a:noFill/>
        </a:ln>
        <a:effectLst/>
      </c:spPr>
      <c:txPr>
        <a:bodyPr rot="0" spcFirstLastPara="1" vertOverflow="ellipsis" vert="horz" wrap="square" anchor="ctr" anchorCtr="1"/>
        <a:lstStyle/>
        <a:p>
          <a:pPr>
            <a:defRPr sz="32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5.5057414698162735E-2"/>
          <c:y val="0.11675032492235578"/>
          <c:w val="0.92863820490646765"/>
          <c:h val="0.8267325587798029"/>
        </c:manualLayout>
      </c:layout>
      <c:lineChart>
        <c:grouping val="standard"/>
        <c:varyColors val="0"/>
        <c:ser>
          <c:idx val="0"/>
          <c:order val="0"/>
          <c:tx>
            <c:strRef>
              <c:f>Sheet1!$B$1</c:f>
              <c:strCache>
                <c:ptCount val="1"/>
                <c:pt idx="0">
                  <c:v>trade balance</c:v>
                </c:pt>
              </c:strCache>
            </c:strRef>
          </c:tx>
          <c:spPr>
            <a:ln w="22225" cap="rnd">
              <a:solidFill>
                <a:schemeClr val="accent1"/>
              </a:solidFill>
            </a:ln>
            <a:effectLst>
              <a:glow rad="228600">
                <a:schemeClr val="tx2">
                  <a:alpha val="71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Sheet1!$A$2:$A$14</c:f>
              <c:numCache>
                <c:formatCode>General</c:formatCode>
                <c:ptCount val="13"/>
                <c:pt idx="1">
                  <c:v>2010</c:v>
                </c:pt>
                <c:pt idx="2">
                  <c:v>2011</c:v>
                </c:pt>
                <c:pt idx="3">
                  <c:v>2012</c:v>
                </c:pt>
                <c:pt idx="4">
                  <c:v>2013</c:v>
                </c:pt>
                <c:pt idx="5">
                  <c:v>2014</c:v>
                </c:pt>
                <c:pt idx="6">
                  <c:v>2015</c:v>
                </c:pt>
                <c:pt idx="7">
                  <c:v>2016</c:v>
                </c:pt>
                <c:pt idx="8">
                  <c:v>2017</c:v>
                </c:pt>
                <c:pt idx="9">
                  <c:v>2018</c:v>
                </c:pt>
                <c:pt idx="10">
                  <c:v>2019</c:v>
                </c:pt>
                <c:pt idx="11">
                  <c:v>2020</c:v>
                </c:pt>
                <c:pt idx="12">
                  <c:v>2021</c:v>
                </c:pt>
              </c:numCache>
            </c:numRef>
          </c:cat>
          <c:val>
            <c:numRef>
              <c:f>Sheet1!$B$2:$B$14</c:f>
              <c:numCache>
                <c:formatCode>General</c:formatCode>
                <c:ptCount val="13"/>
                <c:pt idx="1">
                  <c:v>73.599999999999994</c:v>
                </c:pt>
                <c:pt idx="2">
                  <c:v>78.400000000000006</c:v>
                </c:pt>
                <c:pt idx="3">
                  <c:v>86.199999999999989</c:v>
                </c:pt>
                <c:pt idx="4">
                  <c:v>152</c:v>
                </c:pt>
                <c:pt idx="5">
                  <c:v>193.50000000000003</c:v>
                </c:pt>
                <c:pt idx="6">
                  <c:v>170.59999999999997</c:v>
                </c:pt>
                <c:pt idx="7">
                  <c:v>111.39999999999995</c:v>
                </c:pt>
                <c:pt idx="8">
                  <c:v>152.30000000000004</c:v>
                </c:pt>
                <c:pt idx="9">
                  <c:v>91.700000000000017</c:v>
                </c:pt>
                <c:pt idx="10">
                  <c:v>105.59999999999997</c:v>
                </c:pt>
                <c:pt idx="11">
                  <c:v>24.000000000000028</c:v>
                </c:pt>
                <c:pt idx="12">
                  <c:v>-63.100000000000023</c:v>
                </c:pt>
              </c:numCache>
            </c:numRef>
          </c:val>
          <c:smooth val="0"/>
          <c:extLst>
            <c:ext xmlns:c16="http://schemas.microsoft.com/office/drawing/2014/chart" uri="{C3380CC4-5D6E-409C-BE32-E72D297353CC}">
              <c16:uniqueId val="{00000000-60E7-4513-B28B-8FF3482F6DF8}"/>
            </c:ext>
          </c:extLst>
        </c:ser>
        <c:dLbls>
          <c:dLblPos val="t"/>
          <c:showLegendKey val="0"/>
          <c:showVal val="1"/>
          <c:showCatName val="0"/>
          <c:showSerName val="0"/>
          <c:showPercent val="0"/>
          <c:showBubbleSize val="0"/>
        </c:dLbls>
        <c:smooth val="0"/>
        <c:axId val="639906000"/>
        <c:axId val="639906360"/>
      </c:lineChart>
      <c:catAx>
        <c:axId val="639906000"/>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lt1">
                        <a:lumMod val="75000"/>
                      </a:schemeClr>
                    </a:solidFill>
                    <a:latin typeface="+mn-lt"/>
                    <a:ea typeface="+mn-ea"/>
                    <a:cs typeface="+mn-cs"/>
                  </a:defRPr>
                </a:pPr>
                <a:r>
                  <a:rPr lang="en-US" sz="2000" dirty="0"/>
                  <a:t>Year</a:t>
                </a:r>
              </a:p>
            </c:rich>
          </c:tx>
          <c:overlay val="0"/>
          <c:spPr>
            <a:noFill/>
            <a:ln>
              <a:noFill/>
            </a:ln>
            <a:effectLst/>
          </c:spPr>
          <c:txPr>
            <a:bodyPr rot="0" spcFirstLastPara="1" vertOverflow="ellipsis" vert="horz" wrap="square" anchor="ctr" anchorCtr="1"/>
            <a:lstStyle/>
            <a:p>
              <a:pPr>
                <a:defRPr sz="20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lt1">
                    <a:lumMod val="75000"/>
                  </a:schemeClr>
                </a:solidFill>
                <a:latin typeface="+mn-lt"/>
                <a:ea typeface="+mn-ea"/>
                <a:cs typeface="+mn-cs"/>
              </a:defRPr>
            </a:pPr>
            <a:endParaRPr lang="en-US"/>
          </a:p>
        </c:txPr>
        <c:crossAx val="639906360"/>
        <c:crosses val="autoZero"/>
        <c:auto val="1"/>
        <c:lblAlgn val="ctr"/>
        <c:lblOffset val="100"/>
        <c:noMultiLvlLbl val="0"/>
      </c:catAx>
      <c:valAx>
        <c:axId val="639906360"/>
        <c:scaling>
          <c:orientation val="minMax"/>
        </c:scaling>
        <c:delete val="0"/>
        <c:axPos val="l"/>
        <c:title>
          <c:tx>
            <c:rich>
              <a:bodyPr rot="-5400000" spcFirstLastPara="1" vertOverflow="ellipsis" vert="horz" wrap="square" anchor="ctr" anchorCtr="1"/>
              <a:lstStyle/>
              <a:p>
                <a:pPr>
                  <a:defRPr sz="2000" b="1" i="0" u="none" strike="noStrike" kern="1200" baseline="0">
                    <a:solidFill>
                      <a:schemeClr val="lt1">
                        <a:lumMod val="75000"/>
                      </a:schemeClr>
                    </a:solidFill>
                    <a:latin typeface="+mn-lt"/>
                    <a:ea typeface="+mn-ea"/>
                    <a:cs typeface="+mn-cs"/>
                  </a:defRPr>
                </a:pPr>
                <a:r>
                  <a:rPr lang="en-US" dirty="0"/>
                  <a:t>Value (in Millions)</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639906000"/>
        <c:crosses val="autoZero"/>
        <c:crossBetween val="between"/>
      </c:valAx>
      <c:spPr>
        <a:noFill/>
        <a:ln>
          <a:noFill/>
        </a:ln>
        <a:effectLst/>
      </c:spPr>
    </c:plotArea>
    <c:legend>
      <c:legendPos val="t"/>
      <c:layout>
        <c:manualLayout>
          <c:xMode val="edge"/>
          <c:yMode val="edge"/>
          <c:x val="0.85276253851420747"/>
          <c:y val="9.126472055630834E-2"/>
          <c:w val="0.14682992411274678"/>
          <c:h val="9.4473950220086048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sz="2400" dirty="0"/>
              <a:t>Export</a:t>
            </a:r>
            <a:r>
              <a:rPr lang="en-US" sz="2400" baseline="0" dirty="0"/>
              <a:t> in Culture Domains </a:t>
            </a:r>
            <a:endParaRPr lang="en-US" sz="2400" dirty="0"/>
          </a:p>
        </c:rich>
      </c:tx>
      <c:layout>
        <c:manualLayout>
          <c:xMode val="edge"/>
          <c:yMode val="edge"/>
          <c:x val="0.40045751191845258"/>
          <c:y val="7.0216314900407431E-2"/>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0199412295974015"/>
          <c:y val="0.17184950667537732"/>
          <c:w val="0.71030647957930271"/>
          <c:h val="0.69282761277786165"/>
        </c:manualLayout>
      </c:layout>
      <c:barChart>
        <c:barDir val="col"/>
        <c:grouping val="clustered"/>
        <c:varyColors val="0"/>
        <c:ser>
          <c:idx val="0"/>
          <c:order val="0"/>
          <c:tx>
            <c:v>Audio-visual and interactive media</c:v>
          </c:tx>
          <c:spPr>
            <a:noFill/>
            <a:ln w="9525" cap="flat" cmpd="sng" algn="ctr">
              <a:solidFill>
                <a:schemeClr val="accent1"/>
              </a:solidFill>
              <a:miter lim="800000"/>
            </a:ln>
            <a:effectLst>
              <a:glow rad="101600">
                <a:schemeClr val="tx2">
                  <a:alpha val="40000"/>
                </a:schemeClr>
              </a:glow>
            </a:effectLst>
          </c:spPr>
          <c:invertIfNegative val="0"/>
          <c:dLbls>
            <c:delete val="1"/>
          </c:dLbls>
          <c:cat>
            <c:strRef>
              <c:f>Sheet1!$A$2:$A$5</c:f>
              <c:strCache>
                <c:ptCount val="3"/>
                <c:pt idx="0">
                  <c:v>2019</c:v>
                </c:pt>
                <c:pt idx="1">
                  <c:v>2020</c:v>
                </c:pt>
                <c:pt idx="2">
                  <c:v>2021</c:v>
                </c:pt>
              </c:strCache>
              <c:extLst/>
            </c:strRef>
          </c:cat>
          <c:val>
            <c:numRef>
              <c:f>Sheet1!$B$2:$B$5</c:f>
              <c:numCache>
                <c:formatCode>General</c:formatCode>
                <c:ptCount val="3"/>
                <c:pt idx="0">
                  <c:v>12515.2</c:v>
                </c:pt>
                <c:pt idx="1">
                  <c:v>11921.900000000001</c:v>
                </c:pt>
                <c:pt idx="2">
                  <c:v>12643.599999999999</c:v>
                </c:pt>
              </c:numCache>
              <c:extLst/>
            </c:numRef>
          </c:val>
          <c:extLst>
            <c:ext xmlns:c16="http://schemas.microsoft.com/office/drawing/2014/chart" uri="{C3380CC4-5D6E-409C-BE32-E72D297353CC}">
              <c16:uniqueId val="{00000000-6E06-4B43-AA8D-2935A8C3E7F6}"/>
            </c:ext>
          </c:extLst>
        </c:ser>
        <c:ser>
          <c:idx val="1"/>
          <c:order val="1"/>
          <c:tx>
            <c:v>Education and training</c:v>
          </c:tx>
          <c:spPr>
            <a:noFill/>
            <a:ln w="9525" cap="flat" cmpd="sng" algn="ctr">
              <a:solidFill>
                <a:schemeClr val="accent2"/>
              </a:solidFill>
              <a:miter lim="800000"/>
            </a:ln>
            <a:effectLst>
              <a:glow rad="101600">
                <a:schemeClr val="accent6">
                  <a:alpha val="40000"/>
                </a:schemeClr>
              </a:glow>
            </a:effectLst>
          </c:spPr>
          <c:invertIfNegative val="0"/>
          <c:dLbls>
            <c:delete val="1"/>
          </c:dLbls>
          <c:cat>
            <c:strRef>
              <c:f>Sheet1!$A$2:$A$5</c:f>
              <c:strCache>
                <c:ptCount val="3"/>
                <c:pt idx="0">
                  <c:v>2019</c:v>
                </c:pt>
                <c:pt idx="1">
                  <c:v>2020</c:v>
                </c:pt>
                <c:pt idx="2">
                  <c:v>2021</c:v>
                </c:pt>
              </c:strCache>
              <c:extLst/>
            </c:strRef>
          </c:cat>
          <c:val>
            <c:numRef>
              <c:f>Sheet1!$C$2:$C$5</c:f>
              <c:numCache>
                <c:formatCode>General</c:formatCode>
                <c:ptCount val="3"/>
                <c:pt idx="0">
                  <c:v>1255.1000000000001</c:v>
                </c:pt>
                <c:pt idx="1">
                  <c:v>1357</c:v>
                </c:pt>
                <c:pt idx="2">
                  <c:v>1426.5</c:v>
                </c:pt>
              </c:numCache>
              <c:extLst/>
            </c:numRef>
          </c:val>
          <c:extLst>
            <c:ext xmlns:c16="http://schemas.microsoft.com/office/drawing/2014/chart" uri="{C3380CC4-5D6E-409C-BE32-E72D297353CC}">
              <c16:uniqueId val="{00000001-6E06-4B43-AA8D-2935A8C3E7F6}"/>
            </c:ext>
          </c:extLst>
        </c:ser>
        <c:ser>
          <c:idx val="2"/>
          <c:order val="2"/>
          <c:tx>
            <c:v>Governance, funding and professional support</c:v>
          </c:tx>
          <c:spPr>
            <a:noFill/>
            <a:ln w="9525" cap="flat" cmpd="sng" algn="ctr">
              <a:solidFill>
                <a:schemeClr val="accent3"/>
              </a:solidFill>
              <a:miter lim="800000"/>
            </a:ln>
            <a:effectLst>
              <a:glow rad="101600">
                <a:srgbClr val="00B050">
                  <a:alpha val="40000"/>
                </a:srgbClr>
              </a:glow>
            </a:effectLst>
          </c:spPr>
          <c:invertIfNegative val="0"/>
          <c:dLbls>
            <c:delete val="1"/>
          </c:dLbls>
          <c:cat>
            <c:strRef>
              <c:f>Sheet1!$A$2:$A$5</c:f>
              <c:strCache>
                <c:ptCount val="3"/>
                <c:pt idx="0">
                  <c:v>2019</c:v>
                </c:pt>
                <c:pt idx="1">
                  <c:v>2020</c:v>
                </c:pt>
                <c:pt idx="2">
                  <c:v>2021</c:v>
                </c:pt>
              </c:strCache>
              <c:extLst/>
            </c:strRef>
          </c:cat>
          <c:val>
            <c:numRef>
              <c:f>Sheet1!$D$2:$D$5</c:f>
              <c:numCache>
                <c:formatCode>General</c:formatCode>
                <c:ptCount val="3"/>
                <c:pt idx="0">
                  <c:v>2075.1</c:v>
                </c:pt>
                <c:pt idx="1">
                  <c:v>1422.5000000000005</c:v>
                </c:pt>
                <c:pt idx="2">
                  <c:v>1564.1000000000001</c:v>
                </c:pt>
              </c:numCache>
              <c:extLst/>
            </c:numRef>
          </c:val>
          <c:extLst>
            <c:ext xmlns:c16="http://schemas.microsoft.com/office/drawing/2014/chart" uri="{C3380CC4-5D6E-409C-BE32-E72D297353CC}">
              <c16:uniqueId val="{00000002-6E06-4B43-AA8D-2935A8C3E7F6}"/>
            </c:ext>
          </c:extLst>
        </c:ser>
        <c:ser>
          <c:idx val="3"/>
          <c:order val="3"/>
          <c:tx>
            <c:v>Heritage and libraries</c:v>
          </c:tx>
          <c:spPr>
            <a:noFill/>
            <a:ln w="9525" cap="flat" cmpd="sng" algn="ctr">
              <a:solidFill>
                <a:schemeClr val="accent4"/>
              </a:solidFill>
              <a:miter lim="800000"/>
            </a:ln>
            <a:effectLst>
              <a:glow rad="63500">
                <a:schemeClr val="accent4">
                  <a:satMod val="175000"/>
                  <a:alpha val="25000"/>
                </a:schemeClr>
              </a:glow>
            </a:effectLst>
          </c:spPr>
          <c:invertIfNegative val="0"/>
          <c:dLbls>
            <c:delete val="1"/>
          </c:dLbls>
          <c:cat>
            <c:strRef>
              <c:f>Sheet1!$A$2:$A$5</c:f>
              <c:strCache>
                <c:ptCount val="3"/>
                <c:pt idx="0">
                  <c:v>2019</c:v>
                </c:pt>
                <c:pt idx="1">
                  <c:v>2020</c:v>
                </c:pt>
                <c:pt idx="2">
                  <c:v>2021</c:v>
                </c:pt>
              </c:strCache>
              <c:extLst/>
            </c:strRef>
          </c:cat>
          <c:val>
            <c:numRef>
              <c:f>Sheet1!$E$2:$E$5</c:f>
              <c:numCache>
                <c:formatCode>General</c:formatCode>
                <c:ptCount val="3"/>
                <c:pt idx="0">
                  <c:v>420.3</c:v>
                </c:pt>
                <c:pt idx="1">
                  <c:v>161</c:v>
                </c:pt>
                <c:pt idx="2">
                  <c:v>177.99999999999994</c:v>
                </c:pt>
              </c:numCache>
              <c:extLst/>
            </c:numRef>
          </c:val>
          <c:extLst>
            <c:ext xmlns:c16="http://schemas.microsoft.com/office/drawing/2014/chart" uri="{C3380CC4-5D6E-409C-BE32-E72D297353CC}">
              <c16:uniqueId val="{00000000-2D57-47FE-A182-E894F8FB35DB}"/>
            </c:ext>
          </c:extLst>
        </c:ser>
        <c:ser>
          <c:idx val="4"/>
          <c:order val="4"/>
          <c:tx>
            <c:v>Live performance</c:v>
          </c:tx>
          <c:spPr>
            <a:noFill/>
            <a:ln w="9525" cap="flat" cmpd="sng" algn="ctr">
              <a:solidFill>
                <a:schemeClr val="accent5"/>
              </a:solidFill>
              <a:miter lim="800000"/>
            </a:ln>
            <a:effectLst>
              <a:glow rad="101600">
                <a:schemeClr val="accent5">
                  <a:satMod val="175000"/>
                  <a:alpha val="40000"/>
                </a:schemeClr>
              </a:glow>
            </a:effectLst>
          </c:spPr>
          <c:invertIfNegative val="0"/>
          <c:dLbls>
            <c:delete val="1"/>
          </c:dLbls>
          <c:cat>
            <c:strRef>
              <c:f>Sheet1!$A$2:$A$5</c:f>
              <c:strCache>
                <c:ptCount val="3"/>
                <c:pt idx="0">
                  <c:v>2019</c:v>
                </c:pt>
                <c:pt idx="1">
                  <c:v>2020</c:v>
                </c:pt>
                <c:pt idx="2">
                  <c:v>2021</c:v>
                </c:pt>
              </c:strCache>
              <c:extLst/>
            </c:strRef>
          </c:cat>
          <c:val>
            <c:numRef>
              <c:f>Sheet1!$F$2:$F$5</c:f>
              <c:numCache>
                <c:formatCode>General</c:formatCode>
                <c:ptCount val="3"/>
                <c:pt idx="0">
                  <c:v>2952.3999999999996</c:v>
                </c:pt>
                <c:pt idx="1">
                  <c:v>960.80000000000018</c:v>
                </c:pt>
                <c:pt idx="2">
                  <c:v>1044.8000000000002</c:v>
                </c:pt>
              </c:numCache>
              <c:extLst/>
            </c:numRef>
          </c:val>
          <c:extLst>
            <c:ext xmlns:c16="http://schemas.microsoft.com/office/drawing/2014/chart" uri="{C3380CC4-5D6E-409C-BE32-E72D297353CC}">
              <c16:uniqueId val="{00000001-2D57-47FE-A182-E894F8FB35DB}"/>
            </c:ext>
          </c:extLst>
        </c:ser>
        <c:ser>
          <c:idx val="5"/>
          <c:order val="5"/>
          <c:tx>
            <c:v>Multi domain</c:v>
          </c:tx>
          <c:spPr>
            <a:noFill/>
            <a:ln w="9525" cap="flat" cmpd="sng" algn="ctr">
              <a:solidFill>
                <a:schemeClr val="accent6"/>
              </a:solidFill>
              <a:miter lim="800000"/>
            </a:ln>
            <a:effectLst>
              <a:glow rad="101600">
                <a:schemeClr val="accent6">
                  <a:satMod val="175000"/>
                  <a:alpha val="40000"/>
                </a:schemeClr>
              </a:glow>
            </a:effectLst>
          </c:spPr>
          <c:invertIfNegative val="0"/>
          <c:dLbls>
            <c:delete val="1"/>
          </c:dLbls>
          <c:cat>
            <c:strRef>
              <c:f>Sheet1!$A$2:$A$5</c:f>
              <c:strCache>
                <c:ptCount val="3"/>
                <c:pt idx="0">
                  <c:v>2019</c:v>
                </c:pt>
                <c:pt idx="1">
                  <c:v>2020</c:v>
                </c:pt>
                <c:pt idx="2">
                  <c:v>2021</c:v>
                </c:pt>
              </c:strCache>
              <c:extLst/>
            </c:strRef>
          </c:cat>
          <c:val>
            <c:numRef>
              <c:f>Sheet1!$G$2:$G$5</c:f>
              <c:numCache>
                <c:formatCode>General</c:formatCode>
                <c:ptCount val="3"/>
                <c:pt idx="0">
                  <c:v>1146.2999999999997</c:v>
                </c:pt>
                <c:pt idx="1">
                  <c:v>1179.6000000000004</c:v>
                </c:pt>
                <c:pt idx="2">
                  <c:v>1303.3000000000002</c:v>
                </c:pt>
              </c:numCache>
              <c:extLst/>
            </c:numRef>
          </c:val>
          <c:extLst>
            <c:ext xmlns:c16="http://schemas.microsoft.com/office/drawing/2014/chart" uri="{C3380CC4-5D6E-409C-BE32-E72D297353CC}">
              <c16:uniqueId val="{00000002-2D57-47FE-A182-E894F8FB35DB}"/>
            </c:ext>
          </c:extLst>
        </c:ser>
        <c:ser>
          <c:idx val="6"/>
          <c:order val="6"/>
          <c:tx>
            <c:v>Sound recording</c:v>
          </c:tx>
          <c:spPr>
            <a:noFill/>
            <a:ln w="9525" cap="flat" cmpd="sng" algn="ctr">
              <a:solidFill>
                <a:schemeClr val="accent1">
                  <a:lumMod val="60000"/>
                </a:schemeClr>
              </a:solidFill>
              <a:miter lim="800000"/>
            </a:ln>
            <a:effectLst>
              <a:glow rad="101600">
                <a:schemeClr val="accent1">
                  <a:lumMod val="60000"/>
                  <a:satMod val="175000"/>
                  <a:alpha val="40000"/>
                </a:schemeClr>
              </a:glow>
            </a:effectLst>
          </c:spPr>
          <c:invertIfNegative val="0"/>
          <c:dLbls>
            <c:delete val="1"/>
          </c:dLbls>
          <c:cat>
            <c:strRef>
              <c:f>Sheet1!$A$2:$A$5</c:f>
              <c:strCache>
                <c:ptCount val="3"/>
                <c:pt idx="0">
                  <c:v>2019</c:v>
                </c:pt>
                <c:pt idx="1">
                  <c:v>2020</c:v>
                </c:pt>
                <c:pt idx="2">
                  <c:v>2021</c:v>
                </c:pt>
              </c:strCache>
              <c:extLst/>
            </c:strRef>
          </c:cat>
          <c:val>
            <c:numRef>
              <c:f>Sheet1!$H$2:$H$5</c:f>
              <c:numCache>
                <c:formatCode>General</c:formatCode>
                <c:ptCount val="3"/>
                <c:pt idx="0">
                  <c:v>1112.9000000000001</c:v>
                </c:pt>
                <c:pt idx="1">
                  <c:v>827.5</c:v>
                </c:pt>
                <c:pt idx="2">
                  <c:v>876.10000000000014</c:v>
                </c:pt>
              </c:numCache>
              <c:extLst/>
            </c:numRef>
          </c:val>
          <c:extLst>
            <c:ext xmlns:c16="http://schemas.microsoft.com/office/drawing/2014/chart" uri="{C3380CC4-5D6E-409C-BE32-E72D297353CC}">
              <c16:uniqueId val="{00000003-2D57-47FE-A182-E894F8FB35DB}"/>
            </c:ext>
          </c:extLst>
        </c:ser>
        <c:ser>
          <c:idx val="7"/>
          <c:order val="7"/>
          <c:tx>
            <c:v>Visual and applied arts</c:v>
          </c:tx>
          <c:spPr>
            <a:noFill/>
            <a:ln w="9525" cap="flat" cmpd="sng" algn="ctr">
              <a:solidFill>
                <a:schemeClr val="accent2">
                  <a:lumMod val="60000"/>
                </a:schemeClr>
              </a:solidFill>
              <a:miter lim="800000"/>
            </a:ln>
            <a:effectLst>
              <a:glow rad="101600">
                <a:schemeClr val="accent2">
                  <a:lumMod val="60000"/>
                  <a:satMod val="175000"/>
                  <a:alpha val="40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Sheet1!$A$2:$A$5</c:f>
              <c:strCache>
                <c:ptCount val="3"/>
                <c:pt idx="0">
                  <c:v>2019</c:v>
                </c:pt>
                <c:pt idx="1">
                  <c:v>2020</c:v>
                </c:pt>
                <c:pt idx="2">
                  <c:v>2021</c:v>
                </c:pt>
              </c:strCache>
              <c:extLst/>
            </c:strRef>
          </c:cat>
          <c:val>
            <c:numRef>
              <c:f>Sheet1!$I$2:$I$5</c:f>
              <c:numCache>
                <c:formatCode>General</c:formatCode>
                <c:ptCount val="3"/>
                <c:pt idx="0">
                  <c:v>13900.7</c:v>
                </c:pt>
                <c:pt idx="1">
                  <c:v>14187.5</c:v>
                </c:pt>
                <c:pt idx="2">
                  <c:v>15448.099999999999</c:v>
                </c:pt>
              </c:numCache>
              <c:extLst/>
            </c:numRef>
          </c:val>
          <c:extLst>
            <c:ext xmlns:c16="http://schemas.microsoft.com/office/drawing/2014/chart" uri="{C3380CC4-5D6E-409C-BE32-E72D297353CC}">
              <c16:uniqueId val="{00000004-2D57-47FE-A182-E894F8FB35DB}"/>
            </c:ext>
          </c:extLst>
        </c:ser>
        <c:ser>
          <c:idx val="8"/>
          <c:order val="8"/>
          <c:tx>
            <c:v>Written and published works</c:v>
          </c:tx>
          <c:spPr>
            <a:noFill/>
            <a:ln w="9525" cap="flat" cmpd="sng" algn="ctr">
              <a:solidFill>
                <a:schemeClr val="accent3">
                  <a:lumMod val="60000"/>
                </a:schemeClr>
              </a:solidFill>
              <a:miter lim="800000"/>
            </a:ln>
            <a:effectLst>
              <a:glow rad="101600">
                <a:schemeClr val="accent3">
                  <a:lumMod val="60000"/>
                  <a:satMod val="175000"/>
                  <a:alpha val="40000"/>
                </a:schemeClr>
              </a:glow>
            </a:effectLst>
          </c:spPr>
          <c:invertIfNegative val="0"/>
          <c:dLbls>
            <c:delete val="1"/>
          </c:dLbls>
          <c:cat>
            <c:strRef>
              <c:f>Sheet1!$A$2:$A$5</c:f>
              <c:strCache>
                <c:ptCount val="3"/>
                <c:pt idx="0">
                  <c:v>2019</c:v>
                </c:pt>
                <c:pt idx="1">
                  <c:v>2020</c:v>
                </c:pt>
                <c:pt idx="2">
                  <c:v>2021</c:v>
                </c:pt>
              </c:strCache>
              <c:extLst/>
            </c:strRef>
          </c:cat>
          <c:val>
            <c:numRef>
              <c:f>Sheet1!$J$2:$J$5</c:f>
              <c:numCache>
                <c:formatCode>General</c:formatCode>
                <c:ptCount val="3"/>
                <c:pt idx="0">
                  <c:v>4168.5000000000018</c:v>
                </c:pt>
                <c:pt idx="1">
                  <c:v>3696.3</c:v>
                </c:pt>
                <c:pt idx="2">
                  <c:v>3993.8</c:v>
                </c:pt>
              </c:numCache>
              <c:extLst/>
            </c:numRef>
          </c:val>
          <c:extLst>
            <c:ext xmlns:c16="http://schemas.microsoft.com/office/drawing/2014/chart" uri="{C3380CC4-5D6E-409C-BE32-E72D297353CC}">
              <c16:uniqueId val="{00000005-2D57-47FE-A182-E894F8FB35DB}"/>
            </c:ext>
          </c:extLst>
        </c:ser>
        <c:dLbls>
          <c:dLblPos val="outEnd"/>
          <c:showLegendKey val="0"/>
          <c:showVal val="1"/>
          <c:showCatName val="0"/>
          <c:showSerName val="0"/>
          <c:showPercent val="0"/>
          <c:showBubbleSize val="0"/>
        </c:dLbls>
        <c:gapWidth val="315"/>
        <c:overlap val="-40"/>
        <c:axId val="625318048"/>
        <c:axId val="625316968"/>
      </c:barChart>
      <c:catAx>
        <c:axId val="62531804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dirty="0"/>
                  <a:t>Year</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25316968"/>
        <c:crosses val="autoZero"/>
        <c:auto val="1"/>
        <c:lblAlgn val="ctr"/>
        <c:lblOffset val="100"/>
        <c:noMultiLvlLbl val="0"/>
      </c:catAx>
      <c:valAx>
        <c:axId val="62531696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a:glow>
                <a:schemeClr val="accent1">
                  <a:alpha val="59000"/>
                </a:schemeClr>
              </a:glow>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dirty="0"/>
                  <a:t>Value</a:t>
                </a:r>
                <a:r>
                  <a:rPr lang="en-US" sz="1600" baseline="0" dirty="0"/>
                  <a:t> (in Millions)</a:t>
                </a:r>
                <a:endParaRPr lang="en-US" sz="1600" dirty="0"/>
              </a:p>
            </c:rich>
          </c:tx>
          <c:layout>
            <c:manualLayout>
              <c:xMode val="edge"/>
              <c:yMode val="edge"/>
              <c:x val="4.2337946038808513E-2"/>
              <c:y val="0.41564768748848352"/>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25318048"/>
        <c:crosses val="autoZero"/>
        <c:crossBetween val="between"/>
      </c:valAx>
      <c:spPr>
        <a:noFill/>
        <a:ln>
          <a:noFill/>
        </a:ln>
        <a:effectLst/>
      </c:spPr>
    </c:plotArea>
    <c:legend>
      <c:legendPos val="r"/>
      <c:layout>
        <c:manualLayout>
          <c:xMode val="edge"/>
          <c:yMode val="edge"/>
          <c:x val="0.81444076140427091"/>
          <c:y val="0.15298720456443018"/>
          <c:w val="0.18103752547172389"/>
          <c:h val="0.7405085262198883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Export</a:t>
            </a:r>
            <a:r>
              <a:rPr lang="en-US" baseline="0" dirty="0"/>
              <a:t> in Sport Domains </a:t>
            </a:r>
            <a:endParaRPr lang="en-US" dirty="0"/>
          </a:p>
        </c:rich>
      </c:tx>
      <c:layout>
        <c:manualLayout>
          <c:xMode val="edge"/>
          <c:yMode val="edge"/>
          <c:x val="0.34744927536231884"/>
          <c:y val="5.7756063249710839E-2"/>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4840994094488191"/>
          <c:y val="0.16952965059055114"/>
          <c:w val="0.61409005905511815"/>
          <c:h val="0.66747539370078746"/>
        </c:manualLayout>
      </c:layout>
      <c:barChart>
        <c:barDir val="col"/>
        <c:grouping val="clustered"/>
        <c:varyColors val="0"/>
        <c:ser>
          <c:idx val="0"/>
          <c:order val="0"/>
          <c:tx>
            <c:strRef>
              <c:f>Sheet1!$B$1</c:f>
              <c:strCache>
                <c:ptCount val="1"/>
                <c:pt idx="0">
                  <c:v>Education and training </c:v>
                </c:pt>
              </c:strCache>
            </c:strRef>
          </c:tx>
          <c:spPr>
            <a:noFill/>
            <a:ln w="9525" cap="flat" cmpd="sng" algn="ctr">
              <a:solidFill>
                <a:schemeClr val="accent1"/>
              </a:solidFill>
              <a:miter lim="800000"/>
            </a:ln>
            <a:effectLst>
              <a:glow rad="101600">
                <a:schemeClr val="accent1">
                  <a:alpha val="40000"/>
                </a:schemeClr>
              </a:glow>
            </a:effectLst>
          </c:spPr>
          <c:invertIfNegative val="0"/>
          <c:cat>
            <c:numRef>
              <c:f>Sheet1!$A$2:$A$4</c:f>
              <c:numCache>
                <c:formatCode>General</c:formatCode>
                <c:ptCount val="3"/>
                <c:pt idx="0">
                  <c:v>2019</c:v>
                </c:pt>
                <c:pt idx="1">
                  <c:v>2020</c:v>
                </c:pt>
                <c:pt idx="2">
                  <c:v>2021</c:v>
                </c:pt>
              </c:numCache>
            </c:numRef>
          </c:cat>
          <c:val>
            <c:numRef>
              <c:f>Sheet1!$B$2:$B$4</c:f>
              <c:numCache>
                <c:formatCode>General</c:formatCode>
                <c:ptCount val="3"/>
                <c:pt idx="0">
                  <c:v>772.2</c:v>
                </c:pt>
                <c:pt idx="1">
                  <c:v>853.30000000000018</c:v>
                </c:pt>
                <c:pt idx="2">
                  <c:v>908.7</c:v>
                </c:pt>
              </c:numCache>
            </c:numRef>
          </c:val>
          <c:extLst>
            <c:ext xmlns:c16="http://schemas.microsoft.com/office/drawing/2014/chart" uri="{C3380CC4-5D6E-409C-BE32-E72D297353CC}">
              <c16:uniqueId val="{00000000-C48E-44FF-B87A-CE3B7B01DE88}"/>
            </c:ext>
          </c:extLst>
        </c:ser>
        <c:ser>
          <c:idx val="1"/>
          <c:order val="1"/>
          <c:tx>
            <c:strRef>
              <c:f>Sheet1!$C$1</c:f>
              <c:strCache>
                <c:ptCount val="1"/>
                <c:pt idx="0">
                  <c:v>Governance funding and professional support</c:v>
                </c:pt>
              </c:strCache>
            </c:strRef>
          </c:tx>
          <c:spPr>
            <a:noFill/>
            <a:ln w="9525" cap="flat" cmpd="sng" algn="ctr">
              <a:solidFill>
                <a:schemeClr val="accent2"/>
              </a:solidFill>
              <a:miter lim="800000"/>
            </a:ln>
            <a:effectLst>
              <a:glow rad="101600">
                <a:schemeClr val="accent2">
                  <a:satMod val="175000"/>
                  <a:alpha val="40000"/>
                </a:schemeClr>
              </a:glow>
            </a:effectLst>
          </c:spPr>
          <c:invertIfNegative val="0"/>
          <c:cat>
            <c:numRef>
              <c:f>Sheet1!$A$2:$A$4</c:f>
              <c:numCache>
                <c:formatCode>General</c:formatCode>
                <c:ptCount val="3"/>
                <c:pt idx="0">
                  <c:v>2019</c:v>
                </c:pt>
                <c:pt idx="1">
                  <c:v>2020</c:v>
                </c:pt>
                <c:pt idx="2">
                  <c:v>2021</c:v>
                </c:pt>
              </c:numCache>
            </c:numRef>
          </c:cat>
          <c:val>
            <c:numRef>
              <c:f>Sheet1!$C$2:$C$4</c:f>
              <c:numCache>
                <c:formatCode>General</c:formatCode>
                <c:ptCount val="3"/>
                <c:pt idx="0">
                  <c:v>1805.4</c:v>
                </c:pt>
                <c:pt idx="1">
                  <c:v>235.89999999999998</c:v>
                </c:pt>
                <c:pt idx="2">
                  <c:v>285</c:v>
                </c:pt>
              </c:numCache>
            </c:numRef>
          </c:val>
          <c:extLst>
            <c:ext xmlns:c16="http://schemas.microsoft.com/office/drawing/2014/chart" uri="{C3380CC4-5D6E-409C-BE32-E72D297353CC}">
              <c16:uniqueId val="{00000001-C48E-44FF-B87A-CE3B7B01DE88}"/>
            </c:ext>
          </c:extLst>
        </c:ser>
        <c:ser>
          <c:idx val="2"/>
          <c:order val="2"/>
          <c:tx>
            <c:strRef>
              <c:f>Sheet1!$D$1</c:f>
              <c:strCache>
                <c:ptCount val="1"/>
                <c:pt idx="0">
                  <c:v>Informal sport</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numRef>
              <c:f>Sheet1!$A$2:$A$4</c:f>
              <c:numCache>
                <c:formatCode>General</c:formatCode>
                <c:ptCount val="3"/>
                <c:pt idx="0">
                  <c:v>2019</c:v>
                </c:pt>
                <c:pt idx="1">
                  <c:v>2020</c:v>
                </c:pt>
                <c:pt idx="2">
                  <c:v>2021</c:v>
                </c:pt>
              </c:numCache>
            </c:numRef>
          </c:cat>
          <c:val>
            <c:numRef>
              <c:f>Sheet1!$D$2:$D$4</c:f>
              <c:numCache>
                <c:formatCode>General</c:formatCode>
                <c:ptCount val="3"/>
                <c:pt idx="0">
                  <c:v>0.1</c:v>
                </c:pt>
                <c:pt idx="1">
                  <c:v>0.1</c:v>
                </c:pt>
                <c:pt idx="2">
                  <c:v>0.1</c:v>
                </c:pt>
              </c:numCache>
            </c:numRef>
          </c:val>
          <c:extLst>
            <c:ext xmlns:c16="http://schemas.microsoft.com/office/drawing/2014/chart" uri="{C3380CC4-5D6E-409C-BE32-E72D297353CC}">
              <c16:uniqueId val="{00000002-C48E-44FF-B87A-CE3B7B01DE88}"/>
            </c:ext>
          </c:extLst>
        </c:ser>
        <c:ser>
          <c:idx val="3"/>
          <c:order val="3"/>
          <c:tx>
            <c:strRef>
              <c:f>Sheet1!$E$1</c:f>
              <c:strCache>
                <c:ptCount val="1"/>
                <c:pt idx="0">
                  <c:v>Organized sport</c:v>
                </c:pt>
              </c:strCache>
            </c:strRef>
          </c:tx>
          <c:spPr>
            <a:noFill/>
            <a:ln w="9525" cap="flat" cmpd="sng" algn="ctr">
              <a:solidFill>
                <a:schemeClr val="accent4"/>
              </a:solidFill>
              <a:miter lim="800000"/>
            </a:ln>
            <a:effectLst>
              <a:glow rad="101600">
                <a:schemeClr val="accent4">
                  <a:alpha val="40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Sheet1!$A$2:$A$4</c:f>
              <c:numCache>
                <c:formatCode>General</c:formatCode>
                <c:ptCount val="3"/>
                <c:pt idx="0">
                  <c:v>2019</c:v>
                </c:pt>
                <c:pt idx="1">
                  <c:v>2020</c:v>
                </c:pt>
                <c:pt idx="2">
                  <c:v>2021</c:v>
                </c:pt>
              </c:numCache>
            </c:numRef>
          </c:cat>
          <c:val>
            <c:numRef>
              <c:f>Sheet1!$E$2:$E$4</c:f>
              <c:numCache>
                <c:formatCode>General</c:formatCode>
                <c:ptCount val="3"/>
                <c:pt idx="0">
                  <c:v>1425.1000000000004</c:v>
                </c:pt>
                <c:pt idx="1">
                  <c:v>561.60000000000014</c:v>
                </c:pt>
                <c:pt idx="2">
                  <c:v>615</c:v>
                </c:pt>
              </c:numCache>
            </c:numRef>
          </c:val>
          <c:extLst>
            <c:ext xmlns:c16="http://schemas.microsoft.com/office/drawing/2014/chart" uri="{C3380CC4-5D6E-409C-BE32-E72D297353CC}">
              <c16:uniqueId val="{00000003-C48E-44FF-B87A-CE3B7B01DE88}"/>
            </c:ext>
          </c:extLst>
        </c:ser>
        <c:dLbls>
          <c:showLegendKey val="0"/>
          <c:showVal val="0"/>
          <c:showCatName val="0"/>
          <c:showSerName val="0"/>
          <c:showPercent val="0"/>
          <c:showBubbleSize val="0"/>
        </c:dLbls>
        <c:gapWidth val="315"/>
        <c:overlap val="-40"/>
        <c:axId val="632245720"/>
        <c:axId val="632243560"/>
      </c:barChart>
      <c:catAx>
        <c:axId val="63224572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sz="1600" dirty="0"/>
                  <a:t>Year</a:t>
                </a:r>
              </a:p>
            </c:rich>
          </c:tx>
          <c:layout>
            <c:manualLayout>
              <c:xMode val="edge"/>
              <c:yMode val="edge"/>
              <c:x val="0.52489247047244092"/>
              <c:y val="0.913109375"/>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32243560"/>
        <c:crosses val="autoZero"/>
        <c:auto val="1"/>
        <c:lblAlgn val="ctr"/>
        <c:lblOffset val="100"/>
        <c:noMultiLvlLbl val="0"/>
      </c:catAx>
      <c:valAx>
        <c:axId val="63224356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dirty="0"/>
                  <a:t>Value (in Millions)</a:t>
                </a:r>
              </a:p>
            </c:rich>
          </c:tx>
          <c:layout>
            <c:manualLayout>
              <c:xMode val="edge"/>
              <c:yMode val="edge"/>
              <c:x val="5.3124999999999999E-2"/>
              <c:y val="0.46408366141732282"/>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32245720"/>
        <c:crosses val="autoZero"/>
        <c:crossBetween val="between"/>
      </c:valAx>
      <c:spPr>
        <a:noFill/>
        <a:ln>
          <a:noFill/>
        </a:ln>
        <a:effectLst/>
      </c:spPr>
    </c:plotArea>
    <c:legend>
      <c:legendPos val="t"/>
      <c:layout>
        <c:manualLayout>
          <c:xMode val="edge"/>
          <c:yMode val="edge"/>
          <c:x val="0.77962855186579938"/>
          <c:y val="0.27619710768280281"/>
          <c:w val="0.17942043963254597"/>
          <c:h val="0.563930605812089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2B03C-96A8-4707-B5EC-68C21B07A62A}"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796C3-2FF4-4803-93BB-4ACF31E50DA9}" type="slidenum">
              <a:rPr lang="en-US" smtClean="0"/>
              <a:t>‹#›</a:t>
            </a:fld>
            <a:endParaRPr lang="en-US"/>
          </a:p>
        </p:txBody>
      </p:sp>
    </p:spTree>
    <p:extLst>
      <p:ext uri="{BB962C8B-B14F-4D97-AF65-F5344CB8AC3E}">
        <p14:creationId xmlns:p14="http://schemas.microsoft.com/office/powerpoint/2010/main" val="1186495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1796C3-2FF4-4803-93BB-4ACF31E50DA9}" type="slidenum">
              <a:rPr lang="en-US" smtClean="0"/>
              <a:t>8</a:t>
            </a:fld>
            <a:endParaRPr lang="en-US"/>
          </a:p>
        </p:txBody>
      </p:sp>
    </p:spTree>
    <p:extLst>
      <p:ext uri="{BB962C8B-B14F-4D97-AF65-F5344CB8AC3E}">
        <p14:creationId xmlns:p14="http://schemas.microsoft.com/office/powerpoint/2010/main" val="132359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1796C3-2FF4-4803-93BB-4ACF31E50DA9}" type="slidenum">
              <a:rPr lang="en-US" smtClean="0"/>
              <a:t>9</a:t>
            </a:fld>
            <a:endParaRPr lang="en-US"/>
          </a:p>
        </p:txBody>
      </p:sp>
    </p:spTree>
    <p:extLst>
      <p:ext uri="{BB962C8B-B14F-4D97-AF65-F5344CB8AC3E}">
        <p14:creationId xmlns:p14="http://schemas.microsoft.com/office/powerpoint/2010/main" val="285478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en-CA"/>
          </a:p>
        </p:txBody>
      </p:sp>
      <p:grpSp>
        <p:nvGrpSpPr>
          <p:cNvPr id="3" name="Group 3"/>
          <p:cNvGrpSpPr/>
          <p:nvPr/>
        </p:nvGrpSpPr>
        <p:grpSpPr>
          <a:xfrm>
            <a:off x="0" y="7200900"/>
            <a:ext cx="18288000" cy="3944699"/>
            <a:chOff x="0" y="0"/>
            <a:chExt cx="7796805" cy="1495993"/>
          </a:xfrm>
        </p:grpSpPr>
        <p:sp>
          <p:nvSpPr>
            <p:cNvPr id="4" name="Freeform 4"/>
            <p:cNvSpPr/>
            <p:nvPr/>
          </p:nvSpPr>
          <p:spPr>
            <a:xfrm>
              <a:off x="0" y="0"/>
              <a:ext cx="7796805" cy="1495993"/>
            </a:xfrm>
            <a:custGeom>
              <a:avLst/>
              <a:gdLst/>
              <a:ahLst/>
              <a:cxnLst/>
              <a:rect l="l" t="t" r="r" b="b"/>
              <a:pathLst>
                <a:path w="7796805" h="1495993">
                  <a:moveTo>
                    <a:pt x="0" y="0"/>
                  </a:moveTo>
                  <a:lnTo>
                    <a:pt x="7796805" y="0"/>
                  </a:lnTo>
                  <a:lnTo>
                    <a:pt x="7796805" y="1495993"/>
                  </a:lnTo>
                  <a:lnTo>
                    <a:pt x="0" y="1495993"/>
                  </a:lnTo>
                  <a:close/>
                </a:path>
              </a:pathLst>
            </a:custGeom>
            <a:solidFill>
              <a:srgbClr val="3A855D"/>
            </a:solidFill>
          </p:spPr>
          <p:txBody>
            <a:bodyPr/>
            <a:lstStyle/>
            <a:p>
              <a:endParaRPr lang="en-CA"/>
            </a:p>
          </p:txBody>
        </p:sp>
        <p:sp>
          <p:nvSpPr>
            <p:cNvPr id="5" name="TextBox 5"/>
            <p:cNvSpPr txBox="1"/>
            <p:nvPr/>
          </p:nvSpPr>
          <p:spPr>
            <a:xfrm>
              <a:off x="0" y="-28575"/>
              <a:ext cx="7796805" cy="1524568"/>
            </a:xfrm>
            <a:prstGeom prst="rect">
              <a:avLst/>
            </a:prstGeom>
          </p:spPr>
          <p:txBody>
            <a:bodyPr lIns="50800" tIns="50800" rIns="50800" bIns="50800" rtlCol="0" anchor="ctr"/>
            <a:lstStyle/>
            <a:p>
              <a:pPr algn="ctr">
                <a:lnSpc>
                  <a:spcPts val="1960"/>
                </a:lnSpc>
                <a:spcBef>
                  <a:spcPct val="0"/>
                </a:spcBef>
              </a:pPr>
              <a:endParaRPr/>
            </a:p>
          </p:txBody>
        </p:sp>
      </p:grpSp>
      <p:sp>
        <p:nvSpPr>
          <p:cNvPr id="6" name="Freeform 6"/>
          <p:cNvSpPr/>
          <p:nvPr/>
        </p:nvSpPr>
        <p:spPr>
          <a:xfrm>
            <a:off x="0" y="5386281"/>
            <a:ext cx="18288000" cy="5132792"/>
          </a:xfrm>
          <a:custGeom>
            <a:avLst/>
            <a:gdLst/>
            <a:ahLst/>
            <a:cxnLst/>
            <a:rect l="l" t="t" r="r" b="b"/>
            <a:pathLst>
              <a:path w="20104489" h="5523017">
                <a:moveTo>
                  <a:pt x="0" y="0"/>
                </a:moveTo>
                <a:lnTo>
                  <a:pt x="20104489" y="0"/>
                </a:lnTo>
                <a:lnTo>
                  <a:pt x="20104489" y="5523017"/>
                </a:lnTo>
                <a:lnTo>
                  <a:pt x="0" y="5523017"/>
                </a:lnTo>
                <a:lnTo>
                  <a:pt x="0" y="0"/>
                </a:lnTo>
                <a:close/>
              </a:path>
            </a:pathLst>
          </a:custGeom>
          <a:blipFill>
            <a:blip r:embed="rId3"/>
            <a:stretch>
              <a:fillRect t="-144363" r="-9035" b="-20568"/>
            </a:stretch>
          </a:blipFill>
        </p:spPr>
        <p:txBody>
          <a:bodyPr/>
          <a:lstStyle/>
          <a:p>
            <a:endParaRPr lang="en-CA"/>
          </a:p>
        </p:txBody>
      </p:sp>
      <p:sp>
        <p:nvSpPr>
          <p:cNvPr id="7" name="TextBox 7"/>
          <p:cNvSpPr txBox="1"/>
          <p:nvPr/>
        </p:nvSpPr>
        <p:spPr>
          <a:xfrm>
            <a:off x="2460502" y="1434342"/>
            <a:ext cx="13838840" cy="3175641"/>
          </a:xfrm>
          <a:prstGeom prst="rect">
            <a:avLst/>
          </a:prstGeom>
        </p:spPr>
        <p:txBody>
          <a:bodyPr lIns="0" tIns="0" rIns="0" bIns="0" rtlCol="0" anchor="t">
            <a:spAutoFit/>
          </a:bodyPr>
          <a:lstStyle/>
          <a:p>
            <a:pPr algn="ctr">
              <a:lnSpc>
                <a:spcPts val="12120"/>
              </a:lnSpc>
            </a:pPr>
            <a:r>
              <a:rPr lang="en-US" sz="12625" spc="-1035">
                <a:solidFill>
                  <a:srgbClr val="3A855D"/>
                </a:solidFill>
                <a:latin typeface="Public Sans"/>
              </a:rPr>
              <a:t>International Trade of Culture and Sports</a:t>
            </a:r>
          </a:p>
        </p:txBody>
      </p:sp>
      <p:sp>
        <p:nvSpPr>
          <p:cNvPr id="8" name="TextBox 8"/>
          <p:cNvSpPr txBox="1"/>
          <p:nvPr/>
        </p:nvSpPr>
        <p:spPr>
          <a:xfrm>
            <a:off x="3570204" y="5074129"/>
            <a:ext cx="11638515" cy="1034472"/>
          </a:xfrm>
          <a:prstGeom prst="rect">
            <a:avLst/>
          </a:prstGeom>
        </p:spPr>
        <p:txBody>
          <a:bodyPr lIns="0" tIns="0" rIns="0" bIns="0" rtlCol="0" anchor="t">
            <a:spAutoFit/>
          </a:bodyPr>
          <a:lstStyle/>
          <a:p>
            <a:pPr algn="ctr">
              <a:lnSpc>
                <a:spcPts val="2569"/>
              </a:lnSpc>
            </a:pPr>
            <a:r>
              <a:rPr lang="en-US" sz="3336" spc="-273">
                <a:solidFill>
                  <a:srgbClr val="3A855D"/>
                </a:solidFill>
                <a:latin typeface="Public Sans"/>
              </a:rPr>
              <a:t>A journey through Canada’s Import and Export of Sports and Culture</a:t>
            </a:r>
          </a:p>
          <a:p>
            <a:pPr algn="ctr">
              <a:lnSpc>
                <a:spcPts val="2569"/>
              </a:lnSpc>
            </a:pPr>
            <a:endParaRPr lang="en-US" sz="3336" spc="-273">
              <a:solidFill>
                <a:srgbClr val="3A855D"/>
              </a:solidFill>
              <a:latin typeface="Public Sans"/>
            </a:endParaRPr>
          </a:p>
          <a:p>
            <a:pPr marL="0" lvl="0" indent="0" algn="ctr">
              <a:lnSpc>
                <a:spcPts val="2569"/>
              </a:lnSpc>
              <a:spcBef>
                <a:spcPct val="0"/>
              </a:spcBef>
            </a:pPr>
            <a:r>
              <a:rPr lang="en-US" sz="3336" spc="-273">
                <a:solidFill>
                  <a:srgbClr val="3A855D"/>
                </a:solidFill>
                <a:latin typeface="Public Sans"/>
              </a:rPr>
              <a:t>Group 1</a:t>
            </a:r>
          </a:p>
        </p:txBody>
      </p:sp>
      <p:sp>
        <p:nvSpPr>
          <p:cNvPr id="9" name="Freeform 9"/>
          <p:cNvSpPr/>
          <p:nvPr/>
        </p:nvSpPr>
        <p:spPr>
          <a:xfrm>
            <a:off x="16914402" y="3224371"/>
            <a:ext cx="1703043" cy="2771224"/>
          </a:xfrm>
          <a:custGeom>
            <a:avLst/>
            <a:gdLst/>
            <a:ahLst/>
            <a:cxnLst/>
            <a:rect l="l" t="t" r="r" b="b"/>
            <a:pathLst>
              <a:path w="1703043" h="2771224">
                <a:moveTo>
                  <a:pt x="0" y="0"/>
                </a:moveTo>
                <a:lnTo>
                  <a:pt x="1703043" y="0"/>
                </a:lnTo>
                <a:lnTo>
                  <a:pt x="1703043" y="2771224"/>
                </a:lnTo>
                <a:lnTo>
                  <a:pt x="0" y="27712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10" name="Freeform 10"/>
          <p:cNvSpPr/>
          <p:nvPr/>
        </p:nvSpPr>
        <p:spPr>
          <a:xfrm rot="7392287">
            <a:off x="-1354653" y="-843323"/>
            <a:ext cx="3383874" cy="2848607"/>
          </a:xfrm>
          <a:custGeom>
            <a:avLst/>
            <a:gdLst/>
            <a:ahLst/>
            <a:cxnLst/>
            <a:rect l="l" t="t" r="r" b="b"/>
            <a:pathLst>
              <a:path w="3383874" h="2848607">
                <a:moveTo>
                  <a:pt x="0" y="0"/>
                </a:moveTo>
                <a:lnTo>
                  <a:pt x="3383875" y="0"/>
                </a:lnTo>
                <a:lnTo>
                  <a:pt x="3383875" y="2848606"/>
                </a:lnTo>
                <a:lnTo>
                  <a:pt x="0" y="284860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CA"/>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905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en-CA"/>
          </a:p>
        </p:txBody>
      </p:sp>
      <p:grpSp>
        <p:nvGrpSpPr>
          <p:cNvPr id="3" name="Group 3"/>
          <p:cNvGrpSpPr/>
          <p:nvPr/>
        </p:nvGrpSpPr>
        <p:grpSpPr>
          <a:xfrm>
            <a:off x="-1733924" y="6971250"/>
            <a:ext cx="21755848" cy="4174349"/>
            <a:chOff x="0" y="0"/>
            <a:chExt cx="7796805" cy="1495993"/>
          </a:xfrm>
        </p:grpSpPr>
        <p:sp>
          <p:nvSpPr>
            <p:cNvPr id="4" name="Freeform 4"/>
            <p:cNvSpPr/>
            <p:nvPr/>
          </p:nvSpPr>
          <p:spPr>
            <a:xfrm>
              <a:off x="0" y="0"/>
              <a:ext cx="7796805" cy="1495993"/>
            </a:xfrm>
            <a:custGeom>
              <a:avLst/>
              <a:gdLst/>
              <a:ahLst/>
              <a:cxnLst/>
              <a:rect l="l" t="t" r="r" b="b"/>
              <a:pathLst>
                <a:path w="7796805" h="1495993">
                  <a:moveTo>
                    <a:pt x="0" y="0"/>
                  </a:moveTo>
                  <a:lnTo>
                    <a:pt x="7796805" y="0"/>
                  </a:lnTo>
                  <a:lnTo>
                    <a:pt x="7796805" y="1495993"/>
                  </a:lnTo>
                  <a:lnTo>
                    <a:pt x="0" y="1495993"/>
                  </a:lnTo>
                  <a:close/>
                </a:path>
              </a:pathLst>
            </a:custGeom>
            <a:solidFill>
              <a:srgbClr val="3A855D"/>
            </a:solidFill>
          </p:spPr>
          <p:txBody>
            <a:bodyPr/>
            <a:lstStyle/>
            <a:p>
              <a:endParaRPr lang="en-CA"/>
            </a:p>
          </p:txBody>
        </p:sp>
        <p:sp>
          <p:nvSpPr>
            <p:cNvPr id="5" name="TextBox 5"/>
            <p:cNvSpPr txBox="1"/>
            <p:nvPr/>
          </p:nvSpPr>
          <p:spPr>
            <a:xfrm>
              <a:off x="0" y="-28575"/>
              <a:ext cx="7796805" cy="1524568"/>
            </a:xfrm>
            <a:prstGeom prst="rect">
              <a:avLst/>
            </a:prstGeom>
          </p:spPr>
          <p:txBody>
            <a:bodyPr lIns="50800" tIns="50800" rIns="50800" bIns="50800" rtlCol="0" anchor="ctr"/>
            <a:lstStyle/>
            <a:p>
              <a:pPr algn="ctr">
                <a:lnSpc>
                  <a:spcPts val="1960"/>
                </a:lnSpc>
                <a:spcBef>
                  <a:spcPct val="0"/>
                </a:spcBef>
              </a:pPr>
              <a:endParaRPr/>
            </a:p>
          </p:txBody>
        </p:sp>
      </p:grpSp>
      <p:sp>
        <p:nvSpPr>
          <p:cNvPr id="6" name="Freeform 6"/>
          <p:cNvSpPr/>
          <p:nvPr/>
        </p:nvSpPr>
        <p:spPr>
          <a:xfrm>
            <a:off x="-762000" y="5372100"/>
            <a:ext cx="20104489" cy="5523017"/>
          </a:xfrm>
          <a:custGeom>
            <a:avLst/>
            <a:gdLst/>
            <a:ahLst/>
            <a:cxnLst/>
            <a:rect l="l" t="t" r="r" b="b"/>
            <a:pathLst>
              <a:path w="20104489" h="5523017">
                <a:moveTo>
                  <a:pt x="0" y="0"/>
                </a:moveTo>
                <a:lnTo>
                  <a:pt x="20104490" y="0"/>
                </a:lnTo>
                <a:lnTo>
                  <a:pt x="20104490" y="5523017"/>
                </a:lnTo>
                <a:lnTo>
                  <a:pt x="0" y="5523017"/>
                </a:lnTo>
                <a:lnTo>
                  <a:pt x="0" y="0"/>
                </a:lnTo>
                <a:close/>
              </a:path>
            </a:pathLst>
          </a:custGeom>
          <a:blipFill>
            <a:blip r:embed="rId3"/>
            <a:stretch>
              <a:fillRect t="-144363" r="-9035" b="-20568"/>
            </a:stretch>
          </a:blipFill>
        </p:spPr>
        <p:txBody>
          <a:bodyPr/>
          <a:lstStyle/>
          <a:p>
            <a:endParaRPr lang="en-CA"/>
          </a:p>
        </p:txBody>
      </p:sp>
      <p:sp>
        <p:nvSpPr>
          <p:cNvPr id="7" name="TextBox 7"/>
          <p:cNvSpPr txBox="1"/>
          <p:nvPr/>
        </p:nvSpPr>
        <p:spPr>
          <a:xfrm>
            <a:off x="1435607" y="2171700"/>
            <a:ext cx="15478795" cy="3547894"/>
          </a:xfrm>
          <a:prstGeom prst="rect">
            <a:avLst/>
          </a:prstGeom>
        </p:spPr>
        <p:txBody>
          <a:bodyPr wrap="square" lIns="0" tIns="0" rIns="0" bIns="0" rtlCol="0" anchor="t">
            <a:spAutoFit/>
          </a:bodyPr>
          <a:lstStyle/>
          <a:p>
            <a:pPr algn="ctr">
              <a:lnSpc>
                <a:spcPts val="15124"/>
              </a:lnSpc>
            </a:pPr>
            <a:r>
              <a:rPr lang="en-US" sz="17384" spc="-1425" dirty="0">
                <a:solidFill>
                  <a:srgbClr val="3A855D"/>
                </a:solidFill>
                <a:latin typeface="Public Sans"/>
              </a:rPr>
              <a:t>Thank you!</a:t>
            </a:r>
            <a:br>
              <a:rPr lang="en-US" sz="17384" spc="-1425" dirty="0">
                <a:solidFill>
                  <a:srgbClr val="3A855D"/>
                </a:solidFill>
                <a:latin typeface="Public Sans"/>
              </a:rPr>
            </a:br>
            <a:endParaRPr lang="en-US" sz="5400" spc="-1425" dirty="0">
              <a:solidFill>
                <a:srgbClr val="3A855D"/>
              </a:solidFill>
              <a:latin typeface="Public Sans"/>
            </a:endParaRPr>
          </a:p>
        </p:txBody>
      </p:sp>
      <p:sp>
        <p:nvSpPr>
          <p:cNvPr id="8" name="Freeform 8"/>
          <p:cNvSpPr/>
          <p:nvPr/>
        </p:nvSpPr>
        <p:spPr>
          <a:xfrm>
            <a:off x="16914402" y="3224371"/>
            <a:ext cx="1703043" cy="2771224"/>
          </a:xfrm>
          <a:custGeom>
            <a:avLst/>
            <a:gdLst/>
            <a:ahLst/>
            <a:cxnLst/>
            <a:rect l="l" t="t" r="r" b="b"/>
            <a:pathLst>
              <a:path w="1703043" h="2771224">
                <a:moveTo>
                  <a:pt x="0" y="0"/>
                </a:moveTo>
                <a:lnTo>
                  <a:pt x="1703043" y="0"/>
                </a:lnTo>
                <a:lnTo>
                  <a:pt x="1703043" y="2771224"/>
                </a:lnTo>
                <a:lnTo>
                  <a:pt x="0" y="27712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9" name="Freeform 9"/>
          <p:cNvSpPr/>
          <p:nvPr/>
        </p:nvSpPr>
        <p:spPr>
          <a:xfrm rot="7392287">
            <a:off x="-1104276" y="-395603"/>
            <a:ext cx="3383874" cy="2848607"/>
          </a:xfrm>
          <a:custGeom>
            <a:avLst/>
            <a:gdLst/>
            <a:ahLst/>
            <a:cxnLst/>
            <a:rect l="l" t="t" r="r" b="b"/>
            <a:pathLst>
              <a:path w="3383874" h="2848607">
                <a:moveTo>
                  <a:pt x="0" y="0"/>
                </a:moveTo>
                <a:lnTo>
                  <a:pt x="3383875" y="0"/>
                </a:lnTo>
                <a:lnTo>
                  <a:pt x="3383875" y="2848606"/>
                </a:lnTo>
                <a:lnTo>
                  <a:pt x="0" y="284860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CA"/>
          </a:p>
        </p:txBody>
      </p:sp>
      <p:sp>
        <p:nvSpPr>
          <p:cNvPr id="10" name="TextBox 9">
            <a:extLst>
              <a:ext uri="{FF2B5EF4-FFF2-40B4-BE49-F238E27FC236}">
                <a16:creationId xmlns:a16="http://schemas.microsoft.com/office/drawing/2014/main" id="{F1FACCD1-F571-86C0-930C-702F2B001DA2}"/>
              </a:ext>
            </a:extLst>
          </p:cNvPr>
          <p:cNvSpPr txBox="1"/>
          <p:nvPr/>
        </p:nvSpPr>
        <p:spPr>
          <a:xfrm>
            <a:off x="5867400" y="4152900"/>
            <a:ext cx="7924800" cy="2769989"/>
          </a:xfrm>
          <a:prstGeom prst="rect">
            <a:avLst/>
          </a:prstGeom>
          <a:noFill/>
        </p:spPr>
        <p:txBody>
          <a:bodyPr wrap="square" rtlCol="0">
            <a:spAutoFit/>
          </a:bodyPr>
          <a:lstStyle/>
          <a:p>
            <a:r>
              <a:rPr lang="en-US" sz="2400" b="1" dirty="0">
                <a:solidFill>
                  <a:srgbClr val="339966"/>
                </a:solidFill>
                <a:latin typeface="Public Sans" panose="020B0604020202020204" charset="0"/>
              </a:rPr>
              <a:t>Presented by: Vaibhav Ahuja</a:t>
            </a:r>
          </a:p>
          <a:p>
            <a:r>
              <a:rPr lang="en-US" sz="2400" b="1" dirty="0">
                <a:solidFill>
                  <a:srgbClr val="339966"/>
                </a:solidFill>
                <a:latin typeface="Public Sans" panose="020B0604020202020204" charset="0"/>
              </a:rPr>
              <a:t>                             Rishab Chakrabarti</a:t>
            </a:r>
          </a:p>
          <a:p>
            <a:r>
              <a:rPr lang="en-US" sz="2400" b="1" dirty="0">
                <a:solidFill>
                  <a:srgbClr val="339966"/>
                </a:solidFill>
                <a:latin typeface="Public Sans" panose="020B0604020202020204" charset="0"/>
              </a:rPr>
              <a:t>                             Aaron Acheampong-Okyere</a:t>
            </a:r>
          </a:p>
          <a:p>
            <a:r>
              <a:rPr lang="en-US" sz="2400" b="1" dirty="0">
                <a:solidFill>
                  <a:srgbClr val="339966"/>
                </a:solidFill>
                <a:latin typeface="Public Sans" panose="020B0604020202020204" charset="0"/>
              </a:rPr>
              <a:t>                             Farhan Abbas Abidi</a:t>
            </a:r>
          </a:p>
          <a:p>
            <a:r>
              <a:rPr lang="en-US" sz="2400" b="1" dirty="0">
                <a:solidFill>
                  <a:srgbClr val="339966"/>
                </a:solidFill>
                <a:latin typeface="Public Sans" panose="020B0604020202020204" charset="0"/>
              </a:rPr>
              <a:t>                             Precious Obianuju Chime</a:t>
            </a:r>
          </a:p>
          <a:p>
            <a:endParaRPr lang="en-US" dirty="0"/>
          </a:p>
          <a:p>
            <a:endParaRPr lang="en-US" dirty="0"/>
          </a:p>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en-CA"/>
          </a:p>
        </p:txBody>
      </p:sp>
      <p:grpSp>
        <p:nvGrpSpPr>
          <p:cNvPr id="3" name="Group 3"/>
          <p:cNvGrpSpPr/>
          <p:nvPr/>
        </p:nvGrpSpPr>
        <p:grpSpPr>
          <a:xfrm>
            <a:off x="1946196" y="1351924"/>
            <a:ext cx="14395608" cy="7583153"/>
            <a:chOff x="0" y="0"/>
            <a:chExt cx="3791436" cy="1997209"/>
          </a:xfrm>
        </p:grpSpPr>
        <p:sp>
          <p:nvSpPr>
            <p:cNvPr id="4" name="Freeform 4"/>
            <p:cNvSpPr/>
            <p:nvPr/>
          </p:nvSpPr>
          <p:spPr>
            <a:xfrm>
              <a:off x="0" y="0"/>
              <a:ext cx="3791436" cy="1997209"/>
            </a:xfrm>
            <a:custGeom>
              <a:avLst/>
              <a:gdLst/>
              <a:ahLst/>
              <a:cxnLst/>
              <a:rect l="l" t="t" r="r" b="b"/>
              <a:pathLst>
                <a:path w="3791436" h="1997209">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3A855D"/>
            </a:solidFill>
          </p:spPr>
          <p:txBody>
            <a:bodyPr/>
            <a:lstStyle/>
            <a:p>
              <a:endParaRPr lang="en-CA"/>
            </a:p>
          </p:txBody>
        </p:sp>
        <p:sp>
          <p:nvSpPr>
            <p:cNvPr id="5" name="TextBox 5"/>
            <p:cNvSpPr txBox="1"/>
            <p:nvPr/>
          </p:nvSpPr>
          <p:spPr>
            <a:xfrm>
              <a:off x="0" y="85725"/>
              <a:ext cx="3791436" cy="1911484"/>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3160971" y="2396150"/>
            <a:ext cx="11966057" cy="2125979"/>
          </a:xfrm>
          <a:prstGeom prst="rect">
            <a:avLst/>
          </a:prstGeom>
        </p:spPr>
        <p:txBody>
          <a:bodyPr lIns="0" tIns="0" rIns="0" bIns="0" rtlCol="0" anchor="t">
            <a:spAutoFit/>
          </a:bodyPr>
          <a:lstStyle/>
          <a:p>
            <a:pPr algn="ctr">
              <a:lnSpc>
                <a:spcPts val="8159"/>
              </a:lnSpc>
            </a:pPr>
            <a:r>
              <a:rPr lang="en-US" sz="8499" spc="-696" dirty="0">
                <a:solidFill>
                  <a:srgbClr val="F1F0EC"/>
                </a:solidFill>
                <a:latin typeface="Public Sans"/>
              </a:rPr>
              <a:t>Canadian Culture &amp; Sports, Across Borders.</a:t>
            </a:r>
          </a:p>
        </p:txBody>
      </p:sp>
      <p:sp>
        <p:nvSpPr>
          <p:cNvPr id="7" name="TextBox 7"/>
          <p:cNvSpPr txBox="1"/>
          <p:nvPr/>
        </p:nvSpPr>
        <p:spPr>
          <a:xfrm>
            <a:off x="4180767" y="5079629"/>
            <a:ext cx="9926465" cy="2769989"/>
          </a:xfrm>
          <a:prstGeom prst="rect">
            <a:avLst/>
          </a:prstGeom>
        </p:spPr>
        <p:txBody>
          <a:bodyPr lIns="0" tIns="0" rIns="0" bIns="0" rtlCol="0" anchor="t">
            <a:spAutoFit/>
          </a:bodyPr>
          <a:lstStyle/>
          <a:p>
            <a:pPr marL="0" lvl="0" indent="0" algn="ctr">
              <a:lnSpc>
                <a:spcPts val="2699"/>
              </a:lnSpc>
              <a:spcBef>
                <a:spcPct val="0"/>
              </a:spcBef>
            </a:pPr>
            <a:r>
              <a:rPr lang="en-US" sz="2400" spc="119" dirty="0">
                <a:solidFill>
                  <a:srgbClr val="F1F0EC"/>
                </a:solidFill>
                <a:latin typeface="Public Sans Medium"/>
              </a:rPr>
              <a:t>Canada has played a significant part in exporting its culture and sports products to the world. From Poutine to the NHL, Canada’s place in today’s global economy is unquestioned. But to understand the beating heart of Canada's culture and sports trade, one needs to analyze how it exports its culture and sports influences on the wider global community, and what influences Canada welcomes through its ports as it positions itself uniquely as a hub of global trade.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en-CA"/>
          </a:p>
        </p:txBody>
      </p:sp>
      <p:grpSp>
        <p:nvGrpSpPr>
          <p:cNvPr id="3" name="Group 3"/>
          <p:cNvGrpSpPr/>
          <p:nvPr/>
        </p:nvGrpSpPr>
        <p:grpSpPr>
          <a:xfrm>
            <a:off x="-79870" y="-1485900"/>
            <a:ext cx="314174" cy="12004159"/>
            <a:chOff x="0" y="0"/>
            <a:chExt cx="87993" cy="3362084"/>
          </a:xfrm>
        </p:grpSpPr>
        <p:sp>
          <p:nvSpPr>
            <p:cNvPr id="4" name="Freeform 4"/>
            <p:cNvSpPr/>
            <p:nvPr/>
          </p:nvSpPr>
          <p:spPr>
            <a:xfrm>
              <a:off x="0" y="0"/>
              <a:ext cx="87993" cy="3362084"/>
            </a:xfrm>
            <a:custGeom>
              <a:avLst/>
              <a:gdLst/>
              <a:ahLst/>
              <a:cxnLst/>
              <a:rect l="l" t="t" r="r" b="b"/>
              <a:pathLst>
                <a:path w="87993" h="3362084">
                  <a:moveTo>
                    <a:pt x="43996" y="0"/>
                  </a:moveTo>
                  <a:lnTo>
                    <a:pt x="43996" y="0"/>
                  </a:lnTo>
                  <a:cubicBezTo>
                    <a:pt x="68295" y="0"/>
                    <a:pt x="87993" y="19698"/>
                    <a:pt x="87993" y="43996"/>
                  </a:cubicBezTo>
                  <a:lnTo>
                    <a:pt x="87993" y="3318088"/>
                  </a:lnTo>
                  <a:cubicBezTo>
                    <a:pt x="87993" y="3342386"/>
                    <a:pt x="68295" y="3362084"/>
                    <a:pt x="43996" y="3362084"/>
                  </a:cubicBezTo>
                  <a:lnTo>
                    <a:pt x="43996" y="3362084"/>
                  </a:lnTo>
                  <a:cubicBezTo>
                    <a:pt x="19698" y="3362084"/>
                    <a:pt x="0" y="3342386"/>
                    <a:pt x="0" y="3318088"/>
                  </a:cubicBezTo>
                  <a:lnTo>
                    <a:pt x="0" y="43996"/>
                  </a:lnTo>
                  <a:cubicBezTo>
                    <a:pt x="0" y="19698"/>
                    <a:pt x="19698" y="0"/>
                    <a:pt x="43996" y="0"/>
                  </a:cubicBezTo>
                  <a:close/>
                </a:path>
              </a:pathLst>
            </a:custGeom>
            <a:solidFill>
              <a:srgbClr val="3A855D"/>
            </a:solidFill>
          </p:spPr>
          <p:txBody>
            <a:bodyPr/>
            <a:lstStyle/>
            <a:p>
              <a:endParaRPr lang="en-CA"/>
            </a:p>
          </p:txBody>
        </p:sp>
        <p:sp>
          <p:nvSpPr>
            <p:cNvPr id="5" name="TextBox 5"/>
            <p:cNvSpPr txBox="1"/>
            <p:nvPr/>
          </p:nvSpPr>
          <p:spPr>
            <a:xfrm>
              <a:off x="0" y="85725"/>
              <a:ext cx="87993" cy="3276359"/>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782782" y="397498"/>
            <a:ext cx="8031015" cy="631202"/>
          </a:xfrm>
          <a:prstGeom prst="rect">
            <a:avLst/>
          </a:prstGeom>
        </p:spPr>
        <p:txBody>
          <a:bodyPr lIns="0" tIns="0" rIns="0" bIns="0" rtlCol="0" anchor="t">
            <a:spAutoFit/>
          </a:bodyPr>
          <a:lstStyle/>
          <a:p>
            <a:pPr>
              <a:lnSpc>
                <a:spcPts val="4603"/>
              </a:lnSpc>
            </a:pPr>
            <a:r>
              <a:rPr lang="en-US" sz="4794" spc="-393">
                <a:solidFill>
                  <a:srgbClr val="3A855D"/>
                </a:solidFill>
                <a:latin typeface="Public Sans"/>
              </a:rPr>
              <a:t>Leading Trading Partner- Import</a:t>
            </a:r>
          </a:p>
        </p:txBody>
      </p:sp>
      <p:pic>
        <p:nvPicPr>
          <p:cNvPr id="8" name="Picture 7">
            <a:extLst>
              <a:ext uri="{FF2B5EF4-FFF2-40B4-BE49-F238E27FC236}">
                <a16:creationId xmlns:a16="http://schemas.microsoft.com/office/drawing/2014/main" id="{8797CB8F-F141-32A9-9E86-DA2BAAFE4247}"/>
              </a:ext>
            </a:extLst>
          </p:cNvPr>
          <p:cNvPicPr>
            <a:picLocks noChangeAspect="1"/>
          </p:cNvPicPr>
          <p:nvPr/>
        </p:nvPicPr>
        <p:blipFill>
          <a:blip r:embed="rId3"/>
          <a:stretch>
            <a:fillRect/>
          </a:stretch>
        </p:blipFill>
        <p:spPr>
          <a:xfrm>
            <a:off x="2400300" y="1402543"/>
            <a:ext cx="13487400" cy="7434907"/>
          </a:xfrm>
          <a:prstGeom prst="rect">
            <a:avLst/>
          </a:prstGeom>
        </p:spPr>
      </p:pic>
      <p:sp>
        <p:nvSpPr>
          <p:cNvPr id="9" name="TextBox 8">
            <a:extLst>
              <a:ext uri="{FF2B5EF4-FFF2-40B4-BE49-F238E27FC236}">
                <a16:creationId xmlns:a16="http://schemas.microsoft.com/office/drawing/2014/main" id="{D50F49C1-579B-466A-AF0F-86B65811C9AF}"/>
              </a:ext>
            </a:extLst>
          </p:cNvPr>
          <p:cNvSpPr txBox="1"/>
          <p:nvPr/>
        </p:nvSpPr>
        <p:spPr>
          <a:xfrm>
            <a:off x="1736402" y="9100559"/>
            <a:ext cx="15049500" cy="461665"/>
          </a:xfrm>
          <a:prstGeom prst="rect">
            <a:avLst/>
          </a:prstGeom>
          <a:noFill/>
        </p:spPr>
        <p:txBody>
          <a:bodyPr wrap="square" rtlCol="0">
            <a:spAutoFit/>
          </a:bodyPr>
          <a:lstStyle/>
          <a:p>
            <a:r>
              <a:rPr lang="en-CA" sz="2400" b="1" dirty="0"/>
              <a:t>In 2021 the United States contributed as Canada ‘s most significant trade partner. Amounting to 59.5% of all imports.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0216" y="3098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en-CA"/>
          </a:p>
        </p:txBody>
      </p:sp>
      <p:grpSp>
        <p:nvGrpSpPr>
          <p:cNvPr id="3" name="Group 3"/>
          <p:cNvGrpSpPr/>
          <p:nvPr/>
        </p:nvGrpSpPr>
        <p:grpSpPr>
          <a:xfrm>
            <a:off x="-76200" y="-1470857"/>
            <a:ext cx="314174" cy="12004159"/>
            <a:chOff x="0" y="0"/>
            <a:chExt cx="87993" cy="3362084"/>
          </a:xfrm>
        </p:grpSpPr>
        <p:sp>
          <p:nvSpPr>
            <p:cNvPr id="4" name="Freeform 4"/>
            <p:cNvSpPr/>
            <p:nvPr/>
          </p:nvSpPr>
          <p:spPr>
            <a:xfrm>
              <a:off x="0" y="0"/>
              <a:ext cx="87993" cy="3362084"/>
            </a:xfrm>
            <a:custGeom>
              <a:avLst/>
              <a:gdLst/>
              <a:ahLst/>
              <a:cxnLst/>
              <a:rect l="l" t="t" r="r" b="b"/>
              <a:pathLst>
                <a:path w="87993" h="3362084">
                  <a:moveTo>
                    <a:pt x="43996" y="0"/>
                  </a:moveTo>
                  <a:lnTo>
                    <a:pt x="43996" y="0"/>
                  </a:lnTo>
                  <a:cubicBezTo>
                    <a:pt x="68295" y="0"/>
                    <a:pt x="87993" y="19698"/>
                    <a:pt x="87993" y="43996"/>
                  </a:cubicBezTo>
                  <a:lnTo>
                    <a:pt x="87993" y="3318088"/>
                  </a:lnTo>
                  <a:cubicBezTo>
                    <a:pt x="87993" y="3342386"/>
                    <a:pt x="68295" y="3362084"/>
                    <a:pt x="43996" y="3362084"/>
                  </a:cubicBezTo>
                  <a:lnTo>
                    <a:pt x="43996" y="3362084"/>
                  </a:lnTo>
                  <a:cubicBezTo>
                    <a:pt x="19698" y="3362084"/>
                    <a:pt x="0" y="3342386"/>
                    <a:pt x="0" y="3318088"/>
                  </a:cubicBezTo>
                  <a:lnTo>
                    <a:pt x="0" y="43996"/>
                  </a:lnTo>
                  <a:cubicBezTo>
                    <a:pt x="0" y="19698"/>
                    <a:pt x="19698" y="0"/>
                    <a:pt x="43996" y="0"/>
                  </a:cubicBezTo>
                  <a:close/>
                </a:path>
              </a:pathLst>
            </a:custGeom>
            <a:solidFill>
              <a:srgbClr val="3A855D"/>
            </a:solidFill>
          </p:spPr>
          <p:txBody>
            <a:bodyPr/>
            <a:lstStyle/>
            <a:p>
              <a:endParaRPr lang="en-CA" dirty="0"/>
            </a:p>
          </p:txBody>
        </p:sp>
        <p:sp>
          <p:nvSpPr>
            <p:cNvPr id="5" name="TextBox 5"/>
            <p:cNvSpPr txBox="1"/>
            <p:nvPr/>
          </p:nvSpPr>
          <p:spPr>
            <a:xfrm>
              <a:off x="0" y="85725"/>
              <a:ext cx="87993" cy="3276359"/>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726592" y="359882"/>
            <a:ext cx="9368502" cy="1612008"/>
          </a:xfrm>
          <a:prstGeom prst="rect">
            <a:avLst/>
          </a:prstGeom>
        </p:spPr>
        <p:txBody>
          <a:bodyPr lIns="0" tIns="0" rIns="0" bIns="0" rtlCol="0" anchor="t">
            <a:spAutoFit/>
          </a:bodyPr>
          <a:lstStyle/>
          <a:p>
            <a:pPr>
              <a:lnSpc>
                <a:spcPts val="6148"/>
              </a:lnSpc>
            </a:pPr>
            <a:r>
              <a:rPr lang="en-US" sz="6404" spc="-525" dirty="0">
                <a:solidFill>
                  <a:srgbClr val="3A855D"/>
                </a:solidFill>
                <a:latin typeface="Public Sans"/>
              </a:rPr>
              <a:t>Trends in Culture and Sports: Imports vs. Exports</a:t>
            </a:r>
          </a:p>
        </p:txBody>
      </p:sp>
      <p:sp>
        <p:nvSpPr>
          <p:cNvPr id="13" name="TextBox 12">
            <a:extLst>
              <a:ext uri="{FF2B5EF4-FFF2-40B4-BE49-F238E27FC236}">
                <a16:creationId xmlns:a16="http://schemas.microsoft.com/office/drawing/2014/main" id="{4E66190D-8D91-A380-466A-99B4E380930F}"/>
              </a:ext>
            </a:extLst>
          </p:cNvPr>
          <p:cNvSpPr txBox="1"/>
          <p:nvPr/>
        </p:nvSpPr>
        <p:spPr>
          <a:xfrm>
            <a:off x="1295400" y="8882603"/>
            <a:ext cx="15697200" cy="830997"/>
          </a:xfrm>
          <a:prstGeom prst="rect">
            <a:avLst/>
          </a:prstGeom>
          <a:noFill/>
        </p:spPr>
        <p:txBody>
          <a:bodyPr wrap="square" rtlCol="0">
            <a:spAutoFit/>
          </a:bodyPr>
          <a:lstStyle/>
          <a:p>
            <a:r>
              <a:rPr lang="en-CA" sz="2400" b="1" dirty="0"/>
              <a:t>There was a significant increase in both imports and exports during the 2012-13 period, conversely there was also a notable decline in both exports and imports in the period between 2020-21.</a:t>
            </a:r>
          </a:p>
        </p:txBody>
      </p:sp>
      <p:graphicFrame>
        <p:nvGraphicFramePr>
          <p:cNvPr id="10" name="Chart 9">
            <a:extLst>
              <a:ext uri="{FF2B5EF4-FFF2-40B4-BE49-F238E27FC236}">
                <a16:creationId xmlns:a16="http://schemas.microsoft.com/office/drawing/2014/main" id="{1737A85C-625B-A930-9368-D81AADD4DA73}"/>
              </a:ext>
            </a:extLst>
          </p:cNvPr>
          <p:cNvGraphicFramePr/>
          <p:nvPr>
            <p:extLst>
              <p:ext uri="{D42A27DB-BD31-4B8C-83A1-F6EECF244321}">
                <p14:modId xmlns:p14="http://schemas.microsoft.com/office/powerpoint/2010/main" val="186411186"/>
              </p:ext>
            </p:extLst>
          </p:nvPr>
        </p:nvGraphicFramePr>
        <p:xfrm>
          <a:off x="1763722" y="1971890"/>
          <a:ext cx="14555712" cy="65641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7" dur="2500"/>
                                        <p:tgtEl>
                                          <p:spTgt spid="10">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12" dur="2500"/>
                                        <p:tgtEl>
                                          <p:spTgt spid="10">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Chart bld="series"/>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en-CA"/>
          </a:p>
        </p:txBody>
      </p:sp>
      <p:sp>
        <p:nvSpPr>
          <p:cNvPr id="6" name="TextBox 6"/>
          <p:cNvSpPr txBox="1"/>
          <p:nvPr/>
        </p:nvSpPr>
        <p:spPr>
          <a:xfrm>
            <a:off x="557806" y="333173"/>
            <a:ext cx="9576794" cy="1436291"/>
          </a:xfrm>
          <a:prstGeom prst="rect">
            <a:avLst/>
          </a:prstGeom>
        </p:spPr>
        <p:txBody>
          <a:bodyPr wrap="square" lIns="0" tIns="0" rIns="0" bIns="0" rtlCol="0" anchor="t">
            <a:spAutoFit/>
          </a:bodyPr>
          <a:lstStyle/>
          <a:p>
            <a:pPr>
              <a:lnSpc>
                <a:spcPts val="5619"/>
              </a:lnSpc>
            </a:pPr>
            <a:r>
              <a:rPr lang="en-US" sz="5853" spc="-479" dirty="0">
                <a:solidFill>
                  <a:srgbClr val="3A855D"/>
                </a:solidFill>
                <a:latin typeface="Public Sans"/>
              </a:rPr>
              <a:t>Culture Imports: Francophone Africa vs ASEAN Countries</a:t>
            </a:r>
          </a:p>
        </p:txBody>
      </p:sp>
      <p:sp>
        <p:nvSpPr>
          <p:cNvPr id="8" name="TextBox 7">
            <a:extLst>
              <a:ext uri="{FF2B5EF4-FFF2-40B4-BE49-F238E27FC236}">
                <a16:creationId xmlns:a16="http://schemas.microsoft.com/office/drawing/2014/main" id="{072CE1AA-07D3-1931-E084-F97906942A22}"/>
              </a:ext>
            </a:extLst>
          </p:cNvPr>
          <p:cNvSpPr txBox="1"/>
          <p:nvPr/>
        </p:nvSpPr>
        <p:spPr>
          <a:xfrm>
            <a:off x="2667000" y="9258300"/>
            <a:ext cx="13487400" cy="707886"/>
          </a:xfrm>
          <a:prstGeom prst="rect">
            <a:avLst/>
          </a:prstGeom>
          <a:noFill/>
        </p:spPr>
        <p:txBody>
          <a:bodyPr wrap="square" rtlCol="0">
            <a:spAutoFit/>
          </a:bodyPr>
          <a:lstStyle/>
          <a:p>
            <a:r>
              <a:rPr lang="en-CA" sz="2000" b="1" dirty="0"/>
              <a:t>There is a notable disparity between imports from Francophone Africa as compared to ASEAN countries, with the latter being a more significant trade partner. This owes to limited trading infrastructure, and unfavorable economic conditions. </a:t>
            </a:r>
          </a:p>
        </p:txBody>
      </p:sp>
      <p:graphicFrame>
        <p:nvGraphicFramePr>
          <p:cNvPr id="11" name="Chart 10">
            <a:extLst>
              <a:ext uri="{FF2B5EF4-FFF2-40B4-BE49-F238E27FC236}">
                <a16:creationId xmlns:a16="http://schemas.microsoft.com/office/drawing/2014/main" id="{9621E404-469F-493D-A091-DA4D950D3FD7}"/>
              </a:ext>
            </a:extLst>
          </p:cNvPr>
          <p:cNvGraphicFramePr/>
          <p:nvPr>
            <p:extLst>
              <p:ext uri="{D42A27DB-BD31-4B8C-83A1-F6EECF244321}">
                <p14:modId xmlns:p14="http://schemas.microsoft.com/office/powerpoint/2010/main" val="3568305991"/>
              </p:ext>
            </p:extLst>
          </p:nvPr>
        </p:nvGraphicFramePr>
        <p:xfrm>
          <a:off x="876300" y="1769464"/>
          <a:ext cx="16535399" cy="733121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7" dur="2000"/>
                                        <p:tgtEl>
                                          <p:spTgt spid="11">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12" dur="2000"/>
                                        <p:tgtEl>
                                          <p:spTgt spid="11">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17" dur="1500"/>
                                        <p:tgtEl>
                                          <p:spTgt spid="11">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Chart bld="series"/>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en-CA"/>
          </a:p>
        </p:txBody>
      </p:sp>
      <p:sp>
        <p:nvSpPr>
          <p:cNvPr id="3" name="TextBox 3"/>
          <p:cNvSpPr txBox="1"/>
          <p:nvPr/>
        </p:nvSpPr>
        <p:spPr>
          <a:xfrm>
            <a:off x="359259" y="728227"/>
            <a:ext cx="17014341" cy="1051570"/>
          </a:xfrm>
          <a:prstGeom prst="rect">
            <a:avLst/>
          </a:prstGeom>
        </p:spPr>
        <p:txBody>
          <a:bodyPr wrap="square" lIns="0" tIns="0" rIns="0" bIns="0" rtlCol="0" anchor="t">
            <a:spAutoFit/>
          </a:bodyPr>
          <a:lstStyle/>
          <a:p>
            <a:pPr>
              <a:lnSpc>
                <a:spcPts val="8159"/>
              </a:lnSpc>
            </a:pPr>
            <a:r>
              <a:rPr lang="en-US" sz="8499" spc="-696" dirty="0">
                <a:solidFill>
                  <a:srgbClr val="3A855D"/>
                </a:solidFill>
                <a:latin typeface="Public Sans"/>
              </a:rPr>
              <a:t>Top 5 Trading Partners in 2021</a:t>
            </a:r>
          </a:p>
        </p:txBody>
      </p:sp>
      <p:pic>
        <p:nvPicPr>
          <p:cNvPr id="4" name="Picture 3">
            <a:extLst>
              <a:ext uri="{FF2B5EF4-FFF2-40B4-BE49-F238E27FC236}">
                <a16:creationId xmlns:a16="http://schemas.microsoft.com/office/drawing/2014/main" id="{6571B4D7-5318-2960-C660-0EEDC12675CA}"/>
              </a:ext>
            </a:extLst>
          </p:cNvPr>
          <p:cNvPicPr>
            <a:picLocks noChangeAspect="1"/>
          </p:cNvPicPr>
          <p:nvPr/>
        </p:nvPicPr>
        <p:blipFill>
          <a:blip r:embed="rId3"/>
          <a:stretch>
            <a:fillRect/>
          </a:stretch>
        </p:blipFill>
        <p:spPr>
          <a:xfrm>
            <a:off x="180491" y="2194743"/>
            <a:ext cx="9192109" cy="5897513"/>
          </a:xfrm>
          <a:prstGeom prst="rect">
            <a:avLst/>
          </a:prstGeom>
        </p:spPr>
      </p:pic>
      <p:pic>
        <p:nvPicPr>
          <p:cNvPr id="6" name="Picture 5">
            <a:extLst>
              <a:ext uri="{FF2B5EF4-FFF2-40B4-BE49-F238E27FC236}">
                <a16:creationId xmlns:a16="http://schemas.microsoft.com/office/drawing/2014/main" id="{38A5A8B7-27BF-8905-8A9D-9570B9F43C71}"/>
              </a:ext>
            </a:extLst>
          </p:cNvPr>
          <p:cNvPicPr>
            <a:picLocks noChangeAspect="1"/>
          </p:cNvPicPr>
          <p:nvPr/>
        </p:nvPicPr>
        <p:blipFill>
          <a:blip r:embed="rId4"/>
          <a:stretch>
            <a:fillRect/>
          </a:stretch>
        </p:blipFill>
        <p:spPr>
          <a:xfrm>
            <a:off x="9372600" y="2203346"/>
            <a:ext cx="8750360" cy="5897513"/>
          </a:xfrm>
          <a:prstGeom prst="rect">
            <a:avLst/>
          </a:prstGeom>
        </p:spPr>
      </p:pic>
      <p:sp>
        <p:nvSpPr>
          <p:cNvPr id="8" name="TextBox 7">
            <a:extLst>
              <a:ext uri="{FF2B5EF4-FFF2-40B4-BE49-F238E27FC236}">
                <a16:creationId xmlns:a16="http://schemas.microsoft.com/office/drawing/2014/main" id="{5FFBB61B-4888-B627-9E21-6FBCE3F7A09F}"/>
              </a:ext>
            </a:extLst>
          </p:cNvPr>
          <p:cNvSpPr txBox="1"/>
          <p:nvPr/>
        </p:nvSpPr>
        <p:spPr>
          <a:xfrm>
            <a:off x="762000" y="8724900"/>
            <a:ext cx="16992600" cy="1477328"/>
          </a:xfrm>
          <a:prstGeom prst="rect">
            <a:avLst/>
          </a:prstGeom>
          <a:noFill/>
        </p:spPr>
        <p:txBody>
          <a:bodyPr wrap="square" rtlCol="0">
            <a:spAutoFit/>
          </a:bodyPr>
          <a:lstStyle/>
          <a:p>
            <a:r>
              <a:rPr lang="en-CA" sz="2400" b="1" dirty="0"/>
              <a:t>The United States serves as Canada’s leading trade partner in both imports and exports for the year 2021, followed by the United Kingdom, Germany, European Union countries, and China. It is evident that Canada imports more than it exports as regards these trade partners.</a:t>
            </a:r>
          </a:p>
          <a:p>
            <a:endParaRPr lang="en-CA"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7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en-CA"/>
          </a:p>
        </p:txBody>
      </p:sp>
      <p:sp>
        <p:nvSpPr>
          <p:cNvPr id="3" name="TextBox 3"/>
          <p:cNvSpPr txBox="1"/>
          <p:nvPr/>
        </p:nvSpPr>
        <p:spPr>
          <a:xfrm>
            <a:off x="1240185" y="529855"/>
            <a:ext cx="8702515" cy="2125979"/>
          </a:xfrm>
          <a:prstGeom prst="rect">
            <a:avLst/>
          </a:prstGeom>
        </p:spPr>
        <p:txBody>
          <a:bodyPr lIns="0" tIns="0" rIns="0" bIns="0" rtlCol="0" anchor="t">
            <a:spAutoFit/>
          </a:bodyPr>
          <a:lstStyle/>
          <a:p>
            <a:pPr>
              <a:lnSpc>
                <a:spcPts val="8159"/>
              </a:lnSpc>
            </a:pPr>
            <a:r>
              <a:rPr lang="en-US" sz="8499" spc="-696">
                <a:solidFill>
                  <a:srgbClr val="3A855D"/>
                </a:solidFill>
                <a:latin typeface="Public Sans"/>
              </a:rPr>
              <a:t>Canada-Australia Trade Balance</a:t>
            </a:r>
          </a:p>
        </p:txBody>
      </p:sp>
      <p:sp>
        <p:nvSpPr>
          <p:cNvPr id="6" name="TextBox 5">
            <a:extLst>
              <a:ext uri="{FF2B5EF4-FFF2-40B4-BE49-F238E27FC236}">
                <a16:creationId xmlns:a16="http://schemas.microsoft.com/office/drawing/2014/main" id="{D0A0947A-AC88-529F-AB82-C59304220211}"/>
              </a:ext>
            </a:extLst>
          </p:cNvPr>
          <p:cNvSpPr txBox="1"/>
          <p:nvPr/>
        </p:nvSpPr>
        <p:spPr>
          <a:xfrm>
            <a:off x="1828800" y="9258300"/>
            <a:ext cx="15011400" cy="830997"/>
          </a:xfrm>
          <a:prstGeom prst="rect">
            <a:avLst/>
          </a:prstGeom>
          <a:noFill/>
        </p:spPr>
        <p:txBody>
          <a:bodyPr wrap="square" rtlCol="0">
            <a:spAutoFit/>
          </a:bodyPr>
          <a:lstStyle/>
          <a:p>
            <a:r>
              <a:rPr lang="en-CA" sz="2400" b="1" dirty="0"/>
              <a:t>We observed a trade deficit from 2020-2021 which means that Canada’s imports exceeded its exports. The decline however begins in 2019 and continues further owing to the Covid-19 pandemic.</a:t>
            </a:r>
          </a:p>
        </p:txBody>
      </p:sp>
      <p:graphicFrame>
        <p:nvGraphicFramePr>
          <p:cNvPr id="8" name="Chart 7">
            <a:extLst>
              <a:ext uri="{FF2B5EF4-FFF2-40B4-BE49-F238E27FC236}">
                <a16:creationId xmlns:a16="http://schemas.microsoft.com/office/drawing/2014/main" id="{E73DF8F9-9D38-3475-6A42-0B7F7BC50866}"/>
              </a:ext>
            </a:extLst>
          </p:cNvPr>
          <p:cNvGraphicFramePr/>
          <p:nvPr>
            <p:extLst>
              <p:ext uri="{D42A27DB-BD31-4B8C-83A1-F6EECF244321}">
                <p14:modId xmlns:p14="http://schemas.microsoft.com/office/powerpoint/2010/main" val="3323368747"/>
              </p:ext>
            </p:extLst>
          </p:nvPr>
        </p:nvGraphicFramePr>
        <p:xfrm>
          <a:off x="2190050" y="2677605"/>
          <a:ext cx="13907900" cy="64599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graphicEl>
                                              <a:chart seriesIdx="0" categoryIdx="-4" bldStep="series"/>
                                            </p:graphicEl>
                                          </p:spTgt>
                                        </p:tgtEl>
                                        <p:attrNameLst>
                                          <p:attrName>style.visibility</p:attrName>
                                        </p:attrNameLst>
                                      </p:cBhvr>
                                      <p:to>
                                        <p:strVal val="visible"/>
                                      </p:to>
                                    </p:set>
                                    <p:animEffect transition="in" filter="wipe(left)">
                                      <p:cBhvr>
                                        <p:cTn id="7" dur="2000"/>
                                        <p:tgtEl>
                                          <p:spTgt spid="8">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329"/>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16301" r="-1828" b="-16301"/>
            </a:stretch>
          </a:blipFill>
        </p:spPr>
        <p:txBody>
          <a:bodyPr/>
          <a:lstStyle/>
          <a:p>
            <a:endParaRPr lang="en-CA"/>
          </a:p>
        </p:txBody>
      </p:sp>
      <p:sp>
        <p:nvSpPr>
          <p:cNvPr id="3" name="TextBox 3"/>
          <p:cNvSpPr txBox="1"/>
          <p:nvPr/>
        </p:nvSpPr>
        <p:spPr>
          <a:xfrm>
            <a:off x="1066800" y="506376"/>
            <a:ext cx="5770215" cy="1333698"/>
          </a:xfrm>
          <a:prstGeom prst="rect">
            <a:avLst/>
          </a:prstGeom>
        </p:spPr>
        <p:txBody>
          <a:bodyPr wrap="square" lIns="0" tIns="0" rIns="0" bIns="0" rtlCol="0" anchor="t">
            <a:spAutoFit/>
          </a:bodyPr>
          <a:lstStyle/>
          <a:p>
            <a:pPr>
              <a:lnSpc>
                <a:spcPts val="5170"/>
              </a:lnSpc>
            </a:pPr>
            <a:r>
              <a:rPr lang="en-US" sz="5385" spc="-441" dirty="0">
                <a:solidFill>
                  <a:srgbClr val="3A855D"/>
                </a:solidFill>
                <a:latin typeface="Public Sans"/>
              </a:rPr>
              <a:t>Exports in Culture Domain from 2019-21</a:t>
            </a:r>
          </a:p>
        </p:txBody>
      </p:sp>
      <p:sp>
        <p:nvSpPr>
          <p:cNvPr id="9" name="TextBox 8">
            <a:extLst>
              <a:ext uri="{FF2B5EF4-FFF2-40B4-BE49-F238E27FC236}">
                <a16:creationId xmlns:a16="http://schemas.microsoft.com/office/drawing/2014/main" id="{7DA0026E-C39A-C3AF-98AC-9353CC435085}"/>
              </a:ext>
            </a:extLst>
          </p:cNvPr>
          <p:cNvSpPr txBox="1"/>
          <p:nvPr/>
        </p:nvSpPr>
        <p:spPr>
          <a:xfrm>
            <a:off x="1703294" y="9246128"/>
            <a:ext cx="15828616" cy="461665"/>
          </a:xfrm>
          <a:prstGeom prst="rect">
            <a:avLst/>
          </a:prstGeom>
          <a:noFill/>
        </p:spPr>
        <p:txBody>
          <a:bodyPr wrap="square" rtlCol="0">
            <a:spAutoFit/>
          </a:bodyPr>
          <a:lstStyle/>
          <a:p>
            <a:r>
              <a:rPr lang="en-CA" sz="2400" b="1" dirty="0"/>
              <a:t>Collectively through the years 2019-21, the domain that saw the highest growth of exports was visual applied arts.</a:t>
            </a:r>
          </a:p>
        </p:txBody>
      </p:sp>
      <p:graphicFrame>
        <p:nvGraphicFramePr>
          <p:cNvPr id="10" name="Chart 9">
            <a:extLst>
              <a:ext uri="{FF2B5EF4-FFF2-40B4-BE49-F238E27FC236}">
                <a16:creationId xmlns:a16="http://schemas.microsoft.com/office/drawing/2014/main" id="{4DABB8F2-DE6A-E794-78E6-E1B51AAD994A}"/>
              </a:ext>
            </a:extLst>
          </p:cNvPr>
          <p:cNvGraphicFramePr/>
          <p:nvPr>
            <p:extLst>
              <p:ext uri="{D42A27DB-BD31-4B8C-83A1-F6EECF244321}">
                <p14:modId xmlns:p14="http://schemas.microsoft.com/office/powerpoint/2010/main" val="2578493585"/>
              </p:ext>
            </p:extLst>
          </p:nvPr>
        </p:nvGraphicFramePr>
        <p:xfrm>
          <a:off x="717990" y="1943100"/>
          <a:ext cx="16852020" cy="716279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down)">
                                      <p:cBhvr>
                                        <p:cTn id="7" dur="500"/>
                                        <p:tgtEl>
                                          <p:spTgt spid="10">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down)">
                                      <p:cBhvr>
                                        <p:cTn id="12" dur="500"/>
                                        <p:tgtEl>
                                          <p:spTgt spid="10">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down)">
                                      <p:cBhvr>
                                        <p:cTn id="17" dur="500"/>
                                        <p:tgtEl>
                                          <p:spTgt spid="10">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graphicEl>
                                              <a:chart seriesIdx="2" categoryIdx="-4" bldStep="series"/>
                                            </p:graphicEl>
                                          </p:spTgt>
                                        </p:tgtEl>
                                        <p:attrNameLst>
                                          <p:attrName>style.visibility</p:attrName>
                                        </p:attrNameLst>
                                      </p:cBhvr>
                                      <p:to>
                                        <p:strVal val="visible"/>
                                      </p:to>
                                    </p:set>
                                    <p:animEffect transition="in" filter="wipe(down)">
                                      <p:cBhvr>
                                        <p:cTn id="22" dur="500"/>
                                        <p:tgtEl>
                                          <p:spTgt spid="10">
                                            <p:graphicEl>
                                              <a:chart seriesIdx="2"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graphicEl>
                                              <a:chart seriesIdx="3" categoryIdx="-4" bldStep="series"/>
                                            </p:graphicEl>
                                          </p:spTgt>
                                        </p:tgtEl>
                                        <p:attrNameLst>
                                          <p:attrName>style.visibility</p:attrName>
                                        </p:attrNameLst>
                                      </p:cBhvr>
                                      <p:to>
                                        <p:strVal val="visible"/>
                                      </p:to>
                                    </p:set>
                                    <p:animEffect transition="in" filter="wipe(down)">
                                      <p:cBhvr>
                                        <p:cTn id="27" dur="500"/>
                                        <p:tgtEl>
                                          <p:spTgt spid="10">
                                            <p:graphicEl>
                                              <a:chart seriesIdx="3" categoryIdx="-4" bldStep="series"/>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graphicEl>
                                              <a:chart seriesIdx="4" categoryIdx="-4" bldStep="series"/>
                                            </p:graphicEl>
                                          </p:spTgt>
                                        </p:tgtEl>
                                        <p:attrNameLst>
                                          <p:attrName>style.visibility</p:attrName>
                                        </p:attrNameLst>
                                      </p:cBhvr>
                                      <p:to>
                                        <p:strVal val="visible"/>
                                      </p:to>
                                    </p:set>
                                    <p:animEffect transition="in" filter="wipe(down)">
                                      <p:cBhvr>
                                        <p:cTn id="32" dur="500"/>
                                        <p:tgtEl>
                                          <p:spTgt spid="10">
                                            <p:graphicEl>
                                              <a:chart seriesIdx="4" categoryIdx="-4" bldStep="series"/>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graphicEl>
                                              <a:chart seriesIdx="5" categoryIdx="-4" bldStep="series"/>
                                            </p:graphicEl>
                                          </p:spTgt>
                                        </p:tgtEl>
                                        <p:attrNameLst>
                                          <p:attrName>style.visibility</p:attrName>
                                        </p:attrNameLst>
                                      </p:cBhvr>
                                      <p:to>
                                        <p:strVal val="visible"/>
                                      </p:to>
                                    </p:set>
                                    <p:animEffect transition="in" filter="wipe(down)">
                                      <p:cBhvr>
                                        <p:cTn id="37" dur="500"/>
                                        <p:tgtEl>
                                          <p:spTgt spid="10">
                                            <p:graphicEl>
                                              <a:chart seriesIdx="5" categoryIdx="-4" bldStep="series"/>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graphicEl>
                                              <a:chart seriesIdx="6" categoryIdx="-4" bldStep="series"/>
                                            </p:graphicEl>
                                          </p:spTgt>
                                        </p:tgtEl>
                                        <p:attrNameLst>
                                          <p:attrName>style.visibility</p:attrName>
                                        </p:attrNameLst>
                                      </p:cBhvr>
                                      <p:to>
                                        <p:strVal val="visible"/>
                                      </p:to>
                                    </p:set>
                                    <p:animEffect transition="in" filter="wipe(down)">
                                      <p:cBhvr>
                                        <p:cTn id="42" dur="500"/>
                                        <p:tgtEl>
                                          <p:spTgt spid="10">
                                            <p:graphicEl>
                                              <a:chart seriesIdx="6" categoryIdx="-4" bldStep="series"/>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graphicEl>
                                              <a:chart seriesIdx="7" categoryIdx="-4" bldStep="series"/>
                                            </p:graphicEl>
                                          </p:spTgt>
                                        </p:tgtEl>
                                        <p:attrNameLst>
                                          <p:attrName>style.visibility</p:attrName>
                                        </p:attrNameLst>
                                      </p:cBhvr>
                                      <p:to>
                                        <p:strVal val="visible"/>
                                      </p:to>
                                    </p:set>
                                    <p:animEffect transition="in" filter="wipe(down)">
                                      <p:cBhvr>
                                        <p:cTn id="47" dur="500"/>
                                        <p:tgtEl>
                                          <p:spTgt spid="10">
                                            <p:graphicEl>
                                              <a:chart seriesIdx="7" categoryIdx="-4" bldStep="series"/>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
                                            <p:graphicEl>
                                              <a:chart seriesIdx="8" categoryIdx="-4" bldStep="series"/>
                                            </p:graphicEl>
                                          </p:spTgt>
                                        </p:tgtEl>
                                        <p:attrNameLst>
                                          <p:attrName>style.visibility</p:attrName>
                                        </p:attrNameLst>
                                      </p:cBhvr>
                                      <p:to>
                                        <p:strVal val="visible"/>
                                      </p:to>
                                    </p:set>
                                    <p:animEffect transition="in" filter="wipe(down)">
                                      <p:cBhvr>
                                        <p:cTn id="52" dur="500"/>
                                        <p:tgtEl>
                                          <p:spTgt spid="10">
                                            <p:graphicEl>
                                              <a:chart seriesIdx="8"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43"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16301" r="-1828" b="-16301"/>
            </a:stretch>
          </a:blipFill>
        </p:spPr>
        <p:txBody>
          <a:bodyPr/>
          <a:lstStyle/>
          <a:p>
            <a:endParaRPr lang="en-CA"/>
          </a:p>
        </p:txBody>
      </p:sp>
      <p:sp>
        <p:nvSpPr>
          <p:cNvPr id="4" name="TextBox 4"/>
          <p:cNvSpPr txBox="1"/>
          <p:nvPr/>
        </p:nvSpPr>
        <p:spPr>
          <a:xfrm>
            <a:off x="1240185" y="1146347"/>
            <a:ext cx="5770214" cy="1333698"/>
          </a:xfrm>
          <a:prstGeom prst="rect">
            <a:avLst/>
          </a:prstGeom>
        </p:spPr>
        <p:txBody>
          <a:bodyPr wrap="square" lIns="0" tIns="0" rIns="0" bIns="0" rtlCol="0" anchor="t">
            <a:spAutoFit/>
          </a:bodyPr>
          <a:lstStyle/>
          <a:p>
            <a:pPr>
              <a:lnSpc>
                <a:spcPts val="5170"/>
              </a:lnSpc>
            </a:pPr>
            <a:r>
              <a:rPr lang="en-US" sz="5385" spc="-441" dirty="0">
                <a:solidFill>
                  <a:srgbClr val="3A855D"/>
                </a:solidFill>
                <a:latin typeface="Public Sans"/>
              </a:rPr>
              <a:t>Exports in Sports Domain from 2019-21</a:t>
            </a:r>
          </a:p>
        </p:txBody>
      </p:sp>
      <p:sp>
        <p:nvSpPr>
          <p:cNvPr id="9" name="TextBox 8">
            <a:extLst>
              <a:ext uri="{FF2B5EF4-FFF2-40B4-BE49-F238E27FC236}">
                <a16:creationId xmlns:a16="http://schemas.microsoft.com/office/drawing/2014/main" id="{7DA0026E-C39A-C3AF-98AC-9353CC435085}"/>
              </a:ext>
            </a:extLst>
          </p:cNvPr>
          <p:cNvSpPr txBox="1"/>
          <p:nvPr/>
        </p:nvSpPr>
        <p:spPr>
          <a:xfrm>
            <a:off x="1752600" y="9249977"/>
            <a:ext cx="15828616" cy="461665"/>
          </a:xfrm>
          <a:prstGeom prst="rect">
            <a:avLst/>
          </a:prstGeom>
          <a:noFill/>
        </p:spPr>
        <p:txBody>
          <a:bodyPr wrap="square" rtlCol="0">
            <a:spAutoFit/>
          </a:bodyPr>
          <a:lstStyle/>
          <a:p>
            <a:r>
              <a:rPr lang="en-CA" sz="2400" b="1" dirty="0"/>
              <a:t>Collectively through the years 2019-21, the domain that saw the highest growth of exports was organized support.</a:t>
            </a:r>
          </a:p>
        </p:txBody>
      </p:sp>
      <p:graphicFrame>
        <p:nvGraphicFramePr>
          <p:cNvPr id="13" name="Chart 12">
            <a:extLst>
              <a:ext uri="{FF2B5EF4-FFF2-40B4-BE49-F238E27FC236}">
                <a16:creationId xmlns:a16="http://schemas.microsoft.com/office/drawing/2014/main" id="{3D189115-5647-6ACA-C326-15EC00024E21}"/>
              </a:ext>
            </a:extLst>
          </p:cNvPr>
          <p:cNvGraphicFramePr/>
          <p:nvPr>
            <p:extLst>
              <p:ext uri="{D42A27DB-BD31-4B8C-83A1-F6EECF244321}">
                <p14:modId xmlns:p14="http://schemas.microsoft.com/office/powerpoint/2010/main" val="1330917459"/>
              </p:ext>
            </p:extLst>
          </p:nvPr>
        </p:nvGraphicFramePr>
        <p:xfrm>
          <a:off x="2895600" y="2773380"/>
          <a:ext cx="12268200" cy="61832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63485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down)">
                                      <p:cBhvr>
                                        <p:cTn id="7" dur="1250"/>
                                        <p:tgtEl>
                                          <p:spTgt spid="13">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wipe(down)">
                                      <p:cBhvr>
                                        <p:cTn id="12" dur="1250"/>
                                        <p:tgtEl>
                                          <p:spTgt spid="13">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wipe(down)">
                                      <p:cBhvr>
                                        <p:cTn id="17" dur="1250"/>
                                        <p:tgtEl>
                                          <p:spTgt spid="13">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graphicEl>
                                              <a:chart seriesIdx="2" categoryIdx="-4" bldStep="series"/>
                                            </p:graphicEl>
                                          </p:spTgt>
                                        </p:tgtEl>
                                        <p:attrNameLst>
                                          <p:attrName>style.visibility</p:attrName>
                                        </p:attrNameLst>
                                      </p:cBhvr>
                                      <p:to>
                                        <p:strVal val="visible"/>
                                      </p:to>
                                    </p:set>
                                    <p:animEffect transition="in" filter="wipe(down)">
                                      <p:cBhvr>
                                        <p:cTn id="22" dur="1250"/>
                                        <p:tgtEl>
                                          <p:spTgt spid="13">
                                            <p:graphicEl>
                                              <a:chart seriesIdx="2"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graphicEl>
                                              <a:chart seriesIdx="3" categoryIdx="-4" bldStep="series"/>
                                            </p:graphicEl>
                                          </p:spTgt>
                                        </p:tgtEl>
                                        <p:attrNameLst>
                                          <p:attrName>style.visibility</p:attrName>
                                        </p:attrNameLst>
                                      </p:cBhvr>
                                      <p:to>
                                        <p:strVal val="visible"/>
                                      </p:to>
                                    </p:set>
                                    <p:animEffect transition="in" filter="wipe(down)">
                                      <p:cBhvr>
                                        <p:cTn id="27" dur="1250"/>
                                        <p:tgtEl>
                                          <p:spTgt spid="13">
                                            <p:graphicEl>
                                              <a:chart seriesIdx="3"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Chart bld="series"/>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634</TotalTime>
  <Words>457</Words>
  <Application>Microsoft Office PowerPoint</Application>
  <PresentationFormat>Custom</PresentationFormat>
  <Paragraphs>48</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Public Sans</vt:lpstr>
      <vt:lpstr>Aptos</vt:lpstr>
      <vt:lpstr>Public Sans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title>
  <dc:creator>Rishab Chakrabarti</dc:creator>
  <cp:lastModifiedBy>vaibhav ahuja</cp:lastModifiedBy>
  <cp:revision>6</cp:revision>
  <dcterms:created xsi:type="dcterms:W3CDTF">2006-08-16T00:00:00Z</dcterms:created>
  <dcterms:modified xsi:type="dcterms:W3CDTF">2024-04-02T02:47:13Z</dcterms:modified>
  <dc:identifier>DAGBGLz0yEI</dc:identifier>
</cp:coreProperties>
</file>