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9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6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3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58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3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7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20162" y="1890559"/>
            <a:ext cx="2619375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48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1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4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5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4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9600" y="1123950"/>
            <a:ext cx="591375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</a:t>
            </a:r>
            <a:r>
              <a:rPr sz="4200" b="1" spc="-1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b="1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Scoring</a:t>
            </a:r>
            <a:r>
              <a:rPr sz="4200" b="1" spc="-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  <a:r>
              <a:rPr sz="4200" b="1" spc="-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4200" b="1" spc="-4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endParaRPr sz="4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3562350"/>
            <a:ext cx="347599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rPr>
              <a:t>Submitted</a:t>
            </a:r>
            <a:r>
              <a:rPr sz="18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rPr>
              <a:t>By</a:t>
            </a:r>
            <a:r>
              <a:rPr sz="1800" spc="-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rPr>
              <a:t>:</a:t>
            </a:r>
            <a:endParaRPr lang="en-IN" sz="1800" spc="-25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rPr>
              <a:t>Rishab Prasad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787" y="204250"/>
            <a:ext cx="7564425" cy="39108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525" y="4420691"/>
            <a:ext cx="6172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Most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leads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Mumbai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city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conversion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ratio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50%.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Univariate</a:t>
            </a:r>
            <a:r>
              <a:rPr spc="-150" dirty="0"/>
              <a:t> </a:t>
            </a:r>
            <a:r>
              <a:rPr spc="-20" dirty="0"/>
              <a:t>Analysis</a:t>
            </a:r>
            <a:r>
              <a:rPr spc="-80" dirty="0"/>
              <a:t> </a:t>
            </a:r>
            <a:r>
              <a:rPr spc="-530" dirty="0"/>
              <a:t>-</a:t>
            </a:r>
            <a:r>
              <a:rPr spc="-10" dirty="0"/>
              <a:t> 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474" y="1079034"/>
            <a:ext cx="5579110" cy="212725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34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Lead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origin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34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Maximum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originated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Landing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Submission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Conversion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these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Lead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Source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Maximum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sourced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Google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Traffic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Conversion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these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opted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email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phone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communications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</a:tabLst>
            </a:pPr>
            <a:r>
              <a:rPr sz="1200" spc="-10" dirty="0">
                <a:latin typeface="Arial MT"/>
                <a:cs typeface="Arial MT"/>
              </a:rPr>
              <a:t>Country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~96%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India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</a:tabLst>
            </a:pPr>
            <a:r>
              <a:rPr sz="1200" spc="-10" dirty="0">
                <a:latin typeface="Arial MT"/>
                <a:cs typeface="Arial MT"/>
              </a:rPr>
              <a:t>Specialization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74" y="3180883"/>
            <a:ext cx="2335530" cy="444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789940" indent="-320040">
              <a:lnSpc>
                <a:spcPct val="100000"/>
              </a:lnSpc>
              <a:spcBef>
                <a:spcPts val="31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have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10"/>
              </a:spcBef>
              <a:buChar char="●"/>
              <a:tabLst>
                <a:tab pos="332740" algn="l"/>
              </a:tabLst>
            </a:pPr>
            <a:r>
              <a:rPr sz="1200" spc="-10" dirty="0">
                <a:latin typeface="Arial MT"/>
                <a:cs typeface="Arial MT"/>
              </a:rPr>
              <a:t>Occupation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9742" y="3226349"/>
            <a:ext cx="2999105" cy="182880"/>
          </a:xfrm>
          <a:prstGeom prst="rect">
            <a:avLst/>
          </a:prstGeom>
          <a:solidFill>
            <a:srgbClr val="EEF0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Finance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Human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Resource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Management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8144" y="3207554"/>
            <a:ext cx="940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specialization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474" y="3599984"/>
            <a:ext cx="5363210" cy="10731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789940" indent="-320040">
              <a:lnSpc>
                <a:spcPct val="100000"/>
              </a:lnSpc>
              <a:spcBef>
                <a:spcPts val="3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85%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unemployed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conversion</a:t>
            </a:r>
            <a:r>
              <a:rPr sz="1200" spc="-20" dirty="0">
                <a:latin typeface="Arial MT"/>
                <a:cs typeface="Arial MT"/>
              </a:rPr>
              <a:t> rate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</a:tabLst>
            </a:pPr>
            <a:r>
              <a:rPr sz="1200" spc="-10" dirty="0">
                <a:latin typeface="Arial MT"/>
                <a:cs typeface="Arial MT"/>
              </a:rPr>
              <a:t>Reason_for_Choosing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~99%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choosing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platform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career</a:t>
            </a:r>
            <a:r>
              <a:rPr sz="1200" spc="-10" dirty="0">
                <a:latin typeface="Arial MT"/>
                <a:cs typeface="Arial MT"/>
              </a:rPr>
              <a:t> prospects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210"/>
              </a:spcBef>
              <a:buChar char="●"/>
              <a:tabLst>
                <a:tab pos="332740" algn="l"/>
              </a:tabLst>
            </a:pPr>
            <a:r>
              <a:rPr sz="1200" spc="-20" dirty="0">
                <a:latin typeface="Arial MT"/>
                <a:cs typeface="Arial MT"/>
              </a:rPr>
              <a:t>City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1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Mumbai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conversion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rate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554" y="2243033"/>
            <a:ext cx="249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/>
              <a:t>Bi-</a:t>
            </a:r>
            <a:r>
              <a:rPr sz="2400" spc="-30" dirty="0"/>
              <a:t>variate</a:t>
            </a:r>
            <a:r>
              <a:rPr sz="2400" spc="-95" dirty="0"/>
              <a:t> </a:t>
            </a:r>
            <a:r>
              <a:rPr sz="2400" spc="-10" dirty="0"/>
              <a:t>Analysis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900" y="1492325"/>
            <a:ext cx="3886199" cy="2962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3274" y="1406759"/>
            <a:ext cx="316039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48895" indent="-279400">
              <a:lnSpc>
                <a:spcPct val="116300"/>
              </a:lnSpc>
              <a:spcBef>
                <a:spcPts val="100"/>
              </a:spcBef>
              <a:buChar char="-"/>
              <a:tabLst>
                <a:tab pos="291465" algn="l"/>
              </a:tabLst>
            </a:pP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positive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between </a:t>
            </a:r>
            <a:r>
              <a:rPr sz="1200" spc="-20" dirty="0">
                <a:latin typeface="Arial MT"/>
                <a:cs typeface="Arial MT"/>
              </a:rPr>
              <a:t>TotalVists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viewed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-10" dirty="0">
                <a:latin typeface="Arial MT"/>
                <a:cs typeface="Arial MT"/>
              </a:rPr>
              <a:t> visit</a:t>
            </a:r>
            <a:endParaRPr sz="1200">
              <a:latin typeface="Arial MT"/>
              <a:cs typeface="Arial MT"/>
            </a:endParaRPr>
          </a:p>
          <a:p>
            <a:pPr marL="291465" marR="5080" indent="-279400">
              <a:lnSpc>
                <a:spcPct val="114599"/>
              </a:lnSpc>
              <a:buChar char="-"/>
              <a:tabLst>
                <a:tab pos="291465" algn="l"/>
              </a:tabLst>
            </a:pP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positively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correlated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Converted,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views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Total </a:t>
            </a:r>
            <a:r>
              <a:rPr sz="1200" spc="-10" dirty="0">
                <a:latin typeface="Arial MT"/>
                <a:cs typeface="Arial MT"/>
              </a:rPr>
              <a:t>Visits.</a:t>
            </a:r>
            <a:endParaRPr sz="1200">
              <a:latin typeface="Arial MT"/>
              <a:cs typeface="Arial MT"/>
            </a:endParaRPr>
          </a:p>
          <a:p>
            <a:pPr marL="291465" marR="167640" indent="-279400">
              <a:lnSpc>
                <a:spcPct val="114599"/>
              </a:lnSpc>
              <a:buChar char="-"/>
              <a:tabLst>
                <a:tab pos="291465" algn="l"/>
              </a:tabLst>
            </a:pP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views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negatively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correlated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with </a:t>
            </a:r>
            <a:r>
              <a:rPr sz="1200" spc="-10" dirty="0">
                <a:latin typeface="Arial MT"/>
                <a:cs typeface="Arial MT"/>
              </a:rPr>
              <a:t>Converted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/>
              <a:t>Bi-</a:t>
            </a:r>
            <a:r>
              <a:rPr sz="2400" spc="-30" dirty="0"/>
              <a:t>variate</a:t>
            </a:r>
            <a:r>
              <a:rPr sz="2400" spc="-105" dirty="0"/>
              <a:t> </a:t>
            </a:r>
            <a:r>
              <a:rPr sz="2400" spc="-20" dirty="0"/>
              <a:t>Analysis</a:t>
            </a:r>
            <a:r>
              <a:rPr sz="2400" spc="-60" dirty="0"/>
              <a:t> </a:t>
            </a:r>
            <a:r>
              <a:rPr sz="2400" spc="-434" dirty="0"/>
              <a:t>-</a:t>
            </a:r>
            <a:r>
              <a:rPr sz="2400" spc="-10" dirty="0"/>
              <a:t> Inferences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1274" y="1406659"/>
            <a:ext cx="4055110" cy="45085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34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Numeric-</a:t>
            </a:r>
            <a:r>
              <a:rPr sz="1200" spc="-10" dirty="0">
                <a:latin typeface="Arial MT"/>
                <a:cs typeface="Arial MT"/>
              </a:rPr>
              <a:t>Numeric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34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seems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relationship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between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7251" y="1668024"/>
            <a:ext cx="683895" cy="182880"/>
          </a:xfrm>
          <a:prstGeom prst="rect">
            <a:avLst/>
          </a:prstGeom>
          <a:solidFill>
            <a:srgbClr val="EEF0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-25" dirty="0">
                <a:latin typeface="Arial MT"/>
                <a:cs typeface="Arial MT"/>
              </a:rPr>
              <a:t>TotalVisits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0036" y="1649229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9478" y="1668024"/>
            <a:ext cx="1482725" cy="182880"/>
          </a:xfrm>
          <a:prstGeom prst="rect">
            <a:avLst/>
          </a:prstGeom>
          <a:solidFill>
            <a:srgbClr val="EEF0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Pages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vewed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-10" dirty="0">
                <a:latin typeface="Arial MT"/>
                <a:cs typeface="Arial MT"/>
              </a:rPr>
              <a:t> visit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274" y="1832108"/>
            <a:ext cx="8125459" cy="17018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09"/>
              </a:spcBef>
              <a:buChar char="●"/>
              <a:tabLst>
                <a:tab pos="332740" algn="l"/>
              </a:tabLst>
            </a:pPr>
            <a:r>
              <a:rPr sz="1200" spc="-10" dirty="0">
                <a:latin typeface="Arial MT"/>
                <a:cs typeface="Arial MT"/>
              </a:rPr>
              <a:t>Numeric-Categorical</a:t>
            </a:r>
            <a:endParaRPr sz="1200">
              <a:latin typeface="Arial MT"/>
              <a:cs typeface="Arial MT"/>
            </a:endParaRPr>
          </a:p>
          <a:p>
            <a:pPr marL="789940" marR="5080" lvl="1" indent="-320675">
              <a:lnSpc>
                <a:spcPct val="114599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sourced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search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views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conversion, </a:t>
            </a:r>
            <a:r>
              <a:rPr sz="1200" dirty="0">
                <a:latin typeface="Arial MT"/>
                <a:cs typeface="Arial MT"/>
              </a:rPr>
              <a:t>followed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Google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Traffic</a:t>
            </a:r>
            <a:endParaRPr sz="1200">
              <a:latin typeface="Arial MT"/>
              <a:cs typeface="Arial MT"/>
            </a:endParaRPr>
          </a:p>
          <a:p>
            <a:pPr marL="789940" marR="216535" lvl="1" indent="-320675">
              <a:lnSpc>
                <a:spcPct val="114599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sourced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search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website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highest </a:t>
            </a:r>
            <a:r>
              <a:rPr sz="1200" dirty="0">
                <a:latin typeface="Arial MT"/>
                <a:cs typeface="Arial MT"/>
              </a:rPr>
              <a:t>conversion,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followed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Google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Traffic</a:t>
            </a:r>
            <a:endParaRPr sz="1200">
              <a:latin typeface="Arial MT"/>
              <a:cs typeface="Arial MT"/>
            </a:endParaRPr>
          </a:p>
          <a:p>
            <a:pPr marL="789940" marR="20955" lvl="1" indent="-320675">
              <a:lnSpc>
                <a:spcPct val="114599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sourced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search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website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highest </a:t>
            </a:r>
            <a:r>
              <a:rPr sz="1200" dirty="0">
                <a:latin typeface="Arial MT"/>
                <a:cs typeface="Arial MT"/>
              </a:rPr>
              <a:t>conversion,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followed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Google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Traffic</a:t>
            </a:r>
            <a:endParaRPr sz="1200">
              <a:latin typeface="Arial MT"/>
              <a:cs typeface="Arial MT"/>
            </a:endParaRPr>
          </a:p>
          <a:p>
            <a:pPr marL="789940" lvl="1" indent="-32004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choosing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prospects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10" dirty="0">
                <a:latin typeface="Arial MT"/>
                <a:cs typeface="Arial MT"/>
              </a:rPr>
              <a:t> conversion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21" y="2218626"/>
            <a:ext cx="3266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Model</a:t>
            </a:r>
            <a:r>
              <a:rPr sz="4200" spc="-150" dirty="0">
                <a:solidFill>
                  <a:srgbClr val="FFFFFF"/>
                </a:solidFill>
              </a:rPr>
              <a:t> </a:t>
            </a:r>
            <a:r>
              <a:rPr sz="4200" spc="-25" dirty="0">
                <a:solidFill>
                  <a:srgbClr val="FFFFFF"/>
                </a:solidFill>
              </a:rPr>
              <a:t>Details</a:t>
            </a:r>
            <a:endParaRPr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05" dirty="0"/>
              <a:t> </a:t>
            </a:r>
            <a:r>
              <a:rPr spc="-25" dirty="0"/>
              <a:t>Evaluation</a:t>
            </a:r>
            <a:r>
              <a:rPr spc="-55" dirty="0"/>
              <a:t> </a:t>
            </a:r>
            <a:r>
              <a:rPr spc="-530" dirty="0"/>
              <a:t>-</a:t>
            </a:r>
            <a:r>
              <a:rPr spc="-65" dirty="0"/>
              <a:t> </a:t>
            </a:r>
            <a:r>
              <a:rPr spc="-55" dirty="0"/>
              <a:t>Train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3950359"/>
            <a:ext cx="355219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graph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shows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optimal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cut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off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0.3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on Accuracy,</a:t>
            </a:r>
            <a:r>
              <a:rPr sz="12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Sensitivity</a:t>
            </a:r>
            <a:r>
              <a:rPr sz="12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and Specificity.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425" y="3950434"/>
            <a:ext cx="350456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graph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shows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an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optimal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cut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off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0.4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on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Precision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Recall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00" y="1323975"/>
            <a:ext cx="3428999" cy="2438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6900" y="1390650"/>
            <a:ext cx="3428999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4872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40" dirty="0"/>
              <a:t> </a:t>
            </a:r>
            <a:r>
              <a:rPr dirty="0"/>
              <a:t>Metrics</a:t>
            </a:r>
            <a:r>
              <a:rPr spc="-80" dirty="0"/>
              <a:t> </a:t>
            </a:r>
            <a:r>
              <a:rPr spc="-530" dirty="0"/>
              <a:t>-</a:t>
            </a:r>
            <a:r>
              <a:rPr spc="-65" dirty="0"/>
              <a:t> </a:t>
            </a:r>
            <a:r>
              <a:rPr spc="-35" dirty="0"/>
              <a:t>Test</a:t>
            </a:r>
            <a:r>
              <a:rPr spc="-75" dirty="0"/>
              <a:t> </a:t>
            </a:r>
            <a:r>
              <a:rPr spc="-10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1791525" y="2739304"/>
            <a:ext cx="1449705" cy="697865"/>
          </a:xfrm>
          <a:custGeom>
            <a:avLst/>
            <a:gdLst/>
            <a:ahLst/>
            <a:cxnLst/>
            <a:rect l="l" t="t" r="r" b="b"/>
            <a:pathLst>
              <a:path w="1449705" h="697864">
                <a:moveTo>
                  <a:pt x="0" y="0"/>
                </a:moveTo>
                <a:lnTo>
                  <a:pt x="1449299" y="0"/>
                </a:lnTo>
                <a:lnTo>
                  <a:pt x="1449299" y="697499"/>
                </a:lnTo>
                <a:lnTo>
                  <a:pt x="0" y="697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1525" y="2734542"/>
            <a:ext cx="1449705" cy="313690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62230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Accuracy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6288" y="3132966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A3890"/>
                </a:solidFill>
                <a:latin typeface="Roboto"/>
                <a:cs typeface="Roboto"/>
              </a:rPr>
              <a:t>89%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7967" y="2749500"/>
            <a:ext cx="1449705" cy="697230"/>
          </a:xfrm>
          <a:custGeom>
            <a:avLst/>
            <a:gdLst/>
            <a:ahLst/>
            <a:cxnLst/>
            <a:rect l="l" t="t" r="r" b="b"/>
            <a:pathLst>
              <a:path w="1449704" h="697229">
                <a:moveTo>
                  <a:pt x="0" y="0"/>
                </a:moveTo>
                <a:lnTo>
                  <a:pt x="1449299" y="0"/>
                </a:lnTo>
                <a:lnTo>
                  <a:pt x="1449299" y="697200"/>
                </a:lnTo>
                <a:lnTo>
                  <a:pt x="0" y="6972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6562" y="2744738"/>
            <a:ext cx="1450975" cy="313690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6223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Sensitivity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2730" y="3143254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A3890"/>
                </a:solidFill>
                <a:latin typeface="Roboto"/>
                <a:cs typeface="Roboto"/>
              </a:rPr>
              <a:t>86%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4098" y="3979067"/>
            <a:ext cx="1449705" cy="697865"/>
          </a:xfrm>
          <a:custGeom>
            <a:avLst/>
            <a:gdLst/>
            <a:ahLst/>
            <a:cxnLst/>
            <a:rect l="l" t="t" r="r" b="b"/>
            <a:pathLst>
              <a:path w="1449704" h="697864">
                <a:moveTo>
                  <a:pt x="0" y="0"/>
                </a:moveTo>
                <a:lnTo>
                  <a:pt x="1449299" y="0"/>
                </a:lnTo>
                <a:lnTo>
                  <a:pt x="1449299" y="697499"/>
                </a:lnTo>
                <a:lnTo>
                  <a:pt x="0" y="697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4098" y="3974305"/>
            <a:ext cx="1449705" cy="31305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61594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484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Precision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8861" y="4374404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A3890"/>
                </a:solidFill>
                <a:latin typeface="Roboto"/>
                <a:cs typeface="Roboto"/>
              </a:rPr>
              <a:t>86%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4860" y="3979067"/>
            <a:ext cx="1449705" cy="697865"/>
          </a:xfrm>
          <a:custGeom>
            <a:avLst/>
            <a:gdLst/>
            <a:ahLst/>
            <a:cxnLst/>
            <a:rect l="l" t="t" r="r" b="b"/>
            <a:pathLst>
              <a:path w="1449704" h="697864">
                <a:moveTo>
                  <a:pt x="0" y="0"/>
                </a:moveTo>
                <a:lnTo>
                  <a:pt x="1449299" y="0"/>
                </a:lnTo>
                <a:lnTo>
                  <a:pt x="1449299" y="697499"/>
                </a:lnTo>
                <a:lnTo>
                  <a:pt x="0" y="697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44860" y="3974305"/>
            <a:ext cx="1449705" cy="31305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Recall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9623" y="4374404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A3890"/>
                </a:solidFill>
                <a:latin typeface="Roboto"/>
                <a:cs typeface="Roboto"/>
              </a:rPr>
              <a:t>86%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03152" y="2749500"/>
            <a:ext cx="1449705" cy="697230"/>
          </a:xfrm>
          <a:custGeom>
            <a:avLst/>
            <a:gdLst/>
            <a:ahLst/>
            <a:cxnLst/>
            <a:rect l="l" t="t" r="r" b="b"/>
            <a:pathLst>
              <a:path w="1449704" h="697229">
                <a:moveTo>
                  <a:pt x="0" y="0"/>
                </a:moveTo>
                <a:lnTo>
                  <a:pt x="1449299" y="0"/>
                </a:lnTo>
                <a:lnTo>
                  <a:pt x="1449299" y="697200"/>
                </a:lnTo>
                <a:lnTo>
                  <a:pt x="0" y="6972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03152" y="2744738"/>
            <a:ext cx="1449705" cy="313690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6223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Specificity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7915" y="3143254"/>
            <a:ext cx="144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A3890"/>
                </a:solidFill>
                <a:latin typeface="Roboto"/>
                <a:cs typeface="Roboto"/>
              </a:rPr>
              <a:t>91%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96112" y="1154124"/>
          <a:ext cx="222821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 gridSpan="2"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Confusion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Matrix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2A3890"/>
                      </a:solidFill>
                      <a:prstDash val="solid"/>
                    </a:lnL>
                    <a:lnR w="9525">
                      <a:solidFill>
                        <a:srgbClr val="2A3890"/>
                      </a:solidFill>
                      <a:prstDash val="solid"/>
                    </a:lnR>
                    <a:solidFill>
                      <a:srgbClr val="2A38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3692</a:t>
                      </a:r>
                      <a:r>
                        <a:rPr sz="1200" spc="-2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 (TN)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2A3890"/>
                      </a:solidFill>
                      <a:prstDash val="solid"/>
                    </a:lnL>
                    <a:lnR w="9525">
                      <a:solidFill>
                        <a:srgbClr val="2A3890"/>
                      </a:solidFill>
                      <a:prstDash val="solid"/>
                    </a:lnR>
                    <a:lnB w="9525">
                      <a:solidFill>
                        <a:srgbClr val="2A38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278</a:t>
                      </a:r>
                      <a:r>
                        <a:rPr sz="1200" spc="-1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(FP)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2A3890"/>
                      </a:solidFill>
                      <a:prstDash val="solid"/>
                    </a:lnL>
                    <a:lnR w="9525">
                      <a:solidFill>
                        <a:srgbClr val="2A3890"/>
                      </a:solidFill>
                      <a:prstDash val="solid"/>
                    </a:lnR>
                    <a:lnB w="9525">
                      <a:solidFill>
                        <a:srgbClr val="2A38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383</a:t>
                      </a:r>
                      <a:r>
                        <a:rPr sz="1200" spc="-15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(FN)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2A3890"/>
                      </a:solidFill>
                      <a:prstDash val="solid"/>
                    </a:lnL>
                    <a:lnR w="9525">
                      <a:solidFill>
                        <a:srgbClr val="2A3890"/>
                      </a:solidFill>
                      <a:prstDash val="solid"/>
                    </a:lnR>
                    <a:lnT w="9525">
                      <a:solidFill>
                        <a:srgbClr val="2A3890"/>
                      </a:solidFill>
                      <a:prstDash val="solid"/>
                    </a:lnT>
                    <a:lnB w="9525">
                      <a:solidFill>
                        <a:srgbClr val="2A38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2077</a:t>
                      </a:r>
                      <a:r>
                        <a:rPr sz="1200" spc="-20" dirty="0">
                          <a:solidFill>
                            <a:srgbClr val="2A3890"/>
                          </a:solidFill>
                          <a:latin typeface="Arial MT"/>
                          <a:cs typeface="Arial MT"/>
                        </a:rPr>
                        <a:t> (TP)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9525">
                      <a:solidFill>
                        <a:srgbClr val="2A3890"/>
                      </a:solidFill>
                      <a:prstDash val="solid"/>
                    </a:lnL>
                    <a:lnR w="9525">
                      <a:solidFill>
                        <a:srgbClr val="2A3890"/>
                      </a:solidFill>
                      <a:prstDash val="solid"/>
                    </a:lnR>
                    <a:lnT w="9525">
                      <a:solidFill>
                        <a:srgbClr val="2A3890"/>
                      </a:solidFill>
                      <a:prstDash val="solid"/>
                    </a:lnT>
                    <a:lnB w="9525">
                      <a:solidFill>
                        <a:srgbClr val="2A38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9097" y="2198837"/>
            <a:ext cx="229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3890"/>
                </a:solidFill>
                <a:latin typeface="Roboto"/>
                <a:cs typeface="Roboto"/>
              </a:rPr>
              <a:t>Conclusion</a:t>
            </a:r>
            <a:endParaRPr sz="3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075" y="1105153"/>
            <a:ext cx="3553460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32740" marR="10795" indent="-320675">
              <a:lnSpc>
                <a:spcPts val="1430"/>
              </a:lnSpc>
              <a:spcBef>
                <a:spcPts val="155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The</a:t>
            </a:r>
            <a:r>
              <a:rPr sz="1200" spc="345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leads</a:t>
            </a:r>
            <a:r>
              <a:rPr sz="1200" spc="35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having</a:t>
            </a:r>
            <a:r>
              <a:rPr sz="1200" spc="35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high</a:t>
            </a:r>
            <a:r>
              <a:rPr sz="1200" spc="35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‘Lead</a:t>
            </a:r>
            <a:r>
              <a:rPr sz="1200" spc="35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Score’</a:t>
            </a:r>
            <a:r>
              <a:rPr sz="1200" spc="31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can</a:t>
            </a:r>
            <a:r>
              <a:rPr sz="1200" spc="35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4F4F6"/>
                </a:solidFill>
                <a:latin typeface="Arial MT"/>
                <a:cs typeface="Arial MT"/>
              </a:rPr>
              <a:t>be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focused</a:t>
            </a:r>
            <a:r>
              <a:rPr sz="1200" spc="-25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better</a:t>
            </a:r>
            <a:r>
              <a:rPr sz="1200" spc="-2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F4F6"/>
                </a:solidFill>
                <a:latin typeface="Arial MT"/>
                <a:cs typeface="Arial MT"/>
              </a:rPr>
              <a:t>conversion</a:t>
            </a:r>
            <a:r>
              <a:rPr sz="1200" spc="-20" dirty="0">
                <a:solidFill>
                  <a:srgbClr val="F4F4F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F4F6"/>
                </a:solidFill>
                <a:latin typeface="Arial MT"/>
                <a:cs typeface="Arial MT"/>
              </a:rPr>
              <a:t>rate.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ts val="1365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Google,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endParaRPr sz="1200">
              <a:latin typeface="Arial MT"/>
              <a:cs typeface="Arial MT"/>
            </a:endParaRPr>
          </a:p>
          <a:p>
            <a:pPr marL="332740">
              <a:lnSpc>
                <a:spcPts val="142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traffic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high.</a:t>
            </a:r>
            <a:endParaRPr sz="1200">
              <a:latin typeface="Arial MT"/>
              <a:cs typeface="Arial MT"/>
            </a:endParaRPr>
          </a:p>
          <a:p>
            <a:pPr marL="332740" indent="-320040">
              <a:lnSpc>
                <a:spcPts val="1435"/>
              </a:lnSpc>
              <a:buChar char="●"/>
              <a:tabLst>
                <a:tab pos="332740" algn="l"/>
                <a:tab pos="1344295" algn="l"/>
                <a:tab pos="2016760" algn="l"/>
                <a:tab pos="2841625" algn="l"/>
                <a:tab pos="3362325" algn="l"/>
              </a:tabLst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Encouraging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leads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9075" y="2010028"/>
            <a:ext cx="3553460" cy="20180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3274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referrals</a:t>
            </a:r>
            <a:r>
              <a:rPr sz="1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providing</a:t>
            </a:r>
            <a:r>
              <a:rPr sz="1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1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incentives</a:t>
            </a:r>
            <a:r>
              <a:rPr sz="1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2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referrals.</a:t>
            </a:r>
            <a:endParaRPr sz="1200">
              <a:latin typeface="Arial MT"/>
              <a:cs typeface="Arial MT"/>
            </a:endParaRPr>
          </a:p>
          <a:p>
            <a:pPr marL="335280" indent="-322580" algn="just">
              <a:lnSpc>
                <a:spcPts val="1365"/>
              </a:lnSpc>
              <a:buChar char="●"/>
              <a:tabLst>
                <a:tab pos="33528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leads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Mumbai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1200">
              <a:latin typeface="Arial MT"/>
              <a:cs typeface="Arial MT"/>
            </a:endParaRPr>
          </a:p>
          <a:p>
            <a:pPr marL="332740" marR="5080" algn="just">
              <a:lnSpc>
                <a:spcPts val="1430"/>
              </a:lnSpc>
              <a:spcBef>
                <a:spcPts val="5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2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cities,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company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sz="12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achieve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leads.</a:t>
            </a:r>
            <a:endParaRPr sz="1200">
              <a:latin typeface="Arial MT"/>
              <a:cs typeface="Arial MT"/>
            </a:endParaRPr>
          </a:p>
          <a:p>
            <a:pPr marL="335280" indent="-322580" algn="just">
              <a:lnSpc>
                <a:spcPts val="1360"/>
              </a:lnSpc>
              <a:buChar char="●"/>
              <a:tabLst>
                <a:tab pos="33528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unemployed</a:t>
            </a:r>
            <a:r>
              <a:rPr sz="12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category</a:t>
            </a:r>
            <a:r>
              <a:rPr sz="12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2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2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focused</a:t>
            </a:r>
            <a:r>
              <a:rPr sz="12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1200">
              <a:latin typeface="Arial MT"/>
              <a:cs typeface="Arial MT"/>
            </a:endParaRPr>
          </a:p>
          <a:p>
            <a:pPr marL="332740" marR="5080" algn="just">
              <a:lnSpc>
                <a:spcPts val="1430"/>
              </a:lnSpc>
              <a:spcBef>
                <a:spcPts val="4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individuals</a:t>
            </a:r>
            <a:r>
              <a:rPr sz="1200" spc="1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Finance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specialization.</a:t>
            </a:r>
            <a:endParaRPr sz="1200">
              <a:latin typeface="Arial MT"/>
              <a:cs typeface="Arial MT"/>
            </a:endParaRPr>
          </a:p>
          <a:p>
            <a:pPr marL="335280" indent="-322580" algn="just">
              <a:lnSpc>
                <a:spcPts val="1365"/>
              </a:lnSpc>
              <a:buChar char="●"/>
              <a:tabLst>
                <a:tab pos="33528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students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minimized</a:t>
            </a:r>
            <a:r>
              <a:rPr sz="1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endParaRPr sz="1200">
              <a:latin typeface="Arial MT"/>
              <a:cs typeface="Arial MT"/>
            </a:endParaRPr>
          </a:p>
          <a:p>
            <a:pPr marL="332740" algn="just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significantly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low.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38150"/>
            <a:ext cx="3227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Business</a:t>
            </a:r>
            <a:r>
              <a:rPr spc="-135" dirty="0"/>
              <a:t> </a:t>
            </a:r>
            <a:r>
              <a:rPr spc="-10" dirty="0"/>
              <a:t>Objective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43815" indent="-292100">
              <a:lnSpc>
                <a:spcPct val="114599"/>
              </a:lnSpc>
              <a:spcBef>
                <a:spcPts val="100"/>
              </a:spcBef>
              <a:buChar char="-"/>
              <a:tabLst>
                <a:tab pos="304165" algn="l"/>
              </a:tabLst>
            </a:pPr>
            <a:r>
              <a:rPr dirty="0"/>
              <a:t>To</a:t>
            </a:r>
            <a:r>
              <a:rPr spc="-70" dirty="0"/>
              <a:t> </a:t>
            </a:r>
            <a:r>
              <a:rPr dirty="0"/>
              <a:t>help</a:t>
            </a:r>
            <a:r>
              <a:rPr spc="-70" dirty="0"/>
              <a:t> </a:t>
            </a:r>
            <a:r>
              <a:rPr dirty="0"/>
              <a:t>X</a:t>
            </a:r>
            <a:r>
              <a:rPr spc="-65" dirty="0"/>
              <a:t> </a:t>
            </a:r>
            <a:r>
              <a:rPr spc="-10" dirty="0"/>
              <a:t>Education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select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most</a:t>
            </a:r>
            <a:r>
              <a:rPr spc="-65" dirty="0"/>
              <a:t> </a:t>
            </a:r>
            <a:r>
              <a:rPr spc="-20" dirty="0"/>
              <a:t>promising</a:t>
            </a:r>
            <a:r>
              <a:rPr spc="-70" dirty="0"/>
              <a:t> </a:t>
            </a:r>
            <a:r>
              <a:rPr dirty="0"/>
              <a:t>leads,</a:t>
            </a:r>
            <a:r>
              <a:rPr spc="-70" dirty="0"/>
              <a:t> </a:t>
            </a:r>
            <a:r>
              <a:rPr dirty="0"/>
              <a:t>i.e.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leads</a:t>
            </a:r>
            <a:r>
              <a:rPr spc="-70" dirty="0"/>
              <a:t> </a:t>
            </a:r>
            <a:r>
              <a:rPr spc="-10" dirty="0"/>
              <a:t>that</a:t>
            </a:r>
            <a:r>
              <a:rPr spc="-65" dirty="0"/>
              <a:t> </a:t>
            </a:r>
            <a:r>
              <a:rPr spc="-25" dirty="0"/>
              <a:t>are </a:t>
            </a:r>
            <a:r>
              <a:rPr dirty="0"/>
              <a:t>most</a:t>
            </a:r>
            <a:r>
              <a:rPr spc="-80" dirty="0"/>
              <a:t> </a:t>
            </a:r>
            <a:r>
              <a:rPr spc="-10" dirty="0"/>
              <a:t>likely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convert</a:t>
            </a:r>
            <a:r>
              <a:rPr spc="-75" dirty="0"/>
              <a:t> </a:t>
            </a:r>
            <a:r>
              <a:rPr spc="-10" dirty="0"/>
              <a:t>into</a:t>
            </a:r>
            <a:r>
              <a:rPr spc="-75" dirty="0"/>
              <a:t> </a:t>
            </a:r>
            <a:r>
              <a:rPr spc="-25" dirty="0"/>
              <a:t>paying</a:t>
            </a:r>
            <a:r>
              <a:rPr spc="-80" dirty="0"/>
              <a:t> </a:t>
            </a:r>
            <a:r>
              <a:rPr spc="-10" dirty="0"/>
              <a:t>customers.</a:t>
            </a:r>
          </a:p>
          <a:p>
            <a:pPr marL="304165" marR="5080" indent="-292100">
              <a:lnSpc>
                <a:spcPct val="114599"/>
              </a:lnSpc>
              <a:buChar char="-"/>
              <a:tabLst>
                <a:tab pos="304165" algn="l"/>
              </a:tabLst>
            </a:pPr>
            <a:r>
              <a:rPr dirty="0"/>
              <a:t>To</a:t>
            </a:r>
            <a:r>
              <a:rPr spc="-70" dirty="0"/>
              <a:t> </a:t>
            </a:r>
            <a:r>
              <a:rPr spc="-10" dirty="0"/>
              <a:t>build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spc="-10" dirty="0"/>
              <a:t>regression</a:t>
            </a:r>
            <a:r>
              <a:rPr spc="-65" dirty="0"/>
              <a:t> </a:t>
            </a: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10" dirty="0"/>
              <a:t>assign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lead</a:t>
            </a:r>
            <a:r>
              <a:rPr spc="-65" dirty="0"/>
              <a:t> </a:t>
            </a:r>
            <a:r>
              <a:rPr dirty="0"/>
              <a:t>score</a:t>
            </a:r>
            <a:r>
              <a:rPr spc="-65" dirty="0"/>
              <a:t> </a:t>
            </a:r>
            <a:r>
              <a:rPr spc="-10" dirty="0"/>
              <a:t>value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dirty="0"/>
              <a:t>0</a:t>
            </a:r>
            <a:r>
              <a:rPr spc="-70" dirty="0"/>
              <a:t> </a:t>
            </a:r>
            <a:r>
              <a:rPr spc="-25" dirty="0"/>
              <a:t>to </a:t>
            </a:r>
            <a:r>
              <a:rPr dirty="0"/>
              <a:t>100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each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leads</a:t>
            </a:r>
            <a:r>
              <a:rPr spc="-50" dirty="0"/>
              <a:t> </a:t>
            </a:r>
            <a:r>
              <a:rPr spc="-10" dirty="0"/>
              <a:t>which</a:t>
            </a:r>
            <a:r>
              <a:rPr spc="-5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company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target potential</a:t>
            </a:r>
            <a:r>
              <a:rPr spc="-100" dirty="0"/>
              <a:t> </a:t>
            </a:r>
            <a:r>
              <a:rPr spc="-10" dirty="0"/>
              <a:t>leads.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3296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14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324485">
              <a:lnSpc>
                <a:spcPct val="114599"/>
              </a:lnSpc>
              <a:spcBef>
                <a:spcPts val="100"/>
              </a:spcBef>
            </a:pPr>
            <a:r>
              <a:rPr dirty="0"/>
              <a:t>X</a:t>
            </a:r>
            <a:r>
              <a:rPr spc="-30" dirty="0"/>
              <a:t> </a:t>
            </a:r>
            <a:r>
              <a:rPr spc="-10" dirty="0"/>
              <a:t>Education</a:t>
            </a:r>
            <a:r>
              <a:rPr spc="-30" dirty="0"/>
              <a:t> </a:t>
            </a:r>
            <a:r>
              <a:rPr dirty="0"/>
              <a:t>gets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lot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leads,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lead</a:t>
            </a:r>
            <a:r>
              <a:rPr spc="-25" dirty="0"/>
              <a:t> </a:t>
            </a:r>
            <a:r>
              <a:rPr spc="-20" dirty="0"/>
              <a:t>conversion</a:t>
            </a:r>
            <a:r>
              <a:rPr spc="-25" dirty="0"/>
              <a:t> </a:t>
            </a:r>
            <a:r>
              <a:rPr spc="-10" dirty="0"/>
              <a:t>rate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low </a:t>
            </a:r>
            <a:r>
              <a:rPr dirty="0"/>
              <a:t>i.e.,</a:t>
            </a:r>
            <a:r>
              <a:rPr spc="-50" dirty="0"/>
              <a:t> </a:t>
            </a:r>
            <a:r>
              <a:rPr spc="-10" dirty="0"/>
              <a:t>about</a:t>
            </a:r>
            <a:r>
              <a:rPr spc="-45" dirty="0"/>
              <a:t> </a:t>
            </a:r>
            <a:r>
              <a:rPr dirty="0"/>
              <a:t>38%.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company wants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identify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best</a:t>
            </a:r>
            <a:r>
              <a:rPr spc="-45" dirty="0"/>
              <a:t> </a:t>
            </a:r>
            <a:r>
              <a:rPr spc="-10" dirty="0"/>
              <a:t>leads,</a:t>
            </a:r>
          </a:p>
          <a:p>
            <a:pPr marL="151765" marR="287020">
              <a:lnSpc>
                <a:spcPct val="114599"/>
              </a:lnSpc>
            </a:pPr>
            <a:r>
              <a:rPr dirty="0"/>
              <a:t>i.e.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leads</a:t>
            </a:r>
            <a:r>
              <a:rPr spc="-50" dirty="0"/>
              <a:t> </a:t>
            </a:r>
            <a:r>
              <a:rPr spc="-10" dirty="0"/>
              <a:t>that</a:t>
            </a:r>
            <a:r>
              <a:rPr spc="-50" dirty="0"/>
              <a:t> </a:t>
            </a:r>
            <a:r>
              <a:rPr spc="-10" dirty="0"/>
              <a:t>have</a:t>
            </a:r>
            <a:r>
              <a:rPr spc="-50" dirty="0"/>
              <a:t> </a:t>
            </a:r>
            <a:r>
              <a:rPr spc="-20" dirty="0"/>
              <a:t>high conversion</a:t>
            </a:r>
            <a:r>
              <a:rPr spc="35" dirty="0"/>
              <a:t> </a:t>
            </a:r>
            <a:r>
              <a:rPr spc="-30" dirty="0"/>
              <a:t>probability.</a:t>
            </a:r>
            <a:r>
              <a:rPr spc="15" dirty="0"/>
              <a:t> </a:t>
            </a:r>
            <a:r>
              <a:rPr spc="-25" dirty="0"/>
              <a:t>The </a:t>
            </a:r>
            <a:r>
              <a:rPr spc="-10" dirty="0"/>
              <a:t>company</a:t>
            </a:r>
            <a:r>
              <a:rPr spc="-45" dirty="0"/>
              <a:t> </a:t>
            </a:r>
            <a:r>
              <a:rPr spc="-10" dirty="0"/>
              <a:t>wants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assign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20" dirty="0"/>
              <a:t>lead </a:t>
            </a:r>
            <a:r>
              <a:rPr spc="-10" dirty="0"/>
              <a:t>score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each</a:t>
            </a:r>
            <a:r>
              <a:rPr spc="-35" dirty="0"/>
              <a:t> </a:t>
            </a:r>
            <a:r>
              <a:rPr spc="-10" dirty="0"/>
              <a:t>lead.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spc="-10" dirty="0"/>
              <a:t>customers</a:t>
            </a:r>
            <a:r>
              <a:rPr spc="-35" dirty="0"/>
              <a:t> </a:t>
            </a:r>
            <a:r>
              <a:rPr spc="-10" dirty="0"/>
              <a:t>with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20" dirty="0"/>
              <a:t>higher</a:t>
            </a:r>
            <a:r>
              <a:rPr spc="-35" dirty="0"/>
              <a:t> </a:t>
            </a:r>
            <a:r>
              <a:rPr spc="-20" dirty="0"/>
              <a:t>lead </a:t>
            </a:r>
            <a:r>
              <a:rPr spc="-10" dirty="0"/>
              <a:t>score</a:t>
            </a:r>
            <a:r>
              <a:rPr spc="-30" dirty="0"/>
              <a:t> </a:t>
            </a:r>
            <a:r>
              <a:rPr spc="-10" dirty="0"/>
              <a:t>have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higher</a:t>
            </a:r>
            <a:r>
              <a:rPr spc="-25" dirty="0"/>
              <a:t> </a:t>
            </a:r>
            <a:r>
              <a:rPr spc="-10" dirty="0"/>
              <a:t>conversion </a:t>
            </a:r>
            <a:r>
              <a:rPr spc="-20" dirty="0"/>
              <a:t>probability</a:t>
            </a:r>
            <a:r>
              <a:rPr spc="-40" dirty="0"/>
              <a:t> </a:t>
            </a:r>
            <a:r>
              <a:rPr spc="-10"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customers with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lower</a:t>
            </a:r>
            <a:r>
              <a:rPr spc="-35" dirty="0"/>
              <a:t> </a:t>
            </a:r>
            <a:r>
              <a:rPr dirty="0"/>
              <a:t>lead</a:t>
            </a:r>
            <a:r>
              <a:rPr spc="-40" dirty="0"/>
              <a:t> </a:t>
            </a:r>
            <a:r>
              <a:rPr spc="-10" dirty="0"/>
              <a:t>score</a:t>
            </a:r>
            <a:r>
              <a:rPr spc="-35" dirty="0"/>
              <a:t> </a:t>
            </a:r>
            <a:r>
              <a:rPr spc="-10" dirty="0"/>
              <a:t>have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spc="-10" dirty="0"/>
              <a:t>lower</a:t>
            </a:r>
            <a:r>
              <a:rPr spc="-5" dirty="0"/>
              <a:t> </a:t>
            </a:r>
            <a:r>
              <a:rPr spc="-20" dirty="0"/>
              <a:t>conversion</a:t>
            </a:r>
            <a:r>
              <a:rPr spc="-5" dirty="0"/>
              <a:t> </a:t>
            </a:r>
            <a:r>
              <a:rPr spc="-10" dirty="0"/>
              <a:t>probability.</a:t>
            </a:r>
          </a:p>
        </p:txBody>
      </p:sp>
      <p:sp>
        <p:nvSpPr>
          <p:cNvPr id="3" name="object 3"/>
          <p:cNvSpPr/>
          <p:nvPr/>
        </p:nvSpPr>
        <p:spPr>
          <a:xfrm>
            <a:off x="431949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899" y="0"/>
                </a:lnTo>
                <a:lnTo>
                  <a:pt x="2628899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924" y="1300112"/>
            <a:ext cx="2629535" cy="46926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812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Company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12" y="1890559"/>
            <a:ext cx="26193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489584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X</a:t>
            </a:r>
            <a:r>
              <a:rPr sz="1200" spc="-20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Education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an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91E42"/>
                </a:solidFill>
                <a:latin typeface="Arial MT"/>
                <a:cs typeface="Arial MT"/>
              </a:rPr>
              <a:t>online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education</a:t>
            </a:r>
            <a:r>
              <a:rPr sz="1200" spc="-2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company</a:t>
            </a:r>
            <a:r>
              <a:rPr sz="1200" spc="-2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91E42"/>
                </a:solidFill>
                <a:latin typeface="Arial MT"/>
                <a:cs typeface="Arial MT"/>
              </a:rPr>
              <a:t>sells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online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courses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91E42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091E42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91E42"/>
                </a:solidFill>
                <a:latin typeface="Arial MT"/>
                <a:cs typeface="Arial MT"/>
              </a:rPr>
              <a:t>industry professionals.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0450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899" y="0"/>
                </a:lnTo>
                <a:lnTo>
                  <a:pt x="2628899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0450" y="1300112"/>
            <a:ext cx="2632710" cy="46926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8128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Context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212" y="1890559"/>
            <a:ext cx="261937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20256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company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does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marketing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its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courses</a:t>
            </a:r>
            <a:r>
              <a:rPr sz="1200" spc="-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on</a:t>
            </a:r>
            <a:r>
              <a:rPr sz="1200" spc="-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various</a:t>
            </a:r>
            <a:r>
              <a:rPr sz="1200" spc="-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websites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search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engines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such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Google.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Once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visitors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land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on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website,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they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browse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through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different</a:t>
            </a:r>
            <a:r>
              <a:rPr sz="12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courses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fill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up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form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course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watch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related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videos.</a:t>
            </a:r>
            <a:r>
              <a:rPr sz="12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When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visitors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fill</a:t>
            </a:r>
            <a:r>
              <a:rPr sz="12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up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34343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form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provide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their</a:t>
            </a:r>
            <a:r>
              <a:rPr sz="1200" spc="-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contact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details,</a:t>
            </a:r>
            <a:r>
              <a:rPr sz="12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they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are</a:t>
            </a:r>
            <a:r>
              <a:rPr sz="12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34343"/>
                </a:solidFill>
                <a:latin typeface="Arial MT"/>
                <a:cs typeface="Arial MT"/>
              </a:rPr>
              <a:t>classified</a:t>
            </a:r>
            <a:r>
              <a:rPr sz="1200" spc="-25" dirty="0">
                <a:solidFill>
                  <a:srgbClr val="434343"/>
                </a:solidFill>
                <a:latin typeface="Arial MT"/>
                <a:cs typeface="Arial MT"/>
              </a:rPr>
              <a:t> as </a:t>
            </a:r>
            <a:r>
              <a:rPr sz="1200" spc="-10" dirty="0">
                <a:solidFill>
                  <a:srgbClr val="434343"/>
                </a:solidFill>
                <a:latin typeface="Arial MT"/>
                <a:cs typeface="Arial MT"/>
              </a:rPr>
              <a:t>leads.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5400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899" y="0"/>
                </a:lnTo>
                <a:lnTo>
                  <a:pt x="2628899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2549" y="1300112"/>
            <a:ext cx="2632710" cy="469265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8128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Problem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180" dirty="0"/>
              <a:t> </a:t>
            </a:r>
            <a:r>
              <a:rPr spc="-10" dirty="0"/>
              <a:t>Cleaning</a:t>
            </a:r>
          </a:p>
        </p:txBody>
      </p:sp>
      <p:sp>
        <p:nvSpPr>
          <p:cNvPr id="3" name="object 3"/>
          <p:cNvSpPr/>
          <p:nvPr/>
        </p:nvSpPr>
        <p:spPr>
          <a:xfrm>
            <a:off x="432350" y="1304875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2165399" y="0"/>
                </a:lnTo>
                <a:lnTo>
                  <a:pt x="2469299" y="303899"/>
                </a:lnTo>
                <a:lnTo>
                  <a:pt x="21653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5375" y="1448818"/>
            <a:ext cx="209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Handling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Null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values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375" y="2110834"/>
            <a:ext cx="229806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columns</a:t>
            </a:r>
            <a:r>
              <a:rPr sz="12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more</a:t>
            </a:r>
            <a:r>
              <a:rPr sz="12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sz="12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40%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200" b="1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null</a:t>
            </a:r>
            <a:r>
              <a:rPr sz="1200" b="1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values</a:t>
            </a:r>
            <a:r>
              <a:rPr sz="1200" b="1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were</a:t>
            </a:r>
            <a:r>
              <a:rPr sz="1200" b="1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dropped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924" y="2634709"/>
            <a:ext cx="23241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50825" indent="-320675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How</a:t>
            </a:r>
            <a:r>
              <a:rPr sz="12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did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you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hear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about</a:t>
            </a:r>
            <a:r>
              <a:rPr sz="1200" spc="-50" dirty="0">
                <a:solidFill>
                  <a:srgbClr val="434343"/>
                </a:solidFill>
                <a:latin typeface="Roboto"/>
                <a:cs typeface="Roboto"/>
              </a:rPr>
              <a:t> X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Education</a:t>
            </a:r>
            <a:r>
              <a:rPr sz="12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(78.46%)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200" spc="-7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Profile(74.18%)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09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Quality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(51.60%)</a:t>
            </a:r>
            <a:endParaRPr sz="1200">
              <a:latin typeface="Roboto"/>
              <a:cs typeface="Roboto"/>
            </a:endParaRPr>
          </a:p>
          <a:p>
            <a:pPr marL="332740" marR="5080" indent="-320675">
              <a:lnSpc>
                <a:spcPct val="114599"/>
              </a:lnSpc>
              <a:buFont typeface="Arial MT"/>
              <a:buChar char="●"/>
              <a:tabLst>
                <a:tab pos="332740" algn="l"/>
              </a:tabLst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Asymmetrique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Profile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Score, Asymmetrique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Activity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Score, Asymmetrique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Activity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Index, Asymmetrique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Profile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Index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(45%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all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four)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4776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900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9175" y="1310706"/>
            <a:ext cx="20339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Dropping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redundant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columns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171" y="2110834"/>
            <a:ext cx="197294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columns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 redundant informations</a:t>
            </a:r>
            <a:r>
              <a:rPr sz="12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were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dropped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5721" y="2661379"/>
            <a:ext cx="11899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Updates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1035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Last_activity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1035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Prospect_ID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8501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27257" y="1310706"/>
            <a:ext cx="17849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Imputing</a:t>
            </a:r>
            <a:r>
              <a:rPr sz="18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missing values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7251" y="2110834"/>
            <a:ext cx="22726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numerical</a:t>
            </a:r>
            <a:r>
              <a:rPr sz="12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columns</a:t>
            </a:r>
            <a:r>
              <a:rPr sz="12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are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imputed</a:t>
            </a:r>
            <a:r>
              <a:rPr sz="12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median</a:t>
            </a:r>
            <a:r>
              <a:rPr sz="1200" b="1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categorical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columns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2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434343"/>
                </a:solidFill>
                <a:latin typeface="Roboto"/>
                <a:cs typeface="Roboto"/>
              </a:rPr>
              <a:t>imputed </a:t>
            </a:r>
            <a:r>
              <a:rPr sz="1200" b="1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0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434343"/>
                </a:solidFill>
                <a:latin typeface="Roboto"/>
                <a:cs typeface="Roboto"/>
              </a:rPr>
              <a:t>mode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971" y="1899539"/>
            <a:ext cx="3860165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133985">
              <a:lnSpc>
                <a:spcPts val="5030"/>
              </a:lnSpc>
              <a:spcBef>
                <a:spcPts val="204"/>
              </a:spcBef>
            </a:pPr>
            <a:r>
              <a:rPr sz="4200" spc="-10" dirty="0">
                <a:solidFill>
                  <a:srgbClr val="FFFFFF"/>
                </a:solidFill>
              </a:rPr>
              <a:t>EXPLORATORY </a:t>
            </a:r>
            <a:r>
              <a:rPr sz="4200" spc="-70" dirty="0">
                <a:solidFill>
                  <a:srgbClr val="FFFFFF"/>
                </a:solidFill>
              </a:rPr>
              <a:t>DATA</a:t>
            </a:r>
            <a:r>
              <a:rPr sz="4200" spc="-195" dirty="0">
                <a:solidFill>
                  <a:srgbClr val="FFFFFF"/>
                </a:solidFill>
              </a:rPr>
              <a:t> </a:t>
            </a:r>
            <a:r>
              <a:rPr sz="4200" spc="-20" dirty="0">
                <a:solidFill>
                  <a:srgbClr val="FFFFFF"/>
                </a:solidFill>
              </a:rPr>
              <a:t>A</a:t>
            </a:r>
            <a:r>
              <a:rPr sz="4200" spc="10" dirty="0">
                <a:solidFill>
                  <a:srgbClr val="FFFFFF"/>
                </a:solidFill>
              </a:rPr>
              <a:t>N</a:t>
            </a:r>
            <a:r>
              <a:rPr sz="4200" spc="-20" dirty="0">
                <a:solidFill>
                  <a:srgbClr val="FFFFFF"/>
                </a:solidFill>
              </a:rPr>
              <a:t>A</a:t>
            </a:r>
            <a:r>
              <a:rPr sz="4200" spc="-525" dirty="0">
                <a:solidFill>
                  <a:srgbClr val="FFFFFF"/>
                </a:solidFill>
              </a:rPr>
              <a:t>L</a:t>
            </a:r>
            <a:r>
              <a:rPr sz="4200" spc="-55" dirty="0">
                <a:solidFill>
                  <a:srgbClr val="FFFFFF"/>
                </a:solidFill>
              </a:rPr>
              <a:t>Y</a:t>
            </a:r>
            <a:r>
              <a:rPr sz="4200" spc="-25" dirty="0">
                <a:solidFill>
                  <a:srgbClr val="FFFFFF"/>
                </a:solidFill>
              </a:rPr>
              <a:t>SIS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174"/>
            <a:ext cx="4572000" cy="51435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566" y="2243033"/>
            <a:ext cx="259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Univariate</a:t>
            </a:r>
            <a:r>
              <a:rPr sz="2400" spc="-90" dirty="0"/>
              <a:t> </a:t>
            </a:r>
            <a:r>
              <a:rPr sz="2400" spc="-10" dirty="0"/>
              <a:t>Analysis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937" y="290700"/>
            <a:ext cx="7762126" cy="37490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525" y="4420691"/>
            <a:ext cx="4994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Leads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sourced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Google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or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Direct</a:t>
            </a:r>
            <a:r>
              <a:rPr sz="12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Traffic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2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conversion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rate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87" y="221575"/>
            <a:ext cx="7101714" cy="38165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525" y="4420691"/>
            <a:ext cx="5331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Lead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Finance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management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 specialization having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highest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 conversion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rate.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112" y="212900"/>
            <a:ext cx="7555773" cy="3752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9081" y="4239716"/>
            <a:ext cx="7527925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indent="-270510">
              <a:lnSpc>
                <a:spcPts val="1435"/>
              </a:lnSpc>
              <a:spcBef>
                <a:spcPts val="100"/>
              </a:spcBef>
              <a:buChar char="-"/>
              <a:tabLst>
                <a:tab pos="283210" algn="l"/>
              </a:tabLst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Leads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occupation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type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Working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professional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will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conversion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rate.</a:t>
            </a:r>
            <a:endParaRPr sz="1200">
              <a:latin typeface="Roboto"/>
              <a:cs typeface="Roboto"/>
            </a:endParaRPr>
          </a:p>
          <a:p>
            <a:pPr marL="283210" marR="5080" indent="-271145">
              <a:lnSpc>
                <a:spcPts val="1430"/>
              </a:lnSpc>
              <a:spcBef>
                <a:spcPts val="45"/>
              </a:spcBef>
              <a:buChar char="-"/>
              <a:tabLst>
                <a:tab pos="283210" algn="l"/>
              </a:tabLst>
            </a:pP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We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are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highest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converted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leads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unemployed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occupation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type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but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34343"/>
                </a:solidFill>
                <a:latin typeface="Roboto"/>
                <a:cs typeface="Roboto"/>
              </a:rPr>
              <a:t>conversion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ratio</a:t>
            </a:r>
            <a:r>
              <a:rPr sz="12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434343"/>
                </a:solidFill>
                <a:latin typeface="Roboto"/>
                <a:cs typeface="Roboto"/>
              </a:rPr>
              <a:t>less</a:t>
            </a:r>
            <a:r>
              <a:rPr sz="12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than</a:t>
            </a:r>
            <a:r>
              <a:rPr sz="12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4343"/>
                </a:solidFill>
                <a:latin typeface="Roboto"/>
                <a:cs typeface="Roboto"/>
              </a:rPr>
              <a:t>50%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846</Words>
  <Application>Microsoft Office PowerPoint</Application>
  <PresentationFormat>On-screen Show (16:9)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Century Gothic</vt:lpstr>
      <vt:lpstr>Roboto</vt:lpstr>
      <vt:lpstr>Wingdings 3</vt:lpstr>
      <vt:lpstr>Wisp</vt:lpstr>
      <vt:lpstr>Lead Scoring Case Study</vt:lpstr>
      <vt:lpstr>Business Objective</vt:lpstr>
      <vt:lpstr>Problem Statement</vt:lpstr>
      <vt:lpstr>Data Cleaning</vt:lpstr>
      <vt:lpstr>EXPLORATORY 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Univariate Analysis - Inferences</vt:lpstr>
      <vt:lpstr>Bi-variate Analysis</vt:lpstr>
      <vt:lpstr>Correlation</vt:lpstr>
      <vt:lpstr>Bi-variate Analysis - Inferences</vt:lpstr>
      <vt:lpstr>Model Details</vt:lpstr>
      <vt:lpstr>Model Evaluation - Train Dataset</vt:lpstr>
      <vt:lpstr>Model Metrics - Test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- Logistic Regression</dc:title>
  <cp:lastModifiedBy>RISHAB</cp:lastModifiedBy>
  <cp:revision>1</cp:revision>
  <dcterms:created xsi:type="dcterms:W3CDTF">2025-06-29T06:00:30Z</dcterms:created>
  <dcterms:modified xsi:type="dcterms:W3CDTF">2025-06-29T06:04:32Z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2025-06-29T00:00:00Z</vt:filetime>
  </property>
</Properties>
</file>