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</p:sldIdLst>
  <p:sldSz cx="7772400" cy="100584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989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054" y="3688082"/>
            <a:ext cx="5610383" cy="3318745"/>
          </a:xfrm>
        </p:spPr>
        <p:txBody>
          <a:bodyPr anchor="b">
            <a:normAutofit/>
          </a:bodyPr>
          <a:lstStyle>
            <a:lvl1pPr>
              <a:defRPr sz="45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54" y="7006825"/>
            <a:ext cx="5610383" cy="165188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8"/>
          <p:cNvSpPr/>
          <p:nvPr/>
        </p:nvSpPr>
        <p:spPr bwMode="auto">
          <a:xfrm>
            <a:off x="-26961" y="6337699"/>
            <a:ext cx="1186152" cy="1146612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9834" y="6643327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21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894080"/>
            <a:ext cx="5603187" cy="4571659"/>
          </a:xfrm>
        </p:spPr>
        <p:txBody>
          <a:bodyPr anchor="ctr">
            <a:normAutofit/>
          </a:bodyPr>
          <a:lstStyle>
            <a:lvl1pPr algn="l">
              <a:defRPr sz="408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53" y="6385934"/>
            <a:ext cx="5603187" cy="2281934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4644240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4758073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77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905" y="894080"/>
            <a:ext cx="5193149" cy="4246880"/>
          </a:xfrm>
        </p:spPr>
        <p:txBody>
          <a:bodyPr anchor="ctr">
            <a:normAutofit/>
          </a:bodyPr>
          <a:lstStyle>
            <a:lvl1pPr algn="l">
              <a:defRPr sz="408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53576" y="5140960"/>
            <a:ext cx="4805805" cy="558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53" y="6385934"/>
            <a:ext cx="5603187" cy="2281934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49" y="4644240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4758073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537069" y="950408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44104" y="42611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696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3576322"/>
            <a:ext cx="5603187" cy="3996439"/>
          </a:xfrm>
        </p:spPr>
        <p:txBody>
          <a:bodyPr anchor="b">
            <a:normAutofit/>
          </a:bodyPr>
          <a:lstStyle>
            <a:lvl1pPr algn="l">
              <a:defRPr sz="40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7599680"/>
            <a:ext cx="5603187" cy="10701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7202302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544" y="7308530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845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59905" y="894080"/>
            <a:ext cx="5193149" cy="4246880"/>
          </a:xfrm>
        </p:spPr>
        <p:txBody>
          <a:bodyPr anchor="ctr">
            <a:normAutofit/>
          </a:bodyPr>
          <a:lstStyle>
            <a:lvl1pPr algn="l">
              <a:defRPr sz="408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51053" y="6370320"/>
            <a:ext cx="5685048" cy="12293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accent1"/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7599680"/>
            <a:ext cx="5685048" cy="10701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49" y="7202302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544" y="7308530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537069" y="950408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44104" y="42611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679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4" y="920197"/>
            <a:ext cx="5603186" cy="4224029"/>
          </a:xfrm>
        </p:spPr>
        <p:txBody>
          <a:bodyPr anchor="ctr">
            <a:normAutofit/>
          </a:bodyPr>
          <a:lstStyle>
            <a:lvl1pPr algn="l">
              <a:defRPr sz="40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51053" y="6370320"/>
            <a:ext cx="5603187" cy="12293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accent1"/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7599680"/>
            <a:ext cx="5603187" cy="10701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7202302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544" y="7308530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105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13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46755" y="920196"/>
            <a:ext cx="1407712" cy="774959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1054" y="920196"/>
            <a:ext cx="4008896" cy="774959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05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421" y="915361"/>
            <a:ext cx="5600819" cy="18786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53" y="3129280"/>
            <a:ext cx="5603187" cy="55405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87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3042691"/>
            <a:ext cx="5603187" cy="2154240"/>
          </a:xfrm>
        </p:spPr>
        <p:txBody>
          <a:bodyPr anchor="b"/>
          <a:lstStyle>
            <a:lvl1pPr algn="l">
              <a:defRPr sz="3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53" y="5252720"/>
            <a:ext cx="5603187" cy="1261920"/>
          </a:xfrm>
        </p:spPr>
        <p:txBody>
          <a:bodyPr anchor="t"/>
          <a:lstStyle>
            <a:lvl1pPr marL="0" indent="0" algn="l">
              <a:buNone/>
              <a:defRPr sz="1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4644240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4758073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9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1054" y="3133836"/>
            <a:ext cx="2717901" cy="552551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6711" y="3133836"/>
            <a:ext cx="2717529" cy="552551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1155416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91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549" y="3265718"/>
            <a:ext cx="2443407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053" y="4110903"/>
            <a:ext cx="2717902" cy="455503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7731" y="3260984"/>
            <a:ext cx="2442253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3658" y="4106169"/>
            <a:ext cx="2716328" cy="455503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1155416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15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420" y="915361"/>
            <a:ext cx="5600820" cy="18786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44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4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654263"/>
            <a:ext cx="2235146" cy="1431924"/>
          </a:xfrm>
        </p:spPr>
        <p:txBody>
          <a:bodyPr anchor="b"/>
          <a:lstStyle>
            <a:lvl1pPr algn="l">
              <a:defRPr sz="1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1970" y="654264"/>
            <a:ext cx="3222270" cy="7941946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2344632"/>
            <a:ext cx="2235146" cy="6251573"/>
          </a:xfrm>
        </p:spPr>
        <p:txBody>
          <a:bodyPr/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17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7040880"/>
            <a:ext cx="5603187" cy="831216"/>
          </a:xfrm>
        </p:spPr>
        <p:txBody>
          <a:bodyPr anchor="b">
            <a:normAutofit/>
          </a:bodyPr>
          <a:lstStyle>
            <a:lvl1pPr algn="l">
              <a:defRPr sz="20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1053" y="931282"/>
            <a:ext cx="5603187" cy="5653956"/>
          </a:xfrm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7872096"/>
            <a:ext cx="5603187" cy="724111"/>
          </a:xfrm>
        </p:spPr>
        <p:txBody>
          <a:bodyPr>
            <a:normAutofit/>
          </a:bodyPr>
          <a:lstStyle>
            <a:lvl1pPr marL="0" indent="0">
              <a:buNone/>
              <a:defRPr sz="102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7202302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544" y="7308530"/>
            <a:ext cx="497231" cy="53551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9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335280"/>
            <a:ext cx="1684020" cy="9736654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17358" y="418"/>
            <a:ext cx="1659431" cy="10051020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55448" cy="10058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3420" y="915361"/>
            <a:ext cx="5600820" cy="18786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53" y="3129280"/>
            <a:ext cx="5603187" cy="569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6540" y="8998132"/>
            <a:ext cx="651423" cy="542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51053" y="8999187"/>
            <a:ext cx="485901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34544" y="1155416"/>
            <a:ext cx="497231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67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388620" rtl="0" eaLnBrk="1" latinLnBrk="0" hangingPunct="1">
        <a:spcBef>
          <a:spcPct val="0"/>
        </a:spcBef>
        <a:buNone/>
        <a:defRPr sz="306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91465" indent="-291465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53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1508" indent="-242888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715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1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601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4879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13741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52603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146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032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74471"/>
            <a:ext cx="3361054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6D64E7"/>
                </a:solidFill>
                <a:latin typeface="Roboto"/>
                <a:cs typeface="Roboto"/>
              </a:rPr>
              <a:t>Lead</a:t>
            </a:r>
            <a:r>
              <a:rPr sz="1600" b="1" spc="-45" dirty="0">
                <a:solidFill>
                  <a:srgbClr val="6D64E7"/>
                </a:solidFill>
                <a:latin typeface="Roboto"/>
                <a:cs typeface="Roboto"/>
              </a:rPr>
              <a:t> </a:t>
            </a:r>
            <a:r>
              <a:rPr sz="1600" b="1" dirty="0">
                <a:solidFill>
                  <a:srgbClr val="6D64E7"/>
                </a:solidFill>
                <a:latin typeface="Roboto"/>
                <a:cs typeface="Roboto"/>
              </a:rPr>
              <a:t>Scoring</a:t>
            </a:r>
            <a:r>
              <a:rPr sz="1600" b="1" spc="-40" dirty="0">
                <a:solidFill>
                  <a:srgbClr val="6D64E7"/>
                </a:solidFill>
                <a:latin typeface="Roboto"/>
                <a:cs typeface="Roboto"/>
              </a:rPr>
              <a:t> </a:t>
            </a:r>
            <a:r>
              <a:rPr sz="1600" b="1" dirty="0">
                <a:solidFill>
                  <a:srgbClr val="6D64E7"/>
                </a:solidFill>
                <a:latin typeface="Roboto"/>
                <a:cs typeface="Roboto"/>
              </a:rPr>
              <a:t>Case</a:t>
            </a:r>
            <a:r>
              <a:rPr sz="1600" b="1" spc="-40" dirty="0">
                <a:solidFill>
                  <a:srgbClr val="6D64E7"/>
                </a:solidFill>
                <a:latin typeface="Roboto"/>
                <a:cs typeface="Roboto"/>
              </a:rPr>
              <a:t> </a:t>
            </a:r>
            <a:r>
              <a:rPr sz="1600" b="1" dirty="0">
                <a:solidFill>
                  <a:srgbClr val="6D64E7"/>
                </a:solidFill>
                <a:latin typeface="Roboto"/>
                <a:cs typeface="Roboto"/>
              </a:rPr>
              <a:t>Study</a:t>
            </a:r>
            <a:r>
              <a:rPr sz="1600" b="1" spc="-45" dirty="0">
                <a:solidFill>
                  <a:srgbClr val="6D64E7"/>
                </a:solidFill>
                <a:latin typeface="Roboto"/>
                <a:cs typeface="Roboto"/>
              </a:rPr>
              <a:t> </a:t>
            </a:r>
            <a:r>
              <a:rPr lang="en-IN" sz="1600" b="1" dirty="0" smtClean="0">
                <a:solidFill>
                  <a:srgbClr val="6D64E7"/>
                </a:solidFill>
                <a:latin typeface="Roboto"/>
                <a:cs typeface="Roboto"/>
              </a:rPr>
              <a:t>–</a:t>
            </a:r>
            <a:r>
              <a:rPr sz="1600" b="1" spc="-40" dirty="0" smtClean="0">
                <a:solidFill>
                  <a:srgbClr val="6D64E7"/>
                </a:solidFill>
                <a:latin typeface="Roboto"/>
                <a:cs typeface="Roboto"/>
              </a:rPr>
              <a:t> </a:t>
            </a:r>
            <a:r>
              <a:rPr sz="1600" b="1" spc="-10" dirty="0" smtClean="0">
                <a:solidFill>
                  <a:srgbClr val="6D64E7"/>
                </a:solidFill>
                <a:latin typeface="Roboto"/>
                <a:cs typeface="Roboto"/>
              </a:rPr>
              <a:t>Summary</a:t>
            </a:r>
            <a:endParaRPr lang="en-IN" sz="1600" b="1" spc="-10" dirty="0" smtClean="0">
              <a:solidFill>
                <a:srgbClr val="6D64E7"/>
              </a:solidFill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600" b="1" spc="-10" dirty="0" smtClean="0">
                <a:solidFill>
                  <a:srgbClr val="6D64E7"/>
                </a:solidFill>
                <a:latin typeface="Roboto"/>
                <a:cs typeface="Roboto"/>
              </a:rPr>
              <a:t>Submitted by-Rishab Prasad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175" y="1029461"/>
            <a:ext cx="5978525" cy="73602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1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endParaRPr sz="10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000" dirty="0">
              <a:latin typeface="Roboto"/>
              <a:cs typeface="Roboto"/>
            </a:endParaRPr>
          </a:p>
          <a:p>
            <a:pPr marL="22225" marR="5080" algn="just">
              <a:lnSpc>
                <a:spcPct val="100000"/>
              </a:lnSpc>
            </a:pPr>
            <a:r>
              <a:rPr sz="1000" dirty="0">
                <a:latin typeface="Roboto"/>
                <a:cs typeface="Roboto"/>
              </a:rPr>
              <a:t>The</a:t>
            </a:r>
            <a:r>
              <a:rPr sz="1000" spc="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provided</a:t>
            </a:r>
            <a:r>
              <a:rPr sz="1000" spc="35" dirty="0">
                <a:latin typeface="Roboto"/>
                <a:cs typeface="Roboto"/>
              </a:rPr>
              <a:t> </a:t>
            </a:r>
            <a:r>
              <a:rPr sz="1000" spc="-20" dirty="0">
                <a:latin typeface="Roboto"/>
                <a:cs typeface="Roboto"/>
              </a:rPr>
              <a:t>‘</a:t>
            </a:r>
            <a:r>
              <a:rPr sz="1000" b="1" spc="-20" dirty="0">
                <a:latin typeface="Roboto"/>
                <a:cs typeface="Roboto"/>
              </a:rPr>
              <a:t>Leads</a:t>
            </a:r>
            <a:r>
              <a:rPr sz="1000" spc="-20" dirty="0">
                <a:latin typeface="Roboto"/>
                <a:cs typeface="Roboto"/>
              </a:rPr>
              <a:t>’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dataset</a:t>
            </a:r>
            <a:r>
              <a:rPr sz="1000" spc="-3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was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first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inspected</a:t>
            </a:r>
            <a:r>
              <a:rPr sz="1000" spc="-3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and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the</a:t>
            </a:r>
            <a:r>
              <a:rPr sz="1000" spc="-3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meaning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of</a:t>
            </a:r>
            <a:r>
              <a:rPr sz="1000" spc="-3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the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variables</a:t>
            </a:r>
            <a:r>
              <a:rPr sz="1000" spc="-3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were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analyzed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from</a:t>
            </a:r>
            <a:r>
              <a:rPr sz="1000" spc="-35" dirty="0">
                <a:latin typeface="Roboto"/>
                <a:cs typeface="Roboto"/>
              </a:rPr>
              <a:t> </a:t>
            </a:r>
            <a:r>
              <a:rPr sz="1000" spc="-25" dirty="0">
                <a:latin typeface="Roboto"/>
                <a:cs typeface="Roboto"/>
              </a:rPr>
              <a:t>the </a:t>
            </a:r>
            <a:r>
              <a:rPr sz="1000" dirty="0">
                <a:latin typeface="Roboto"/>
                <a:cs typeface="Roboto"/>
              </a:rPr>
              <a:t>‘</a:t>
            </a:r>
            <a:r>
              <a:rPr sz="1000" b="1" dirty="0">
                <a:latin typeface="Roboto"/>
                <a:cs typeface="Roboto"/>
              </a:rPr>
              <a:t>Leads Data Dictionary</a:t>
            </a:r>
            <a:r>
              <a:rPr sz="1000" dirty="0">
                <a:latin typeface="Roboto"/>
                <a:cs typeface="Roboto"/>
              </a:rPr>
              <a:t>’. Once the dataset was inspected,</a:t>
            </a:r>
            <a:r>
              <a:rPr sz="1000" spc="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data cleaning was done. The ‘</a:t>
            </a:r>
            <a:r>
              <a:rPr sz="1000" b="1" dirty="0">
                <a:latin typeface="Roboto"/>
                <a:cs typeface="Roboto"/>
              </a:rPr>
              <a:t>Select</a:t>
            </a:r>
            <a:r>
              <a:rPr sz="1000" dirty="0">
                <a:latin typeface="Roboto"/>
                <a:cs typeface="Roboto"/>
              </a:rPr>
              <a:t>’ values</a:t>
            </a:r>
            <a:r>
              <a:rPr sz="1000" spc="5" dirty="0">
                <a:latin typeface="Roboto"/>
                <a:cs typeface="Roboto"/>
              </a:rPr>
              <a:t> </a:t>
            </a:r>
            <a:r>
              <a:rPr sz="1000" spc="-25" dirty="0">
                <a:latin typeface="Roboto"/>
                <a:cs typeface="Roboto"/>
              </a:rPr>
              <a:t>in </a:t>
            </a:r>
            <a:r>
              <a:rPr sz="1000" dirty="0">
                <a:latin typeface="Roboto"/>
                <a:cs typeface="Roboto"/>
              </a:rPr>
              <a:t>different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columns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were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first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converted</a:t>
            </a:r>
            <a:r>
              <a:rPr sz="1000" b="1" spc="20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to</a:t>
            </a:r>
            <a:r>
              <a:rPr sz="1000" b="1" spc="25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null</a:t>
            </a:r>
            <a:r>
              <a:rPr sz="1000" b="1" spc="20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values</a:t>
            </a:r>
            <a:r>
              <a:rPr sz="1000" dirty="0">
                <a:latin typeface="Roboto"/>
                <a:cs typeface="Roboto"/>
              </a:rPr>
              <a:t>.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This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was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done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because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the</a:t>
            </a:r>
            <a:r>
              <a:rPr sz="1000" spc="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select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values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seem</a:t>
            </a:r>
            <a:r>
              <a:rPr sz="1000" spc="-45" dirty="0">
                <a:latin typeface="Roboto"/>
                <a:cs typeface="Roboto"/>
              </a:rPr>
              <a:t> </a:t>
            </a:r>
            <a:r>
              <a:rPr sz="1000" spc="-25" dirty="0">
                <a:latin typeface="Roboto"/>
                <a:cs typeface="Roboto"/>
              </a:rPr>
              <a:t>to </a:t>
            </a:r>
            <a:r>
              <a:rPr sz="1000" dirty="0">
                <a:latin typeface="Roboto"/>
                <a:cs typeface="Roboto"/>
              </a:rPr>
              <a:t>be</a:t>
            </a:r>
            <a:r>
              <a:rPr sz="1000" spc="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default</a:t>
            </a:r>
            <a:r>
              <a:rPr sz="1000" spc="3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values</a:t>
            </a:r>
            <a:r>
              <a:rPr sz="1000" spc="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in</a:t>
            </a:r>
            <a:r>
              <a:rPr sz="1000" spc="3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the</a:t>
            </a:r>
            <a:r>
              <a:rPr sz="1000" spc="3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drop</a:t>
            </a:r>
            <a:r>
              <a:rPr sz="1000" spc="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down</a:t>
            </a:r>
            <a:r>
              <a:rPr sz="1000" spc="3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menu</a:t>
            </a:r>
            <a:r>
              <a:rPr sz="1000" spc="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of</a:t>
            </a:r>
            <a:r>
              <a:rPr sz="1000" spc="3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the</a:t>
            </a:r>
            <a:r>
              <a:rPr sz="1000" spc="3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company’s</a:t>
            </a:r>
            <a:r>
              <a:rPr sz="1000" spc="3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website.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During</a:t>
            </a:r>
            <a:r>
              <a:rPr sz="1000" spc="-3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the</a:t>
            </a:r>
            <a:r>
              <a:rPr sz="1000" spc="-3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process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of</a:t>
            </a:r>
            <a:r>
              <a:rPr sz="1000" spc="-3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data</a:t>
            </a:r>
            <a:r>
              <a:rPr sz="1000" spc="-3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cleaning, </a:t>
            </a:r>
            <a:r>
              <a:rPr sz="1000" dirty="0">
                <a:latin typeface="Roboto"/>
                <a:cs typeface="Roboto"/>
              </a:rPr>
              <a:t>missing</a:t>
            </a:r>
            <a:r>
              <a:rPr sz="1000" spc="-1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values</a:t>
            </a:r>
            <a:r>
              <a:rPr sz="1000" spc="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were</a:t>
            </a:r>
            <a:r>
              <a:rPr sz="1000" spc="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taken</a:t>
            </a:r>
            <a:r>
              <a:rPr sz="1000" spc="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care of</a:t>
            </a:r>
            <a:r>
              <a:rPr sz="1000" spc="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by</a:t>
            </a:r>
            <a:r>
              <a:rPr sz="1000" spc="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imputing</a:t>
            </a:r>
            <a:r>
              <a:rPr sz="1000" spc="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with</a:t>
            </a:r>
            <a:r>
              <a:rPr sz="1000" spc="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suitable values</a:t>
            </a:r>
            <a:r>
              <a:rPr sz="1000" spc="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(</a:t>
            </a:r>
            <a:r>
              <a:rPr sz="1000" i="1" dirty="0">
                <a:latin typeface="Roboto"/>
                <a:cs typeface="Roboto"/>
              </a:rPr>
              <a:t>median</a:t>
            </a:r>
            <a:r>
              <a:rPr sz="1000" i="1" spc="5" dirty="0">
                <a:latin typeface="Roboto"/>
                <a:cs typeface="Roboto"/>
              </a:rPr>
              <a:t> </a:t>
            </a:r>
            <a:r>
              <a:rPr sz="1000" i="1" dirty="0">
                <a:latin typeface="Roboto"/>
                <a:cs typeface="Roboto"/>
              </a:rPr>
              <a:t>for</a:t>
            </a:r>
            <a:r>
              <a:rPr sz="1000" i="1" spc="5" dirty="0">
                <a:latin typeface="Roboto"/>
                <a:cs typeface="Roboto"/>
              </a:rPr>
              <a:t> </a:t>
            </a:r>
            <a:r>
              <a:rPr sz="1000" i="1" spc="-10" dirty="0">
                <a:latin typeface="Roboto"/>
                <a:cs typeface="Roboto"/>
              </a:rPr>
              <a:t>numeric</a:t>
            </a:r>
            <a:r>
              <a:rPr sz="1000" i="1" spc="5" dirty="0">
                <a:latin typeface="Roboto"/>
                <a:cs typeface="Roboto"/>
              </a:rPr>
              <a:t> </a:t>
            </a:r>
            <a:r>
              <a:rPr sz="1000" i="1" spc="-20" dirty="0">
                <a:latin typeface="Roboto"/>
                <a:cs typeface="Roboto"/>
              </a:rPr>
              <a:t>value</a:t>
            </a:r>
            <a:r>
              <a:rPr sz="1000" i="1" spc="-45" dirty="0">
                <a:latin typeface="Roboto"/>
                <a:cs typeface="Roboto"/>
              </a:rPr>
              <a:t> </a:t>
            </a:r>
            <a:r>
              <a:rPr sz="1000" i="1" spc="-10" dirty="0">
                <a:latin typeface="Roboto"/>
                <a:cs typeface="Roboto"/>
              </a:rPr>
              <a:t>and</a:t>
            </a:r>
            <a:r>
              <a:rPr sz="1000" i="1" spc="-50" dirty="0">
                <a:latin typeface="Roboto"/>
                <a:cs typeface="Roboto"/>
              </a:rPr>
              <a:t> </a:t>
            </a:r>
            <a:r>
              <a:rPr sz="1000" i="1" spc="-20" dirty="0">
                <a:latin typeface="Roboto"/>
                <a:cs typeface="Roboto"/>
              </a:rPr>
              <a:t>mode </a:t>
            </a:r>
            <a:r>
              <a:rPr sz="1000" i="1" dirty="0">
                <a:latin typeface="Roboto"/>
                <a:cs typeface="Roboto"/>
              </a:rPr>
              <a:t>for</a:t>
            </a:r>
            <a:r>
              <a:rPr sz="1000" i="1" spc="85" dirty="0">
                <a:latin typeface="Roboto"/>
                <a:cs typeface="Roboto"/>
              </a:rPr>
              <a:t> </a:t>
            </a:r>
            <a:r>
              <a:rPr sz="1000" i="1" spc="-10" dirty="0">
                <a:latin typeface="Roboto"/>
                <a:cs typeface="Roboto"/>
              </a:rPr>
              <a:t>categorical</a:t>
            </a:r>
            <a:r>
              <a:rPr sz="1000" i="1" spc="85" dirty="0">
                <a:latin typeface="Roboto"/>
                <a:cs typeface="Roboto"/>
              </a:rPr>
              <a:t> </a:t>
            </a:r>
            <a:r>
              <a:rPr sz="1000" i="1" dirty="0">
                <a:latin typeface="Roboto"/>
                <a:cs typeface="Roboto"/>
              </a:rPr>
              <a:t>value</a:t>
            </a:r>
            <a:r>
              <a:rPr sz="1000" dirty="0">
                <a:latin typeface="Roboto"/>
                <a:cs typeface="Roboto"/>
              </a:rPr>
              <a:t>)</a:t>
            </a:r>
            <a:r>
              <a:rPr sz="1000" spc="9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or</a:t>
            </a:r>
            <a:r>
              <a:rPr sz="1000" spc="9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were</a:t>
            </a:r>
            <a:r>
              <a:rPr sz="1000" spc="9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dropped</a:t>
            </a:r>
            <a:r>
              <a:rPr sz="1000" spc="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if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null</a:t>
            </a:r>
            <a:r>
              <a:rPr sz="1000" spc="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values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were</a:t>
            </a:r>
            <a:r>
              <a:rPr sz="1000" spc="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around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40%</a:t>
            </a:r>
            <a:r>
              <a:rPr sz="1000" b="1" spc="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or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more.</a:t>
            </a:r>
            <a:r>
              <a:rPr sz="1000" spc="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Indexes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were</a:t>
            </a:r>
            <a:r>
              <a:rPr sz="1000" spc="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then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reset </a:t>
            </a:r>
            <a:r>
              <a:rPr sz="1000" dirty="0">
                <a:latin typeface="Roboto"/>
                <a:cs typeface="Roboto"/>
              </a:rPr>
              <a:t>after</a:t>
            </a:r>
            <a:r>
              <a:rPr sz="1000" spc="-4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the</a:t>
            </a:r>
            <a:r>
              <a:rPr sz="1000" spc="-4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cleaning</a:t>
            </a:r>
            <a:r>
              <a:rPr sz="1000" spc="-4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was</a:t>
            </a:r>
            <a:r>
              <a:rPr sz="1000" spc="-4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completed.</a:t>
            </a:r>
            <a:endParaRPr sz="10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000" dirty="0">
              <a:latin typeface="Roboto"/>
              <a:cs typeface="Roboto"/>
            </a:endParaRPr>
          </a:p>
          <a:p>
            <a:pPr marL="22225" marR="5080" algn="just">
              <a:lnSpc>
                <a:spcPct val="100000"/>
              </a:lnSpc>
            </a:pPr>
            <a:r>
              <a:rPr sz="1000" dirty="0">
                <a:latin typeface="Roboto"/>
                <a:cs typeface="Roboto"/>
              </a:rPr>
              <a:t>After</a:t>
            </a:r>
            <a:r>
              <a:rPr sz="1000" spc="8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the</a:t>
            </a:r>
            <a:r>
              <a:rPr sz="1000" spc="8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data</a:t>
            </a:r>
            <a:r>
              <a:rPr sz="1000" spc="8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cleaning</a:t>
            </a:r>
            <a:r>
              <a:rPr sz="1000" spc="8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process</a:t>
            </a:r>
            <a:r>
              <a:rPr sz="1000" spc="8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was</a:t>
            </a:r>
            <a:r>
              <a:rPr sz="1000" spc="9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complete</a:t>
            </a:r>
            <a:r>
              <a:rPr sz="1000" spc="85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Univariate</a:t>
            </a:r>
            <a:r>
              <a:rPr sz="1000" b="1" spc="8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and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Multivariate</a:t>
            </a:r>
            <a:r>
              <a:rPr sz="1000" b="1" spc="20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analysis</a:t>
            </a:r>
            <a:r>
              <a:rPr sz="1000" b="1" spc="1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were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carried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out.</a:t>
            </a:r>
            <a:r>
              <a:rPr sz="1000" spc="15" dirty="0">
                <a:latin typeface="Roboto"/>
                <a:cs typeface="Roboto"/>
              </a:rPr>
              <a:t> </a:t>
            </a:r>
            <a:r>
              <a:rPr sz="1000" spc="-25" dirty="0">
                <a:latin typeface="Roboto"/>
                <a:cs typeface="Roboto"/>
              </a:rPr>
              <a:t>It </a:t>
            </a:r>
            <a:r>
              <a:rPr sz="1000" dirty="0">
                <a:latin typeface="Roboto"/>
                <a:cs typeface="Roboto"/>
              </a:rPr>
              <a:t>was</a:t>
            </a:r>
            <a:r>
              <a:rPr sz="1000" spc="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found</a:t>
            </a:r>
            <a:r>
              <a:rPr sz="1000" spc="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that</a:t>
            </a:r>
            <a:r>
              <a:rPr sz="1000" spc="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the</a:t>
            </a:r>
            <a:r>
              <a:rPr sz="1000" spc="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lead</a:t>
            </a:r>
            <a:r>
              <a:rPr sz="1000" spc="25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conversion</a:t>
            </a:r>
            <a:r>
              <a:rPr sz="1000" b="1" spc="25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rate</a:t>
            </a:r>
            <a:r>
              <a:rPr sz="1000" b="1" spc="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was</a:t>
            </a:r>
            <a:r>
              <a:rPr sz="1000" spc="-3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about</a:t>
            </a:r>
            <a:r>
              <a:rPr sz="1000" spc="-40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38.54%</a:t>
            </a:r>
            <a:r>
              <a:rPr sz="1000" dirty="0">
                <a:latin typeface="Roboto"/>
                <a:cs typeface="Roboto"/>
              </a:rPr>
              <a:t>.</a:t>
            </a:r>
            <a:r>
              <a:rPr sz="1000" spc="-4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The</a:t>
            </a:r>
            <a:r>
              <a:rPr sz="1000" spc="-35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country</a:t>
            </a:r>
            <a:r>
              <a:rPr sz="1000" b="1" spc="-4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and</a:t>
            </a:r>
            <a:r>
              <a:rPr sz="1000" spc="-40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city</a:t>
            </a:r>
            <a:r>
              <a:rPr sz="1000" b="1" spc="-3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with</a:t>
            </a:r>
            <a:r>
              <a:rPr sz="1000" spc="-40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highest</a:t>
            </a:r>
            <a:r>
              <a:rPr sz="1000" b="1" spc="-40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number</a:t>
            </a:r>
            <a:r>
              <a:rPr sz="1000" b="1" spc="-35" dirty="0">
                <a:latin typeface="Roboto"/>
                <a:cs typeface="Roboto"/>
              </a:rPr>
              <a:t> </a:t>
            </a:r>
            <a:r>
              <a:rPr sz="1000" spc="-25" dirty="0">
                <a:latin typeface="Roboto"/>
                <a:cs typeface="Roboto"/>
              </a:rPr>
              <a:t>of </a:t>
            </a:r>
            <a:r>
              <a:rPr sz="1000" dirty="0">
                <a:latin typeface="Roboto"/>
                <a:cs typeface="Roboto"/>
              </a:rPr>
              <a:t>leads</a:t>
            </a:r>
            <a:r>
              <a:rPr sz="1000" spc="4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and</a:t>
            </a:r>
            <a:r>
              <a:rPr sz="1000" spc="4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leads</a:t>
            </a:r>
            <a:r>
              <a:rPr sz="1000" spc="4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conversion</a:t>
            </a:r>
            <a:r>
              <a:rPr sz="1000" spc="4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were</a:t>
            </a:r>
            <a:r>
              <a:rPr sz="1000" spc="4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found</a:t>
            </a:r>
            <a:r>
              <a:rPr sz="1000" spc="4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to</a:t>
            </a:r>
            <a:r>
              <a:rPr sz="1000" spc="4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be</a:t>
            </a:r>
            <a:r>
              <a:rPr sz="1000" spc="45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India</a:t>
            </a:r>
            <a:r>
              <a:rPr sz="1000" b="1" spc="4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and</a:t>
            </a:r>
            <a:r>
              <a:rPr sz="1000" spc="40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Mumbai</a:t>
            </a:r>
            <a:r>
              <a:rPr sz="1000" b="1" spc="40" dirty="0">
                <a:latin typeface="Roboto"/>
                <a:cs typeface="Roboto"/>
              </a:rPr>
              <a:t> </a:t>
            </a:r>
            <a:r>
              <a:rPr sz="1000" spc="-20" dirty="0">
                <a:latin typeface="Roboto"/>
                <a:cs typeface="Roboto"/>
              </a:rPr>
              <a:t>respectively.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The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b="1" spc="-10" dirty="0">
                <a:latin typeface="Roboto"/>
                <a:cs typeface="Roboto"/>
              </a:rPr>
              <a:t>specialization</a:t>
            </a:r>
            <a:r>
              <a:rPr sz="1000" b="1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with</a:t>
            </a:r>
            <a:r>
              <a:rPr sz="1000" spc="-25" dirty="0">
                <a:latin typeface="Roboto"/>
                <a:cs typeface="Roboto"/>
              </a:rPr>
              <a:t> the </a:t>
            </a:r>
            <a:r>
              <a:rPr sz="1000" dirty="0">
                <a:latin typeface="Roboto"/>
                <a:cs typeface="Roboto"/>
              </a:rPr>
              <a:t>highest</a:t>
            </a:r>
            <a:r>
              <a:rPr sz="1000" spc="31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number</a:t>
            </a:r>
            <a:r>
              <a:rPr sz="1000" spc="31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of</a:t>
            </a:r>
            <a:r>
              <a:rPr sz="1000" spc="31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leads</a:t>
            </a:r>
            <a:r>
              <a:rPr sz="1000" spc="24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and</a:t>
            </a:r>
            <a:r>
              <a:rPr sz="1000" spc="24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leads</a:t>
            </a:r>
            <a:r>
              <a:rPr sz="1000" spc="24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conversion</a:t>
            </a:r>
            <a:r>
              <a:rPr sz="1000" spc="24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is</a:t>
            </a:r>
            <a:r>
              <a:rPr sz="1000" spc="24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‘</a:t>
            </a:r>
            <a:r>
              <a:rPr sz="1000" b="1" dirty="0">
                <a:latin typeface="Roboto"/>
                <a:cs typeface="Roboto"/>
              </a:rPr>
              <a:t>Finance</a:t>
            </a:r>
            <a:r>
              <a:rPr sz="1000" b="1" spc="245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Management</a:t>
            </a:r>
            <a:r>
              <a:rPr sz="1000" dirty="0">
                <a:latin typeface="Roboto"/>
                <a:cs typeface="Roboto"/>
              </a:rPr>
              <a:t>’.</a:t>
            </a:r>
            <a:r>
              <a:rPr sz="1000" spc="24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Highest</a:t>
            </a:r>
            <a:r>
              <a:rPr sz="1000" spc="24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number</a:t>
            </a:r>
            <a:r>
              <a:rPr sz="1000" spc="24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of</a:t>
            </a:r>
            <a:r>
              <a:rPr sz="1000" spc="245" dirty="0">
                <a:latin typeface="Roboto"/>
                <a:cs typeface="Roboto"/>
              </a:rPr>
              <a:t> </a:t>
            </a:r>
            <a:r>
              <a:rPr sz="1000" spc="-20" dirty="0">
                <a:latin typeface="Roboto"/>
                <a:cs typeface="Roboto"/>
              </a:rPr>
              <a:t>lead </a:t>
            </a:r>
            <a:r>
              <a:rPr sz="1000" spc="-10" dirty="0">
                <a:latin typeface="Roboto"/>
                <a:cs typeface="Roboto"/>
              </a:rPr>
              <a:t>conversions</a:t>
            </a:r>
            <a:r>
              <a:rPr sz="1000" spc="4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was</a:t>
            </a:r>
            <a:r>
              <a:rPr sz="1000" spc="5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found</a:t>
            </a:r>
            <a:r>
              <a:rPr sz="1000" spc="4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to</a:t>
            </a:r>
            <a:r>
              <a:rPr sz="1000" spc="5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be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having</a:t>
            </a:r>
            <a:r>
              <a:rPr sz="1000" spc="-20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Google</a:t>
            </a:r>
            <a:r>
              <a:rPr sz="1000" b="1" spc="-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as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</a:t>
            </a:r>
            <a:r>
              <a:rPr sz="1000" spc="-20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lead</a:t>
            </a:r>
            <a:r>
              <a:rPr sz="1000" b="1" spc="-25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source</a:t>
            </a:r>
            <a:r>
              <a:rPr sz="1000" dirty="0">
                <a:latin typeface="Roboto"/>
                <a:cs typeface="Roboto"/>
              </a:rPr>
              <a:t>.</a:t>
            </a:r>
            <a:r>
              <a:rPr sz="1000" spc="-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The</a:t>
            </a:r>
            <a:r>
              <a:rPr sz="1000" spc="-20" dirty="0">
                <a:latin typeface="Roboto"/>
                <a:cs typeface="Roboto"/>
              </a:rPr>
              <a:t> </a:t>
            </a:r>
            <a:r>
              <a:rPr sz="1000" b="1" spc="-10" dirty="0">
                <a:latin typeface="Roboto"/>
                <a:cs typeface="Roboto"/>
              </a:rPr>
              <a:t>occupation</a:t>
            </a:r>
            <a:r>
              <a:rPr sz="1000" b="1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with</a:t>
            </a:r>
            <a:r>
              <a:rPr sz="1000" spc="-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the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highest</a:t>
            </a:r>
            <a:r>
              <a:rPr sz="1000" spc="-2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number</a:t>
            </a:r>
            <a:r>
              <a:rPr sz="1000" spc="-20" dirty="0">
                <a:latin typeface="Roboto"/>
                <a:cs typeface="Roboto"/>
              </a:rPr>
              <a:t> </a:t>
            </a:r>
            <a:r>
              <a:rPr sz="1000" spc="-25" dirty="0">
                <a:latin typeface="Roboto"/>
                <a:cs typeface="Roboto"/>
              </a:rPr>
              <a:t>of </a:t>
            </a:r>
            <a:r>
              <a:rPr sz="1000" dirty="0">
                <a:latin typeface="Roboto"/>
                <a:cs typeface="Roboto"/>
              </a:rPr>
              <a:t>leads</a:t>
            </a:r>
            <a:r>
              <a:rPr sz="1000" spc="-4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and</a:t>
            </a:r>
            <a:r>
              <a:rPr sz="1000" spc="-4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leads</a:t>
            </a:r>
            <a:r>
              <a:rPr sz="1000" spc="-4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conversion</a:t>
            </a:r>
            <a:r>
              <a:rPr sz="1000" spc="-4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is</a:t>
            </a:r>
            <a:r>
              <a:rPr sz="1000" spc="-4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‘</a:t>
            </a:r>
            <a:r>
              <a:rPr sz="1000" b="1" spc="-10" dirty="0">
                <a:latin typeface="Roboto"/>
                <a:cs typeface="Roboto"/>
              </a:rPr>
              <a:t>unemployed</a:t>
            </a:r>
            <a:r>
              <a:rPr sz="1000" spc="-10" dirty="0">
                <a:latin typeface="Roboto"/>
                <a:cs typeface="Roboto"/>
              </a:rPr>
              <a:t>’.</a:t>
            </a:r>
            <a:endParaRPr sz="10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000" dirty="0">
              <a:latin typeface="Roboto"/>
              <a:cs typeface="Roboto"/>
            </a:endParaRPr>
          </a:p>
          <a:p>
            <a:pPr marL="22225" marR="6350" algn="just">
              <a:lnSpc>
                <a:spcPct val="100000"/>
              </a:lnSpc>
            </a:pPr>
            <a:r>
              <a:rPr sz="1000" dirty="0">
                <a:latin typeface="Roboto"/>
                <a:cs typeface="Roboto"/>
              </a:rPr>
              <a:t>While</a:t>
            </a:r>
            <a:r>
              <a:rPr sz="1000" spc="15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plotting</a:t>
            </a:r>
            <a:r>
              <a:rPr sz="1000" spc="155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correlation</a:t>
            </a:r>
            <a:r>
              <a:rPr sz="1000" b="1" spc="15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between</a:t>
            </a:r>
            <a:r>
              <a:rPr sz="1000" spc="15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the</a:t>
            </a:r>
            <a:r>
              <a:rPr sz="1000" spc="15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numeric</a:t>
            </a:r>
            <a:r>
              <a:rPr sz="1000" spc="16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variables</a:t>
            </a:r>
            <a:r>
              <a:rPr sz="1000" spc="15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it</a:t>
            </a:r>
            <a:r>
              <a:rPr sz="1000" spc="9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was</a:t>
            </a:r>
            <a:r>
              <a:rPr sz="1000" spc="9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found</a:t>
            </a:r>
            <a:r>
              <a:rPr sz="1000" spc="9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that</a:t>
            </a:r>
            <a:r>
              <a:rPr sz="1000" spc="9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conversion</a:t>
            </a:r>
            <a:r>
              <a:rPr sz="1000" spc="9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(Converted)</a:t>
            </a:r>
            <a:r>
              <a:rPr sz="1000" spc="90" dirty="0">
                <a:latin typeface="Roboto"/>
                <a:cs typeface="Roboto"/>
              </a:rPr>
              <a:t> </a:t>
            </a:r>
            <a:r>
              <a:rPr sz="1000" spc="-25" dirty="0">
                <a:latin typeface="Roboto"/>
                <a:cs typeface="Roboto"/>
              </a:rPr>
              <a:t>is </a:t>
            </a:r>
            <a:r>
              <a:rPr sz="1000" b="1" dirty="0">
                <a:latin typeface="Roboto"/>
                <a:cs typeface="Roboto"/>
              </a:rPr>
              <a:t>correlated</a:t>
            </a:r>
            <a:r>
              <a:rPr sz="1000" b="1" spc="1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with</a:t>
            </a:r>
            <a:r>
              <a:rPr sz="1000" spc="30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Total</a:t>
            </a:r>
            <a:r>
              <a:rPr sz="1000" b="1" spc="30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website</a:t>
            </a:r>
            <a:r>
              <a:rPr sz="1000" b="1" spc="30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visits</a:t>
            </a:r>
            <a:r>
              <a:rPr sz="1000" dirty="0">
                <a:latin typeface="Roboto"/>
                <a:cs typeface="Roboto"/>
              </a:rPr>
              <a:t>,</a:t>
            </a:r>
            <a:r>
              <a:rPr sz="1000" spc="30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Total</a:t>
            </a:r>
            <a:r>
              <a:rPr sz="1000" b="1" spc="25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time</a:t>
            </a:r>
            <a:r>
              <a:rPr sz="1000" b="1" spc="30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spent</a:t>
            </a:r>
            <a:r>
              <a:rPr sz="1000" b="1" spc="30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on</a:t>
            </a:r>
            <a:r>
              <a:rPr sz="1000" b="1" spc="30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the</a:t>
            </a:r>
            <a:r>
              <a:rPr sz="1000" b="1" spc="30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website</a:t>
            </a:r>
            <a:r>
              <a:rPr sz="1000" dirty="0">
                <a:latin typeface="Roboto"/>
                <a:cs typeface="Roboto"/>
              </a:rPr>
              <a:t>,</a:t>
            </a:r>
            <a:r>
              <a:rPr sz="1000" spc="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and</a:t>
            </a:r>
            <a:r>
              <a:rPr sz="1000" spc="-40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inversely</a:t>
            </a:r>
            <a:r>
              <a:rPr sz="1000" b="1" spc="-35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correlated</a:t>
            </a:r>
            <a:r>
              <a:rPr sz="1000" b="1" spc="-3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with</a:t>
            </a:r>
            <a:r>
              <a:rPr sz="1000" spc="-35" dirty="0">
                <a:latin typeface="Roboto"/>
                <a:cs typeface="Roboto"/>
              </a:rPr>
              <a:t> </a:t>
            </a:r>
            <a:r>
              <a:rPr sz="1000" b="1" spc="-20" dirty="0">
                <a:latin typeface="Roboto"/>
                <a:cs typeface="Roboto"/>
              </a:rPr>
              <a:t>Page </a:t>
            </a:r>
            <a:r>
              <a:rPr sz="1000" b="1" dirty="0">
                <a:latin typeface="Roboto"/>
                <a:cs typeface="Roboto"/>
              </a:rPr>
              <a:t>views</a:t>
            </a:r>
            <a:r>
              <a:rPr sz="1000" b="1" spc="-10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per</a:t>
            </a:r>
            <a:r>
              <a:rPr sz="1000" b="1" spc="-10" dirty="0">
                <a:latin typeface="Roboto"/>
                <a:cs typeface="Roboto"/>
              </a:rPr>
              <a:t> visit</a:t>
            </a:r>
            <a:r>
              <a:rPr sz="1000" spc="-10" dirty="0">
                <a:latin typeface="Roboto"/>
                <a:cs typeface="Roboto"/>
              </a:rPr>
              <a:t>.</a:t>
            </a:r>
            <a:endParaRPr sz="10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000" dirty="0">
              <a:latin typeface="Roboto"/>
              <a:cs typeface="Roboto"/>
            </a:endParaRPr>
          </a:p>
          <a:p>
            <a:pPr marL="22225" marR="10160" algn="just">
              <a:lnSpc>
                <a:spcPct val="100000"/>
              </a:lnSpc>
            </a:pPr>
            <a:r>
              <a:rPr sz="1000" dirty="0">
                <a:latin typeface="Roboto"/>
                <a:cs typeface="Roboto"/>
              </a:rPr>
              <a:t>After</a:t>
            </a:r>
            <a:r>
              <a:rPr sz="1000" spc="9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EDA</a:t>
            </a:r>
            <a:r>
              <a:rPr sz="1000" spc="9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was</a:t>
            </a:r>
            <a:r>
              <a:rPr sz="1000" spc="9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completed,</a:t>
            </a:r>
            <a:r>
              <a:rPr sz="1000" spc="9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categorical</a:t>
            </a:r>
            <a:r>
              <a:rPr sz="1000" spc="9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values</a:t>
            </a:r>
            <a:r>
              <a:rPr sz="1000" spc="9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were</a:t>
            </a:r>
            <a:r>
              <a:rPr sz="1000" spc="9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converted</a:t>
            </a:r>
            <a:r>
              <a:rPr sz="1000" spc="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to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dummy</a:t>
            </a:r>
            <a:r>
              <a:rPr sz="1000" b="1" spc="25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variables</a:t>
            </a:r>
            <a:r>
              <a:rPr sz="1000" b="1" spc="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and</a:t>
            </a:r>
            <a:r>
              <a:rPr sz="1000" spc="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the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dataset</a:t>
            </a:r>
            <a:r>
              <a:rPr sz="1000" spc="25" dirty="0">
                <a:latin typeface="Roboto"/>
                <a:cs typeface="Roboto"/>
              </a:rPr>
              <a:t> </a:t>
            </a:r>
            <a:r>
              <a:rPr sz="1000" spc="-25" dirty="0">
                <a:latin typeface="Roboto"/>
                <a:cs typeface="Roboto"/>
              </a:rPr>
              <a:t>was </a:t>
            </a:r>
            <a:r>
              <a:rPr sz="1000" dirty="0">
                <a:latin typeface="Roboto"/>
                <a:cs typeface="Roboto"/>
              </a:rPr>
              <a:t>split</a:t>
            </a:r>
            <a:r>
              <a:rPr sz="1000" spc="16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into</a:t>
            </a:r>
            <a:r>
              <a:rPr sz="1000" spc="16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</a:t>
            </a:r>
            <a:r>
              <a:rPr sz="1000" spc="16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train</a:t>
            </a:r>
            <a:r>
              <a:rPr sz="1000" spc="16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and</a:t>
            </a:r>
            <a:r>
              <a:rPr sz="1000" spc="16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test</a:t>
            </a:r>
            <a:r>
              <a:rPr sz="1000" spc="16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set</a:t>
            </a:r>
            <a:r>
              <a:rPr sz="1000" spc="16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(</a:t>
            </a:r>
            <a:r>
              <a:rPr sz="1000" b="1" dirty="0">
                <a:latin typeface="Roboto"/>
                <a:cs typeface="Roboto"/>
              </a:rPr>
              <a:t>70%</a:t>
            </a:r>
            <a:r>
              <a:rPr sz="1000" b="1" spc="16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and</a:t>
            </a:r>
            <a:r>
              <a:rPr sz="1000" spc="165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30%</a:t>
            </a:r>
            <a:r>
              <a:rPr sz="1000" b="1" spc="16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respectively).</a:t>
            </a:r>
            <a:r>
              <a:rPr sz="1000" spc="44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The</a:t>
            </a:r>
            <a:r>
              <a:rPr sz="1000" spc="10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numeric</a:t>
            </a:r>
            <a:r>
              <a:rPr sz="1000" spc="10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variables</a:t>
            </a:r>
            <a:r>
              <a:rPr sz="1000" spc="10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were</a:t>
            </a:r>
            <a:r>
              <a:rPr sz="1000" spc="10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scaled</a:t>
            </a:r>
            <a:r>
              <a:rPr sz="1000" spc="10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using </a:t>
            </a:r>
            <a:r>
              <a:rPr sz="1000" b="1" spc="-10" dirty="0">
                <a:latin typeface="Roboto"/>
                <a:cs typeface="Roboto"/>
              </a:rPr>
              <a:t>StandardScaler</a:t>
            </a:r>
            <a:r>
              <a:rPr sz="1000" spc="-10" dirty="0">
                <a:latin typeface="Roboto"/>
                <a:cs typeface="Roboto"/>
              </a:rPr>
              <a:t>.</a:t>
            </a:r>
            <a:endParaRPr sz="10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000" dirty="0">
              <a:latin typeface="Roboto"/>
              <a:cs typeface="Roboto"/>
            </a:endParaRPr>
          </a:p>
          <a:p>
            <a:pPr marL="22225" marR="5715" algn="just">
              <a:lnSpc>
                <a:spcPct val="100000"/>
              </a:lnSpc>
            </a:pPr>
            <a:r>
              <a:rPr sz="1000" dirty="0">
                <a:latin typeface="Roboto"/>
                <a:cs typeface="Roboto"/>
              </a:rPr>
              <a:t>The</a:t>
            </a:r>
            <a:r>
              <a:rPr sz="1000" spc="17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first</a:t>
            </a:r>
            <a:r>
              <a:rPr sz="1000" spc="17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model</a:t>
            </a:r>
            <a:r>
              <a:rPr sz="1000" spc="17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was</a:t>
            </a:r>
            <a:r>
              <a:rPr sz="1000" spc="17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built</a:t>
            </a:r>
            <a:r>
              <a:rPr sz="1000" spc="17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using</a:t>
            </a:r>
            <a:r>
              <a:rPr sz="1000" spc="17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all</a:t>
            </a:r>
            <a:r>
              <a:rPr sz="1000" spc="17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the</a:t>
            </a:r>
            <a:r>
              <a:rPr sz="1000" spc="17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variables</a:t>
            </a:r>
            <a:r>
              <a:rPr sz="1000" spc="17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but</a:t>
            </a:r>
            <a:r>
              <a:rPr sz="1000" spc="10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most</a:t>
            </a:r>
            <a:r>
              <a:rPr sz="1000" spc="10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variables/features</a:t>
            </a:r>
            <a:r>
              <a:rPr sz="1000" spc="10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had</a:t>
            </a:r>
            <a:r>
              <a:rPr sz="1000" spc="10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high</a:t>
            </a:r>
            <a:r>
              <a:rPr sz="1000" spc="105" dirty="0">
                <a:latin typeface="Roboto"/>
                <a:cs typeface="Roboto"/>
              </a:rPr>
              <a:t> </a:t>
            </a:r>
            <a:r>
              <a:rPr sz="1000" b="1" spc="-40" dirty="0">
                <a:latin typeface="Roboto"/>
                <a:cs typeface="Roboto"/>
              </a:rPr>
              <a:t>p-</a:t>
            </a:r>
            <a:r>
              <a:rPr sz="1000" b="1" dirty="0">
                <a:latin typeface="Roboto"/>
                <a:cs typeface="Roboto"/>
              </a:rPr>
              <a:t>value</a:t>
            </a:r>
            <a:r>
              <a:rPr sz="1000" b="1" spc="10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which </a:t>
            </a:r>
            <a:r>
              <a:rPr sz="1000" dirty="0">
                <a:latin typeface="Roboto"/>
                <a:cs typeface="Roboto"/>
              </a:rPr>
              <a:t>meant</a:t>
            </a:r>
            <a:r>
              <a:rPr sz="1000" spc="8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less</a:t>
            </a:r>
            <a:r>
              <a:rPr sz="1000" spc="9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significance.</a:t>
            </a:r>
            <a:r>
              <a:rPr sz="1000" spc="8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Therefore,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in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the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second</a:t>
            </a:r>
            <a:r>
              <a:rPr sz="1000" spc="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model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features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were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selected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in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using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RFE</a:t>
            </a:r>
            <a:r>
              <a:rPr sz="1000" b="1" spc="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and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in</a:t>
            </a:r>
            <a:r>
              <a:rPr sz="1000" spc="20" dirty="0">
                <a:latin typeface="Roboto"/>
                <a:cs typeface="Roboto"/>
              </a:rPr>
              <a:t> </a:t>
            </a:r>
            <a:r>
              <a:rPr sz="1000" spc="-25" dirty="0">
                <a:latin typeface="Roboto"/>
                <a:cs typeface="Roboto"/>
              </a:rPr>
              <a:t>the </a:t>
            </a:r>
            <a:r>
              <a:rPr sz="1000" dirty="0">
                <a:latin typeface="Roboto"/>
                <a:cs typeface="Roboto"/>
              </a:rPr>
              <a:t>third</a:t>
            </a:r>
            <a:r>
              <a:rPr sz="1000" spc="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model</a:t>
            </a:r>
            <a:r>
              <a:rPr sz="1000" spc="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(final</a:t>
            </a:r>
            <a:r>
              <a:rPr sz="1000" spc="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model)</a:t>
            </a:r>
            <a:r>
              <a:rPr sz="1000" spc="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the</a:t>
            </a:r>
            <a:r>
              <a:rPr sz="1000" spc="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features</a:t>
            </a:r>
            <a:r>
              <a:rPr sz="1000" spc="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selected</a:t>
            </a:r>
            <a:r>
              <a:rPr sz="1000" spc="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by</a:t>
            </a:r>
            <a:r>
              <a:rPr sz="1000" spc="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the</a:t>
            </a:r>
            <a:r>
              <a:rPr sz="1000" spc="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RFE</a:t>
            </a:r>
            <a:r>
              <a:rPr sz="1000" spc="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model</a:t>
            </a:r>
            <a:r>
              <a:rPr sz="1000" spc="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were</a:t>
            </a:r>
            <a:r>
              <a:rPr sz="1000" spc="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used</a:t>
            </a:r>
            <a:r>
              <a:rPr sz="1000" spc="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but</a:t>
            </a:r>
            <a:r>
              <a:rPr sz="1000" spc="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the</a:t>
            </a:r>
            <a:r>
              <a:rPr sz="1000" spc="-3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features</a:t>
            </a:r>
            <a:r>
              <a:rPr sz="1000" spc="-4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selected</a:t>
            </a:r>
            <a:r>
              <a:rPr sz="1000" spc="-35" dirty="0">
                <a:latin typeface="Roboto"/>
                <a:cs typeface="Roboto"/>
              </a:rPr>
              <a:t> </a:t>
            </a:r>
            <a:r>
              <a:rPr sz="1000" spc="-25" dirty="0">
                <a:latin typeface="Roboto"/>
                <a:cs typeface="Roboto"/>
              </a:rPr>
              <a:t>by </a:t>
            </a:r>
            <a:r>
              <a:rPr sz="1000" dirty="0">
                <a:latin typeface="Roboto"/>
                <a:cs typeface="Roboto"/>
              </a:rPr>
              <a:t>RFE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with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high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spc="-105" dirty="0">
                <a:latin typeface="Roboto"/>
                <a:cs typeface="Roboto"/>
              </a:rPr>
              <a:t>p-</a:t>
            </a:r>
            <a:r>
              <a:rPr sz="1000" spc="-10" dirty="0">
                <a:latin typeface="Roboto"/>
                <a:cs typeface="Roboto"/>
              </a:rPr>
              <a:t>value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were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eliminated.</a:t>
            </a:r>
            <a:endParaRPr sz="10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000" dirty="0">
              <a:latin typeface="Roboto"/>
              <a:cs typeface="Roboto"/>
            </a:endParaRPr>
          </a:p>
          <a:p>
            <a:pPr marL="22225" marR="6350" algn="just">
              <a:lnSpc>
                <a:spcPct val="100000"/>
              </a:lnSpc>
            </a:pPr>
            <a:r>
              <a:rPr sz="1000" dirty="0">
                <a:latin typeface="Roboto"/>
                <a:cs typeface="Roboto"/>
              </a:rPr>
              <a:t>Using</a:t>
            </a:r>
            <a:r>
              <a:rPr sz="1000" spc="16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the</a:t>
            </a:r>
            <a:r>
              <a:rPr sz="1000" spc="16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final</a:t>
            </a:r>
            <a:r>
              <a:rPr sz="1000" spc="16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model,</a:t>
            </a:r>
            <a:r>
              <a:rPr sz="1000" spc="16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conversion</a:t>
            </a:r>
            <a:r>
              <a:rPr sz="1000" spc="95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predictions</a:t>
            </a:r>
            <a:r>
              <a:rPr sz="1000" b="1" spc="9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were</a:t>
            </a:r>
            <a:r>
              <a:rPr sz="1000" spc="10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made</a:t>
            </a:r>
            <a:r>
              <a:rPr sz="1000" spc="9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on</a:t>
            </a:r>
            <a:r>
              <a:rPr sz="1000" spc="10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the</a:t>
            </a:r>
            <a:r>
              <a:rPr sz="1000" spc="10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final</a:t>
            </a:r>
            <a:r>
              <a:rPr sz="1000" spc="9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train</a:t>
            </a:r>
            <a:r>
              <a:rPr sz="1000" spc="10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set</a:t>
            </a:r>
            <a:r>
              <a:rPr sz="1000" spc="10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and</a:t>
            </a:r>
            <a:r>
              <a:rPr sz="1000" spc="10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‘</a:t>
            </a:r>
            <a:r>
              <a:rPr sz="1000" b="1" dirty="0">
                <a:latin typeface="Roboto"/>
                <a:cs typeface="Roboto"/>
              </a:rPr>
              <a:t>Lead</a:t>
            </a:r>
            <a:r>
              <a:rPr sz="1000" b="1" spc="95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Score</a:t>
            </a:r>
            <a:r>
              <a:rPr sz="1000" dirty="0">
                <a:latin typeface="Roboto"/>
                <a:cs typeface="Roboto"/>
              </a:rPr>
              <a:t>’</a:t>
            </a:r>
            <a:r>
              <a:rPr sz="1000" spc="100" dirty="0">
                <a:latin typeface="Roboto"/>
                <a:cs typeface="Roboto"/>
              </a:rPr>
              <a:t> </a:t>
            </a:r>
            <a:r>
              <a:rPr sz="1000" spc="-20" dirty="0">
                <a:latin typeface="Roboto"/>
                <a:cs typeface="Roboto"/>
              </a:rPr>
              <a:t>were </a:t>
            </a:r>
            <a:r>
              <a:rPr sz="1000" dirty="0">
                <a:latin typeface="Roboto"/>
                <a:cs typeface="Roboto"/>
              </a:rPr>
              <a:t>assigned.</a:t>
            </a:r>
            <a:r>
              <a:rPr sz="1000" spc="18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The</a:t>
            </a:r>
            <a:r>
              <a:rPr sz="1000" spc="185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accuracy</a:t>
            </a:r>
            <a:r>
              <a:rPr sz="1000" b="1" spc="18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of</a:t>
            </a:r>
            <a:r>
              <a:rPr sz="1000" spc="18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the</a:t>
            </a:r>
            <a:r>
              <a:rPr sz="1000" spc="18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model</a:t>
            </a:r>
            <a:r>
              <a:rPr sz="1000" spc="19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is</a:t>
            </a:r>
            <a:r>
              <a:rPr sz="1000" spc="18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found</a:t>
            </a:r>
            <a:r>
              <a:rPr sz="1000" spc="18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to</a:t>
            </a:r>
            <a:r>
              <a:rPr sz="1000" spc="19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be</a:t>
            </a:r>
            <a:r>
              <a:rPr sz="1000" spc="18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around</a:t>
            </a:r>
            <a:r>
              <a:rPr sz="1000" spc="18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89%.</a:t>
            </a:r>
            <a:r>
              <a:rPr sz="1000" spc="19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After</a:t>
            </a:r>
            <a:r>
              <a:rPr sz="1000" spc="18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creating</a:t>
            </a:r>
            <a:r>
              <a:rPr sz="1000" spc="1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</a:t>
            </a:r>
            <a:r>
              <a:rPr sz="1000" spc="114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confusion</a:t>
            </a:r>
            <a:r>
              <a:rPr sz="1000" spc="12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matrix, </a:t>
            </a:r>
            <a:r>
              <a:rPr sz="1000" b="1" dirty="0">
                <a:latin typeface="Roboto"/>
                <a:cs typeface="Roboto"/>
              </a:rPr>
              <a:t>sensitivity</a:t>
            </a:r>
            <a:r>
              <a:rPr sz="1000" b="1" spc="30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(86%)</a:t>
            </a:r>
            <a:r>
              <a:rPr sz="1000" dirty="0">
                <a:latin typeface="Roboto"/>
                <a:cs typeface="Roboto"/>
              </a:rPr>
              <a:t>,</a:t>
            </a:r>
            <a:r>
              <a:rPr sz="1000" spc="30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specificity</a:t>
            </a:r>
            <a:r>
              <a:rPr sz="1000" b="1" spc="35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(91%)</a:t>
            </a:r>
            <a:r>
              <a:rPr sz="1000" dirty="0">
                <a:latin typeface="Roboto"/>
                <a:cs typeface="Roboto"/>
              </a:rPr>
              <a:t>,</a:t>
            </a:r>
            <a:r>
              <a:rPr sz="1000" spc="30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precision</a:t>
            </a:r>
            <a:r>
              <a:rPr sz="1000" b="1" spc="35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(86%)</a:t>
            </a:r>
            <a:r>
              <a:rPr sz="1000" dirty="0">
                <a:latin typeface="Roboto"/>
                <a:cs typeface="Roboto"/>
              </a:rPr>
              <a:t>,</a:t>
            </a:r>
            <a:r>
              <a:rPr sz="1000" spc="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and</a:t>
            </a:r>
            <a:r>
              <a:rPr sz="1000" spc="35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recall</a:t>
            </a:r>
            <a:r>
              <a:rPr sz="1000" b="1" spc="-35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(86%)</a:t>
            </a:r>
            <a:r>
              <a:rPr sz="1000" b="1" spc="-3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were</a:t>
            </a:r>
            <a:r>
              <a:rPr sz="1000" spc="-3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calculated.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After</a:t>
            </a:r>
            <a:r>
              <a:rPr sz="1000" spc="-3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plotting</a:t>
            </a:r>
            <a:r>
              <a:rPr sz="1000" spc="-35" dirty="0">
                <a:latin typeface="Roboto"/>
                <a:cs typeface="Roboto"/>
              </a:rPr>
              <a:t> </a:t>
            </a:r>
            <a:r>
              <a:rPr sz="1000" b="1" spc="-25" dirty="0">
                <a:latin typeface="Roboto"/>
                <a:cs typeface="Roboto"/>
              </a:rPr>
              <a:t>ROC </a:t>
            </a:r>
            <a:r>
              <a:rPr sz="1000" b="1" dirty="0">
                <a:latin typeface="Roboto"/>
                <a:cs typeface="Roboto"/>
              </a:rPr>
              <a:t>curve</a:t>
            </a:r>
            <a:r>
              <a:rPr sz="1000" b="1" spc="-3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and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precision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and</a:t>
            </a:r>
            <a:r>
              <a:rPr sz="1000" spc="-3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recall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tradeoff,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0.3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was</a:t>
            </a:r>
            <a:r>
              <a:rPr sz="1000" spc="-35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selected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as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the</a:t>
            </a:r>
            <a:r>
              <a:rPr sz="1000" spc="-30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optimal</a:t>
            </a:r>
            <a:r>
              <a:rPr sz="1000" b="1" spc="-35" dirty="0">
                <a:latin typeface="Roboto"/>
                <a:cs typeface="Roboto"/>
              </a:rPr>
              <a:t> </a:t>
            </a:r>
            <a:r>
              <a:rPr sz="1000" b="1" spc="-10" dirty="0">
                <a:latin typeface="Roboto"/>
                <a:cs typeface="Roboto"/>
              </a:rPr>
              <a:t>cutoff</a:t>
            </a:r>
            <a:r>
              <a:rPr sz="1000" spc="-10" dirty="0">
                <a:latin typeface="Roboto"/>
                <a:cs typeface="Roboto"/>
              </a:rPr>
              <a:t>.</a:t>
            </a:r>
            <a:endParaRPr sz="10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000" dirty="0">
              <a:latin typeface="Roboto"/>
              <a:cs typeface="Roboto"/>
            </a:endParaRPr>
          </a:p>
          <a:p>
            <a:pPr marL="22225" algn="just">
              <a:lnSpc>
                <a:spcPct val="100000"/>
              </a:lnSpc>
            </a:pPr>
            <a:r>
              <a:rPr sz="1000" dirty="0">
                <a:latin typeface="Roboto"/>
                <a:cs typeface="Roboto"/>
              </a:rPr>
              <a:t>After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the</a:t>
            </a:r>
            <a:r>
              <a:rPr sz="1000" spc="-2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final</a:t>
            </a:r>
            <a:r>
              <a:rPr sz="1000" spc="-20" dirty="0">
                <a:latin typeface="Roboto"/>
                <a:cs typeface="Roboto"/>
              </a:rPr>
              <a:t> analysis, </a:t>
            </a:r>
            <a:r>
              <a:rPr sz="1000" dirty="0">
                <a:latin typeface="Roboto"/>
                <a:cs typeface="Roboto"/>
              </a:rPr>
              <a:t>the</a:t>
            </a:r>
            <a:r>
              <a:rPr sz="1000" spc="-2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following</a:t>
            </a:r>
            <a:r>
              <a:rPr sz="1000" spc="-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can</a:t>
            </a:r>
            <a:r>
              <a:rPr sz="1000" spc="-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be</a:t>
            </a:r>
            <a:r>
              <a:rPr sz="1000" spc="-20" dirty="0">
                <a:latin typeface="Roboto"/>
                <a:cs typeface="Roboto"/>
              </a:rPr>
              <a:t> </a:t>
            </a:r>
            <a:r>
              <a:rPr sz="1000" b="1" dirty="0">
                <a:latin typeface="Roboto"/>
                <a:cs typeface="Roboto"/>
              </a:rPr>
              <a:t>recommended</a:t>
            </a:r>
            <a:r>
              <a:rPr sz="1000" b="1" spc="-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to</a:t>
            </a:r>
            <a:r>
              <a:rPr sz="1000" spc="-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the</a:t>
            </a:r>
            <a:r>
              <a:rPr sz="1000" spc="-20" dirty="0">
                <a:latin typeface="Roboto"/>
                <a:cs typeface="Roboto"/>
              </a:rPr>
              <a:t> </a:t>
            </a:r>
            <a:r>
              <a:rPr sz="1000" spc="-10" dirty="0">
                <a:latin typeface="Roboto"/>
                <a:cs typeface="Roboto"/>
              </a:rPr>
              <a:t>company:</a:t>
            </a:r>
            <a:endParaRPr sz="10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000" dirty="0">
              <a:latin typeface="Roboto"/>
              <a:cs typeface="Roboto"/>
            </a:endParaRPr>
          </a:p>
          <a:p>
            <a:pPr marL="478790" indent="-227965">
              <a:lnSpc>
                <a:spcPct val="100000"/>
              </a:lnSpc>
              <a:buChar char="●"/>
              <a:tabLst>
                <a:tab pos="478790" algn="l"/>
              </a:tabLst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leads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having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high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‘Lead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Score’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focused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better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conversion</a:t>
            </a:r>
            <a:r>
              <a:rPr sz="1000" spc="-10" dirty="0">
                <a:latin typeface="Arial MT"/>
                <a:cs typeface="Arial MT"/>
              </a:rPr>
              <a:t> rate.</a:t>
            </a:r>
            <a:endParaRPr sz="1000" dirty="0">
              <a:latin typeface="Arial MT"/>
              <a:cs typeface="Arial MT"/>
            </a:endParaRPr>
          </a:p>
          <a:p>
            <a:pPr marL="478790" indent="-227965">
              <a:lnSpc>
                <a:spcPct val="100000"/>
              </a:lnSpc>
              <a:buChar char="●"/>
              <a:tabLst>
                <a:tab pos="478790" algn="l"/>
              </a:tabLst>
            </a:pPr>
            <a:r>
              <a:rPr sz="1000" dirty="0">
                <a:latin typeface="Arial MT"/>
                <a:cs typeface="Arial MT"/>
              </a:rPr>
              <a:t>Marketing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Google,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since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conversion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rate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traffic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Google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high.</a:t>
            </a:r>
            <a:endParaRPr sz="1000" dirty="0">
              <a:latin typeface="Arial MT"/>
              <a:cs typeface="Arial MT"/>
            </a:endParaRPr>
          </a:p>
          <a:p>
            <a:pPr marL="478790" indent="-227965">
              <a:lnSpc>
                <a:spcPct val="100000"/>
              </a:lnSpc>
              <a:buChar char="●"/>
              <a:tabLst>
                <a:tab pos="478790" algn="l"/>
              </a:tabLst>
            </a:pPr>
            <a:r>
              <a:rPr sz="1000" dirty="0">
                <a:latin typeface="Arial MT"/>
                <a:cs typeface="Arial MT"/>
              </a:rPr>
              <a:t>Encouraging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existing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converted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leads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referrals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providing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some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incentives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referrals.</a:t>
            </a:r>
            <a:endParaRPr sz="1000" dirty="0">
              <a:latin typeface="Arial MT"/>
              <a:cs typeface="Arial MT"/>
            </a:endParaRPr>
          </a:p>
          <a:p>
            <a:pPr marL="479425" marR="5080" indent="-228600">
              <a:lnSpc>
                <a:spcPct val="100000"/>
              </a:lnSpc>
              <a:buChar char="●"/>
              <a:tabLst>
                <a:tab pos="479425" algn="l"/>
              </a:tabLst>
            </a:pPr>
            <a:r>
              <a:rPr sz="1000" dirty="0">
                <a:latin typeface="Arial MT"/>
                <a:cs typeface="Arial MT"/>
              </a:rPr>
              <a:t>Since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number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leads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high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Mumbai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compared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other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major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cities,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company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can </a:t>
            </a:r>
            <a:r>
              <a:rPr sz="1000" dirty="0">
                <a:latin typeface="Arial MT"/>
                <a:cs typeface="Arial MT"/>
              </a:rPr>
              <a:t>increase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marketing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other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cities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well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achieve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leads.</a:t>
            </a:r>
            <a:endParaRPr sz="1000" dirty="0">
              <a:latin typeface="Arial MT"/>
              <a:cs typeface="Arial MT"/>
            </a:endParaRPr>
          </a:p>
          <a:p>
            <a:pPr marL="479425" marR="5080" indent="-228600">
              <a:lnSpc>
                <a:spcPct val="100000"/>
              </a:lnSpc>
              <a:buChar char="●"/>
              <a:tabLst>
                <a:tab pos="479425" algn="l"/>
              </a:tabLst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4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unemployed</a:t>
            </a:r>
            <a:r>
              <a:rPr sz="1000" spc="3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category</a:t>
            </a:r>
            <a:r>
              <a:rPr sz="1000" spc="3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can</a:t>
            </a:r>
            <a:r>
              <a:rPr sz="1000" spc="3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3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focused</a:t>
            </a:r>
            <a:r>
              <a:rPr sz="1000" spc="3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on</a:t>
            </a:r>
            <a:r>
              <a:rPr sz="1000" spc="3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more</a:t>
            </a:r>
            <a:r>
              <a:rPr sz="1000" spc="3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3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also</a:t>
            </a:r>
            <a:r>
              <a:rPr sz="1000" spc="3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individuals</a:t>
            </a:r>
            <a:r>
              <a:rPr sz="1000" spc="3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having</a:t>
            </a:r>
            <a:r>
              <a:rPr sz="1000" spc="36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Finance </a:t>
            </a:r>
            <a:r>
              <a:rPr sz="1000" dirty="0">
                <a:latin typeface="Arial MT"/>
                <a:cs typeface="Arial MT"/>
              </a:rPr>
              <a:t>Management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specialization.</a:t>
            </a:r>
            <a:endParaRPr sz="1000" dirty="0">
              <a:latin typeface="Arial MT"/>
              <a:cs typeface="Arial MT"/>
            </a:endParaRPr>
          </a:p>
          <a:p>
            <a:pPr marL="478790" indent="-227965">
              <a:lnSpc>
                <a:spcPct val="100000"/>
              </a:lnSpc>
              <a:buChar char="●"/>
              <a:tabLst>
                <a:tab pos="478790" algn="l"/>
              </a:tabLst>
            </a:pPr>
            <a:r>
              <a:rPr sz="1000" dirty="0">
                <a:latin typeface="Arial MT"/>
                <a:cs typeface="Arial MT"/>
              </a:rPr>
              <a:t>Focus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students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minimized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since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conversion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rate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significantly</a:t>
            </a:r>
            <a:r>
              <a:rPr sz="1000" spc="-20" dirty="0">
                <a:latin typeface="Arial MT"/>
                <a:cs typeface="Arial MT"/>
              </a:rPr>
              <a:t> low.</a:t>
            </a:r>
            <a:endParaRPr sz="10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7425" y="0"/>
            <a:ext cx="1704975" cy="17144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Words>571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MT</vt:lpstr>
      <vt:lpstr>Century Gothic</vt:lpstr>
      <vt:lpstr>Roboto</vt:lpstr>
      <vt:lpstr>Wingdings 3</vt:lpstr>
      <vt:lpstr>Wisp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Study- Summary</dc:title>
  <cp:lastModifiedBy>RISHAB</cp:lastModifiedBy>
  <cp:revision>1</cp:revision>
  <dcterms:created xsi:type="dcterms:W3CDTF">2025-06-29T06:00:49Z</dcterms:created>
  <dcterms:modified xsi:type="dcterms:W3CDTF">2025-06-29T06:02:46Z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2025-06-29T00:00:00Z</vt:filetime>
  </property>
  <property fmtid="{D5CDD505-2E9C-101B-9397-08002B2CF9AE}" pid="3" name="Producer">
    <vt:lpwstr>Skia/PDF m112 Google Docs Renderer</vt:lpwstr>
  </property>
  <property fmtid="{D5CDD505-2E9C-101B-9397-08002B2CF9AE}" pid="4" name="LastSaved">
    <vt:filetime>2025-06-29T00:00:00Z</vt:filetime>
  </property>
</Properties>
</file>