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hFn+gcyQ036oYda9UM3h3aHgNf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1024A6-536C-4518-A2CA-0753CDEAAEB3}">
  <a:tblStyle styleId="{E21024A6-536C-4518-A2CA-0753CDEAAE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662B73-BC97-464C-97B2-B4A6A078BD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396e4c5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7" name="Google Shape;197;g65396e4c5c_0_3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65396e4c5c_0_3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0566e9c4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g70566e9c4d_0_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/>
              <a:t>Here is our proposed solution. </a:t>
            </a:r>
            <a:endParaRPr/>
          </a:p>
        </p:txBody>
      </p:sp>
      <p:sp>
        <p:nvSpPr>
          <p:cNvPr id="207" name="Google Shape;207;g70566e9c4d_0_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0566e9c4d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70566e9c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70566e9c4d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c0d88d8b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c0d88d8b1_2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6c0d88d8b1_2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c0d88d8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c0d88d8b1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6c0d88d8b1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5c90d928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5c90d9289_0_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75c90d9289_0_1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c90d928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5c90d9289_0_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lr = 0.1 here, and 2/0.1 = 20, so sharpness is upperbounded by 20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horizontal lines repressent nonuniformity caps</a:t>
            </a:r>
            <a:endParaRPr/>
          </a:p>
        </p:txBody>
      </p:sp>
      <p:sp>
        <p:nvSpPr>
          <p:cNvPr id="253" name="Google Shape;253;g75c90d9289_0_1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5c90d92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5c90d9289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75c90d9289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5c90d928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5c90d9289_0_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75c90d9289_0_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c0d88d8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c0d88d8b1_1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6c0d88d8b1_1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3c76fe2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9" name="Google Shape;119;g623c76fe24_1_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623c76fe24_1_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566e9c4d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g70566e9c4d_2_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70566e9c4d_2_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3c76fe2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g623c76fe24_2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623c76fe24_2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23c76fe2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g623c76fe24_0_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623c76fe24_0_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5396e4c5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7" name="Google Shape;187;g65396e4c5c_0_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65396e4c5c_0_1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0" y="1253425"/>
            <a:ext cx="8991600" cy="29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How SGD Selects the Global Minima in </a:t>
            </a:r>
            <a:br>
              <a:rPr lang="zh-TW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zh-TW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Over-parameterized Learning: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 Dynamical Stability Perspective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by Lei Wu, Chao Ma, Weinan E</a:t>
            </a:r>
            <a:endParaRPr sz="18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297450" y="4411925"/>
            <a:ext cx="4512300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Team:  Skyhawks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Patrick Myers, Gaurav Jindal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Rishab Bamrara, Phillip Seaton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55100" y="4519325"/>
            <a:ext cx="2972400" cy="1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Dec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6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2019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/>
          <p:nvPr/>
        </p:nvSpPr>
        <p:spPr>
          <a:xfrm>
            <a:off x="185600" y="148025"/>
            <a:ext cx="68532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Claim / Target Task: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468900" y="1673850"/>
            <a:ext cx="8217900" cy="47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Both sharpness and non-uniformity have an effect on the selection of global minima by GD and SGD</a:t>
            </a:r>
            <a:b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general, SGD will prefer to select</a:t>
            </a:r>
            <a:r>
              <a:rPr lang="zh-TW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global minima with a lower degree of non-uniformity</a:t>
            </a:r>
            <a:b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Both sharpness(a) and non-uniformity(s) are bounded by the ranges in the following expressions where η is learning rate and B is batch size: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4" name="Google Shape;1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7100" y="5173850"/>
            <a:ext cx="5618950" cy="9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5396e4c5c_0_32"/>
          <p:cNvSpPr txBox="1">
            <a:spLocks noGrp="1"/>
          </p:cNvSpPr>
          <p:nvPr>
            <p:ph type="body" idx="1"/>
          </p:nvPr>
        </p:nvSpPr>
        <p:spPr>
          <a:xfrm>
            <a:off x="180900" y="205565"/>
            <a:ext cx="8229600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Sharpness-non-uniformity diagram of SGD: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Google Shape;201;g65396e4c5c_0_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pic>
        <p:nvPicPr>
          <p:cNvPr id="202" name="Google Shape;202;g65396e4c5c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525" y="1662249"/>
            <a:ext cx="7800975" cy="24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65396e4c5c_0_32"/>
          <p:cNvSpPr txBox="1"/>
          <p:nvPr/>
        </p:nvSpPr>
        <p:spPr>
          <a:xfrm>
            <a:off x="274500" y="4077075"/>
            <a:ext cx="8595000" cy="24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increase learning rate, then SGD is forced to choose a global minima closer to the origin (i.e. smaller sharpness and smaller non-uniformity)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Decreasing the batch size only forces SGD to choose global minima with smaller non-uniformity, but does not affect sharpness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566e9c4d_0_9"/>
          <p:cNvSpPr/>
          <p:nvPr/>
        </p:nvSpPr>
        <p:spPr>
          <a:xfrm>
            <a:off x="195438" y="71525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Setup: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0" name="Google Shape;210;g70566e9c4d_0_9" descr="Inline image 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70566e9c4d_0_9" descr="https://www.uni-marburg.de/sprachenzentrum/sprachen-tandem/icons/classic-timer-ic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0566e9c4d_0_9"/>
          <p:cNvSpPr txBox="1"/>
          <p:nvPr/>
        </p:nvSpPr>
        <p:spPr>
          <a:xfrm>
            <a:off x="537175" y="1736875"/>
            <a:ext cx="8200800" cy="3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Examine the relationship between sharpness and non-uniformity on the convergence of GD and SGD using two different datasets with various batch sizes</a:t>
            </a:r>
            <a:b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Two classification problems, FashionMNIST and CIFAR10, will be used to verify this relationship within the context of deep learning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70566e9c4d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525" y="4450100"/>
            <a:ext cx="740092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0566e9c4d_0_0"/>
          <p:cNvSpPr/>
          <p:nvPr/>
        </p:nvSpPr>
        <p:spPr>
          <a:xfrm>
            <a:off x="195438" y="132675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Data Summary: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70566e9c4d_0_0"/>
          <p:cNvSpPr txBox="1">
            <a:spLocks noGrp="1"/>
          </p:cNvSpPr>
          <p:nvPr>
            <p:ph type="body" idx="1"/>
          </p:nvPr>
        </p:nvSpPr>
        <p:spPr>
          <a:xfrm>
            <a:off x="139450" y="1447800"/>
            <a:ext cx="6324600" cy="5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 b="1">
                <a:latin typeface="Georgia"/>
                <a:ea typeface="Georgia"/>
                <a:cs typeface="Georgia"/>
                <a:sym typeface="Georgia"/>
              </a:rPr>
              <a:t>FashionMNIST:</a:t>
            </a: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 A classification dataset consisting of 28x28 grayscale images of 10 different types of clothing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zh-TW" sz="2400" b="1">
                <a:latin typeface="Georgia"/>
                <a:ea typeface="Georgia"/>
                <a:cs typeface="Georgia"/>
                <a:sym typeface="Georgia"/>
              </a:rPr>
              <a:t>CIFAR10</a:t>
            </a: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: A classification dataset consisting of 32x32 color images across 10 different categories; only images in the “airplane” and “automobile” categories were used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400">
              <a:solidFill>
                <a:srgbClr val="4D4D4D"/>
              </a:solidFill>
            </a:endParaRPr>
          </a:p>
        </p:txBody>
      </p:sp>
      <p:sp>
        <p:nvSpPr>
          <p:cNvPr id="221" name="Google Shape;221;g70566e9c4d_0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pic>
        <p:nvPicPr>
          <p:cNvPr id="222" name="Google Shape;222;g70566e9c4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4325" y="1447800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70566e9c4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8165" y="3642000"/>
            <a:ext cx="2476810" cy="249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c0d88d8b1_2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sp>
        <p:nvSpPr>
          <p:cNvPr id="230" name="Google Shape;230;g6c0d88d8b1_2_0"/>
          <p:cNvSpPr txBox="1">
            <a:spLocks noGrp="1"/>
          </p:cNvSpPr>
          <p:nvPr>
            <p:ph type="title"/>
          </p:nvPr>
        </p:nvSpPr>
        <p:spPr>
          <a:xfrm>
            <a:off x="685788" y="2748000"/>
            <a:ext cx="7772400" cy="136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Our Results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c0d88d8b1_0_0"/>
          <p:cNvSpPr txBox="1">
            <a:spLocks noGrp="1"/>
          </p:cNvSpPr>
          <p:nvPr>
            <p:ph type="body" idx="1"/>
          </p:nvPr>
        </p:nvSpPr>
        <p:spPr>
          <a:xfrm>
            <a:off x="457200" y="274640"/>
            <a:ext cx="8229600" cy="107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Results</a:t>
            </a:r>
            <a:endParaRPr/>
          </a:p>
        </p:txBody>
      </p:sp>
      <p:sp>
        <p:nvSpPr>
          <p:cNvPr id="237" name="Google Shape;237;g6c0d88d8b1_0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graphicFrame>
        <p:nvGraphicFramePr>
          <p:cNvPr id="238" name="Google Shape;238;g6c0d88d8b1_0_0"/>
          <p:cNvGraphicFramePr/>
          <p:nvPr/>
        </p:nvGraphicFramePr>
        <p:xfrm>
          <a:off x="304775" y="2014150"/>
          <a:ext cx="8534425" cy="1868900"/>
        </p:xfrm>
        <a:graphic>
          <a:graphicData uri="http://schemas.openxmlformats.org/drawingml/2006/table">
            <a:tbl>
              <a:tblPr>
                <a:noFill/>
                <a:tableStyleId>{E21024A6-536C-4518-A2CA-0753CDEAAEB3}</a:tableStyleId>
              </a:tblPr>
              <a:tblGrid>
                <a:gridCol w="164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8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Train accuarcy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8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Test accuarcy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8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Sharpness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8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Non uniformity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8:0:4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Fashion MNIST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8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212121"/>
                          </a:solidFill>
                        </a:rPr>
                        <a:t>99.9</a:t>
                      </a:r>
                      <a:endParaRPr sz="1800" b="1">
                        <a:solidFill>
                          <a:srgbClr val="212121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8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212121"/>
                          </a:solidFill>
                        </a:rPr>
                        <a:t>80.4</a:t>
                      </a:r>
                      <a:endParaRPr sz="1800" b="1">
                        <a:solidFill>
                          <a:srgbClr val="212121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8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19.9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8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40.4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8:1:4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>
                          <a:solidFill>
                            <a:srgbClr val="FFFFFF"/>
                          </a:solidFill>
                        </a:rPr>
                        <a:t>CIFAR 10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124D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8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100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8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88.9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8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19.2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8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b="1"/>
                        <a:t>53</a:t>
                      </a:r>
                      <a:endParaRPr sz="1800" b="1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cellId="238:2:4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9" name="Google Shape;239;g6c0d88d8b1_0_0"/>
          <p:cNvSpPr txBox="1"/>
          <p:nvPr/>
        </p:nvSpPr>
        <p:spPr>
          <a:xfrm>
            <a:off x="607300" y="4414000"/>
            <a:ext cx="75246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Trained the simple FNN model on Fashion MNIST and VGG11 model on CIFAR10 dataset.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5c90d9289_0_12"/>
          <p:cNvSpPr txBox="1">
            <a:spLocks noGrp="1"/>
          </p:cNvSpPr>
          <p:nvPr>
            <p:ph type="body" idx="1"/>
          </p:nvPr>
        </p:nvSpPr>
        <p:spPr>
          <a:xfrm>
            <a:off x="457200" y="280925"/>
            <a:ext cx="8229600" cy="90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Non-uniformity and Sharpness vs Batch Size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g75c90d9289_0_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  <p:pic>
        <p:nvPicPr>
          <p:cNvPr id="247" name="Google Shape;247;g75c90d928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700" y="1711975"/>
            <a:ext cx="36385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75c90d9289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400" y="1711975"/>
            <a:ext cx="36385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75c90d9289_0_12"/>
          <p:cNvSpPr txBox="1"/>
          <p:nvPr/>
        </p:nvSpPr>
        <p:spPr>
          <a:xfrm>
            <a:off x="790350" y="4640325"/>
            <a:ext cx="7664700" cy="1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Because we have 1000 samples, the rightmost points (batch size = 1000) corresponds to GD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As batch size increases, sharpness and non-uniformity tend to increase as well. Smaller batch sizes lead to flatter solutions.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0"/>
                  </a:ext>
                </a:extLst>
              </a:rPr>
              <a:t>Lower learning rates tend to result in higher sharpness and non-uniformity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c90d9289_0_18"/>
          <p:cNvSpPr txBox="1">
            <a:spLocks noGrp="1"/>
          </p:cNvSpPr>
          <p:nvPr>
            <p:ph type="body" idx="1"/>
          </p:nvPr>
        </p:nvSpPr>
        <p:spPr>
          <a:xfrm>
            <a:off x="457200" y="274651"/>
            <a:ext cx="8229600" cy="102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>
                <a:latin typeface="Georgia"/>
                <a:ea typeface="Georgia"/>
                <a:cs typeface="Georgia"/>
                <a:sym typeface="Georgia"/>
              </a:rPr>
              <a:t>Non-uniformity vs Sharpness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zh-TW" sz="1800"/>
              <a:t>There is a positive relationship between sharpness and nonuniformity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 sz="1800"/>
              <a:t>Models with higher sharpness will result in higher nonuniformity.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 sz="1800"/>
              <a:t>Larger batch sizes cause the non-uniformity to be close to the upper bounds.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75c90d9289_0_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  <p:pic>
        <p:nvPicPr>
          <p:cNvPr id="257" name="Google Shape;257;g75c90d928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141" y="1508763"/>
            <a:ext cx="4601725" cy="31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5c90d9289_0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  <p:pic>
        <p:nvPicPr>
          <p:cNvPr id="264" name="Google Shape;264;g75c90d928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025" y="1638500"/>
            <a:ext cx="37242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75c90d928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75" y="4181825"/>
            <a:ext cx="36671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75c90d928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050" y="1638500"/>
            <a:ext cx="36671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75c90d9289_0_0"/>
          <p:cNvSpPr txBox="1"/>
          <p:nvPr/>
        </p:nvSpPr>
        <p:spPr>
          <a:xfrm>
            <a:off x="3918175" y="4337775"/>
            <a:ext cx="4842300" cy="223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zh-TW" sz="1600">
                <a:latin typeface="Georgia"/>
                <a:ea typeface="Georgia"/>
                <a:cs typeface="Georgia"/>
                <a:sym typeface="Georgia"/>
              </a:rPr>
              <a:t>To better show the escape process, we only show the first 3000 iterations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zh-TW" sz="1600">
                <a:latin typeface="Georgia"/>
                <a:ea typeface="Georgia"/>
                <a:cs typeface="Georgia"/>
                <a:sym typeface="Georgia"/>
              </a:rPr>
              <a:t>Lower sharpness results on more stable global minima and higher test accuracy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zh-TW" sz="1600">
                <a:latin typeface="Georgia"/>
                <a:ea typeface="Georgia"/>
                <a:cs typeface="Georgia"/>
                <a:sym typeface="Georgia"/>
              </a:rPr>
              <a:t>The trials with higher sharpness take longer to escape an unstable minima.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68" name="Google Shape;268;g75c90d9289_0_0"/>
          <p:cNvSpPr txBox="1"/>
          <p:nvPr/>
        </p:nvSpPr>
        <p:spPr>
          <a:xfrm>
            <a:off x="178575" y="434175"/>
            <a:ext cx="86118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Sharpness, Training Accuracy and Test Accuracy vs Iterations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5c90d9289_0_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  <p:pic>
        <p:nvPicPr>
          <p:cNvPr id="275" name="Google Shape;275;g75c90d928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075" y="1612775"/>
            <a:ext cx="3741750" cy="25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75c90d928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272" y="4331875"/>
            <a:ext cx="3418550" cy="23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75c90d9289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87375"/>
            <a:ext cx="4187750" cy="282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5c90d9289_0_6"/>
          <p:cNvSpPr txBox="1"/>
          <p:nvPr/>
        </p:nvSpPr>
        <p:spPr>
          <a:xfrm>
            <a:off x="353550" y="434175"/>
            <a:ext cx="84369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Comparing GD and SGD Performance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9" name="Google Shape;279;g75c90d9289_0_6"/>
          <p:cNvSpPr txBox="1"/>
          <p:nvPr/>
        </p:nvSpPr>
        <p:spPr>
          <a:xfrm>
            <a:off x="86275" y="4507925"/>
            <a:ext cx="4318800" cy="22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Higher sharpness causes less stability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dirty="0"/>
              <a:t>We see GD perform much better in the training accuracy but is only marginally better on the test accuracy. 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195475" y="157875"/>
            <a:ext cx="68532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3285300" y="576425"/>
            <a:ext cx="50334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269450" y="1676400"/>
            <a:ext cx="8595300" cy="4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models with many parameters, such as deep learning, multiple global minima can exist</a:t>
            </a:r>
            <a:b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Although these global minima perform equally well on the training set, some generalize better than others</a:t>
            </a:r>
            <a:b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By better understanding how global minima are selected in such scenarios, it should be easier to select models which generalize better to testing data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/>
          <p:nvPr/>
        </p:nvSpPr>
        <p:spPr>
          <a:xfrm>
            <a:off x="161575" y="152400"/>
            <a:ext cx="8742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Analysis: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11"/>
          <p:cNvSpPr txBox="1">
            <a:spLocks noGrp="1"/>
          </p:cNvSpPr>
          <p:nvPr>
            <p:ph type="body" idx="1"/>
          </p:nvPr>
        </p:nvSpPr>
        <p:spPr>
          <a:xfrm>
            <a:off x="457200" y="16700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•"/>
            </a:pPr>
            <a:r>
              <a:rPr lang="zh-TW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positive correlation between sharpness and non-uniformity may explain why SGD tends to converge to flatter minima: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–"/>
            </a:pPr>
            <a:r>
              <a:rPr lang="zh-TW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Flatter minima will have lower non-uniformity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–"/>
            </a:pPr>
            <a:r>
              <a:rPr lang="zh-TW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is easier to escape from areas that are non-uniform, particularly with SGD, making areas with low non-uniformity better candidates for convergence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7" name="Google Shape;28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/>
          <p:nvPr/>
        </p:nvSpPr>
        <p:spPr>
          <a:xfrm>
            <a:off x="269450" y="237775"/>
            <a:ext cx="6769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Conclusion: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Google Shape;294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  <p:sp>
        <p:nvSpPr>
          <p:cNvPr id="295" name="Google Shape;295;p12"/>
          <p:cNvSpPr txBox="1"/>
          <p:nvPr/>
        </p:nvSpPr>
        <p:spPr>
          <a:xfrm>
            <a:off x="269450" y="1676400"/>
            <a:ext cx="8595300" cy="4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Both sharpness and non-uniformity have important impacts on the selection of global minima by GD and SGD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neural networks, non-uniformity is approximately proportional to sharpness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general, SGD can more easily converge to a more uniform global minima than GD, resulting in better generalization and higher test accuracy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○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However, this is a phenomena that still needs to be looked into further in future work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/>
          <p:nvPr/>
        </p:nvSpPr>
        <p:spPr>
          <a:xfrm>
            <a:off x="185563" y="4385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Paper </a:t>
            </a: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References: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3"/>
          <p:cNvSpPr txBox="1"/>
          <p:nvPr/>
        </p:nvSpPr>
        <p:spPr>
          <a:xfrm>
            <a:off x="9525" y="1478375"/>
            <a:ext cx="9067800" cy="5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[1] Crispin Gardiner. Stochastic methods, volume 4. springer Berlin, 2009.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[2] Priya Goyal, Piotr Dollár, Ross Girshick, Pieter Noordhuis, Lukasz Wesolowski, Aapo Kyrola,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Andrew Tulloch, Yangqing Jia, and Kaiming He. Accurate, large minibatch sgd: training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imagenet in 1 hour. arXiv preprint arXiv:1706.02677,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[3] S. Hochreiter and J. Schmidhuber. Flat minima. Neural Computation, 9(1):1–42, 1997.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[4] Elad Hoffer, Itay Hubara, and Daniel Soudry. Train longer, generalize better: closing the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generalization gap in large batch training of neural networks. In Advances in Neural Information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Processing Systems, pages 1729–1739,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[5] Wenqing Hu, Chris Junchi Li, Lei Li, and Jian-Guo Liu. On the diffusion approximation of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nonconvex stochastic gradient descent. arXiv preprint arXiv:1705.07562,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[6] Stanisław Jastrz˛ebski, Zachary Kenton, Devansh Arpit, Nicolas Ballas, Asja Fischer, Yoshua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Bengio, and Amos Storkey. Three factors influencing minima in sgd. arXiv preprint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arXiv:1711.04623,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[7] N. S. Keskar, D. Mudigere, J. Nocedal, M. Smelyanskiy, and P. T. P. Tang. On large-batch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training for deep learning: Generalization gap and sharp minima. In In International Conference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on Learning Representations (ICLR),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[8] Qianxiao Li, Cheng Tai, and Weinan E. Stochastic modified equations and adaptive stochastic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gradient algorithms. In Proceedings of the 34th International Conference on Machine Learning,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volume 70, pages 2101–2110. PMLR, Aug 2017.</a:t>
            </a: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c0d88d8b1_1_0"/>
          <p:cNvSpPr txBox="1">
            <a:spLocks noGrp="1"/>
          </p:cNvSpPr>
          <p:nvPr>
            <p:ph type="body" idx="1"/>
          </p:nvPr>
        </p:nvSpPr>
        <p:spPr>
          <a:xfrm>
            <a:off x="457200" y="274639"/>
            <a:ext cx="8229600" cy="6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zh-TW"/>
              <a:t>Team Member Contributions </a:t>
            </a:r>
            <a:endParaRPr/>
          </a:p>
        </p:txBody>
      </p:sp>
      <p:sp>
        <p:nvSpPr>
          <p:cNvPr id="309" name="Google Shape;309;g6c0d88d8b1_1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  <p:graphicFrame>
        <p:nvGraphicFramePr>
          <p:cNvPr id="310" name="Google Shape;310;g6c0d88d8b1_1_0"/>
          <p:cNvGraphicFramePr/>
          <p:nvPr/>
        </p:nvGraphicFramePr>
        <p:xfrm>
          <a:off x="227650" y="1501975"/>
          <a:ext cx="8742800" cy="4589075"/>
        </p:xfrm>
        <a:graphic>
          <a:graphicData uri="http://schemas.openxmlformats.org/drawingml/2006/table">
            <a:tbl>
              <a:tblPr>
                <a:noFill/>
                <a:tableStyleId>{71662B73-BC97-464C-97B2-B4A6A078BD75}</a:tableStyleId>
              </a:tblPr>
              <a:tblGrid>
                <a:gridCol w="25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Contribution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Patrick Myers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 helped organize code in the .ipynb and wrote code to run some experiments and visualize them. I also helped display and discuss our results in the powerpoint.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Gaurav Jindal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Worked on data loader and data preprocessing part. I also helped in plotting the results and discuss them in the slide.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Rishab Bamrara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Worked on the linear algebra library and understood the functions which compute sharpness and nonuniformity. Also coded for visualization of results.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</a:rPr>
                        <a:t>Phillip Seaton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 worked with 3 methods: compute_minibatch, training the model and accuracy. I also helped with commenting code, creating the powerpoint slides and discussing our results.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214625" y="157875"/>
            <a:ext cx="84411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Escape Phenomenon: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6250" y="1754750"/>
            <a:ext cx="4237207" cy="366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069" y="1675400"/>
            <a:ext cx="4248506" cy="37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376025" y="5428575"/>
            <a:ext cx="827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14625" y="5428575"/>
            <a:ext cx="882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Though GD is close to a global minimum, switching to SGD causes the model to converge to a different global minimum which generalizes better than the GD minimum.</a:t>
            </a:r>
            <a:r>
              <a:rPr lang="zh-TW" sz="1800">
                <a:latin typeface="Georgia"/>
                <a:ea typeface="Georgia"/>
                <a:cs typeface="Georgia"/>
                <a:sym typeface="Georgia"/>
              </a:rPr>
              <a:t> However, </a:t>
            </a:r>
            <a:r>
              <a:rPr lang="zh-TW"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SGD takes longer to converge.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3c76fe24_1_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pic>
        <p:nvPicPr>
          <p:cNvPr id="123" name="Google Shape;123;g623c76fe24_1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225" y="1408400"/>
            <a:ext cx="3183975" cy="25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623c76fe24_1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9850" y="1408400"/>
            <a:ext cx="3055071" cy="24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623c76fe24_1_8"/>
          <p:cNvSpPr/>
          <p:nvPr/>
        </p:nvSpPr>
        <p:spPr>
          <a:xfrm>
            <a:off x="165850" y="128275"/>
            <a:ext cx="84411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Escape Phenomenon (contd.):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g623c76fe24_1_8"/>
          <p:cNvSpPr txBox="1"/>
          <p:nvPr/>
        </p:nvSpPr>
        <p:spPr>
          <a:xfrm>
            <a:off x="88750" y="4876850"/>
            <a:ext cx="8595300" cy="1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this example, SGD will converge to x = </a:t>
            </a:r>
            <a:r>
              <a:rPr lang="zh-TW" sz="2400"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escaping from the right minima due to instability. Gradient descent behaved in a similar manner with the same learning rate.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Curvature is more stable at x = 0 which causes the escape phenomenon to occur.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7" name="Google Shape;127;g623c76fe24_1_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4863" y="3944350"/>
            <a:ext cx="7254268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623c76fe24_1_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68375" y="4424088"/>
            <a:ext cx="1062150" cy="4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623c76fe24_1_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93900" y="4429474"/>
            <a:ext cx="2259295" cy="4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566e9c4d_2_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136" name="Google Shape;136;g70566e9c4d_2_10"/>
          <p:cNvSpPr/>
          <p:nvPr/>
        </p:nvSpPr>
        <p:spPr>
          <a:xfrm>
            <a:off x="175725" y="78925"/>
            <a:ext cx="84411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Escape Phenomenon (contd.):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g70566e9c4d_2_10"/>
          <p:cNvSpPr txBox="1"/>
          <p:nvPr/>
        </p:nvSpPr>
        <p:spPr>
          <a:xfrm>
            <a:off x="218875" y="3263850"/>
            <a:ext cx="8595300" cy="26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first equation is SGD with a batch size of 1.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SGD can only pick minima where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 x = 1, s = 1.8 &gt; 1 / 0.7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 x = 0, s = 0 &lt; 1 / 0.7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see that at x = 0 the requirement is met, and x = 0 is the only valid minima.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70566e9c4d_2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350" y="1630925"/>
            <a:ext cx="44386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70566e9c4d_2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150" y="2504538"/>
            <a:ext cx="46863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70566e9c4d_2_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5175" y="3773975"/>
            <a:ext cx="9715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175725" y="157875"/>
            <a:ext cx="6853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Related Work: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216150" y="1637525"/>
            <a:ext cx="4231500" cy="3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269450" y="1676400"/>
            <a:ext cx="8595300" cy="4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Hu et al. [5] examined the escape phenomena and concluded that it is generally easier to escape from sharper minimizers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Jastrzebski  et al. [6] found that the noise factor (learning rate / batch size) affects the sharpness of the solution that SGD will reach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Wilson et al. [12] showed that adaptive gradient methods will generally converge to solutions which do not generalize as well as those which will be reached by standard SGD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3c76fe24_2_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sp>
        <p:nvSpPr>
          <p:cNvPr id="156" name="Google Shape;156;g623c76fe24_2_0"/>
          <p:cNvSpPr/>
          <p:nvPr/>
        </p:nvSpPr>
        <p:spPr>
          <a:xfrm>
            <a:off x="157488" y="98675"/>
            <a:ext cx="84411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Sharpness and Non-uniformity: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g623c76fe24_2_0"/>
          <p:cNvSpPr txBox="1"/>
          <p:nvPr/>
        </p:nvSpPr>
        <p:spPr>
          <a:xfrm>
            <a:off x="153625" y="1508750"/>
            <a:ext cx="8876100" cy="22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Sharpness (a):  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measure of how quickly the slope of a loss function changes on average, represented mathematically by the second derivative of the loss function.</a:t>
            </a:r>
            <a:b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Char char="●"/>
            </a:pP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Non-uniformity (s) : 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measure of smoothness across a loss function.</a:t>
            </a:r>
            <a:endParaRPr sz="24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8" name="Google Shape;158;g623c76fe24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6125" y="2363349"/>
            <a:ext cx="5583846" cy="5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623c76fe24_2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4048" y="4587976"/>
            <a:ext cx="2628007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623c76fe24_2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06179" y="5709354"/>
            <a:ext cx="3143743" cy="6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623c76fe24_2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1249" y="1616549"/>
            <a:ext cx="2133600" cy="563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3c76fe24_0_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168" name="Google Shape;168;g623c76fe24_0_3"/>
          <p:cNvSpPr/>
          <p:nvPr/>
        </p:nvSpPr>
        <p:spPr>
          <a:xfrm>
            <a:off x="173350" y="78375"/>
            <a:ext cx="8441100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 - Linear Stability Analysis:</a:t>
            </a:r>
            <a:endParaRPr sz="32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g623c76fe24_0_3"/>
          <p:cNvSpPr txBox="1"/>
          <p:nvPr/>
        </p:nvSpPr>
        <p:spPr>
          <a:xfrm>
            <a:off x="269450" y="1692925"/>
            <a:ext cx="8595300" cy="48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minimizing the following training error :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by a general optimizer :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Definition 1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x* is a </a:t>
            </a: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fixed point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in stochastic dynamics, if for any </a:t>
            </a:r>
            <a:r>
              <a:rPr lang="zh-TW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ℇ,</a:t>
            </a:r>
            <a:r>
              <a:rPr lang="zh-TW" sz="2400" b="0" i="0" u="none" strike="noStrike" cap="none" baseline="-25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G(x*;</a:t>
            </a:r>
            <a:r>
              <a:rPr lang="zh-TW" sz="24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ℇ</a:t>
            </a: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= 0. 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Definition 2</a:t>
            </a: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If x* is a fixed point in stochastic dynamics, and there is a linearized dynamical system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where,                             Then, x* is </a:t>
            </a:r>
            <a:r>
              <a:rPr lang="zh-TW" sz="24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linearly stable</a:t>
            </a:r>
            <a:r>
              <a:rPr lang="zh-TW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if there exists a C such that,                             for all t &gt; 0.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SGD, 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623c76fe24_0_3"/>
          <p:cNvPicPr preferRelativeResize="0"/>
          <p:nvPr/>
        </p:nvPicPr>
        <p:blipFill rotWithShape="1">
          <a:blip r:embed="rId3">
            <a:alphaModFix/>
          </a:blip>
          <a:srcRect l="6855" r="21725" b="18559"/>
          <a:stretch/>
        </p:blipFill>
        <p:spPr>
          <a:xfrm>
            <a:off x="6253925" y="1496600"/>
            <a:ext cx="2133600" cy="9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623c76fe24_0_3"/>
          <p:cNvPicPr preferRelativeResize="0"/>
          <p:nvPr/>
        </p:nvPicPr>
        <p:blipFill rotWithShape="1">
          <a:blip r:embed="rId4">
            <a:alphaModFix/>
          </a:blip>
          <a:srcRect t="19916"/>
          <a:stretch/>
        </p:blipFill>
        <p:spPr>
          <a:xfrm>
            <a:off x="3606075" y="2239950"/>
            <a:ext cx="3286125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623c76fe24_0_3"/>
          <p:cNvPicPr preferRelativeResize="0"/>
          <p:nvPr/>
        </p:nvPicPr>
        <p:blipFill rotWithShape="1">
          <a:blip r:embed="rId5">
            <a:alphaModFix/>
          </a:blip>
          <a:srcRect t="34249" r="5410"/>
          <a:stretch/>
        </p:blipFill>
        <p:spPr>
          <a:xfrm>
            <a:off x="6063100" y="4098525"/>
            <a:ext cx="3015100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623c76fe24_0_3"/>
          <p:cNvPicPr preferRelativeResize="0"/>
          <p:nvPr/>
        </p:nvPicPr>
        <p:blipFill rotWithShape="1">
          <a:blip r:embed="rId6">
            <a:alphaModFix/>
          </a:blip>
          <a:srcRect t="16252" r="26210" b="31013"/>
          <a:stretch/>
        </p:blipFill>
        <p:spPr>
          <a:xfrm>
            <a:off x="1299050" y="4422150"/>
            <a:ext cx="2058875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623c76fe24_0_3"/>
          <p:cNvPicPr preferRelativeResize="0"/>
          <p:nvPr/>
        </p:nvPicPr>
        <p:blipFill rotWithShape="1">
          <a:blip r:embed="rId7">
            <a:alphaModFix/>
          </a:blip>
          <a:srcRect t="23576" r="25054" b="11564"/>
          <a:stretch/>
        </p:blipFill>
        <p:spPr>
          <a:xfrm>
            <a:off x="3083275" y="4818800"/>
            <a:ext cx="1988650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623c76fe24_0_3"/>
          <p:cNvPicPr preferRelativeResize="0"/>
          <p:nvPr/>
        </p:nvPicPr>
        <p:blipFill rotWithShape="1">
          <a:blip r:embed="rId8">
            <a:alphaModFix/>
          </a:blip>
          <a:srcRect l="16367" t="26943" r="18705" b="21499"/>
          <a:stretch/>
        </p:blipFill>
        <p:spPr>
          <a:xfrm>
            <a:off x="1695025" y="5479075"/>
            <a:ext cx="2655025" cy="3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396e4c5c_0_18"/>
          <p:cNvSpPr txBox="1">
            <a:spLocks noGrp="1"/>
          </p:cNvSpPr>
          <p:nvPr>
            <p:ph type="body" idx="1"/>
          </p:nvPr>
        </p:nvSpPr>
        <p:spPr>
          <a:xfrm>
            <a:off x="180900" y="274650"/>
            <a:ext cx="83940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Solution: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91" name="Google Shape;191;g65396e4c5c_0_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192" name="Google Shape;192;g65396e4c5c_0_18"/>
          <p:cNvSpPr txBox="1"/>
          <p:nvPr/>
        </p:nvSpPr>
        <p:spPr>
          <a:xfrm>
            <a:off x="542700" y="1628150"/>
            <a:ext cx="81441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Theorem 1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The global minimum x* is </a:t>
            </a:r>
            <a:r>
              <a:rPr lang="zh-TW" sz="24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stable</a:t>
            </a:r>
            <a:r>
              <a:rPr lang="zh-TW"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for SGD with learning rate     , and batch size B if the following condition is satisfied:</a:t>
            </a:r>
            <a:endParaRPr sz="2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zh-TW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65396e4c5c_0_18"/>
          <p:cNvPicPr preferRelativeResize="0"/>
          <p:nvPr/>
        </p:nvPicPr>
        <p:blipFill rotWithShape="1">
          <a:blip r:embed="rId3">
            <a:alphaModFix/>
          </a:blip>
          <a:srcRect r="75417" b="70878"/>
          <a:stretch/>
        </p:blipFill>
        <p:spPr>
          <a:xfrm>
            <a:off x="3091050" y="2160000"/>
            <a:ext cx="285475" cy="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65396e4c5c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925" y="3005750"/>
            <a:ext cx="3826150" cy="7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7111</Words>
  <Application>Microsoft Office PowerPoint</Application>
  <PresentationFormat>On-screen Show (4:3)</PresentationFormat>
  <Paragraphs>215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Georgia</vt:lpstr>
      <vt:lpstr>Noto Sans Symbols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Patrick Myers</cp:lastModifiedBy>
  <cp:revision>3</cp:revision>
  <dcterms:created xsi:type="dcterms:W3CDTF">2009-01-05T15:07:26Z</dcterms:created>
  <dcterms:modified xsi:type="dcterms:W3CDTF">2019-12-06T18:54:48Z</dcterms:modified>
</cp:coreProperties>
</file>