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p:cViewPr varScale="1">
        <p:scale>
          <a:sx n="62" d="100"/>
          <a:sy n="62" d="100"/>
        </p:scale>
        <p:origin x="804"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rishab07/"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Rishab0701"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Rishab0701/TNSDC-Generative-AI"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352800" y="2734666"/>
            <a:ext cx="6657975" cy="768159"/>
          </a:xfrm>
          <a:prstGeom prst="rect">
            <a:avLst/>
          </a:prstGeom>
        </p:spPr>
        <p:txBody>
          <a:bodyPr vert="horz" wrap="square" lIns="0" tIns="16510" rIns="0" bIns="0" rtlCol="0">
            <a:spAutoFit/>
          </a:bodyPr>
          <a:lstStyle/>
          <a:p>
            <a:pPr marL="12700" algn="ctr">
              <a:lnSpc>
                <a:spcPct val="100000"/>
              </a:lnSpc>
              <a:spcBef>
                <a:spcPts val="130"/>
              </a:spcBef>
            </a:pPr>
            <a:r>
              <a:rPr lang="en-US" sz="2400" dirty="0">
                <a:latin typeface="+mn-lt"/>
                <a:cs typeface="Trebuchet MS"/>
              </a:rPr>
              <a:t>B.TECH ARTIFICIAL INTELLIGENCE AND DATA SCIENCE</a:t>
            </a:r>
          </a:p>
          <a:p>
            <a:pPr marL="12700" algn="ctr">
              <a:lnSpc>
                <a:spcPct val="100000"/>
              </a:lnSpc>
              <a:spcBef>
                <a:spcPts val="130"/>
              </a:spcBef>
            </a:pPr>
            <a:r>
              <a:rPr lang="en-US" sz="2400" dirty="0">
                <a:latin typeface="+mn-lt"/>
                <a:cs typeface="Trebuchet MS"/>
              </a:rPr>
              <a:t>PANIMALAR INSTITUTE OF TECHNOLOGY</a:t>
            </a:r>
            <a:endParaRPr sz="2400" dirty="0">
              <a:latin typeface="+mn-lt"/>
              <a:cs typeface="Trebuchet MS"/>
            </a:endParaRPr>
          </a:p>
        </p:txBody>
      </p:sp>
      <p:sp>
        <p:nvSpPr>
          <p:cNvPr id="8" name="object 8"/>
          <p:cNvSpPr txBox="1"/>
          <p:nvPr/>
        </p:nvSpPr>
        <p:spPr>
          <a:xfrm>
            <a:off x="5903120" y="3637701"/>
            <a:ext cx="2555080" cy="443711"/>
          </a:xfrm>
          <a:prstGeom prst="rect">
            <a:avLst/>
          </a:prstGeom>
        </p:spPr>
        <p:txBody>
          <a:bodyPr vert="horz" wrap="square" lIns="0" tIns="12700" rIns="0" bIns="0" rtlCol="0">
            <a:spAutoFit/>
          </a:bodyPr>
          <a:lstStyle/>
          <a:p>
            <a:pPr marL="12700" algn="ctr">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object 7">
            <a:extLst>
              <a:ext uri="{FF2B5EF4-FFF2-40B4-BE49-F238E27FC236}">
                <a16:creationId xmlns:a16="http://schemas.microsoft.com/office/drawing/2014/main" id="{6F4C4D36-EC5B-3461-FE62-F10F731C6594}"/>
              </a:ext>
            </a:extLst>
          </p:cNvPr>
          <p:cNvSpPr txBox="1"/>
          <p:nvPr/>
        </p:nvSpPr>
        <p:spPr>
          <a:xfrm>
            <a:off x="5791200" y="1909762"/>
            <a:ext cx="3124200" cy="755335"/>
          </a:xfrm>
          <a:prstGeom prst="rect">
            <a:avLst/>
          </a:prstGeom>
        </p:spPr>
        <p:txBody>
          <a:bodyPr vert="horz" wrap="square" lIns="0" tIns="16510" rIns="0" bIns="0" rtlCol="0">
            <a:spAutoFit/>
          </a:bodyPr>
          <a:lstStyle/>
          <a:p>
            <a:pPr marL="12700" algn="l">
              <a:lnSpc>
                <a:spcPct val="100000"/>
              </a:lnSpc>
              <a:spcBef>
                <a:spcPts val="130"/>
              </a:spcBef>
            </a:pPr>
            <a:r>
              <a:rPr lang="en-US" sz="4800" dirty="0">
                <a:latin typeface="Palatino Linotype" panose="02040502050505030304" pitchFamily="18" charset="0"/>
                <a:cs typeface="Trebuchet MS"/>
              </a:rPr>
              <a:t>RISHAB B</a:t>
            </a:r>
            <a:endParaRPr sz="4800" dirty="0">
              <a:latin typeface="Palatino Linotype" panose="02040502050505030304" pitchFamily="18" charset="0"/>
              <a:cs typeface="Trebuchet MS"/>
            </a:endParaRPr>
          </a:p>
        </p:txBody>
      </p:sp>
      <p:sp>
        <p:nvSpPr>
          <p:cNvPr id="13" name="object 7">
            <a:extLst>
              <a:ext uri="{FF2B5EF4-FFF2-40B4-BE49-F238E27FC236}">
                <a16:creationId xmlns:a16="http://schemas.microsoft.com/office/drawing/2014/main" id="{9EBD78BA-73C3-050A-7580-06848FBB7DEC}"/>
              </a:ext>
            </a:extLst>
          </p:cNvPr>
          <p:cNvSpPr txBox="1"/>
          <p:nvPr/>
        </p:nvSpPr>
        <p:spPr>
          <a:xfrm>
            <a:off x="4513660" y="5848350"/>
            <a:ext cx="2555080" cy="768159"/>
          </a:xfrm>
          <a:prstGeom prst="rect">
            <a:avLst/>
          </a:prstGeom>
        </p:spPr>
        <p:txBody>
          <a:bodyPr vert="horz" wrap="square" lIns="0" tIns="16510" rIns="0" bIns="0" rtlCol="0">
            <a:spAutoFit/>
          </a:bodyPr>
          <a:lstStyle/>
          <a:p>
            <a:pPr marL="12700" algn="ctr">
              <a:lnSpc>
                <a:spcPct val="100000"/>
              </a:lnSpc>
              <a:spcBef>
                <a:spcPts val="130"/>
              </a:spcBef>
            </a:pPr>
            <a:r>
              <a:rPr lang="en-US" sz="2400" dirty="0">
                <a:latin typeface="+mn-lt"/>
                <a:cs typeface="Trebuchet MS"/>
              </a:rPr>
              <a:t>Contact:</a:t>
            </a:r>
            <a:endParaRPr lang="en-US" sz="2400" dirty="0">
              <a:latin typeface="+mn-lt"/>
              <a:cs typeface="Trebuchet MS"/>
              <a:hlinkClick r:id="rId3"/>
            </a:endParaRPr>
          </a:p>
          <a:p>
            <a:pPr marL="12700" algn="ctr">
              <a:lnSpc>
                <a:spcPct val="100000"/>
              </a:lnSpc>
              <a:spcBef>
                <a:spcPts val="130"/>
              </a:spcBef>
            </a:pPr>
            <a:r>
              <a:rPr lang="en-US" sz="2400" dirty="0">
                <a:latin typeface="+mn-lt"/>
                <a:cs typeface="Trebuchet MS"/>
                <a:hlinkClick r:id="rId3"/>
              </a:rPr>
              <a:t>LINKEDIN </a:t>
            </a:r>
            <a:r>
              <a:rPr lang="en-US" sz="2400" dirty="0">
                <a:latin typeface="+mn-lt"/>
                <a:cs typeface="Trebuchet MS"/>
              </a:rPr>
              <a:t>/ </a:t>
            </a:r>
            <a:r>
              <a:rPr lang="en-US" sz="2400" dirty="0">
                <a:latin typeface="+mn-lt"/>
                <a:cs typeface="Trebuchet MS"/>
                <a:hlinkClick r:id="rId4"/>
              </a:rPr>
              <a:t>GITHUB</a:t>
            </a:r>
            <a:endParaRPr sz="2400" dirty="0">
              <a:latin typeface="+mn-lt"/>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0191" y="364719"/>
            <a:ext cx="10022819"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9674476" y="6320827"/>
            <a:ext cx="1602742" cy="324448"/>
          </a:xfrm>
          <a:prstGeom prst="rect">
            <a:avLst/>
          </a:prstGeom>
        </p:spPr>
        <p:txBody>
          <a:bodyPr vert="horz" wrap="square" lIns="0" tIns="16510" rIns="0" bIns="0" rtlCol="0">
            <a:spAutoFit/>
          </a:bodyPr>
          <a:lstStyle/>
          <a:p>
            <a:pPr marL="12700">
              <a:lnSpc>
                <a:spcPct val="100000"/>
              </a:lnSpc>
              <a:spcBef>
                <a:spcPts val="130"/>
              </a:spcBef>
            </a:pPr>
            <a:r>
              <a:rPr lang="en-IN" sz="2000" u="sng" spc="10" dirty="0">
                <a:solidFill>
                  <a:srgbClr val="006FC0"/>
                </a:solidFill>
                <a:uFill>
                  <a:solidFill>
                    <a:srgbClr val="006FC0"/>
                  </a:solidFill>
                </a:uFill>
                <a:latin typeface="Trebuchet MS"/>
                <a:cs typeface="Trebuchet MS"/>
                <a:hlinkClick r:id="rId3"/>
              </a:rPr>
              <a:t>Project</a:t>
            </a:r>
            <a:r>
              <a:rPr sz="2000" u="sng" spc="10" dirty="0">
                <a:solidFill>
                  <a:srgbClr val="006FC0"/>
                </a:solidFill>
                <a:uFill>
                  <a:solidFill>
                    <a:srgbClr val="006FC0"/>
                  </a:solidFill>
                </a:uFill>
                <a:latin typeface="Trebuchet MS"/>
                <a:cs typeface="Trebuchet MS"/>
                <a:hlinkClick r:id="rId4"/>
              </a:rPr>
              <a:t> </a:t>
            </a:r>
            <a:r>
              <a:rPr sz="2000" u="sng" spc="-20"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sp>
        <p:nvSpPr>
          <p:cNvPr id="10" name="TextBox 9"/>
          <p:cNvSpPr txBox="1"/>
          <p:nvPr/>
        </p:nvSpPr>
        <p:spPr>
          <a:xfrm>
            <a:off x="283109" y="1247965"/>
            <a:ext cx="8779928" cy="1015663"/>
          </a:xfrm>
          <a:prstGeom prst="rect">
            <a:avLst/>
          </a:prstGeom>
          <a:noFill/>
        </p:spPr>
        <p:txBody>
          <a:bodyPr wrap="square" rtlCol="0">
            <a:spAutoFit/>
          </a:bodyPr>
          <a:lstStyle/>
          <a:p>
            <a:pPr algn="just"/>
            <a:r>
              <a:rPr lang="en-US" sz="2000" b="0" i="0" dirty="0">
                <a:solidFill>
                  <a:schemeClr val="tx1"/>
                </a:solidFill>
                <a:effectLst/>
                <a:latin typeface="+mj-lt"/>
              </a:rPr>
              <a:t>The results obtained from the convolutional autoencoder approach when given  images of less quality generates more clearer images , some of the sample input and output images are shown below:</a:t>
            </a:r>
            <a:endParaRPr lang="en-IN" sz="2000" dirty="0">
              <a:solidFill>
                <a:schemeClr val="tx1"/>
              </a:solidFill>
              <a:latin typeface="+mj-lt"/>
              <a:cs typeface="Arial" pitchFamily="34" charset="0"/>
            </a:endParaRPr>
          </a:p>
        </p:txBody>
      </p:sp>
      <p:pic>
        <p:nvPicPr>
          <p:cNvPr id="11" name="Picture 10">
            <a:extLst>
              <a:ext uri="{FF2B5EF4-FFF2-40B4-BE49-F238E27FC236}">
                <a16:creationId xmlns:a16="http://schemas.microsoft.com/office/drawing/2014/main" id="{D8EBB638-4AB8-96C3-086C-ABA360ED8495}"/>
              </a:ext>
            </a:extLst>
          </p:cNvPr>
          <p:cNvPicPr>
            <a:picLocks noChangeAspect="1"/>
          </p:cNvPicPr>
          <p:nvPr/>
        </p:nvPicPr>
        <p:blipFill rotWithShape="1">
          <a:blip r:embed="rId5"/>
          <a:srcRect l="2623" r="33273"/>
          <a:stretch/>
        </p:blipFill>
        <p:spPr>
          <a:xfrm>
            <a:off x="283109" y="2448818"/>
            <a:ext cx="4364725" cy="2372824"/>
          </a:xfrm>
          <a:prstGeom prst="rect">
            <a:avLst/>
          </a:prstGeom>
        </p:spPr>
      </p:pic>
      <p:pic>
        <p:nvPicPr>
          <p:cNvPr id="13" name="Picture 12">
            <a:extLst>
              <a:ext uri="{FF2B5EF4-FFF2-40B4-BE49-F238E27FC236}">
                <a16:creationId xmlns:a16="http://schemas.microsoft.com/office/drawing/2014/main" id="{33261BB1-0985-B021-98C6-8EFEAB99027E}"/>
              </a:ext>
            </a:extLst>
          </p:cNvPr>
          <p:cNvPicPr>
            <a:picLocks noChangeAspect="1"/>
          </p:cNvPicPr>
          <p:nvPr/>
        </p:nvPicPr>
        <p:blipFill rotWithShape="1">
          <a:blip r:embed="rId6"/>
          <a:srcRect r="34479"/>
          <a:stretch/>
        </p:blipFill>
        <p:spPr>
          <a:xfrm>
            <a:off x="4544637" y="2385327"/>
            <a:ext cx="4518400" cy="2404314"/>
          </a:xfrm>
          <a:prstGeom prst="rect">
            <a:avLst/>
          </a:prstGeom>
        </p:spPr>
      </p:pic>
      <p:pic>
        <p:nvPicPr>
          <p:cNvPr id="15" name="Picture 14">
            <a:extLst>
              <a:ext uri="{FF2B5EF4-FFF2-40B4-BE49-F238E27FC236}">
                <a16:creationId xmlns:a16="http://schemas.microsoft.com/office/drawing/2014/main" id="{76EF703F-F119-B984-DA3E-D4CF8F075696}"/>
              </a:ext>
            </a:extLst>
          </p:cNvPr>
          <p:cNvPicPr>
            <a:picLocks noChangeAspect="1"/>
          </p:cNvPicPr>
          <p:nvPr/>
        </p:nvPicPr>
        <p:blipFill rotWithShape="1">
          <a:blip r:embed="rId7"/>
          <a:srcRect l="2548" t="19006" r="33582"/>
          <a:stretch/>
        </p:blipFill>
        <p:spPr>
          <a:xfrm>
            <a:off x="299741" y="4913279"/>
            <a:ext cx="4348093" cy="1965391"/>
          </a:xfrm>
          <a:prstGeom prst="rect">
            <a:avLst/>
          </a:prstGeom>
        </p:spPr>
      </p:pic>
      <p:pic>
        <p:nvPicPr>
          <p:cNvPr id="17" name="Picture 16">
            <a:extLst>
              <a:ext uri="{FF2B5EF4-FFF2-40B4-BE49-F238E27FC236}">
                <a16:creationId xmlns:a16="http://schemas.microsoft.com/office/drawing/2014/main" id="{F94A63D0-4C04-B87A-544E-C4247264A302}"/>
              </a:ext>
            </a:extLst>
          </p:cNvPr>
          <p:cNvPicPr>
            <a:picLocks noChangeAspect="1"/>
          </p:cNvPicPr>
          <p:nvPr/>
        </p:nvPicPr>
        <p:blipFill rotWithShape="1">
          <a:blip r:embed="rId8"/>
          <a:srcRect t="15370" r="35483"/>
          <a:stretch/>
        </p:blipFill>
        <p:spPr>
          <a:xfrm>
            <a:off x="4569957" y="4862016"/>
            <a:ext cx="4434039" cy="20910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5" y="652017"/>
            <a:ext cx="3286125" cy="633456"/>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r>
              <a:rPr lang="en-IN" sz="4000" b="1" i="1" dirty="0">
                <a:latin typeface="+mn-lt"/>
              </a:rPr>
              <a:t> PROJECT TITLE</a:t>
            </a:r>
            <a:endParaRPr sz="4000" b="1" i="1" dirty="0">
              <a:latin typeface="+mn-l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2391" y="1414017"/>
            <a:ext cx="9226410" cy="4158510"/>
          </a:xfrm>
          <a:prstGeom prst="rect">
            <a:avLst/>
          </a:prstGeom>
        </p:spPr>
        <p:txBody>
          <a:bodyPr vert="horz" wrap="square" lIns="0" tIns="460692" rIns="0" bIns="0" rtlCol="0">
            <a:spAutoFit/>
          </a:bodyPr>
          <a:lstStyle/>
          <a:p>
            <a:pPr marL="193675" algn="l">
              <a:lnSpc>
                <a:spcPct val="100000"/>
              </a:lnSpc>
              <a:spcBef>
                <a:spcPts val="130"/>
              </a:spcBef>
            </a:pPr>
            <a:r>
              <a:rPr lang="en-US" sz="6000" b="0" dirty="0"/>
              <a:t>ENHANCING IMAGE QUALITY WITH CONVOLUTIONAL AUTOENCODER APPROACH</a:t>
            </a:r>
            <a:endParaRPr lang="en-US"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31596" y="438247"/>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3074897" y="1326483"/>
            <a:ext cx="5519297" cy="5159554"/>
          </a:xfrm>
          <a:prstGeom prst="rect">
            <a:avLst/>
          </a:prstGeom>
          <a:noFill/>
        </p:spPr>
        <p:txBody>
          <a:bodyPr wrap="square" rtlCol="0">
            <a:spAutoFit/>
          </a:bodyPr>
          <a:lstStyle/>
          <a:p>
            <a:pPr marL="342900" indent="-342900" algn="just">
              <a:lnSpc>
                <a:spcPct val="200000"/>
              </a:lnSpc>
              <a:buClr>
                <a:schemeClr val="tx2"/>
              </a:buClr>
              <a:buFont typeface="Wingdings" panose="05000000000000000000" pitchFamily="2" charset="2"/>
              <a:buChar char="Ø"/>
            </a:pPr>
            <a:r>
              <a:rPr lang="en-US" sz="2400" dirty="0">
                <a:latin typeface="+mj-lt"/>
              </a:rPr>
              <a:t>Problem Statement</a:t>
            </a:r>
          </a:p>
          <a:p>
            <a:pPr marL="342900" indent="-342900" algn="just">
              <a:lnSpc>
                <a:spcPct val="200000"/>
              </a:lnSpc>
              <a:buClr>
                <a:schemeClr val="tx2"/>
              </a:buClr>
              <a:buFont typeface="Wingdings" panose="05000000000000000000" pitchFamily="2" charset="2"/>
              <a:buChar char="Ø"/>
            </a:pPr>
            <a:r>
              <a:rPr lang="en-US" sz="2400" dirty="0">
                <a:latin typeface="+mj-lt"/>
              </a:rPr>
              <a:t>Project Overview</a:t>
            </a:r>
          </a:p>
          <a:p>
            <a:pPr marL="342900" indent="-342900" algn="just">
              <a:lnSpc>
                <a:spcPct val="200000"/>
              </a:lnSpc>
              <a:buClr>
                <a:schemeClr val="tx2"/>
              </a:buClr>
              <a:buFont typeface="Wingdings" panose="05000000000000000000" pitchFamily="2" charset="2"/>
              <a:buChar char="Ø"/>
            </a:pPr>
            <a:r>
              <a:rPr lang="en-US" sz="2400" dirty="0">
                <a:latin typeface="+mj-lt"/>
              </a:rPr>
              <a:t>Who Are The End Users?</a:t>
            </a:r>
          </a:p>
          <a:p>
            <a:pPr marL="342900" indent="-342900" algn="just">
              <a:lnSpc>
                <a:spcPct val="200000"/>
              </a:lnSpc>
              <a:buClr>
                <a:schemeClr val="tx2"/>
              </a:buClr>
              <a:buFont typeface="Wingdings" panose="05000000000000000000" pitchFamily="2" charset="2"/>
              <a:buChar char="Ø"/>
            </a:pPr>
            <a:r>
              <a:rPr lang="en-US" sz="2400" dirty="0">
                <a:latin typeface="+mj-lt"/>
              </a:rPr>
              <a:t>Your</a:t>
            </a:r>
            <a:r>
              <a:rPr lang="en-US" sz="2400" spc="-95" dirty="0">
                <a:latin typeface="+mj-lt"/>
              </a:rPr>
              <a:t> </a:t>
            </a:r>
            <a:r>
              <a:rPr lang="en-US" sz="2400" spc="-10" dirty="0">
                <a:latin typeface="+mj-lt"/>
              </a:rPr>
              <a:t>Solution and </a:t>
            </a:r>
            <a:r>
              <a:rPr lang="en-US" sz="2400" dirty="0">
                <a:latin typeface="+mj-lt"/>
              </a:rPr>
              <a:t>Its </a:t>
            </a:r>
            <a:r>
              <a:rPr lang="en-US" sz="2400" spc="-20" dirty="0">
                <a:latin typeface="+mj-lt"/>
              </a:rPr>
              <a:t>Value</a:t>
            </a:r>
            <a:r>
              <a:rPr lang="en-US" sz="2400" spc="-120" dirty="0">
                <a:latin typeface="+mj-lt"/>
              </a:rPr>
              <a:t> </a:t>
            </a:r>
            <a:r>
              <a:rPr lang="en-US" sz="2400" spc="-10" dirty="0">
                <a:latin typeface="+mj-lt"/>
              </a:rPr>
              <a:t>Proposition</a:t>
            </a:r>
          </a:p>
          <a:p>
            <a:pPr marL="342900" indent="-342900" algn="just">
              <a:lnSpc>
                <a:spcPct val="200000"/>
              </a:lnSpc>
              <a:buClr>
                <a:schemeClr val="tx2"/>
              </a:buClr>
              <a:buFont typeface="Wingdings" panose="05000000000000000000" pitchFamily="2" charset="2"/>
              <a:buChar char="Ø"/>
            </a:pPr>
            <a:r>
              <a:rPr lang="en-US" sz="2400" dirty="0">
                <a:latin typeface="+mj-lt"/>
              </a:rPr>
              <a:t>The Wow In Your Solution</a:t>
            </a:r>
          </a:p>
          <a:p>
            <a:pPr marL="342900" indent="-342900" algn="just">
              <a:lnSpc>
                <a:spcPct val="200000"/>
              </a:lnSpc>
              <a:buClr>
                <a:schemeClr val="tx2"/>
              </a:buClr>
              <a:buFont typeface="Wingdings" panose="05000000000000000000" pitchFamily="2" charset="2"/>
              <a:buChar char="Ø"/>
            </a:pPr>
            <a:r>
              <a:rPr lang="en-US" sz="2400" dirty="0">
                <a:latin typeface="+mj-lt"/>
              </a:rPr>
              <a:t>Modeling</a:t>
            </a:r>
          </a:p>
          <a:p>
            <a:pPr marL="342900" indent="-342900" algn="just">
              <a:lnSpc>
                <a:spcPct val="200000"/>
              </a:lnSpc>
              <a:buClr>
                <a:schemeClr val="tx2"/>
              </a:buClr>
              <a:buFont typeface="Wingdings" panose="05000000000000000000" pitchFamily="2" charset="2"/>
              <a:buChar char="Ø"/>
            </a:pPr>
            <a:r>
              <a:rPr lang="en-US" sz="2400" dirty="0">
                <a:latin typeface="+mj-lt"/>
              </a:rPr>
              <a:t>Result</a:t>
            </a:r>
            <a:endParaRPr lang="en-IN"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68255" y="74250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1" y="1752600"/>
            <a:ext cx="7157403" cy="2677656"/>
          </a:xfrm>
          <a:prstGeom prst="rect">
            <a:avLst/>
          </a:prstGeom>
          <a:noFill/>
        </p:spPr>
        <p:txBody>
          <a:bodyPr wrap="square" rtlCol="0">
            <a:spAutoFit/>
          </a:bodyPr>
          <a:lstStyle/>
          <a:p>
            <a:pPr algn="just"/>
            <a:r>
              <a:rPr lang="en-US" sz="2400" dirty="0">
                <a:latin typeface="+mj-lt"/>
                <a:cs typeface="Arial" pitchFamily="34" charset="0"/>
              </a:rPr>
              <a:t>To generate more sharper and clearer images from blurry and unclear images using a Generative AI algorithm called autoencoder by utilizing the encoder-decoder architecture , implemented as a CNN (convolutional neural network) with a encoder network and decoder network. </a:t>
            </a:r>
          </a:p>
          <a:p>
            <a:pPr algn="just"/>
            <a:endParaRPr lang="en-US" sz="2400" dirty="0">
              <a:latin typeface="+mj-lt"/>
              <a:cs typeface="Arial" pitchFamily="34" charset="0"/>
            </a:endParaRPr>
          </a:p>
        </p:txBody>
      </p:sp>
      <p:sp>
        <p:nvSpPr>
          <p:cNvPr id="6" name="TextBox 5">
            <a:extLst>
              <a:ext uri="{FF2B5EF4-FFF2-40B4-BE49-F238E27FC236}">
                <a16:creationId xmlns:a16="http://schemas.microsoft.com/office/drawing/2014/main" id="{57340BD8-F21D-2601-D7C6-3541FE7D815F}"/>
              </a:ext>
            </a:extLst>
          </p:cNvPr>
          <p:cNvSpPr txBox="1"/>
          <p:nvPr/>
        </p:nvSpPr>
        <p:spPr>
          <a:xfrm>
            <a:off x="868255" y="4344591"/>
            <a:ext cx="2259684" cy="1846659"/>
          </a:xfrm>
          <a:prstGeom prst="rect">
            <a:avLst/>
          </a:prstGeom>
          <a:noFill/>
        </p:spPr>
        <p:txBody>
          <a:bodyPr wrap="square" rtlCol="0">
            <a:spAutoFit/>
          </a:bodyPr>
          <a:lstStyle/>
          <a:p>
            <a:pPr algn="just"/>
            <a:r>
              <a:rPr lang="en-US" sz="2400" dirty="0">
                <a:latin typeface="+mj-lt"/>
                <a:cs typeface="Arial" pitchFamily="34" charset="0"/>
              </a:rPr>
              <a:t>INPUT IMAGES</a:t>
            </a:r>
          </a:p>
          <a:p>
            <a:pPr marL="342900" indent="-342900" algn="just">
              <a:buFont typeface="Wingdings" panose="05000000000000000000" pitchFamily="2" charset="2"/>
              <a:buChar char="Ø"/>
            </a:pPr>
            <a:r>
              <a:rPr lang="en-US" dirty="0">
                <a:latin typeface="+mj-lt"/>
                <a:cs typeface="Arial" pitchFamily="34" charset="0"/>
              </a:rPr>
              <a:t>Blurred</a:t>
            </a:r>
          </a:p>
          <a:p>
            <a:pPr marL="342900" indent="-342900" algn="just">
              <a:buFont typeface="Wingdings" panose="05000000000000000000" pitchFamily="2" charset="2"/>
              <a:buChar char="Ø"/>
            </a:pPr>
            <a:r>
              <a:rPr lang="en-US" dirty="0">
                <a:latin typeface="+mj-lt"/>
                <a:cs typeface="Arial" pitchFamily="34" charset="0"/>
              </a:rPr>
              <a:t>Fuzzy</a:t>
            </a:r>
          </a:p>
          <a:p>
            <a:pPr marL="342900" indent="-342900" algn="just">
              <a:buFont typeface="Wingdings" panose="05000000000000000000" pitchFamily="2" charset="2"/>
              <a:buChar char="Ø"/>
            </a:pPr>
            <a:r>
              <a:rPr lang="en-US" dirty="0">
                <a:latin typeface="+mj-lt"/>
                <a:cs typeface="Arial" pitchFamily="34" charset="0"/>
              </a:rPr>
              <a:t>Out of focus</a:t>
            </a:r>
          </a:p>
          <a:p>
            <a:pPr marL="342900" indent="-342900" algn="just">
              <a:buFont typeface="Wingdings" panose="05000000000000000000" pitchFamily="2" charset="2"/>
              <a:buChar char="Ø"/>
            </a:pPr>
            <a:r>
              <a:rPr lang="en-US" dirty="0">
                <a:latin typeface="+mj-lt"/>
                <a:cs typeface="Arial" pitchFamily="34" charset="0"/>
              </a:rPr>
              <a:t>Pixelated</a:t>
            </a:r>
          </a:p>
          <a:p>
            <a:pPr marL="342900" indent="-342900" algn="just">
              <a:buFont typeface="Wingdings" panose="05000000000000000000" pitchFamily="2" charset="2"/>
              <a:buChar char="Ø"/>
            </a:pPr>
            <a:r>
              <a:rPr lang="en-US" dirty="0">
                <a:latin typeface="+mj-lt"/>
                <a:cs typeface="Arial" pitchFamily="34" charset="0"/>
              </a:rPr>
              <a:t>Distorted</a:t>
            </a:r>
          </a:p>
        </p:txBody>
      </p:sp>
      <p:sp>
        <p:nvSpPr>
          <p:cNvPr id="13" name="TextBox 12">
            <a:extLst>
              <a:ext uri="{FF2B5EF4-FFF2-40B4-BE49-F238E27FC236}">
                <a16:creationId xmlns:a16="http://schemas.microsoft.com/office/drawing/2014/main" id="{3531430E-ED87-FCA8-A393-EC1951015987}"/>
              </a:ext>
            </a:extLst>
          </p:cNvPr>
          <p:cNvSpPr txBox="1"/>
          <p:nvPr/>
        </p:nvSpPr>
        <p:spPr>
          <a:xfrm>
            <a:off x="5683593" y="4344590"/>
            <a:ext cx="2513860" cy="1846659"/>
          </a:xfrm>
          <a:prstGeom prst="rect">
            <a:avLst/>
          </a:prstGeom>
          <a:noFill/>
        </p:spPr>
        <p:txBody>
          <a:bodyPr wrap="square" rtlCol="0">
            <a:spAutoFit/>
          </a:bodyPr>
          <a:lstStyle/>
          <a:p>
            <a:pPr algn="just"/>
            <a:r>
              <a:rPr lang="en-US" sz="2400" dirty="0">
                <a:latin typeface="+mj-lt"/>
                <a:cs typeface="Arial" pitchFamily="34" charset="0"/>
              </a:rPr>
              <a:t>OUTPUT IMAGES</a:t>
            </a:r>
          </a:p>
          <a:p>
            <a:pPr marL="342900" indent="-342900" algn="just">
              <a:buFont typeface="Wingdings" panose="05000000000000000000" pitchFamily="2" charset="2"/>
              <a:buChar char="Ø"/>
            </a:pPr>
            <a:r>
              <a:rPr lang="en-US" dirty="0">
                <a:latin typeface="+mj-lt"/>
                <a:cs typeface="Arial" pitchFamily="34" charset="0"/>
              </a:rPr>
              <a:t>More defined</a:t>
            </a:r>
          </a:p>
          <a:p>
            <a:pPr marL="342900" indent="-342900" algn="just">
              <a:buFont typeface="Wingdings" panose="05000000000000000000" pitchFamily="2" charset="2"/>
              <a:buChar char="Ø"/>
            </a:pPr>
            <a:r>
              <a:rPr lang="en-US" dirty="0">
                <a:latin typeface="+mj-lt"/>
                <a:cs typeface="Arial" pitchFamily="34" charset="0"/>
              </a:rPr>
              <a:t>More detailed</a:t>
            </a:r>
          </a:p>
          <a:p>
            <a:pPr marL="342900" indent="-342900" algn="just">
              <a:buFont typeface="Wingdings" panose="05000000000000000000" pitchFamily="2" charset="2"/>
              <a:buChar char="Ø"/>
            </a:pPr>
            <a:r>
              <a:rPr lang="en-US" dirty="0">
                <a:latin typeface="+mj-lt"/>
                <a:cs typeface="Arial" pitchFamily="34" charset="0"/>
              </a:rPr>
              <a:t>More precise</a:t>
            </a:r>
          </a:p>
          <a:p>
            <a:pPr marL="342900" indent="-342900" algn="just">
              <a:buFont typeface="Wingdings" panose="05000000000000000000" pitchFamily="2" charset="2"/>
              <a:buChar char="Ø"/>
            </a:pPr>
            <a:r>
              <a:rPr lang="en-US" dirty="0">
                <a:latin typeface="+mj-lt"/>
                <a:cs typeface="Arial" pitchFamily="34" charset="0"/>
              </a:rPr>
              <a:t>High resolution</a:t>
            </a:r>
          </a:p>
          <a:p>
            <a:pPr marL="342900" indent="-342900" algn="just">
              <a:buFont typeface="Wingdings" panose="05000000000000000000" pitchFamily="2" charset="2"/>
              <a:buChar char="Ø"/>
            </a:pPr>
            <a:r>
              <a:rPr lang="en-US" dirty="0">
                <a:latin typeface="+mj-lt"/>
                <a:cs typeface="Arial" pitchFamily="34" charset="0"/>
              </a:rPr>
              <a:t>Detailed</a:t>
            </a:r>
          </a:p>
        </p:txBody>
      </p:sp>
      <p:sp>
        <p:nvSpPr>
          <p:cNvPr id="14" name="Arrow: Right 13">
            <a:extLst>
              <a:ext uri="{FF2B5EF4-FFF2-40B4-BE49-F238E27FC236}">
                <a16:creationId xmlns:a16="http://schemas.microsoft.com/office/drawing/2014/main" id="{F74F4E28-6195-6D8D-6849-48F1CA069DCA}"/>
              </a:ext>
            </a:extLst>
          </p:cNvPr>
          <p:cNvSpPr/>
          <p:nvPr/>
        </p:nvSpPr>
        <p:spPr>
          <a:xfrm>
            <a:off x="2869606" y="4929622"/>
            <a:ext cx="2813987" cy="541940"/>
          </a:xfrm>
          <a:prstGeom prst="rightArrow">
            <a:avLst>
              <a:gd name="adj1" fmla="val 36253"/>
              <a:gd name="adj2" fmla="val 590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316ADD4-D590-CB39-B117-B571F0FA8E1E}"/>
              </a:ext>
            </a:extLst>
          </p:cNvPr>
          <p:cNvSpPr txBox="1"/>
          <p:nvPr/>
        </p:nvSpPr>
        <p:spPr>
          <a:xfrm>
            <a:off x="3176137" y="5286896"/>
            <a:ext cx="1700663" cy="369332"/>
          </a:xfrm>
          <a:prstGeom prst="rect">
            <a:avLst/>
          </a:prstGeom>
          <a:noFill/>
        </p:spPr>
        <p:txBody>
          <a:bodyPr wrap="square" rtlCol="0">
            <a:spAutoFit/>
          </a:bodyPr>
          <a:lstStyle/>
          <a:p>
            <a:pPr algn="just"/>
            <a:r>
              <a:rPr lang="en-US" dirty="0">
                <a:latin typeface="+mj-lt"/>
                <a:cs typeface="Arial" pitchFamily="34" charset="0"/>
              </a:rPr>
              <a:t>AUTOENCODER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99414" y="20694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447676" y="1038225"/>
            <a:ext cx="8543924" cy="5878532"/>
          </a:xfrm>
          <a:prstGeom prst="rect">
            <a:avLst/>
          </a:prstGeom>
          <a:noFill/>
        </p:spPr>
        <p:txBody>
          <a:bodyPr wrap="square" rtlCol="0">
            <a:spAutoFit/>
          </a:bodyPr>
          <a:lstStyle/>
          <a:p>
            <a:pPr algn="just"/>
            <a:r>
              <a:rPr lang="en-US" sz="2400" b="0" i="0" dirty="0">
                <a:solidFill>
                  <a:schemeClr val="tx1"/>
                </a:solidFill>
                <a:effectLst/>
                <a:latin typeface="Söhne"/>
              </a:rPr>
              <a:t>By leveraging deep learning techniques, specifically convolutional neural networks (CNNs), the project seeks to transform blurry, low-resolution, or noisy images into sharper, clearer representations. Training the model on a dataset of degraded images, and evaluating its performance in enhancing image quality. Key components of the project include data collection and preprocessing, model design and training, evaluation metrics, and potential applications in various domains such as photography, medical imaging, surveillance, and digital media. </a:t>
            </a:r>
          </a:p>
          <a:p>
            <a:pPr algn="just"/>
            <a:endParaRPr lang="en-US" sz="2400" dirty="0">
              <a:solidFill>
                <a:schemeClr val="tx1"/>
              </a:solidFill>
              <a:latin typeface="Söhne"/>
              <a:cs typeface="Arial" pitchFamily="34" charset="0"/>
            </a:endParaRPr>
          </a:p>
          <a:p>
            <a:pPr algn="just"/>
            <a:r>
              <a:rPr lang="en-US" sz="2400" dirty="0">
                <a:solidFill>
                  <a:schemeClr val="tx1"/>
                </a:solidFill>
                <a:latin typeface="Söhne"/>
                <a:cs typeface="Arial" pitchFamily="34" charset="0"/>
              </a:rPr>
              <a:t>The project is built using various python libraries which includes</a:t>
            </a:r>
          </a:p>
          <a:p>
            <a:pPr marL="342900" lvl="8" indent="-342900" algn="l">
              <a:buFont typeface="Wingdings" panose="05000000000000000000" pitchFamily="2" charset="2"/>
              <a:buChar char="Ø"/>
            </a:pPr>
            <a:r>
              <a:rPr lang="en-US" sz="2400" dirty="0">
                <a:solidFill>
                  <a:schemeClr val="tx1"/>
                </a:solidFill>
                <a:latin typeface="Söhne"/>
                <a:cs typeface="Arial" pitchFamily="34" charset="0"/>
              </a:rPr>
              <a:t>OpenCV</a:t>
            </a:r>
          </a:p>
          <a:p>
            <a:pPr marL="342900" lvl="8" indent="-342900" algn="l">
              <a:buFont typeface="Wingdings" panose="05000000000000000000" pitchFamily="2" charset="2"/>
              <a:buChar char="Ø"/>
            </a:pPr>
            <a:r>
              <a:rPr lang="en-US" sz="2400" dirty="0" err="1">
                <a:solidFill>
                  <a:schemeClr val="tx1"/>
                </a:solidFill>
                <a:latin typeface="Söhne"/>
                <a:cs typeface="Arial" pitchFamily="34" charset="0"/>
              </a:rPr>
              <a:t>Keras</a:t>
            </a:r>
            <a:endParaRPr lang="en-US" sz="2400" dirty="0">
              <a:solidFill>
                <a:schemeClr val="tx1"/>
              </a:solidFill>
              <a:latin typeface="Söhne"/>
              <a:cs typeface="Arial" pitchFamily="34" charset="0"/>
            </a:endParaRPr>
          </a:p>
          <a:p>
            <a:pPr marL="342900" lvl="8" indent="-342900" algn="l">
              <a:buFont typeface="Wingdings" panose="05000000000000000000" pitchFamily="2" charset="2"/>
              <a:buChar char="Ø"/>
            </a:pPr>
            <a:r>
              <a:rPr lang="en-US" sz="2400" dirty="0" err="1">
                <a:solidFill>
                  <a:schemeClr val="tx1"/>
                </a:solidFill>
                <a:latin typeface="Söhne"/>
                <a:cs typeface="Arial" pitchFamily="34" charset="0"/>
              </a:rPr>
              <a:t>Numpy</a:t>
            </a:r>
            <a:endParaRPr lang="en-US" sz="2400" dirty="0">
              <a:solidFill>
                <a:schemeClr val="tx1"/>
              </a:solidFill>
              <a:latin typeface="Söhne"/>
              <a:cs typeface="Arial" pitchFamily="34" charset="0"/>
            </a:endParaRPr>
          </a:p>
          <a:p>
            <a:pPr marL="342900" lvl="8" indent="-342900" algn="l">
              <a:buFont typeface="Wingdings" panose="05000000000000000000" pitchFamily="2" charset="2"/>
              <a:buChar char="Ø"/>
            </a:pPr>
            <a:r>
              <a:rPr lang="en-US" sz="2400" dirty="0">
                <a:solidFill>
                  <a:schemeClr val="tx1"/>
                </a:solidFill>
                <a:latin typeface="Söhne"/>
                <a:cs typeface="Arial" pitchFamily="34" charset="0"/>
              </a:rPr>
              <a:t>Matplotlib</a:t>
            </a:r>
          </a:p>
          <a:p>
            <a:pPr algn="just"/>
            <a:endParaRPr lang="en-IN" sz="1600" dirty="0">
              <a:solidFill>
                <a:schemeClr val="tx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06523" y="0"/>
            <a:ext cx="6041878"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6B9A845-E709-990C-46D2-F8B1672C2FA5}"/>
              </a:ext>
            </a:extLst>
          </p:cNvPr>
          <p:cNvSpPr txBox="1"/>
          <p:nvPr/>
        </p:nvSpPr>
        <p:spPr>
          <a:xfrm>
            <a:off x="457200" y="1309795"/>
            <a:ext cx="8382000" cy="5355312"/>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chemeClr val="tx1"/>
                </a:solidFill>
                <a:effectLst/>
                <a:latin typeface="+mj-lt"/>
              </a:rPr>
              <a:t>Photographers and Graphic Designers</a:t>
            </a:r>
            <a:r>
              <a:rPr lang="en-US" b="0" i="0" dirty="0">
                <a:solidFill>
                  <a:schemeClr val="tx1"/>
                </a:solidFill>
                <a:effectLst/>
                <a:latin typeface="+mj-lt"/>
              </a:rPr>
              <a:t>: Professionals in the field of photography and graphic design who require high-quality images for their work.</a:t>
            </a:r>
          </a:p>
          <a:p>
            <a:pPr marL="285750" indent="-285750" algn="l">
              <a:buFont typeface="Wingdings" panose="05000000000000000000" pitchFamily="2" charset="2"/>
              <a:buChar char="Ø"/>
            </a:pPr>
            <a:endParaRPr lang="en-US" b="0" i="0" dirty="0">
              <a:solidFill>
                <a:schemeClr val="tx1"/>
              </a:solidFill>
              <a:effectLst/>
              <a:latin typeface="+mj-lt"/>
            </a:endParaRPr>
          </a:p>
          <a:p>
            <a:pPr marL="285750" indent="-285750" algn="l">
              <a:buFont typeface="Wingdings" panose="05000000000000000000" pitchFamily="2" charset="2"/>
              <a:buChar char="Ø"/>
            </a:pPr>
            <a:r>
              <a:rPr lang="en-US" b="1" i="0" dirty="0">
                <a:solidFill>
                  <a:schemeClr val="tx1"/>
                </a:solidFill>
                <a:effectLst/>
                <a:latin typeface="+mj-lt"/>
              </a:rPr>
              <a:t>Medical Professionals</a:t>
            </a:r>
            <a:r>
              <a:rPr lang="en-US" b="0" i="0" dirty="0">
                <a:solidFill>
                  <a:schemeClr val="tx1"/>
                </a:solidFill>
                <a:effectLst/>
                <a:latin typeface="+mj-lt"/>
              </a:rPr>
              <a:t>: Doctors, radiologists, and medical researchers who rely on clear and precise images for diagnostic purposes and medical research.</a:t>
            </a:r>
          </a:p>
          <a:p>
            <a:pPr marL="285750" indent="-285750" algn="l">
              <a:buFont typeface="Wingdings" panose="05000000000000000000" pitchFamily="2" charset="2"/>
              <a:buChar char="Ø"/>
            </a:pPr>
            <a:endParaRPr lang="en-US" b="0" i="0" dirty="0">
              <a:solidFill>
                <a:schemeClr val="tx1"/>
              </a:solidFill>
              <a:effectLst/>
              <a:latin typeface="+mj-lt"/>
            </a:endParaRPr>
          </a:p>
          <a:p>
            <a:pPr marL="285750" indent="-285750" algn="l">
              <a:buFont typeface="Wingdings" panose="05000000000000000000" pitchFamily="2" charset="2"/>
              <a:buChar char="Ø"/>
            </a:pPr>
            <a:r>
              <a:rPr lang="en-US" b="1" i="0" dirty="0">
                <a:solidFill>
                  <a:schemeClr val="tx1"/>
                </a:solidFill>
                <a:effectLst/>
                <a:latin typeface="+mj-lt"/>
              </a:rPr>
              <a:t>Surveillance Operators</a:t>
            </a:r>
            <a:r>
              <a:rPr lang="en-US" b="0" i="0" dirty="0">
                <a:solidFill>
                  <a:schemeClr val="tx1"/>
                </a:solidFill>
                <a:effectLst/>
                <a:latin typeface="+mj-lt"/>
              </a:rPr>
              <a:t>: Operators and analysts in surveillance systems who need clear images for monitoring and analysis of security footage.</a:t>
            </a:r>
          </a:p>
          <a:p>
            <a:pPr marL="285750" indent="-285750" algn="l">
              <a:buFont typeface="Wingdings" panose="05000000000000000000" pitchFamily="2" charset="2"/>
              <a:buChar char="Ø"/>
            </a:pPr>
            <a:endParaRPr lang="en-US" b="0" i="0" dirty="0">
              <a:solidFill>
                <a:schemeClr val="tx1"/>
              </a:solidFill>
              <a:effectLst/>
              <a:latin typeface="+mj-lt"/>
            </a:endParaRPr>
          </a:p>
          <a:p>
            <a:pPr marL="285750" indent="-285750" algn="l">
              <a:buFont typeface="Wingdings" panose="05000000000000000000" pitchFamily="2" charset="2"/>
              <a:buChar char="Ø"/>
            </a:pPr>
            <a:r>
              <a:rPr lang="en-US" b="1" i="0" dirty="0">
                <a:solidFill>
                  <a:schemeClr val="tx1"/>
                </a:solidFill>
                <a:effectLst/>
                <a:latin typeface="+mj-lt"/>
              </a:rPr>
              <a:t>Researchers and Academia</a:t>
            </a:r>
            <a:r>
              <a:rPr lang="en-US" b="0" i="0" dirty="0">
                <a:solidFill>
                  <a:schemeClr val="tx1"/>
                </a:solidFill>
                <a:effectLst/>
                <a:latin typeface="+mj-lt"/>
              </a:rPr>
              <a:t>: Researchers in fields such as computer vision, image processing, and artificial intelligence who may use enhanced images for experimentation and academic purposes.</a:t>
            </a:r>
          </a:p>
          <a:p>
            <a:pPr marL="285750" indent="-285750" algn="l">
              <a:buFont typeface="Wingdings" panose="05000000000000000000" pitchFamily="2" charset="2"/>
              <a:buChar char="Ø"/>
            </a:pPr>
            <a:endParaRPr lang="en-US" b="0" i="0" dirty="0">
              <a:solidFill>
                <a:schemeClr val="tx1"/>
              </a:solidFill>
              <a:effectLst/>
              <a:latin typeface="+mj-lt"/>
            </a:endParaRPr>
          </a:p>
          <a:p>
            <a:pPr marL="285750" indent="-285750" algn="l">
              <a:buFont typeface="Wingdings" panose="05000000000000000000" pitchFamily="2" charset="2"/>
              <a:buChar char="Ø"/>
            </a:pPr>
            <a:r>
              <a:rPr lang="en-US" b="1" i="0" dirty="0">
                <a:solidFill>
                  <a:schemeClr val="tx1"/>
                </a:solidFill>
                <a:effectLst/>
                <a:latin typeface="+mj-lt"/>
              </a:rPr>
              <a:t>Manufacturing and Industrial Applications</a:t>
            </a:r>
            <a:r>
              <a:rPr lang="en-US" b="0" i="0" dirty="0">
                <a:solidFill>
                  <a:schemeClr val="tx1"/>
                </a:solidFill>
                <a:effectLst/>
                <a:latin typeface="+mj-lt"/>
              </a:rPr>
              <a:t>: Engineers and professionals in manufacturing and industrial sectors who require clear images for quality control, inspection, and process monitoring.</a:t>
            </a:r>
          </a:p>
          <a:p>
            <a:pPr marL="285750" indent="-285750" algn="l">
              <a:buFont typeface="Wingdings" panose="05000000000000000000" pitchFamily="2" charset="2"/>
              <a:buChar char="Ø"/>
            </a:pPr>
            <a:endParaRPr lang="en-US" b="0" i="0" dirty="0">
              <a:solidFill>
                <a:schemeClr val="tx1"/>
              </a:solidFill>
              <a:effectLst/>
              <a:latin typeface="+mj-lt"/>
            </a:endParaRPr>
          </a:p>
          <a:p>
            <a:pPr marL="285750" indent="-285750" algn="l">
              <a:buFont typeface="Wingdings" panose="05000000000000000000" pitchFamily="2" charset="2"/>
              <a:buChar char="Ø"/>
            </a:pPr>
            <a:r>
              <a:rPr lang="en-US" b="1" i="0" dirty="0">
                <a:solidFill>
                  <a:schemeClr val="tx1"/>
                </a:solidFill>
                <a:effectLst/>
                <a:latin typeface="+mj-lt"/>
              </a:rPr>
              <a:t>Artificial Intelligence and Technology Developers</a:t>
            </a:r>
            <a:r>
              <a:rPr lang="en-US" b="0" i="0" dirty="0">
                <a:solidFill>
                  <a:schemeClr val="tx1"/>
                </a:solidFill>
                <a:effectLst/>
                <a:latin typeface="+mj-lt"/>
              </a:rPr>
              <a:t>: Developers working on AI-based applications, algorithms, and systems that utilize image data as input or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1986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695574" y="1377655"/>
            <a:ext cx="7466103" cy="5016758"/>
          </a:xfrm>
          <a:prstGeom prst="rect">
            <a:avLst/>
          </a:prstGeom>
          <a:noFill/>
        </p:spPr>
        <p:txBody>
          <a:bodyPr wrap="square" rtlCol="0">
            <a:spAutoFit/>
          </a:bodyPr>
          <a:lstStyle/>
          <a:p>
            <a:pPr algn="just"/>
            <a:r>
              <a:rPr lang="en-US" sz="2000" b="1" u="sng" dirty="0">
                <a:latin typeface="+mj-lt"/>
                <a:cs typeface="Arial" pitchFamily="34" charset="0"/>
              </a:rPr>
              <a:t>Dataset Composition:</a:t>
            </a:r>
          </a:p>
          <a:p>
            <a:pPr algn="just"/>
            <a:r>
              <a:rPr lang="en-US" sz="2000" dirty="0">
                <a:latin typeface="+mj-lt"/>
                <a:cs typeface="Arial" pitchFamily="34" charset="0"/>
              </a:rPr>
              <a:t>Training dataset comprises approximately 800 normal images and blurred images . Blurred images are generated using Gaussian Blurring to simulate real-world distortion scenarios.</a:t>
            </a:r>
          </a:p>
          <a:p>
            <a:pPr algn="just"/>
            <a:endParaRPr lang="en-US" sz="2000" b="1" u="sng" dirty="0">
              <a:latin typeface="+mj-lt"/>
              <a:cs typeface="Arial" pitchFamily="34" charset="0"/>
            </a:endParaRPr>
          </a:p>
          <a:p>
            <a:pPr algn="just"/>
            <a:r>
              <a:rPr lang="en-US" sz="2000" b="1" u="sng" dirty="0">
                <a:latin typeface="+mj-lt"/>
                <a:cs typeface="Arial" pitchFamily="34" charset="0"/>
              </a:rPr>
              <a:t>Training Process:</a:t>
            </a:r>
          </a:p>
          <a:p>
            <a:pPr algn="just"/>
            <a:r>
              <a:rPr lang="en-US" sz="2000" dirty="0">
                <a:latin typeface="+mj-lt"/>
                <a:cs typeface="Arial" pitchFamily="34" charset="0"/>
              </a:rPr>
              <a:t>Utilizes a CNN architecture consisting of 2 layers of encoder and 2 layers of decoder. The encoder layers extract important features from input images, while the decoder layers reconstruct clearer representations.</a:t>
            </a:r>
          </a:p>
          <a:p>
            <a:pPr algn="just"/>
            <a:endParaRPr lang="en-US" sz="2000" dirty="0">
              <a:latin typeface="+mj-lt"/>
              <a:cs typeface="Arial" pitchFamily="34" charset="0"/>
            </a:endParaRPr>
          </a:p>
          <a:p>
            <a:pPr algn="just"/>
            <a:r>
              <a:rPr lang="en-US" sz="2000" b="1" u="sng" dirty="0">
                <a:latin typeface="+mj-lt"/>
                <a:cs typeface="Arial" pitchFamily="34" charset="0"/>
              </a:rPr>
              <a:t>Performance:</a:t>
            </a:r>
          </a:p>
          <a:p>
            <a:pPr algn="just"/>
            <a:r>
              <a:rPr lang="en-US" sz="2000" dirty="0">
                <a:latin typeface="+mj-lt"/>
                <a:cs typeface="Arial" pitchFamily="34" charset="0"/>
              </a:rPr>
              <a:t>The achieved accuracy suggests the model can generalize well to new, unseen images beyond the training dataset.</a:t>
            </a:r>
          </a:p>
          <a:p>
            <a:pPr algn="just"/>
            <a:r>
              <a:rPr lang="en-US" sz="2000" dirty="0">
                <a:latin typeface="+mj-lt"/>
                <a:cs typeface="Arial" pitchFamily="34" charset="0"/>
              </a:rPr>
              <a:t>From this solution the effectiveness of enhancing image quality using a CNN architecture can make the given image 80% more accurate.</a:t>
            </a:r>
            <a:endParaRPr lang="en-IN" sz="2000" dirty="0">
              <a:latin typeface="+mj-lt"/>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81885" y="49698"/>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62190" y="1101888"/>
            <a:ext cx="9001445" cy="2554545"/>
          </a:xfrm>
          <a:prstGeom prst="rect">
            <a:avLst/>
          </a:prstGeom>
          <a:noFill/>
        </p:spPr>
        <p:txBody>
          <a:bodyPr wrap="square" rtlCol="0">
            <a:spAutoFit/>
          </a:bodyPr>
          <a:lstStyle/>
          <a:p>
            <a:pPr marL="285750" indent="-285750" algn="l">
              <a:buFont typeface="Arial" panose="020B0604020202020204" pitchFamily="34" charset="0"/>
              <a:buChar char="•"/>
            </a:pPr>
            <a:r>
              <a:rPr lang="en-US" sz="2000" b="1" i="0" dirty="0">
                <a:solidFill>
                  <a:schemeClr val="tx1"/>
                </a:solidFill>
                <a:effectLst/>
                <a:latin typeface="+mj-lt"/>
              </a:rPr>
              <a:t>Transformational Capability</a:t>
            </a:r>
            <a:r>
              <a:rPr lang="en-US" sz="2000" b="0" i="0" dirty="0">
                <a:solidFill>
                  <a:schemeClr val="tx1"/>
                </a:solidFill>
                <a:effectLst/>
                <a:latin typeface="+mj-lt"/>
              </a:rPr>
              <a:t>: The convolutional autoencoder has the remarkable ability to learn features from degraded images and reconstruct them into significantly improved versions with enhanced sharpness, clarity, and detail. </a:t>
            </a:r>
          </a:p>
          <a:p>
            <a:pPr marL="285750" indent="-285750" algn="l">
              <a:buFont typeface="Arial" panose="020B0604020202020204" pitchFamily="34" charset="0"/>
              <a:buChar char="•"/>
            </a:pPr>
            <a:endParaRPr lang="en-US" sz="2000" b="0" i="0" dirty="0">
              <a:solidFill>
                <a:schemeClr val="tx1"/>
              </a:solidFill>
              <a:effectLst/>
              <a:latin typeface="+mj-lt"/>
            </a:endParaRPr>
          </a:p>
          <a:p>
            <a:pPr marL="285750" indent="-285750" algn="l">
              <a:buFont typeface="Arial" panose="020B0604020202020204" pitchFamily="34" charset="0"/>
              <a:buChar char="•"/>
            </a:pPr>
            <a:r>
              <a:rPr lang="en-US" sz="2000" b="1" i="0" dirty="0">
                <a:solidFill>
                  <a:schemeClr val="tx1"/>
                </a:solidFill>
                <a:effectLst/>
                <a:latin typeface="+mj-lt"/>
              </a:rPr>
              <a:t>Automation and Efficiency</a:t>
            </a:r>
            <a:r>
              <a:rPr lang="en-US" sz="2000" b="0" i="0" dirty="0">
                <a:solidFill>
                  <a:schemeClr val="tx1"/>
                </a:solidFill>
                <a:effectLst/>
                <a:latin typeface="+mj-lt"/>
              </a:rPr>
              <a:t>: Reducing the need for manual intervention and tedious editing tasks. With just a few clicks, users can witness remarkable improvements in image quality, saving time and effort while achieving impressive results.</a:t>
            </a:r>
            <a:endParaRPr lang="en-IN" sz="2000" dirty="0">
              <a:solidFill>
                <a:schemeClr val="tx1"/>
              </a:solidFill>
              <a:latin typeface="+mj-lt"/>
            </a:endParaRPr>
          </a:p>
        </p:txBody>
      </p:sp>
      <p:sp>
        <p:nvSpPr>
          <p:cNvPr id="10" name="TextBox 9">
            <a:extLst>
              <a:ext uri="{FF2B5EF4-FFF2-40B4-BE49-F238E27FC236}">
                <a16:creationId xmlns:a16="http://schemas.microsoft.com/office/drawing/2014/main" id="{DB30AC4B-07D3-284A-B58F-CE24D0D1F6D6}"/>
              </a:ext>
            </a:extLst>
          </p:cNvPr>
          <p:cNvSpPr txBox="1"/>
          <p:nvPr/>
        </p:nvSpPr>
        <p:spPr>
          <a:xfrm>
            <a:off x="2232503" y="3702941"/>
            <a:ext cx="7302022" cy="2862322"/>
          </a:xfrm>
          <a:prstGeom prst="rect">
            <a:avLst/>
          </a:prstGeom>
          <a:noFill/>
        </p:spPr>
        <p:txBody>
          <a:bodyPr wrap="square">
            <a:spAutoFit/>
          </a:bodyPr>
          <a:lstStyle/>
          <a:p>
            <a:pPr marL="342900" indent="-342900" algn="l">
              <a:buFont typeface="Arial" panose="020B0604020202020204" pitchFamily="34" charset="0"/>
              <a:buChar char="•"/>
            </a:pPr>
            <a:r>
              <a:rPr lang="en-US" sz="2000" b="1" i="0" dirty="0">
                <a:solidFill>
                  <a:schemeClr val="tx1"/>
                </a:solidFill>
                <a:effectLst/>
                <a:latin typeface="+mj-lt"/>
              </a:rPr>
              <a:t>Versatility Across Domains</a:t>
            </a:r>
            <a:r>
              <a:rPr lang="en-US" sz="2000" b="0" i="0" dirty="0">
                <a:solidFill>
                  <a:schemeClr val="tx1"/>
                </a:solidFill>
                <a:effectLst/>
                <a:latin typeface="+mj-lt"/>
              </a:rPr>
              <a:t>:  Application across various domains, including photography, medical imaging, surveillance, and digital media. Whether it's restoring old photographs, enhancing medical scans, or improving surveillance footage.</a:t>
            </a:r>
          </a:p>
          <a:p>
            <a:pPr marL="285750" indent="-285750" algn="l">
              <a:buFont typeface="Arial" panose="020B0604020202020204" pitchFamily="34" charset="0"/>
              <a:buChar char="•"/>
            </a:pPr>
            <a:endParaRPr lang="en-US" sz="2000" b="1" i="0" dirty="0">
              <a:solidFill>
                <a:schemeClr val="tx1"/>
              </a:solidFill>
              <a:effectLst/>
              <a:latin typeface="+mj-lt"/>
            </a:endParaRPr>
          </a:p>
          <a:p>
            <a:pPr marL="285750" indent="-285750" algn="l">
              <a:buFont typeface="Arial" panose="020B0604020202020204" pitchFamily="34" charset="0"/>
              <a:buChar char="•"/>
            </a:pPr>
            <a:r>
              <a:rPr lang="en-US" sz="2000" b="1" i="0" dirty="0">
                <a:solidFill>
                  <a:schemeClr val="tx1"/>
                </a:solidFill>
                <a:effectLst/>
                <a:latin typeface="+mj-lt"/>
              </a:rPr>
              <a:t>Real-Time Enhancement</a:t>
            </a:r>
            <a:r>
              <a:rPr lang="en-US" sz="2000" b="0" i="0" dirty="0">
                <a:solidFill>
                  <a:schemeClr val="tx1"/>
                </a:solidFill>
                <a:effectLst/>
                <a:latin typeface="+mj-lt"/>
              </a:rPr>
              <a:t>: In scenarios where real-time image enhancement is required, the convolutional autoencoder approach can deliver instant results, enabling immediate decision-making based on improved visual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57200" y="229849"/>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381000" y="1143000"/>
            <a:ext cx="6315075" cy="5632311"/>
          </a:xfrm>
          <a:prstGeom prst="rect">
            <a:avLst/>
          </a:prstGeom>
          <a:noFill/>
        </p:spPr>
        <p:txBody>
          <a:bodyPr wrap="square" rtlCol="0">
            <a:spAutoFit/>
          </a:bodyPr>
          <a:lstStyle/>
          <a:p>
            <a:pPr marL="171450" indent="-171450" algn="l">
              <a:buFont typeface="Arial" panose="020B0604020202020204" pitchFamily="34" charset="0"/>
              <a:buChar char="•"/>
            </a:pPr>
            <a:r>
              <a:rPr lang="en-US" sz="2000" b="1" i="0" dirty="0">
                <a:solidFill>
                  <a:schemeClr val="tx1"/>
                </a:solidFill>
                <a:effectLst/>
                <a:latin typeface="+mn-lt"/>
              </a:rPr>
              <a:t>Encoder Network</a:t>
            </a:r>
            <a:r>
              <a:rPr lang="en-US" sz="2000" b="0" i="0" dirty="0">
                <a:solidFill>
                  <a:schemeClr val="tx1"/>
                </a:solidFill>
                <a:effectLst/>
                <a:latin typeface="+mn-lt"/>
              </a:rPr>
              <a:t>:</a:t>
            </a:r>
          </a:p>
          <a:p>
            <a:pPr algn="l"/>
            <a:r>
              <a:rPr lang="en-US" sz="2000" b="0" i="0" dirty="0">
                <a:solidFill>
                  <a:schemeClr val="tx1"/>
                </a:solidFill>
                <a:effectLst/>
                <a:latin typeface="+mn-lt"/>
              </a:rPr>
              <a:t>Utilize convolutional layers followed by pooling operations to down sample the input images and extract hierarchical features.</a:t>
            </a:r>
          </a:p>
          <a:p>
            <a:pPr marL="171450" indent="-171450" algn="l">
              <a:buFont typeface="Arial" panose="020B0604020202020204" pitchFamily="34" charset="0"/>
              <a:buChar char="•"/>
            </a:pPr>
            <a:endParaRPr lang="en-US" sz="2000" b="0" i="0" dirty="0">
              <a:solidFill>
                <a:schemeClr val="tx1"/>
              </a:solidFill>
              <a:effectLst/>
              <a:latin typeface="+mn-lt"/>
            </a:endParaRPr>
          </a:p>
          <a:p>
            <a:pPr marL="171450" indent="-171450" algn="l">
              <a:buFont typeface="Arial" panose="020B0604020202020204" pitchFamily="34" charset="0"/>
              <a:buChar char="•"/>
            </a:pPr>
            <a:r>
              <a:rPr lang="en-US" sz="2000" b="1" i="0" dirty="0">
                <a:solidFill>
                  <a:schemeClr val="tx1"/>
                </a:solidFill>
                <a:effectLst/>
                <a:latin typeface="+mn-lt"/>
              </a:rPr>
              <a:t>Decoder Network</a:t>
            </a:r>
            <a:r>
              <a:rPr lang="en-US" sz="2000" b="0" i="0" dirty="0">
                <a:solidFill>
                  <a:schemeClr val="tx1"/>
                </a:solidFill>
                <a:effectLst/>
                <a:latin typeface="+mn-lt"/>
              </a:rPr>
              <a:t>:</a:t>
            </a:r>
          </a:p>
          <a:p>
            <a:pPr algn="l"/>
            <a:r>
              <a:rPr lang="en-US" sz="2000" b="0" i="0" dirty="0">
                <a:solidFill>
                  <a:schemeClr val="tx1"/>
                </a:solidFill>
                <a:effectLst/>
                <a:latin typeface="+mn-lt"/>
              </a:rPr>
              <a:t>Employ transposed convolutional layers or up sampling operations to up sample the feature maps and generate higher-resolution outputs.</a:t>
            </a:r>
          </a:p>
          <a:p>
            <a:pPr marL="171450" indent="-171450" algn="l">
              <a:buFont typeface="Arial" panose="020B0604020202020204" pitchFamily="34" charset="0"/>
              <a:buChar char="•"/>
            </a:pPr>
            <a:endParaRPr lang="en-US" sz="2000" b="0" i="0" dirty="0">
              <a:solidFill>
                <a:schemeClr val="tx1"/>
              </a:solidFill>
              <a:effectLst/>
              <a:latin typeface="+mn-lt"/>
            </a:endParaRPr>
          </a:p>
          <a:p>
            <a:pPr marL="171450" indent="-171450" algn="l">
              <a:buFont typeface="Arial" panose="020B0604020202020204" pitchFamily="34" charset="0"/>
              <a:buChar char="•"/>
            </a:pPr>
            <a:r>
              <a:rPr lang="en-US" sz="2000" b="1" i="0" dirty="0">
                <a:solidFill>
                  <a:schemeClr val="tx1"/>
                </a:solidFill>
                <a:effectLst/>
                <a:latin typeface="+mn-lt"/>
              </a:rPr>
              <a:t>Loss Function Selection</a:t>
            </a:r>
            <a:r>
              <a:rPr lang="en-US" sz="2000" b="0" i="0" dirty="0">
                <a:solidFill>
                  <a:schemeClr val="tx1"/>
                </a:solidFill>
                <a:effectLst/>
                <a:latin typeface="+mn-lt"/>
              </a:rPr>
              <a:t>:</a:t>
            </a:r>
          </a:p>
          <a:p>
            <a:pPr algn="l"/>
            <a:r>
              <a:rPr lang="en-US" sz="2000" b="0" i="0" dirty="0">
                <a:solidFill>
                  <a:schemeClr val="tx1"/>
                </a:solidFill>
                <a:effectLst/>
                <a:latin typeface="+mn-lt"/>
              </a:rPr>
              <a:t>To measure the discrepancy between the reconstructed images and the original input images during training.</a:t>
            </a:r>
          </a:p>
          <a:p>
            <a:pPr algn="l"/>
            <a:endParaRPr lang="en-US" sz="2000" b="0" i="0" dirty="0">
              <a:solidFill>
                <a:schemeClr val="tx1"/>
              </a:solidFill>
              <a:effectLst/>
              <a:latin typeface="+mn-lt"/>
            </a:endParaRPr>
          </a:p>
          <a:p>
            <a:pPr marL="171450" indent="-171450" algn="l">
              <a:buFont typeface="Arial" panose="020B0604020202020204" pitchFamily="34" charset="0"/>
              <a:buChar char="•"/>
            </a:pPr>
            <a:r>
              <a:rPr lang="en-US" sz="2000" b="1" i="0" dirty="0">
                <a:solidFill>
                  <a:schemeClr val="tx1"/>
                </a:solidFill>
                <a:effectLst/>
                <a:latin typeface="+mn-lt"/>
              </a:rPr>
              <a:t>Evaluation and Validation:</a:t>
            </a:r>
          </a:p>
          <a:p>
            <a:pPr algn="l"/>
            <a:r>
              <a:rPr lang="en-US" sz="2000" i="0" dirty="0">
                <a:solidFill>
                  <a:schemeClr val="tx1"/>
                </a:solidFill>
                <a:effectLst/>
                <a:latin typeface="+mn-lt"/>
              </a:rPr>
              <a:t>Evaluate </a:t>
            </a:r>
            <a:r>
              <a:rPr lang="en-US" sz="2000" b="0" i="0" dirty="0">
                <a:solidFill>
                  <a:schemeClr val="tx1"/>
                </a:solidFill>
                <a:effectLst/>
                <a:latin typeface="+mn-lt"/>
              </a:rPr>
              <a:t>the trained convolutional autoencoder on the validation set to assess its performance in enhancing image quality</a:t>
            </a:r>
          </a:p>
        </p:txBody>
      </p:sp>
      <p:pic>
        <p:nvPicPr>
          <p:cNvPr id="12" name="Picture 11">
            <a:extLst>
              <a:ext uri="{FF2B5EF4-FFF2-40B4-BE49-F238E27FC236}">
                <a16:creationId xmlns:a16="http://schemas.microsoft.com/office/drawing/2014/main" id="{805B3438-1035-FA2D-5F57-D311519818FD}"/>
              </a:ext>
            </a:extLst>
          </p:cNvPr>
          <p:cNvPicPr>
            <a:picLocks noChangeAspect="1"/>
          </p:cNvPicPr>
          <p:nvPr/>
        </p:nvPicPr>
        <p:blipFill>
          <a:blip r:embed="rId3"/>
          <a:stretch>
            <a:fillRect/>
          </a:stretch>
        </p:blipFill>
        <p:spPr>
          <a:xfrm>
            <a:off x="6611289" y="1141383"/>
            <a:ext cx="5179163" cy="54149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771</Words>
  <Application>Microsoft Office PowerPoint</Application>
  <PresentationFormat>Widescreen</PresentationFormat>
  <Paragraphs>96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Palatino Linotype</vt:lpstr>
      <vt:lpstr>Söhne</vt:lpstr>
      <vt:lpstr>Trebuchet MS</vt:lpstr>
      <vt:lpstr>Wingdings</vt:lpstr>
      <vt:lpstr>Office Theme</vt:lpstr>
      <vt:lpstr>PowerPoint Presentation</vt:lpstr>
      <vt:lpstr>ENHANCING IMAGE QUALITY WITH CONVOLUTIONAL AUTOENCODER APPROACH</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 B</dc:creator>
  <cp:lastModifiedBy>Rishab B</cp:lastModifiedBy>
  <cp:revision>12</cp:revision>
  <dcterms:created xsi:type="dcterms:W3CDTF">2024-03-28T04:06:34Z</dcterms:created>
  <dcterms:modified xsi:type="dcterms:W3CDTF">2024-03-31T17:29:11Z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