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9A309E-36EC-CEE0-1EE2-605114C72837}" v="2035" dt="2023-10-06T20:03:53.262"/>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1" autoAdjust="0"/>
    <p:restoredTop sz="90655" autoAdjust="0"/>
  </p:normalViewPr>
  <p:slideViewPr>
    <p:cSldViewPr snapToGrid="0">
      <p:cViewPr>
        <p:scale>
          <a:sx n="100" d="100"/>
          <a:sy n="100" d="100"/>
        </p:scale>
        <p:origin x="-154" y="-619"/>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3403" y="48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10/6/2023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10/6/2023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420539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3429000"/>
            <a:ext cx="4941771" cy="212804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chor="ctr" anchorCtr="0">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dirty="0"/>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272533"/>
            <a:ext cx="4296508" cy="953298"/>
          </a:xfrm>
        </p:spPr>
        <p:txBody>
          <a:bodyPr>
            <a:noAutofit/>
          </a:bodyPr>
          <a:lstStyle>
            <a:lvl1pPr>
              <a:defRPr lang="en-US" sz="2800" kern="1200" spc="150" baseline="0" dirty="0">
                <a:solidFill>
                  <a:schemeClr val="tx1"/>
                </a:solidFill>
                <a:latin typeface="+mj-lt"/>
                <a:ea typeface="+mj-ea"/>
                <a:cs typeface="+mj-cs"/>
              </a:defRPr>
            </a:lvl1pPr>
          </a:lstStyle>
          <a:p>
            <a:r>
              <a:rPr lang="en-US" dirty="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306751" y="1507772"/>
            <a:ext cx="2141764" cy="514350"/>
          </a:xfrm>
        </p:spPr>
        <p:txBody>
          <a:bodyPr anchor="ctr">
            <a:noAutofit/>
          </a:bodyPr>
          <a:lstStyle>
            <a:lvl1pPr marL="0" indent="0" algn="r">
              <a:buNone/>
              <a:defRPr sz="200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872808" y="2584097"/>
            <a:ext cx="2141764" cy="514350"/>
          </a:xfrm>
        </p:spPr>
        <p:txBody>
          <a:bodyPr anchor="ctr">
            <a:no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479233" y="3660422"/>
            <a:ext cx="2141764" cy="514350"/>
          </a:xfrm>
        </p:spPr>
        <p:txBody>
          <a:bodyPr anchor="ctr">
            <a:no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2063433" y="4736748"/>
            <a:ext cx="2141764" cy="514350"/>
          </a:xfrm>
        </p:spPr>
        <p:txBody>
          <a:bodyPr anchor="ctr">
            <a:no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EE24E1DB-1F20-4C28-8069-D9219D1F8BB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72757"/>
            <a:ext cx="8421688" cy="1644984"/>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883877"/>
            <a:ext cx="3924300"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883877"/>
            <a:ext cx="3943627"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38250" y="522515"/>
            <a:ext cx="9710646" cy="1377306"/>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3023393"/>
            <a:ext cx="2896671"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954593"/>
            <a:ext cx="5111750" cy="1921958"/>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92195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 uri="{C183D7F6-B498-43B3-948B-1728B52AA6E4}">
                <adec:decorative xmlns:adec="http://schemas.microsoft.com/office/drawing/2017/decorative" val="1"/>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351693"/>
            <a:ext cx="4179570" cy="2453652"/>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107620"/>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291403"/>
            <a:ext cx="2895600" cy="2054606"/>
          </a:xfrm>
        </p:spPr>
        <p:txBody>
          <a:bodyPr anchor="b">
            <a:no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A1CF8B-3479-49A3-A30E-2F2ECE962075}"/>
              </a:ext>
              <a:ext uri="{C183D7F6-B498-43B3-948B-1728B52AA6E4}">
                <adec:decorative xmlns:adec="http://schemas.microsoft.com/office/drawing/2017/decorative" val="1"/>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612949"/>
            <a:ext cx="5111750" cy="2263602"/>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2263602"/>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endParaRPr lang="en-US" dirty="0"/>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5D2CCB-CCFC-4A8A-ADA9-C1E4D13B968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522514"/>
            <a:ext cx="4179570" cy="3341857"/>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31859"/>
            <a:ext cx="4179570" cy="365125"/>
          </a:xfrm>
        </p:spPr>
        <p:txBody>
          <a:bodyPr anchor="ctr" anchorCtr="0">
            <a:no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dirty="0"/>
              <a:t>Click icon to add chart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dirty="0"/>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ctr" anchorCtr="0">
            <a:no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28567" y="892177"/>
            <a:ext cx="9577983" cy="1325563"/>
          </a:xfrm>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2pPr marL="0" indent="0" algn="ctr">
              <a:spcBef>
                <a:spcPts val="0"/>
              </a:spcBef>
              <a:buNone/>
              <a:defRPr sz="1400"/>
            </a:lvl2pPr>
          </a:lstStyle>
          <a:p>
            <a:pPr lvl="1"/>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500168" y="892177"/>
            <a:ext cx="9088438" cy="1135899"/>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ctr">
              <a:lnSpc>
                <a:spcPct val="100000"/>
              </a:lnSpc>
              <a:buFont typeface="Arial" panose="020B0604020202020204" pitchFamily="34" charset="0"/>
              <a:buNone/>
              <a:defRPr sz="900">
                <a:solidFill>
                  <a:sysClr val="windowText" lastClr="000000"/>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570485"/>
            <a:ext cx="2105135"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779603"/>
            <a:ext cx="2299855"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779603"/>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38439"/>
            <a:ext cx="1813474"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38439"/>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134303"/>
            <a:ext cx="10515600" cy="1325563"/>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1586463" y="3042633"/>
            <a:ext cx="10018194" cy="2149506"/>
          </a:xfrm>
        </p:spPr>
        <p:txBody>
          <a:bodyPr/>
          <a:lstStyle/>
          <a:p>
            <a:r>
              <a:rPr lang="en-US" sz="4000" dirty="0">
                <a:solidFill>
                  <a:srgbClr val="EC7C30"/>
                </a:solidFill>
                <a:latin typeface="Calibri Light"/>
                <a:ea typeface="Calibri Light"/>
                <a:cs typeface="Calibri Light"/>
              </a:rPr>
              <a:t>Document Classification Using VGG-16 With Attention</a:t>
            </a:r>
            <a:endParaRPr lang="en-US" sz="4000"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1693788" y="5307848"/>
            <a:ext cx="9481571" cy="740096"/>
          </a:xfrm>
        </p:spPr>
        <p:txBody>
          <a:bodyPr>
            <a:normAutofit/>
          </a:bodyPr>
          <a:lstStyle/>
          <a:p>
            <a:r>
              <a:rPr lang="en-US" sz="2300" dirty="0">
                <a:solidFill>
                  <a:schemeClr val="accent5"/>
                </a:solidFill>
                <a:latin typeface="Calibri"/>
                <a:ea typeface="Calibri"/>
                <a:cs typeface="Calibri"/>
              </a:rPr>
              <a:t>Submitted By Rishab Tomar (224161007)  Atul Bhagat(224151002)</a:t>
            </a:r>
            <a:endParaRPr lang="en-US" sz="2300" dirty="0">
              <a:solidFill>
                <a:schemeClr val="accent5"/>
              </a:solidFill>
            </a:endParaRPr>
          </a:p>
        </p:txBody>
      </p:sp>
      <p:pic>
        <p:nvPicPr>
          <p:cNvPr id="4" name="Picture 3">
            <a:extLst>
              <a:ext uri="{FF2B5EF4-FFF2-40B4-BE49-F238E27FC236}">
                <a16:creationId xmlns:a16="http://schemas.microsoft.com/office/drawing/2014/main" id="{ADCA0457-B166-BFC6-C8BE-A1E082D9686C}"/>
              </a:ext>
            </a:extLst>
          </p:cNvPr>
          <p:cNvPicPr>
            <a:picLocks noChangeAspect="1"/>
          </p:cNvPicPr>
          <p:nvPr/>
        </p:nvPicPr>
        <p:blipFill>
          <a:blip r:embed="rId3"/>
          <a:stretch>
            <a:fillRect/>
          </a:stretch>
        </p:blipFill>
        <p:spPr>
          <a:xfrm>
            <a:off x="9332488" y="989259"/>
            <a:ext cx="1619250" cy="1638300"/>
          </a:xfrm>
          <a:prstGeom prst="rect">
            <a:avLst/>
          </a:prstGeom>
        </p:spPr>
      </p:pic>
      <p:sp>
        <p:nvSpPr>
          <p:cNvPr id="5" name="TextBox 4">
            <a:extLst>
              <a:ext uri="{FF2B5EF4-FFF2-40B4-BE49-F238E27FC236}">
                <a16:creationId xmlns:a16="http://schemas.microsoft.com/office/drawing/2014/main" id="{9B68BA15-DED8-2581-E213-D21353DBB767}"/>
              </a:ext>
            </a:extLst>
          </p:cNvPr>
          <p:cNvSpPr txBox="1"/>
          <p:nvPr/>
        </p:nvSpPr>
        <p:spPr>
          <a:xfrm>
            <a:off x="1730062" y="5915696"/>
            <a:ext cx="5877059" cy="4462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300" dirty="0">
                <a:solidFill>
                  <a:srgbClr val="5B9BD5"/>
                </a:solidFill>
                <a:latin typeface="Calibri"/>
              </a:rPr>
              <a:t>Submitted To  Dr. </a:t>
            </a:r>
            <a:r>
              <a:rPr lang="en-US" sz="2300" err="1">
                <a:solidFill>
                  <a:srgbClr val="5B9BD5"/>
                </a:solidFill>
                <a:latin typeface="Calibri"/>
              </a:rPr>
              <a:t>Debanga</a:t>
            </a:r>
            <a:r>
              <a:rPr lang="en-US" sz="2300" dirty="0">
                <a:solidFill>
                  <a:srgbClr val="5B9BD5"/>
                </a:solidFill>
                <a:latin typeface="Calibri"/>
              </a:rPr>
              <a:t> Raj </a:t>
            </a:r>
            <a:r>
              <a:rPr lang="en-US" sz="2300" err="1">
                <a:solidFill>
                  <a:srgbClr val="5B9BD5"/>
                </a:solidFill>
                <a:latin typeface="Calibri"/>
              </a:rPr>
              <a:t>Neog</a:t>
            </a:r>
            <a:endParaRPr lang="en-US" sz="2300" err="1"/>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8A94855-CE5C-A4AD-78D3-39CAACE5992C}"/>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8F50433C-92B6-2017-202E-7B44F23E6187}"/>
              </a:ext>
            </a:extLst>
          </p:cNvPr>
          <p:cNvSpPr>
            <a:spLocks noGrp="1"/>
          </p:cNvSpPr>
          <p:nvPr>
            <p:ph type="sldNum" sz="quarter" idx="12"/>
          </p:nvPr>
        </p:nvSpPr>
        <p:spPr/>
        <p:txBody>
          <a:bodyPr/>
          <a:lstStyle/>
          <a:p>
            <a:fld id="{A49DFD55-3C28-40EF-9E31-A92D2E4017FF}" type="slidenum">
              <a:rPr lang="en-US" dirty="0" smtClean="0"/>
              <a:pPr/>
              <a:t>10</a:t>
            </a:fld>
            <a:endParaRPr lang="en-US" dirty="0"/>
          </a:p>
        </p:txBody>
      </p:sp>
      <p:sp>
        <p:nvSpPr>
          <p:cNvPr id="7" name="TextBox 6">
            <a:extLst>
              <a:ext uri="{FF2B5EF4-FFF2-40B4-BE49-F238E27FC236}">
                <a16:creationId xmlns:a16="http://schemas.microsoft.com/office/drawing/2014/main" id="{E5F9492F-4A35-13B9-E9E3-AE139709AD0E}"/>
              </a:ext>
            </a:extLst>
          </p:cNvPr>
          <p:cNvSpPr txBox="1"/>
          <p:nvPr/>
        </p:nvSpPr>
        <p:spPr>
          <a:xfrm>
            <a:off x="874690" y="839809"/>
            <a:ext cx="29471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2. VGG16 WITH ATTENTION</a:t>
            </a:r>
          </a:p>
        </p:txBody>
      </p:sp>
      <p:pic>
        <p:nvPicPr>
          <p:cNvPr id="8" name="Picture 7">
            <a:extLst>
              <a:ext uri="{FF2B5EF4-FFF2-40B4-BE49-F238E27FC236}">
                <a16:creationId xmlns:a16="http://schemas.microsoft.com/office/drawing/2014/main" id="{AF66CCA7-7BE1-2EF7-3221-AF6EFADD8F25}"/>
              </a:ext>
            </a:extLst>
          </p:cNvPr>
          <p:cNvPicPr>
            <a:picLocks noChangeAspect="1"/>
          </p:cNvPicPr>
          <p:nvPr/>
        </p:nvPicPr>
        <p:blipFill>
          <a:blip r:embed="rId2"/>
          <a:stretch>
            <a:fillRect/>
          </a:stretch>
        </p:blipFill>
        <p:spPr>
          <a:xfrm>
            <a:off x="6819536" y="1521854"/>
            <a:ext cx="4756253" cy="4114800"/>
          </a:xfrm>
          <a:prstGeom prst="rect">
            <a:avLst/>
          </a:prstGeom>
        </p:spPr>
      </p:pic>
      <p:pic>
        <p:nvPicPr>
          <p:cNvPr id="9" name="Picture 8">
            <a:extLst>
              <a:ext uri="{FF2B5EF4-FFF2-40B4-BE49-F238E27FC236}">
                <a16:creationId xmlns:a16="http://schemas.microsoft.com/office/drawing/2014/main" id="{5080188F-C772-E52A-463B-16F15589F7FB}"/>
              </a:ext>
            </a:extLst>
          </p:cNvPr>
          <p:cNvPicPr>
            <a:picLocks noChangeAspect="1"/>
          </p:cNvPicPr>
          <p:nvPr/>
        </p:nvPicPr>
        <p:blipFill>
          <a:blip r:embed="rId3"/>
          <a:stretch>
            <a:fillRect/>
          </a:stretch>
        </p:blipFill>
        <p:spPr>
          <a:xfrm>
            <a:off x="440028" y="1517286"/>
            <a:ext cx="6096000" cy="4038077"/>
          </a:xfrm>
          <a:prstGeom prst="rect">
            <a:avLst/>
          </a:prstGeom>
        </p:spPr>
      </p:pic>
    </p:spTree>
    <p:extLst>
      <p:ext uri="{BB962C8B-B14F-4D97-AF65-F5344CB8AC3E}">
        <p14:creationId xmlns:p14="http://schemas.microsoft.com/office/powerpoint/2010/main" val="2863218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57DD4C-6E11-FD86-665A-B27BC310CE94}"/>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Results discussion</a:t>
            </a:r>
          </a:p>
        </p:txBody>
      </p:sp>
      <p:sp>
        <p:nvSpPr>
          <p:cNvPr id="4" name="Footer Placeholder 3">
            <a:extLst>
              <a:ext uri="{FF2B5EF4-FFF2-40B4-BE49-F238E27FC236}">
                <a16:creationId xmlns:a16="http://schemas.microsoft.com/office/drawing/2014/main" id="{3D1AF614-C275-E0A0-7011-D686DA85C707}"/>
              </a:ext>
            </a:extLst>
          </p:cNvPr>
          <p:cNvSpPr>
            <a:spLocks noGrp="1"/>
          </p:cNvSpPr>
          <p:nvPr>
            <p:ph type="ftr" sz="quarter" idx="11"/>
          </p:nvPr>
        </p:nvSpPr>
        <p:spPr>
          <a:xfrm rot="5400000">
            <a:off x="-1828800" y="1984248"/>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PRESENTATION TITLE</a:t>
            </a:r>
          </a:p>
        </p:txBody>
      </p:sp>
      <p:sp>
        <p:nvSpPr>
          <p:cNvPr id="6" name="TextBox 5">
            <a:extLst>
              <a:ext uri="{FF2B5EF4-FFF2-40B4-BE49-F238E27FC236}">
                <a16:creationId xmlns:a16="http://schemas.microsoft.com/office/drawing/2014/main" id="{740CBE40-3C8D-0C62-FE71-67BA5B233597}"/>
              </a:ext>
            </a:extLst>
          </p:cNvPr>
          <p:cNvSpPr txBox="1"/>
          <p:nvPr/>
        </p:nvSpPr>
        <p:spPr>
          <a:xfrm>
            <a:off x="4810259" y="649480"/>
            <a:ext cx="6673403" cy="55460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000" dirty="0"/>
              <a:t>VGG16(Model-1) shows relatively good sensitivity and precision for most classes, with an average sensitivity of 0.5956 and an average precision of 0.6004.</a:t>
            </a:r>
          </a:p>
          <a:p>
            <a:pPr marL="285750" indent="-228600">
              <a:lnSpc>
                <a:spcPct val="90000"/>
              </a:lnSpc>
              <a:spcAft>
                <a:spcPts val="600"/>
              </a:spcAft>
              <a:buFont typeface="Arial" panose="020B0604020202020204" pitchFamily="34" charset="0"/>
              <a:buChar char="•"/>
            </a:pPr>
            <a:r>
              <a:rPr lang="en-US" sz="2000" dirty="0"/>
              <a:t>VGG16 With Attention(Model-2), on the other hand, generally has higher sensitivity and precision values across the classes, resulting in a slightly better performance with an average sensitivity of 0.6525 and an average precision of 0.6918.</a:t>
            </a:r>
          </a:p>
          <a:p>
            <a:pPr marL="285750" indent="-228600">
              <a:lnSpc>
                <a:spcPct val="90000"/>
              </a:lnSpc>
              <a:spcAft>
                <a:spcPts val="600"/>
              </a:spcAft>
              <a:buFont typeface="Arial" panose="020B0604020202020204" pitchFamily="34" charset="0"/>
              <a:buChar char="•"/>
            </a:pPr>
            <a:r>
              <a:rPr lang="en-US" sz="2000" dirty="0">
                <a:ea typeface="+mn-lt"/>
                <a:cs typeface="+mn-lt"/>
              </a:rPr>
              <a:t>The Percentage Increase in the mean sensitivity is 9.56%, and the percentage increase in the mean precision is 15.24% from Model-1 to Model-2.</a:t>
            </a:r>
          </a:p>
          <a:p>
            <a:pPr marL="285750" indent="-228600">
              <a:lnSpc>
                <a:spcPct val="90000"/>
              </a:lnSpc>
              <a:spcAft>
                <a:spcPts val="600"/>
              </a:spcAft>
              <a:buFont typeface="Arial" panose="020B0604020202020204" pitchFamily="34" charset="0"/>
              <a:buChar char="•"/>
            </a:pPr>
            <a:r>
              <a:rPr lang="en-US" sz="2000" dirty="0">
                <a:ea typeface="+mn-lt"/>
                <a:cs typeface="+mn-lt"/>
              </a:rPr>
              <a:t>The Attention layer in Model 2, used in conjunction with VGG16, enhances performance by selectively emphasizing important image regions, improving precision, reducing overfitting, and providing interpretability to the model's predictions. It optimizes feature extraction and object recognition</a:t>
            </a:r>
            <a:endParaRPr lang="en-US" sz="2000"/>
          </a:p>
          <a:p>
            <a:pPr indent="-228600">
              <a:lnSpc>
                <a:spcPct val="90000"/>
              </a:lnSpc>
              <a:spcAft>
                <a:spcPts val="600"/>
              </a:spcAft>
              <a:buFont typeface="Arial" panose="020B0604020202020204" pitchFamily="34" charset="0"/>
              <a:buChar char="•"/>
            </a:pPr>
            <a:endParaRPr lang="en-US" sz="2000"/>
          </a:p>
        </p:txBody>
      </p:sp>
      <p:sp>
        <p:nvSpPr>
          <p:cNvPr id="5" name="Slide Number Placeholder 4">
            <a:extLst>
              <a:ext uri="{FF2B5EF4-FFF2-40B4-BE49-F238E27FC236}">
                <a16:creationId xmlns:a16="http://schemas.microsoft.com/office/drawing/2014/main" id="{7F064050-015C-5BEB-8DF7-7737561CA9A0}"/>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A49DFD55-3C28-40EF-9E31-A92D2E4017FF}" type="slidenum">
              <a:rPr lang="en-US" sz="1100">
                <a:solidFill>
                  <a:schemeClr val="tx1">
                    <a:lumMod val="50000"/>
                    <a:lumOff val="50000"/>
                  </a:schemeClr>
                </a:solidFill>
              </a:rPr>
              <a:pPr>
                <a:spcAft>
                  <a:spcPts val="600"/>
                </a:spcAft>
              </a:pPr>
              <a:t>11</a:t>
            </a:fld>
            <a:endParaRPr lang="en-US" sz="1100">
              <a:solidFill>
                <a:schemeClr val="tx1">
                  <a:lumMod val="50000"/>
                  <a:lumOff val="50000"/>
                </a:schemeClr>
              </a:solidFill>
            </a:endParaRPr>
          </a:p>
        </p:txBody>
      </p:sp>
    </p:spTree>
    <p:extLst>
      <p:ext uri="{BB962C8B-B14F-4D97-AF65-F5344CB8AC3E}">
        <p14:creationId xmlns:p14="http://schemas.microsoft.com/office/powerpoint/2010/main" val="4237460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E58CFB-8F53-AF08-99D8-3882B3867F27}"/>
              </a:ext>
            </a:extLst>
          </p:cNvPr>
          <p:cNvSpPr>
            <a:spLocks noGrp="1"/>
          </p:cNvSpPr>
          <p:nvPr>
            <p:ph type="title"/>
          </p:nvPr>
        </p:nvSpPr>
        <p:spPr>
          <a:xfrm>
            <a:off x="630936" y="640823"/>
            <a:ext cx="3419856" cy="5583148"/>
          </a:xfrm>
        </p:spPr>
        <p:txBody>
          <a:bodyPr vert="horz" lIns="91440" tIns="45720" rIns="91440" bIns="45720" rtlCol="0" anchor="ctr">
            <a:normAutofit/>
          </a:bodyPr>
          <a:lstStyle/>
          <a:p>
            <a:pPr algn="l"/>
            <a:r>
              <a:rPr lang="en-US" sz="5400" kern="1200">
                <a:solidFill>
                  <a:schemeClr val="tx1"/>
                </a:solidFill>
                <a:latin typeface="+mj-lt"/>
                <a:ea typeface="+mj-ea"/>
                <a:cs typeface="+mj-cs"/>
              </a:rPr>
              <a:t>About DATASET</a:t>
            </a:r>
          </a:p>
        </p:txBody>
      </p:sp>
      <p:sp>
        <p:nvSpPr>
          <p:cNvPr id="24"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47B769C-80BE-C74C-0FAA-30CFFA009F29}"/>
              </a:ext>
            </a:extLst>
          </p:cNvPr>
          <p:cNvPicPr>
            <a:picLocks noChangeAspect="1"/>
          </p:cNvPicPr>
          <p:nvPr/>
        </p:nvPicPr>
        <p:blipFill>
          <a:blip r:embed="rId2"/>
          <a:stretch>
            <a:fillRect/>
          </a:stretch>
        </p:blipFill>
        <p:spPr>
          <a:xfrm>
            <a:off x="4654296" y="1122655"/>
            <a:ext cx="6894576" cy="2930194"/>
          </a:xfrm>
          <a:prstGeom prst="rect">
            <a:avLst/>
          </a:prstGeom>
        </p:spPr>
      </p:pic>
      <p:sp>
        <p:nvSpPr>
          <p:cNvPr id="7" name="TextBox 6">
            <a:extLst>
              <a:ext uri="{FF2B5EF4-FFF2-40B4-BE49-F238E27FC236}">
                <a16:creationId xmlns:a16="http://schemas.microsoft.com/office/drawing/2014/main" id="{1999A907-5784-AB09-4C1A-53938D697B76}"/>
              </a:ext>
            </a:extLst>
          </p:cNvPr>
          <p:cNvSpPr txBox="1"/>
          <p:nvPr/>
        </p:nvSpPr>
        <p:spPr>
          <a:xfrm>
            <a:off x="4654296" y="4798577"/>
            <a:ext cx="6894576" cy="142848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1200"/>
              <a:t>RVL-CDIP Dataset containing a total of 16 document categories including scientific articles ,handwritten letters. newspapers and more.</a:t>
            </a:r>
          </a:p>
          <a:p>
            <a:pPr marL="285750" indent="-228600">
              <a:lnSpc>
                <a:spcPct val="90000"/>
              </a:lnSpc>
              <a:spcAft>
                <a:spcPts val="600"/>
              </a:spcAft>
              <a:buFont typeface="Arial" panose="020B0604020202020204" pitchFamily="34" charset="0"/>
              <a:buChar char="•"/>
            </a:pPr>
            <a:endParaRPr lang="en-US" sz="1200"/>
          </a:p>
          <a:p>
            <a:pPr marL="285750" indent="-228600">
              <a:lnSpc>
                <a:spcPct val="90000"/>
              </a:lnSpc>
              <a:spcAft>
                <a:spcPts val="600"/>
              </a:spcAft>
              <a:buFont typeface="Arial" panose="020B0604020202020204" pitchFamily="34" charset="0"/>
              <a:buChar char="•"/>
            </a:pPr>
            <a:r>
              <a:rPr lang="en-US" sz="1200"/>
              <a:t>It Contains a total of 400000 images 320000 as Training and 40000 as Validation and 40000 as Testing, but we have used only 16000 images with 1000 images per class to maintain a balance class distribution among classes.</a:t>
            </a:r>
          </a:p>
          <a:p>
            <a:pPr marL="285750" indent="-228600">
              <a:lnSpc>
                <a:spcPct val="90000"/>
              </a:lnSpc>
              <a:spcAft>
                <a:spcPts val="600"/>
              </a:spcAft>
              <a:buFont typeface="Arial" panose="020B0604020202020204" pitchFamily="34" charset="0"/>
              <a:buChar char="•"/>
            </a:pPr>
            <a:endParaRPr lang="en-US" sz="1200"/>
          </a:p>
          <a:p>
            <a:pPr marL="285750" indent="-228600">
              <a:lnSpc>
                <a:spcPct val="90000"/>
              </a:lnSpc>
              <a:spcAft>
                <a:spcPts val="600"/>
              </a:spcAft>
              <a:buFont typeface="Arial" panose="020B0604020202020204" pitchFamily="34" charset="0"/>
              <a:buChar char="•"/>
            </a:pPr>
            <a:endParaRPr lang="en-US" sz="1200"/>
          </a:p>
          <a:p>
            <a:pPr indent="-228600">
              <a:lnSpc>
                <a:spcPct val="90000"/>
              </a:lnSpc>
              <a:spcAft>
                <a:spcPts val="600"/>
              </a:spcAft>
              <a:buFont typeface="Arial" panose="020B0604020202020204" pitchFamily="34" charset="0"/>
              <a:buChar char="•"/>
            </a:pPr>
            <a:endParaRPr lang="en-US" sz="1200"/>
          </a:p>
        </p:txBody>
      </p:sp>
      <p:sp>
        <p:nvSpPr>
          <p:cNvPr id="4" name="Footer Placeholder 3">
            <a:extLst>
              <a:ext uri="{FF2B5EF4-FFF2-40B4-BE49-F238E27FC236}">
                <a16:creationId xmlns:a16="http://schemas.microsoft.com/office/drawing/2014/main" id="{75E20C24-C508-366E-1FCE-459C12D1FB4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sz="1200" kern="1200">
                <a:solidFill>
                  <a:schemeClr val="tx1">
                    <a:tint val="75000"/>
                  </a:schemeClr>
                </a:solidFill>
                <a:latin typeface="+mn-lt"/>
                <a:ea typeface="+mn-ea"/>
                <a:cs typeface="+mn-cs"/>
              </a:rPr>
              <a:t>PRESENTATION TITLE</a:t>
            </a:r>
          </a:p>
        </p:txBody>
      </p:sp>
      <p:sp>
        <p:nvSpPr>
          <p:cNvPr id="5" name="Slide Number Placeholder 4">
            <a:extLst>
              <a:ext uri="{FF2B5EF4-FFF2-40B4-BE49-F238E27FC236}">
                <a16:creationId xmlns:a16="http://schemas.microsoft.com/office/drawing/2014/main" id="{8DE4E4F1-6F17-DA1D-918A-7B96FC5E539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z="1200" smtClean="0"/>
              <a:pPr>
                <a:spcAft>
                  <a:spcPts val="600"/>
                </a:spcAft>
              </a:pPr>
              <a:t>2</a:t>
            </a:fld>
            <a:endParaRPr lang="en-US" sz="1200"/>
          </a:p>
        </p:txBody>
      </p:sp>
    </p:spTree>
    <p:extLst>
      <p:ext uri="{BB962C8B-B14F-4D97-AF65-F5344CB8AC3E}">
        <p14:creationId xmlns:p14="http://schemas.microsoft.com/office/powerpoint/2010/main" val="4027734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4" name="Rectangle 13">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97AEF3-E818-0CF9-75A6-8B50364E0227}"/>
              </a:ext>
            </a:extLst>
          </p:cNvPr>
          <p:cNvSpPr>
            <a:spLocks noGrp="1"/>
          </p:cNvSpPr>
          <p:nvPr>
            <p:ph type="title"/>
          </p:nvPr>
        </p:nvSpPr>
        <p:spPr>
          <a:xfrm>
            <a:off x="761803" y="350196"/>
            <a:ext cx="4646904" cy="1624520"/>
          </a:xfrm>
        </p:spPr>
        <p:txBody>
          <a:bodyPr vert="horz" lIns="91440" tIns="45720" rIns="91440" bIns="45720" rtlCol="0" anchor="ctr">
            <a:normAutofit/>
          </a:bodyPr>
          <a:lstStyle/>
          <a:p>
            <a:pPr algn="l"/>
            <a:r>
              <a:rPr lang="en-US" sz="4000"/>
              <a:t>PROBLEM STATEMENT</a:t>
            </a:r>
          </a:p>
        </p:txBody>
      </p:sp>
      <p:sp>
        <p:nvSpPr>
          <p:cNvPr id="6" name="TextBox 5">
            <a:extLst>
              <a:ext uri="{FF2B5EF4-FFF2-40B4-BE49-F238E27FC236}">
                <a16:creationId xmlns:a16="http://schemas.microsoft.com/office/drawing/2014/main" id="{C6C3EBAE-ED83-9610-1B95-3E775D73678A}"/>
              </a:ext>
            </a:extLst>
          </p:cNvPr>
          <p:cNvSpPr txBox="1"/>
          <p:nvPr/>
        </p:nvSpPr>
        <p:spPr>
          <a:xfrm>
            <a:off x="493492" y="2528552"/>
            <a:ext cx="4850820" cy="362388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342900" indent="-342900">
              <a:lnSpc>
                <a:spcPct val="90000"/>
              </a:lnSpc>
              <a:spcAft>
                <a:spcPts val="600"/>
              </a:spcAft>
              <a:buFont typeface="Arial"/>
              <a:buChar char="•"/>
            </a:pPr>
            <a:r>
              <a:rPr lang="en-US" sz="2000" dirty="0"/>
              <a:t>We aim to explore and evaluate the impact of incorporating an attention block into a VGG-16 network compared to a VGG-16 network without attention.</a:t>
            </a:r>
            <a:endParaRPr lang="en-US" dirty="0"/>
          </a:p>
          <a:p>
            <a:pPr marL="342900" indent="-342900">
              <a:lnSpc>
                <a:spcPct val="90000"/>
              </a:lnSpc>
              <a:spcAft>
                <a:spcPts val="600"/>
              </a:spcAft>
              <a:buFont typeface="Arial"/>
              <a:buChar char="•"/>
            </a:pPr>
            <a:endParaRPr lang="en-US" sz="2000" dirty="0"/>
          </a:p>
          <a:p>
            <a:pPr marL="342900" indent="-342900">
              <a:lnSpc>
                <a:spcPct val="90000"/>
              </a:lnSpc>
              <a:spcAft>
                <a:spcPts val="600"/>
              </a:spcAft>
              <a:buFont typeface="Arial"/>
              <a:buChar char="•"/>
            </a:pPr>
            <a:r>
              <a:rPr lang="en-US" sz="2000" dirty="0"/>
              <a:t>The RVL-CDIP dataset used contains a diverse collection of images, and the task is to classify them into specific categories</a:t>
            </a:r>
            <a:endParaRPr lang="en-US"/>
          </a:p>
        </p:txBody>
      </p:sp>
      <p:pic>
        <p:nvPicPr>
          <p:cNvPr id="8" name="Picture 7" descr="An electronic circuit board in blue colour">
            <a:extLst>
              <a:ext uri="{FF2B5EF4-FFF2-40B4-BE49-F238E27FC236}">
                <a16:creationId xmlns:a16="http://schemas.microsoft.com/office/drawing/2014/main" id="{061EDF17-0E14-7CA1-9C47-8FB9E3DA4568}"/>
              </a:ext>
            </a:extLst>
          </p:cNvPr>
          <p:cNvPicPr>
            <a:picLocks noChangeAspect="1"/>
          </p:cNvPicPr>
          <p:nvPr/>
        </p:nvPicPr>
        <p:blipFill rotWithShape="1">
          <a:blip r:embed="rId2"/>
          <a:srcRect r="40687" b="-3"/>
          <a:stretch/>
        </p:blipFill>
        <p:spPr>
          <a:xfrm>
            <a:off x="6096000" y="1"/>
            <a:ext cx="6102825" cy="6858000"/>
          </a:xfrm>
          <a:prstGeom prst="rect">
            <a:avLst/>
          </a:prstGeom>
        </p:spPr>
      </p:pic>
      <p:sp>
        <p:nvSpPr>
          <p:cNvPr id="4" name="Footer Placeholder 3">
            <a:extLst>
              <a:ext uri="{FF2B5EF4-FFF2-40B4-BE49-F238E27FC236}">
                <a16:creationId xmlns:a16="http://schemas.microsoft.com/office/drawing/2014/main" id="{CFB7D26A-D58B-9090-D4FE-D4E15D48BCC9}"/>
              </a:ext>
            </a:extLst>
          </p:cNvPr>
          <p:cNvSpPr>
            <a:spLocks noGrp="1"/>
          </p:cNvSpPr>
          <p:nvPr>
            <p:ph type="ftr" sz="quarter" idx="11"/>
          </p:nvPr>
        </p:nvSpPr>
        <p:spPr>
          <a:xfrm>
            <a:off x="6478073" y="6356350"/>
            <a:ext cx="3303431" cy="365125"/>
          </a:xfrm>
        </p:spPr>
        <p:txBody>
          <a:bodyPr vert="horz" lIns="91440" tIns="45720" rIns="91440" bIns="45720" rtlCol="0" anchor="ctr">
            <a:normAutofit/>
          </a:bodyPr>
          <a:lstStyle/>
          <a:p>
            <a:pPr algn="l">
              <a:spcAft>
                <a:spcPts val="600"/>
              </a:spcAft>
              <a:defRPr/>
            </a:pPr>
            <a:r>
              <a:rPr lang="en-US" sz="1200" kern="1200">
                <a:solidFill>
                  <a:srgbClr val="FFFFFF"/>
                </a:solidFill>
                <a:latin typeface="Calibri" panose="020F0502020204030204"/>
                <a:ea typeface="+mn-ea"/>
                <a:cs typeface="+mn-cs"/>
              </a:rPr>
              <a:t>PRESENTATION TITLE</a:t>
            </a:r>
          </a:p>
        </p:txBody>
      </p:sp>
      <p:sp>
        <p:nvSpPr>
          <p:cNvPr id="5" name="Slide Number Placeholder 4">
            <a:extLst>
              <a:ext uri="{FF2B5EF4-FFF2-40B4-BE49-F238E27FC236}">
                <a16:creationId xmlns:a16="http://schemas.microsoft.com/office/drawing/2014/main" id="{A9038B14-A714-6E20-24E2-172095494805}"/>
              </a:ext>
            </a:extLst>
          </p:cNvPr>
          <p:cNvSpPr>
            <a:spLocks noGrp="1"/>
          </p:cNvSpPr>
          <p:nvPr>
            <p:ph type="sldNum" sz="quarter" idx="12"/>
          </p:nvPr>
        </p:nvSpPr>
        <p:spPr>
          <a:xfrm>
            <a:off x="8732520" y="6356350"/>
            <a:ext cx="3200400" cy="365125"/>
          </a:xfrm>
        </p:spPr>
        <p:txBody>
          <a:bodyPr vert="horz" lIns="91440" tIns="45720" rIns="91440" bIns="45720" rtlCol="0" anchor="ctr">
            <a:normAutofit/>
          </a:bodyPr>
          <a:lstStyle/>
          <a:p>
            <a:pPr>
              <a:spcAft>
                <a:spcPts val="600"/>
              </a:spcAft>
              <a:defRPr/>
            </a:pPr>
            <a:fld id="{A49DFD55-3C28-40EF-9E31-A92D2E4017FF}" type="slidenum">
              <a:rPr lang="en-US" sz="1200">
                <a:solidFill>
                  <a:srgbClr val="FFFFFF"/>
                </a:solidFill>
                <a:latin typeface="Calibri" panose="020F0502020204030204"/>
              </a:rPr>
              <a:pPr>
                <a:spcAft>
                  <a:spcPts val="600"/>
                </a:spcAft>
                <a:defRPr/>
              </a:pPr>
              <a:t>3</a:t>
            </a:fld>
            <a:endParaRPr lang="en-US" sz="1200">
              <a:solidFill>
                <a:srgbClr val="FFFFFF"/>
              </a:solidFill>
              <a:latin typeface="Calibri" panose="020F0502020204030204"/>
            </a:endParaRPr>
          </a:p>
        </p:txBody>
      </p:sp>
    </p:spTree>
    <p:extLst>
      <p:ext uri="{BB962C8B-B14F-4D97-AF65-F5344CB8AC3E}">
        <p14:creationId xmlns:p14="http://schemas.microsoft.com/office/powerpoint/2010/main" val="1253284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0048C3-4699-9280-6324-334C5BA507DF}"/>
              </a:ext>
            </a:extLst>
          </p:cNvPr>
          <p:cNvSpPr>
            <a:spLocks noGrp="1"/>
          </p:cNvSpPr>
          <p:nvPr>
            <p:ph type="title"/>
          </p:nvPr>
        </p:nvSpPr>
        <p:spPr>
          <a:xfrm>
            <a:off x="6739128" y="638089"/>
            <a:ext cx="4818888" cy="1476801"/>
          </a:xfrm>
        </p:spPr>
        <p:txBody>
          <a:bodyPr vert="horz" lIns="91440" tIns="45720" rIns="91440" bIns="45720" rtlCol="0" anchor="b">
            <a:normAutofit/>
          </a:bodyPr>
          <a:lstStyle/>
          <a:p>
            <a:pPr algn="l"/>
            <a:r>
              <a:rPr lang="en-US" sz="5000" kern="1200">
                <a:solidFill>
                  <a:schemeClr val="tx1"/>
                </a:solidFill>
                <a:latin typeface="+mj-lt"/>
                <a:ea typeface="+mj-ea"/>
                <a:cs typeface="+mj-cs"/>
              </a:rPr>
              <a:t>Model-VGG16 </a:t>
            </a:r>
          </a:p>
        </p:txBody>
      </p:sp>
      <p:pic>
        <p:nvPicPr>
          <p:cNvPr id="8" name="Picture 7">
            <a:extLst>
              <a:ext uri="{FF2B5EF4-FFF2-40B4-BE49-F238E27FC236}">
                <a16:creationId xmlns:a16="http://schemas.microsoft.com/office/drawing/2014/main" id="{66A9641F-0142-5B0E-1A83-8934C052CDF1}"/>
              </a:ext>
            </a:extLst>
          </p:cNvPr>
          <p:cNvPicPr>
            <a:picLocks noChangeAspect="1"/>
          </p:cNvPicPr>
          <p:nvPr/>
        </p:nvPicPr>
        <p:blipFill>
          <a:blip r:embed="rId2"/>
          <a:stretch>
            <a:fillRect/>
          </a:stretch>
        </p:blipFill>
        <p:spPr>
          <a:xfrm>
            <a:off x="630936" y="1777662"/>
            <a:ext cx="5458968" cy="3302676"/>
          </a:xfrm>
          <a:prstGeom prst="rect">
            <a:avLst/>
          </a:prstGeom>
        </p:spPr>
      </p:pic>
      <p:sp>
        <p:nvSpPr>
          <p:cNvPr id="34"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FA09F9E-8EF8-7F4A-C9F0-0A2B9CC5D873}"/>
              </a:ext>
            </a:extLst>
          </p:cNvPr>
          <p:cNvSpPr txBox="1"/>
          <p:nvPr/>
        </p:nvSpPr>
        <p:spPr>
          <a:xfrm>
            <a:off x="6739128" y="2664886"/>
            <a:ext cx="4818888" cy="355078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dirty="0"/>
              <a:t>VGG-16, short for the Visual Geometry Group 16-layer network, is a deep convolutional neural network architecture designed for image classification and object recognition tasks.</a:t>
            </a:r>
          </a:p>
          <a:p>
            <a:pPr indent="-228600">
              <a:lnSpc>
                <a:spcPct val="90000"/>
              </a:lnSpc>
              <a:spcAft>
                <a:spcPts val="600"/>
              </a:spcAft>
              <a:buFont typeface="Arial" panose="020B0604020202020204" pitchFamily="34" charset="0"/>
              <a:buChar char="•"/>
            </a:pPr>
            <a:r>
              <a:rPr lang="en-US" sz="2000"/>
              <a:t>VGG-16 consists of 16 layers, including 13 convolutional layers and 3 fully connected layers. It is characterized by its use of small 3x3 convolutional filters and max-pooling layers, which result in a highly expressive and deep network</a:t>
            </a:r>
            <a:endParaRPr lang="en-US" sz="2000" dirty="0"/>
          </a:p>
        </p:txBody>
      </p:sp>
      <p:sp>
        <p:nvSpPr>
          <p:cNvPr id="4" name="Footer Placeholder 3">
            <a:extLst>
              <a:ext uri="{FF2B5EF4-FFF2-40B4-BE49-F238E27FC236}">
                <a16:creationId xmlns:a16="http://schemas.microsoft.com/office/drawing/2014/main" id="{E3C53C6B-3F24-5FEB-C4B6-DA61F7AEEB5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sz="1200" kern="1200">
                <a:solidFill>
                  <a:schemeClr val="tx1">
                    <a:tint val="75000"/>
                  </a:schemeClr>
                </a:solidFill>
                <a:latin typeface="+mn-lt"/>
                <a:ea typeface="+mn-ea"/>
                <a:cs typeface="+mn-cs"/>
              </a:rPr>
              <a:t>PRESENTATION TITLE</a:t>
            </a:r>
          </a:p>
        </p:txBody>
      </p:sp>
      <p:sp>
        <p:nvSpPr>
          <p:cNvPr id="5" name="Slide Number Placeholder 4">
            <a:extLst>
              <a:ext uri="{FF2B5EF4-FFF2-40B4-BE49-F238E27FC236}">
                <a16:creationId xmlns:a16="http://schemas.microsoft.com/office/drawing/2014/main" id="{AE40CE1C-A1BF-F8E1-114C-C1BA8BCA4A6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A49DFD55-3C28-40EF-9E31-A92D2E4017FF}" type="slidenum">
              <a:rPr lang="en-US" sz="1200"/>
              <a:pPr>
                <a:spcAft>
                  <a:spcPts val="600"/>
                </a:spcAft>
                <a:defRPr/>
              </a:pPr>
              <a:t>4</a:t>
            </a:fld>
            <a:endParaRPr lang="en-US" sz="1200"/>
          </a:p>
        </p:txBody>
      </p:sp>
      <p:sp>
        <p:nvSpPr>
          <p:cNvPr id="6" name="TextBox 5">
            <a:extLst>
              <a:ext uri="{FF2B5EF4-FFF2-40B4-BE49-F238E27FC236}">
                <a16:creationId xmlns:a16="http://schemas.microsoft.com/office/drawing/2014/main" id="{60392315-9425-C96F-EE1B-63CA192519EC}"/>
              </a:ext>
            </a:extLst>
          </p:cNvPr>
          <p:cNvSpPr txBox="1"/>
          <p:nvPr/>
        </p:nvSpPr>
        <p:spPr>
          <a:xfrm>
            <a:off x="6503158" y="649480"/>
            <a:ext cx="4862447" cy="55460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endParaRPr lang="en-US" sz="2000" dirty="0"/>
          </a:p>
        </p:txBody>
      </p:sp>
    </p:spTree>
    <p:extLst>
      <p:ext uri="{BB962C8B-B14F-4D97-AF65-F5344CB8AC3E}">
        <p14:creationId xmlns:p14="http://schemas.microsoft.com/office/powerpoint/2010/main" val="3350996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30">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B04CD1-6F8F-86B0-5C2B-C85AD3D13820}"/>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algn="l"/>
            <a:r>
              <a:rPr lang="en-US" sz="4800" kern="1200">
                <a:solidFill>
                  <a:schemeClr val="tx1"/>
                </a:solidFill>
                <a:latin typeface="+mj-lt"/>
                <a:ea typeface="+mj-ea"/>
                <a:cs typeface="+mj-cs"/>
              </a:rPr>
              <a:t>MODEL-VGG16 With Attention</a:t>
            </a:r>
          </a:p>
        </p:txBody>
      </p:sp>
      <p:sp>
        <p:nvSpPr>
          <p:cNvPr id="36" name="Rectangle 3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5" name="Rectangle 3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835C8B7F-7E60-E1B5-6EB0-6BFA6709349B}"/>
              </a:ext>
            </a:extLst>
          </p:cNvPr>
          <p:cNvPicPr>
            <a:picLocks noChangeAspect="1"/>
          </p:cNvPicPr>
          <p:nvPr/>
        </p:nvPicPr>
        <p:blipFill rotWithShape="1">
          <a:blip r:embed="rId2"/>
          <a:srcRect b="1747"/>
          <a:stretch/>
        </p:blipFill>
        <p:spPr>
          <a:xfrm>
            <a:off x="5414356" y="1550895"/>
            <a:ext cx="6408836" cy="3604958"/>
          </a:xfrm>
          <a:prstGeom prst="rect">
            <a:avLst/>
          </a:prstGeom>
        </p:spPr>
      </p:pic>
      <p:sp>
        <p:nvSpPr>
          <p:cNvPr id="4" name="Footer Placeholder 3">
            <a:extLst>
              <a:ext uri="{FF2B5EF4-FFF2-40B4-BE49-F238E27FC236}">
                <a16:creationId xmlns:a16="http://schemas.microsoft.com/office/drawing/2014/main" id="{99D057B2-538E-6AA4-202B-DF5FA09E9676}"/>
              </a:ext>
            </a:extLst>
          </p:cNvPr>
          <p:cNvSpPr>
            <a:spLocks noGrp="1"/>
          </p:cNvSpPr>
          <p:nvPr>
            <p:ph type="ftr" sz="quarter" idx="11"/>
          </p:nvPr>
        </p:nvSpPr>
        <p:spPr>
          <a:xfrm>
            <a:off x="5418374" y="6356350"/>
            <a:ext cx="4114800" cy="365125"/>
          </a:xfrm>
        </p:spPr>
        <p:txBody>
          <a:bodyPr vert="horz" lIns="91440" tIns="45720" rIns="91440" bIns="45720" rtlCol="0" anchor="ctr">
            <a:normAutofit/>
          </a:bodyPr>
          <a:lstStyle/>
          <a:p>
            <a:pPr algn="l">
              <a:spcAft>
                <a:spcPts val="600"/>
              </a:spcAft>
            </a:pPr>
            <a:r>
              <a:rPr lang="en-US" sz="1200" kern="1200">
                <a:solidFill>
                  <a:schemeClr val="tx1">
                    <a:lumMod val="50000"/>
                    <a:lumOff val="50000"/>
                  </a:schemeClr>
                </a:solidFill>
                <a:latin typeface="+mn-lt"/>
                <a:ea typeface="+mn-ea"/>
                <a:cs typeface="+mn-cs"/>
              </a:rPr>
              <a:t>PRESENTATION TITLE</a:t>
            </a:r>
          </a:p>
        </p:txBody>
      </p:sp>
      <p:sp>
        <p:nvSpPr>
          <p:cNvPr id="5" name="Slide Number Placeholder 4">
            <a:extLst>
              <a:ext uri="{FF2B5EF4-FFF2-40B4-BE49-F238E27FC236}">
                <a16:creationId xmlns:a16="http://schemas.microsoft.com/office/drawing/2014/main" id="{3363E76F-BF4A-2CF0-0E8F-791E534C2B3A}"/>
              </a:ext>
            </a:extLst>
          </p:cNvPr>
          <p:cNvSpPr>
            <a:spLocks noGrp="1"/>
          </p:cNvSpPr>
          <p:nvPr>
            <p:ph type="sldNum" sz="quarter" idx="12"/>
          </p:nvPr>
        </p:nvSpPr>
        <p:spPr>
          <a:xfrm>
            <a:off x="9847810" y="6356350"/>
            <a:ext cx="1505989" cy="365125"/>
          </a:xfrm>
        </p:spPr>
        <p:txBody>
          <a:bodyPr vert="horz" lIns="91440" tIns="45720" rIns="91440" bIns="45720" rtlCol="0" anchor="ctr">
            <a:normAutofit/>
          </a:bodyPr>
          <a:lstStyle/>
          <a:p>
            <a:pPr>
              <a:spcAft>
                <a:spcPts val="600"/>
              </a:spcAft>
            </a:pPr>
            <a:fld id="{A49DFD55-3C28-40EF-9E31-A92D2E4017FF}" type="slidenum">
              <a:rPr lang="en-US" sz="1200">
                <a:solidFill>
                  <a:schemeClr val="tx1">
                    <a:lumMod val="50000"/>
                    <a:lumOff val="50000"/>
                  </a:schemeClr>
                </a:solidFill>
              </a:rPr>
              <a:pPr>
                <a:spcAft>
                  <a:spcPts val="600"/>
                </a:spcAft>
              </a:pPr>
              <a:t>5</a:t>
            </a:fld>
            <a:endParaRPr lang="en-US" sz="1200">
              <a:solidFill>
                <a:schemeClr val="tx1">
                  <a:lumMod val="50000"/>
                  <a:lumOff val="50000"/>
                </a:schemeClr>
              </a:solidFill>
            </a:endParaRPr>
          </a:p>
        </p:txBody>
      </p:sp>
    </p:spTree>
    <p:extLst>
      <p:ext uri="{BB962C8B-B14F-4D97-AF65-F5344CB8AC3E}">
        <p14:creationId xmlns:p14="http://schemas.microsoft.com/office/powerpoint/2010/main" val="1306364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185868A-F9BD-0157-E056-D09DD263C1EC}"/>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9691E3CF-8AC8-D232-7085-18C397AE68C1}"/>
              </a:ext>
            </a:extLst>
          </p:cNvPr>
          <p:cNvSpPr>
            <a:spLocks noGrp="1"/>
          </p:cNvSpPr>
          <p:nvPr>
            <p:ph type="sldNum" sz="quarter" idx="12"/>
          </p:nvPr>
        </p:nvSpPr>
        <p:spPr/>
        <p:txBody>
          <a:bodyPr/>
          <a:lstStyle/>
          <a:p>
            <a:fld id="{A49DFD55-3C28-40EF-9E31-A92D2E4017FF}" type="slidenum">
              <a:rPr lang="en-US" smtClean="0"/>
              <a:pPr/>
              <a:t>6</a:t>
            </a:fld>
            <a:endParaRPr lang="en-US" dirty="0"/>
          </a:p>
        </p:txBody>
      </p:sp>
      <p:pic>
        <p:nvPicPr>
          <p:cNvPr id="7" name="Picture 6">
            <a:extLst>
              <a:ext uri="{FF2B5EF4-FFF2-40B4-BE49-F238E27FC236}">
                <a16:creationId xmlns:a16="http://schemas.microsoft.com/office/drawing/2014/main" id="{7EF8D4B7-0F53-4C8D-D9FF-11E52706331E}"/>
              </a:ext>
            </a:extLst>
          </p:cNvPr>
          <p:cNvPicPr>
            <a:picLocks noChangeAspect="1"/>
          </p:cNvPicPr>
          <p:nvPr/>
        </p:nvPicPr>
        <p:blipFill rotWithShape="1">
          <a:blip r:embed="rId2"/>
          <a:srcRect b="1747"/>
          <a:stretch/>
        </p:blipFill>
        <p:spPr>
          <a:xfrm>
            <a:off x="5414356" y="649374"/>
            <a:ext cx="6408836" cy="5161155"/>
          </a:xfrm>
          <a:prstGeom prst="rect">
            <a:avLst/>
          </a:prstGeom>
        </p:spPr>
      </p:pic>
      <p:sp>
        <p:nvSpPr>
          <p:cNvPr id="8" name="TextBox 7">
            <a:extLst>
              <a:ext uri="{FF2B5EF4-FFF2-40B4-BE49-F238E27FC236}">
                <a16:creationId xmlns:a16="http://schemas.microsoft.com/office/drawing/2014/main" id="{B00E9F8F-2F47-59BB-04DE-F1783D8140DE}"/>
              </a:ext>
            </a:extLst>
          </p:cNvPr>
          <p:cNvSpPr txBox="1"/>
          <p:nvPr/>
        </p:nvSpPr>
        <p:spPr>
          <a:xfrm>
            <a:off x="617112" y="756633"/>
            <a:ext cx="4878946" cy="55707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ea typeface="+mn-lt"/>
                <a:cs typeface="+mn-lt"/>
              </a:rPr>
              <a:t>Two attention modules are applied (the gray blocks). The output of intermediate feature maps(pool-3 and pool-4) are used to infer attention maps. Output of pool-5 serves as a form of global-guidance because the last stage feature contains the most abstract and compressed information over the entire image.</a:t>
            </a:r>
            <a:endParaRPr lang="en-US" sz="2000" dirty="0"/>
          </a:p>
          <a:p>
            <a:pPr marL="285750" indent="-285750" algn="l">
              <a:buFont typeface="Arial"/>
              <a:buChar char="•"/>
            </a:pPr>
            <a:endParaRPr lang="en-US" dirty="0"/>
          </a:p>
          <a:p>
            <a:pPr marL="285750" indent="-285750">
              <a:buFont typeface="Arial"/>
              <a:buChar char="•"/>
            </a:pPr>
            <a:r>
              <a:rPr lang="en-US" sz="2000" dirty="0">
                <a:ea typeface="+mn-lt"/>
                <a:cs typeface="+mn-lt"/>
              </a:rPr>
              <a:t>The three feature vectors (green blocks) are computed via global average pooling and are concatenated together to form the final feature vector, which serves as the input to the classification layer</a:t>
            </a:r>
            <a:endParaRPr lang="en-US" sz="2000" dirty="0"/>
          </a:p>
          <a:p>
            <a:pPr marL="285750" indent="-285750">
              <a:buFont typeface="Arial"/>
              <a:buChar char="•"/>
            </a:pPr>
            <a:endParaRPr lang="en-US" sz="2000" dirty="0"/>
          </a:p>
          <a:p>
            <a:endParaRPr lang="en-US" dirty="0"/>
          </a:p>
        </p:txBody>
      </p:sp>
    </p:spTree>
    <p:extLst>
      <p:ext uri="{BB962C8B-B14F-4D97-AF65-F5344CB8AC3E}">
        <p14:creationId xmlns:p14="http://schemas.microsoft.com/office/powerpoint/2010/main" val="961747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DAF65B-D2FC-FBA1-9974-6B7059405B86}"/>
              </a:ext>
            </a:extLst>
          </p:cNvPr>
          <p:cNvSpPr txBox="1"/>
          <p:nvPr/>
        </p:nvSpPr>
        <p:spPr>
          <a:xfrm>
            <a:off x="2173309" y="221355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Footer Placeholder 3">
            <a:extLst>
              <a:ext uri="{FF2B5EF4-FFF2-40B4-BE49-F238E27FC236}">
                <a16:creationId xmlns:a16="http://schemas.microsoft.com/office/drawing/2014/main" id="{7BE53723-D4C7-3608-4CDC-7EBEAAA9BABF}"/>
              </a:ext>
            </a:extLst>
          </p:cNvPr>
          <p:cNvSpPr>
            <a:spLocks noGrp="1"/>
          </p:cNvSpPr>
          <p:nvPr>
            <p:ph type="ftr" sz="quarter" idx="11"/>
          </p:nvPr>
        </p:nvSpPr>
        <p:spPr>
          <a:xfrm>
            <a:off x="4077274" y="5958524"/>
            <a:ext cx="3990615" cy="354105"/>
          </a:xfrm>
        </p:spPr>
        <p:txBody>
          <a:bodyPr/>
          <a:lstStyle/>
          <a:p>
            <a:pPr defTabSz="877824">
              <a:spcAft>
                <a:spcPts val="600"/>
              </a:spcAft>
            </a:pPr>
            <a:r>
              <a:rPr lang="en-US" sz="864" kern="1200" dirty="0">
                <a:solidFill>
                  <a:schemeClr val="tx1">
                    <a:tint val="75000"/>
                  </a:schemeClr>
                </a:solidFill>
                <a:latin typeface="+mn-lt"/>
                <a:ea typeface="+mn-ea"/>
                <a:cs typeface="+mn-cs"/>
              </a:rPr>
              <a:t>PRESENTATION TITLE</a:t>
            </a:r>
            <a:endParaRPr lang="en-US" dirty="0"/>
          </a:p>
        </p:txBody>
      </p:sp>
      <p:sp>
        <p:nvSpPr>
          <p:cNvPr id="5" name="Slide Number Placeholder 4">
            <a:extLst>
              <a:ext uri="{FF2B5EF4-FFF2-40B4-BE49-F238E27FC236}">
                <a16:creationId xmlns:a16="http://schemas.microsoft.com/office/drawing/2014/main" id="{DC14522C-546B-DBC5-9ED2-E5CE820D5E11}"/>
              </a:ext>
            </a:extLst>
          </p:cNvPr>
          <p:cNvSpPr>
            <a:spLocks noGrp="1"/>
          </p:cNvSpPr>
          <p:nvPr>
            <p:ph type="sldNum" sz="quarter" idx="12"/>
          </p:nvPr>
        </p:nvSpPr>
        <p:spPr>
          <a:xfrm>
            <a:off x="8511290" y="5958524"/>
            <a:ext cx="2660410" cy="354105"/>
          </a:xfrm>
        </p:spPr>
        <p:txBody>
          <a:bodyPr/>
          <a:lstStyle/>
          <a:p>
            <a:pPr defTabSz="877824">
              <a:spcAft>
                <a:spcPts val="600"/>
              </a:spcAft>
            </a:pPr>
            <a:fld id="{A49DFD55-3C28-40EF-9E31-A92D2E4017FF}" type="slidenum">
              <a:rPr lang="en-US" sz="864" kern="1200" dirty="0">
                <a:solidFill>
                  <a:schemeClr val="tx1">
                    <a:tint val="75000"/>
                  </a:schemeClr>
                </a:solidFill>
                <a:latin typeface="+mn-lt"/>
                <a:ea typeface="+mn-ea"/>
                <a:cs typeface="+mn-cs"/>
              </a:rPr>
              <a:pPr defTabSz="877824">
                <a:spcAft>
                  <a:spcPts val="600"/>
                </a:spcAft>
              </a:pPr>
              <a:t>7</a:t>
            </a:fld>
            <a:endParaRPr lang="en-US"/>
          </a:p>
        </p:txBody>
      </p:sp>
      <p:pic>
        <p:nvPicPr>
          <p:cNvPr id="8" name="Picture 7">
            <a:extLst>
              <a:ext uri="{FF2B5EF4-FFF2-40B4-BE49-F238E27FC236}">
                <a16:creationId xmlns:a16="http://schemas.microsoft.com/office/drawing/2014/main" id="{9C6B700C-EC9E-E1F5-A1CA-950E7CCC755A}"/>
              </a:ext>
            </a:extLst>
          </p:cNvPr>
          <p:cNvPicPr>
            <a:picLocks noChangeAspect="1"/>
          </p:cNvPicPr>
          <p:nvPr/>
        </p:nvPicPr>
        <p:blipFill>
          <a:blip r:embed="rId2"/>
          <a:stretch>
            <a:fillRect/>
          </a:stretch>
        </p:blipFill>
        <p:spPr>
          <a:xfrm>
            <a:off x="5332564" y="545370"/>
            <a:ext cx="6906658" cy="6312625"/>
          </a:xfrm>
          <a:prstGeom prst="rect">
            <a:avLst/>
          </a:prstGeom>
        </p:spPr>
      </p:pic>
      <p:sp>
        <p:nvSpPr>
          <p:cNvPr id="12" name="TextBox 11">
            <a:extLst>
              <a:ext uri="{FF2B5EF4-FFF2-40B4-BE49-F238E27FC236}">
                <a16:creationId xmlns:a16="http://schemas.microsoft.com/office/drawing/2014/main" id="{07A5DE46-770D-9EDD-9D24-440C2ACDC18E}"/>
              </a:ext>
            </a:extLst>
          </p:cNvPr>
          <p:cNvSpPr txBox="1"/>
          <p:nvPr/>
        </p:nvSpPr>
        <p:spPr>
          <a:xfrm>
            <a:off x="403538" y="547082"/>
            <a:ext cx="4471486" cy="67181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74320" indent="-274320" defTabSz="877824">
              <a:spcAft>
                <a:spcPts val="600"/>
              </a:spcAft>
              <a:buFont typeface="Arial"/>
              <a:buChar char="•"/>
            </a:pPr>
            <a:r>
              <a:rPr lang="en-US" sz="1700" kern="1200" dirty="0">
                <a:latin typeface="+mn-lt"/>
                <a:ea typeface="+mn-lt"/>
                <a:cs typeface="+mn-lt"/>
              </a:rPr>
              <a:t>The intermediate feature vector(F) is the output of pool-3 or pool-4 and the global feature vector (output of pool-5) is fed as input to the attention layer</a:t>
            </a:r>
            <a:r>
              <a:rPr lang="en-US" sz="1700" dirty="0">
                <a:ea typeface="+mn-lt"/>
                <a:cs typeface="+mn-lt"/>
              </a:rPr>
              <a:t>.</a:t>
            </a:r>
            <a:endParaRPr lang="en-US" sz="1700" kern="1200" dirty="0">
              <a:latin typeface="+mn-lt"/>
              <a:ea typeface="+mn-lt"/>
              <a:cs typeface="+mn-lt"/>
            </a:endParaRPr>
          </a:p>
          <a:p>
            <a:pPr defTabSz="877824">
              <a:spcAft>
                <a:spcPts val="600"/>
              </a:spcAft>
            </a:pPr>
            <a:endParaRPr lang="en-US" sz="1700" dirty="0">
              <a:ea typeface="+mn-lt"/>
              <a:cs typeface="+mn-lt"/>
            </a:endParaRPr>
          </a:p>
          <a:p>
            <a:pPr marL="274320" indent="-274320" defTabSz="877824">
              <a:spcAft>
                <a:spcPts val="600"/>
              </a:spcAft>
              <a:buFont typeface="Arial"/>
              <a:buChar char="•"/>
            </a:pPr>
            <a:r>
              <a:rPr lang="en-US" sz="1700" kern="1200" dirty="0">
                <a:latin typeface="+mn-lt"/>
                <a:ea typeface="+mn-lt"/>
                <a:cs typeface="+mn-lt"/>
              </a:rPr>
              <a:t>Both the feature vectors pass through a convolution layer. </a:t>
            </a:r>
          </a:p>
          <a:p>
            <a:pPr defTabSz="877824">
              <a:spcAft>
                <a:spcPts val="600"/>
              </a:spcAft>
            </a:pPr>
            <a:endParaRPr lang="en-US" sz="1700" dirty="0">
              <a:ea typeface="+mn-lt"/>
              <a:cs typeface="+mn-lt"/>
            </a:endParaRPr>
          </a:p>
          <a:p>
            <a:pPr marL="274320" indent="-274320" defTabSz="877824">
              <a:spcAft>
                <a:spcPts val="600"/>
              </a:spcAft>
              <a:buFont typeface="Arial"/>
              <a:buChar char="•"/>
            </a:pPr>
            <a:r>
              <a:rPr lang="en-US" sz="1700" kern="1200" dirty="0">
                <a:latin typeface="+mn-lt"/>
                <a:ea typeface="+mn-lt"/>
                <a:cs typeface="+mn-lt"/>
              </a:rPr>
              <a:t>If spatial size of global and intermediate features are different, feature </a:t>
            </a:r>
            <a:r>
              <a:rPr lang="en-US" sz="1700" kern="1200" err="1">
                <a:latin typeface="+mn-lt"/>
                <a:ea typeface="+mn-lt"/>
                <a:cs typeface="+mn-lt"/>
              </a:rPr>
              <a:t>upsampling</a:t>
            </a:r>
            <a:r>
              <a:rPr lang="en-US" sz="1700" kern="1200" dirty="0">
                <a:latin typeface="+mn-lt"/>
                <a:ea typeface="+mn-lt"/>
                <a:cs typeface="+mn-lt"/>
              </a:rPr>
              <a:t> is done via bilinear interpolation.</a:t>
            </a:r>
            <a:r>
              <a:rPr lang="en-US" sz="1700" dirty="0">
                <a:ea typeface="+mn-lt"/>
                <a:cs typeface="+mn-lt"/>
              </a:rPr>
              <a:t> </a:t>
            </a:r>
          </a:p>
          <a:p>
            <a:pPr marL="274320" indent="-274320" defTabSz="877824">
              <a:spcAft>
                <a:spcPts val="600"/>
              </a:spcAft>
              <a:buFont typeface="Arial"/>
              <a:buChar char="•"/>
            </a:pPr>
            <a:endParaRPr lang="en-US" sz="1700" dirty="0">
              <a:ea typeface="+mn-lt"/>
              <a:cs typeface="+mn-lt"/>
            </a:endParaRPr>
          </a:p>
          <a:p>
            <a:pPr marL="274320" indent="-274320" defTabSz="877824">
              <a:spcAft>
                <a:spcPts val="600"/>
              </a:spcAft>
              <a:buFont typeface="Arial"/>
              <a:buChar char="•"/>
            </a:pPr>
            <a:r>
              <a:rPr lang="en-US" sz="1700" kern="1200" dirty="0">
                <a:latin typeface="+mn-lt"/>
                <a:ea typeface="+mn-lt"/>
                <a:cs typeface="+mn-lt"/>
              </a:rPr>
              <a:t>The </a:t>
            </a:r>
            <a:r>
              <a:rPr lang="en-US" sz="1700" i="1" kern="1200" dirty="0" err="1">
                <a:latin typeface="+mn-lt"/>
                <a:ea typeface="+mn-lt"/>
                <a:cs typeface="+mn-lt"/>
              </a:rPr>
              <a:t>up_factor</a:t>
            </a:r>
            <a:r>
              <a:rPr lang="en-US" sz="1700" kern="1200" dirty="0">
                <a:latin typeface="+mn-lt"/>
                <a:ea typeface="+mn-lt"/>
                <a:cs typeface="+mn-lt"/>
              </a:rPr>
              <a:t> determines by what factor the convoluted global feature vector has to be upscaled.</a:t>
            </a:r>
            <a:endParaRPr lang="en-US" sz="1700" kern="1200">
              <a:latin typeface="+mn-lt"/>
            </a:endParaRPr>
          </a:p>
          <a:p>
            <a:pPr defTabSz="877824">
              <a:spcAft>
                <a:spcPts val="600"/>
              </a:spcAft>
            </a:pPr>
            <a:endParaRPr lang="en-US" sz="1700" dirty="0">
              <a:ea typeface="+mn-lt"/>
              <a:cs typeface="+mn-lt"/>
            </a:endParaRPr>
          </a:p>
          <a:p>
            <a:pPr marL="274320" indent="-274320" defTabSz="877824">
              <a:spcAft>
                <a:spcPts val="600"/>
              </a:spcAft>
              <a:buFont typeface="Arial"/>
              <a:buChar char="•"/>
            </a:pPr>
            <a:r>
              <a:rPr lang="en-US" sz="1700" kern="1200" dirty="0">
                <a:latin typeface="+mn-lt"/>
                <a:ea typeface="+mn-lt"/>
                <a:cs typeface="+mn-lt"/>
              </a:rPr>
              <a:t>After that an element wise sum is done followed by a convolution operation that just reduces the 256 channels to 1.</a:t>
            </a:r>
            <a:endParaRPr lang="en-US" sz="1700" kern="1200" dirty="0">
              <a:latin typeface="+mn-lt"/>
              <a:ea typeface="+mn-ea"/>
              <a:cs typeface="+mn-cs"/>
            </a:endParaRPr>
          </a:p>
          <a:p>
            <a:pPr marL="274320" indent="-274320" defTabSz="877824">
              <a:spcAft>
                <a:spcPts val="600"/>
              </a:spcAft>
              <a:buFont typeface="Arial"/>
              <a:buChar char="•"/>
            </a:pPr>
            <a:endParaRPr lang="en-US" sz="1728" kern="1200">
              <a:solidFill>
                <a:schemeClr val="tx1"/>
              </a:solidFill>
              <a:latin typeface="+mn-lt"/>
              <a:ea typeface="+mn-ea"/>
              <a:cs typeface="+mn-cs"/>
            </a:endParaRPr>
          </a:p>
          <a:p>
            <a:pPr marL="274320" indent="-274320" defTabSz="877824">
              <a:spcAft>
                <a:spcPts val="600"/>
              </a:spcAft>
              <a:buFont typeface="Arial"/>
              <a:buChar char="•"/>
            </a:pPr>
            <a:endParaRPr lang="en-US" sz="1728" kern="1200">
              <a:solidFill>
                <a:schemeClr val="tx1"/>
              </a:solidFill>
              <a:latin typeface="+mn-lt"/>
              <a:ea typeface="+mn-ea"/>
              <a:cs typeface="+mn-cs"/>
            </a:endParaRPr>
          </a:p>
          <a:p>
            <a:pPr algn="l">
              <a:spcAft>
                <a:spcPts val="600"/>
              </a:spcAft>
            </a:pPr>
            <a:endParaRPr lang="en-US"/>
          </a:p>
        </p:txBody>
      </p:sp>
    </p:spTree>
    <p:extLst>
      <p:ext uri="{BB962C8B-B14F-4D97-AF65-F5344CB8AC3E}">
        <p14:creationId xmlns:p14="http://schemas.microsoft.com/office/powerpoint/2010/main" val="3508077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5848B65-BA98-7B15-5850-DD02ABD2126D}"/>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CF95EEC7-6D63-D7A3-4026-A288EEE390CF}"/>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
        <p:nvSpPr>
          <p:cNvPr id="6" name="TextBox 5">
            <a:extLst>
              <a:ext uri="{FF2B5EF4-FFF2-40B4-BE49-F238E27FC236}">
                <a16:creationId xmlns:a16="http://schemas.microsoft.com/office/drawing/2014/main" id="{5620F995-AEB7-5650-356B-B50DB6D4EC53}"/>
              </a:ext>
            </a:extLst>
          </p:cNvPr>
          <p:cNvSpPr txBox="1"/>
          <p:nvPr/>
        </p:nvSpPr>
        <p:spPr>
          <a:xfrm>
            <a:off x="834443" y="485640"/>
            <a:ext cx="9923171"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dirty="0">
                <a:ea typeface="+mn-lt"/>
                <a:cs typeface="+mn-lt"/>
              </a:rPr>
              <a:t>This is then fed into a </a:t>
            </a:r>
            <a:r>
              <a:rPr lang="en-US" dirty="0" err="1">
                <a:ea typeface="+mn-lt"/>
                <a:cs typeface="+mn-lt"/>
              </a:rPr>
              <a:t>Softmax</a:t>
            </a:r>
            <a:r>
              <a:rPr lang="en-US" dirty="0">
                <a:ea typeface="+mn-lt"/>
                <a:cs typeface="+mn-lt"/>
              </a:rPr>
              <a:t> layer, which gives us a normalized Attention map (A). Each scalar element in A represents the degree of attention to the corresponding spatial feature vector in F.</a:t>
            </a:r>
            <a:endParaRPr lang="en-US" dirty="0">
              <a:latin typeface="Arial"/>
              <a:cs typeface="Arial"/>
            </a:endParaRPr>
          </a:p>
          <a:p>
            <a:pPr marL="285750" indent="-285750">
              <a:buFont typeface="Arial,Sans-Serif"/>
              <a:buChar char="•"/>
            </a:pPr>
            <a:endParaRPr lang="en-US" dirty="0">
              <a:latin typeface="Arial"/>
              <a:cs typeface="Arial"/>
            </a:endParaRPr>
          </a:p>
          <a:p>
            <a:pPr marL="285750" indent="-285750">
              <a:buFont typeface="Arial,Sans-Serif"/>
              <a:buChar char="•"/>
            </a:pPr>
            <a:r>
              <a:rPr lang="en-US" dirty="0">
                <a:latin typeface="Arial"/>
                <a:cs typeface="Arial"/>
              </a:rPr>
              <a:t>The new feature vector 𝐹̂ is then computed by </a:t>
            </a:r>
            <a:r>
              <a:rPr lang="en-US" i="1" dirty="0">
                <a:latin typeface="Arial"/>
                <a:cs typeface="Arial"/>
              </a:rPr>
              <a:t>pixel-wise</a:t>
            </a:r>
            <a:r>
              <a:rPr lang="en-US" dirty="0">
                <a:latin typeface="Arial"/>
                <a:cs typeface="Arial"/>
              </a:rPr>
              <a:t> multiplication. That is, each feature vector f is multiplied by the attention element a</a:t>
            </a:r>
            <a:endParaRPr lang="en-US"/>
          </a:p>
          <a:p>
            <a:pPr marL="285750" indent="-285750">
              <a:buFont typeface="Arial,Sans-Serif"/>
              <a:buChar char="•"/>
            </a:pPr>
            <a:endParaRPr lang="en-US" dirty="0">
              <a:latin typeface="Arial"/>
              <a:cs typeface="Arial"/>
            </a:endParaRPr>
          </a:p>
          <a:p>
            <a:pPr marL="285750" indent="-285750">
              <a:buFont typeface="Arial,Sans-Serif"/>
              <a:buChar char="•"/>
            </a:pPr>
            <a:r>
              <a:rPr lang="en-US" dirty="0">
                <a:latin typeface="Arial"/>
                <a:cs typeface="Arial"/>
              </a:rPr>
              <a:t>So, the attention map A and the new feature vector 𝐹̂ are the outputs of the Attention Layer.</a:t>
            </a:r>
          </a:p>
          <a:p>
            <a:pPr marL="285750" indent="-285750">
              <a:buFont typeface="Arial,Sans-Serif"/>
              <a:buChar char="•"/>
            </a:pPr>
            <a:endParaRPr lang="en-US" dirty="0">
              <a:latin typeface="Arial"/>
              <a:ea typeface="+mn-lt"/>
              <a:cs typeface="Arial"/>
            </a:endParaRPr>
          </a:p>
          <a:p>
            <a:pPr>
              <a:buFont typeface="Arial"/>
              <a:buChar char="•"/>
            </a:pPr>
            <a:r>
              <a:rPr lang="en-US" dirty="0">
                <a:latin typeface="Arial"/>
                <a:ea typeface="+mn-lt"/>
                <a:cs typeface="+mn-lt"/>
              </a:rPr>
              <a:t>    The architecture of VGG16 is kept mostly the same except the Dense layers are removed.</a:t>
            </a:r>
            <a:endParaRPr lang="en-US">
              <a:latin typeface="Arial"/>
              <a:cs typeface="Arial"/>
            </a:endParaRPr>
          </a:p>
          <a:p>
            <a:pPr>
              <a:buFont typeface="Arial"/>
              <a:buChar char="•"/>
            </a:pPr>
            <a:endParaRPr lang="en-US" dirty="0">
              <a:latin typeface="Arial"/>
              <a:ea typeface="+mn-lt"/>
              <a:cs typeface="+mn-lt"/>
            </a:endParaRPr>
          </a:p>
          <a:p>
            <a:pPr>
              <a:buFont typeface="Arial"/>
              <a:buChar char="•"/>
            </a:pPr>
            <a:r>
              <a:rPr lang="en-US" dirty="0">
                <a:latin typeface="Arial"/>
                <a:ea typeface="+mn-lt"/>
                <a:cs typeface="+mn-lt"/>
              </a:rPr>
              <a:t>    We pass pool-3 and pool-4 through the attention layer to get 𝐹̂ 3 and 𝐹̂ 4 .</a:t>
            </a:r>
            <a:endParaRPr lang="en-US" dirty="0">
              <a:latin typeface="Arial"/>
              <a:cs typeface="Arial"/>
            </a:endParaRPr>
          </a:p>
          <a:p>
            <a:pPr>
              <a:buFont typeface="Arial"/>
              <a:buChar char="•"/>
            </a:pPr>
            <a:endParaRPr lang="en-US" dirty="0">
              <a:latin typeface="Arial"/>
              <a:ea typeface="+mn-lt"/>
              <a:cs typeface="+mn-lt"/>
            </a:endParaRPr>
          </a:p>
          <a:p>
            <a:pPr>
              <a:buFont typeface="Arial"/>
              <a:buChar char="•"/>
            </a:pPr>
            <a:r>
              <a:rPr lang="en-US" dirty="0">
                <a:latin typeface="Arial"/>
                <a:ea typeface="+mn-lt"/>
                <a:cs typeface="+mn-lt"/>
              </a:rPr>
              <a:t>    𝐹̂3 ,𝐹̂ 4 and G(pool-5) are concatenated and fed into the final classification layer.</a:t>
            </a:r>
            <a:endParaRPr lang="en-US" dirty="0">
              <a:latin typeface="Arial"/>
              <a:cs typeface="Arial"/>
            </a:endParaRPr>
          </a:p>
          <a:p>
            <a:pPr>
              <a:buFont typeface="Arial"/>
              <a:buChar char="•"/>
            </a:pPr>
            <a:endParaRPr lang="en-US" dirty="0">
              <a:latin typeface="Arial"/>
              <a:ea typeface="+mn-lt"/>
              <a:cs typeface="+mn-lt"/>
            </a:endParaRPr>
          </a:p>
          <a:p>
            <a:pPr>
              <a:buFont typeface="Arial"/>
              <a:buChar char="•"/>
            </a:pPr>
            <a:r>
              <a:rPr lang="en-US" dirty="0">
                <a:latin typeface="Arial"/>
                <a:ea typeface="+mn-lt"/>
                <a:cs typeface="+mn-lt"/>
              </a:rPr>
              <a:t>    The whole network is trained end-to-end.</a:t>
            </a:r>
            <a:endParaRPr lang="en-US" dirty="0">
              <a:latin typeface="Arial"/>
            </a:endParaRPr>
          </a:p>
          <a:p>
            <a:pPr marL="285750" indent="-285750">
              <a:buFont typeface="Arial,Sans-Serif"/>
              <a:buChar char="•"/>
            </a:pPr>
            <a:endParaRPr lang="en-US" dirty="0">
              <a:latin typeface="Arial"/>
              <a:cs typeface="Arial"/>
            </a:endParaRPr>
          </a:p>
        </p:txBody>
      </p:sp>
    </p:spTree>
    <p:extLst>
      <p:ext uri="{BB962C8B-B14F-4D97-AF65-F5344CB8AC3E}">
        <p14:creationId xmlns:p14="http://schemas.microsoft.com/office/powerpoint/2010/main" val="1895803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8DEB29-9656-DA9E-349C-58DB5A8EFA08}"/>
              </a:ext>
            </a:extLst>
          </p:cNvPr>
          <p:cNvSpPr>
            <a:spLocks noGrp="1"/>
          </p:cNvSpPr>
          <p:nvPr>
            <p:ph type="title"/>
          </p:nvPr>
        </p:nvSpPr>
        <p:spPr>
          <a:xfrm>
            <a:off x="556532" y="643467"/>
            <a:ext cx="11210925" cy="744836"/>
          </a:xfrm>
        </p:spPr>
        <p:txBody>
          <a:bodyPr vert="horz" lIns="91440" tIns="45720" rIns="91440" bIns="45720" rtlCol="0" anchor="ctr">
            <a:normAutofit/>
          </a:bodyPr>
          <a:lstStyle/>
          <a:p>
            <a:r>
              <a:rPr lang="en-US" sz="3200" kern="1200" dirty="0">
                <a:solidFill>
                  <a:schemeClr val="bg1"/>
                </a:solidFill>
                <a:latin typeface="+mj-lt"/>
                <a:ea typeface="+mj-ea"/>
                <a:cs typeface="+mj-cs"/>
              </a:rPr>
              <a:t>RESULTS</a:t>
            </a:r>
          </a:p>
        </p:txBody>
      </p:sp>
      <p:sp>
        <p:nvSpPr>
          <p:cNvPr id="4" name="Footer Placeholder 3">
            <a:extLst>
              <a:ext uri="{FF2B5EF4-FFF2-40B4-BE49-F238E27FC236}">
                <a16:creationId xmlns:a16="http://schemas.microsoft.com/office/drawing/2014/main" id="{F50AB7E3-1116-A8D0-B920-238A304C7A30}"/>
              </a:ext>
            </a:extLst>
          </p:cNvPr>
          <p:cNvSpPr>
            <a:spLocks noGrp="1"/>
          </p:cNvSpPr>
          <p:nvPr>
            <p:ph type="ftr" sz="quarter" idx="11"/>
          </p:nvPr>
        </p:nvSpPr>
        <p:spPr>
          <a:xfrm>
            <a:off x="4494709" y="5753890"/>
            <a:ext cx="3555951" cy="315536"/>
          </a:xfrm>
        </p:spPr>
        <p:txBody>
          <a:bodyPr/>
          <a:lstStyle/>
          <a:p>
            <a:pPr defTabSz="786384">
              <a:spcAft>
                <a:spcPts val="600"/>
              </a:spcAft>
            </a:pPr>
            <a:r>
              <a:rPr lang="en-US" sz="774" kern="1200" dirty="0">
                <a:solidFill>
                  <a:schemeClr val="tx1">
                    <a:tint val="75000"/>
                  </a:schemeClr>
                </a:solidFill>
                <a:latin typeface="+mn-lt"/>
                <a:ea typeface="+mn-ea"/>
                <a:cs typeface="+mn-cs"/>
              </a:rPr>
              <a:t>PRESENTATION TITLE</a:t>
            </a:r>
            <a:endParaRPr lang="en-US" dirty="0"/>
          </a:p>
        </p:txBody>
      </p:sp>
      <p:sp>
        <p:nvSpPr>
          <p:cNvPr id="5" name="Slide Number Placeholder 4">
            <a:extLst>
              <a:ext uri="{FF2B5EF4-FFF2-40B4-BE49-F238E27FC236}">
                <a16:creationId xmlns:a16="http://schemas.microsoft.com/office/drawing/2014/main" id="{3ECA32AA-C517-208E-BECA-D84D1B0B3E97}"/>
              </a:ext>
            </a:extLst>
          </p:cNvPr>
          <p:cNvSpPr>
            <a:spLocks noGrp="1"/>
          </p:cNvSpPr>
          <p:nvPr>
            <p:ph type="sldNum" sz="quarter" idx="12"/>
          </p:nvPr>
        </p:nvSpPr>
        <p:spPr>
          <a:xfrm>
            <a:off x="8445765" y="5753890"/>
            <a:ext cx="2370634" cy="315536"/>
          </a:xfrm>
        </p:spPr>
        <p:txBody>
          <a:bodyPr/>
          <a:lstStyle/>
          <a:p>
            <a:pPr defTabSz="786384">
              <a:spcAft>
                <a:spcPts val="600"/>
              </a:spcAft>
            </a:pPr>
            <a:fld id="{A49DFD55-3C28-40EF-9E31-A92D2E4017FF}" type="slidenum">
              <a:rPr lang="en-US" sz="774" kern="1200" dirty="0">
                <a:solidFill>
                  <a:schemeClr val="tx1">
                    <a:tint val="75000"/>
                  </a:schemeClr>
                </a:solidFill>
                <a:latin typeface="+mn-lt"/>
                <a:ea typeface="+mn-ea"/>
                <a:cs typeface="+mn-cs"/>
              </a:rPr>
              <a:pPr defTabSz="786384">
                <a:spcAft>
                  <a:spcPts val="600"/>
                </a:spcAft>
              </a:pPr>
              <a:t>9</a:t>
            </a:fld>
            <a:endParaRPr lang="en-US" dirty="0"/>
          </a:p>
        </p:txBody>
      </p:sp>
      <p:sp>
        <p:nvSpPr>
          <p:cNvPr id="3" name="TextBox 2">
            <a:extLst>
              <a:ext uri="{FF2B5EF4-FFF2-40B4-BE49-F238E27FC236}">
                <a16:creationId xmlns:a16="http://schemas.microsoft.com/office/drawing/2014/main" id="{3E9E815C-3FED-192C-AD8A-07844D3F9DDC}"/>
              </a:ext>
            </a:extLst>
          </p:cNvPr>
          <p:cNvSpPr txBox="1"/>
          <p:nvPr/>
        </p:nvSpPr>
        <p:spPr>
          <a:xfrm>
            <a:off x="1059318" y="1610833"/>
            <a:ext cx="2370634" cy="330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94894" indent="-294894" defTabSz="786384">
              <a:spcAft>
                <a:spcPts val="600"/>
              </a:spcAft>
              <a:buAutoNum type="arabicPeriod"/>
            </a:pPr>
            <a:r>
              <a:rPr lang="en-US" sz="1548" kern="1200" dirty="0">
                <a:solidFill>
                  <a:schemeClr val="tx1"/>
                </a:solidFill>
                <a:latin typeface="+mn-lt"/>
                <a:ea typeface="+mn-ea"/>
                <a:cs typeface="+mn-cs"/>
              </a:rPr>
              <a:t>VGG-16</a:t>
            </a:r>
            <a:endParaRPr lang="en-US" dirty="0"/>
          </a:p>
        </p:txBody>
      </p:sp>
      <p:pic>
        <p:nvPicPr>
          <p:cNvPr id="9" name="Picture 8">
            <a:extLst>
              <a:ext uri="{FF2B5EF4-FFF2-40B4-BE49-F238E27FC236}">
                <a16:creationId xmlns:a16="http://schemas.microsoft.com/office/drawing/2014/main" id="{10BAE491-DE36-F302-56D5-381D7507E307}"/>
              </a:ext>
            </a:extLst>
          </p:cNvPr>
          <p:cNvPicPr>
            <a:picLocks noChangeAspect="1"/>
          </p:cNvPicPr>
          <p:nvPr/>
        </p:nvPicPr>
        <p:blipFill>
          <a:blip r:embed="rId2"/>
          <a:stretch>
            <a:fillRect/>
          </a:stretch>
        </p:blipFill>
        <p:spPr>
          <a:xfrm>
            <a:off x="6991254" y="2155065"/>
            <a:ext cx="4756253" cy="4114800"/>
          </a:xfrm>
          <a:prstGeom prst="rect">
            <a:avLst/>
          </a:prstGeom>
        </p:spPr>
      </p:pic>
      <p:pic>
        <p:nvPicPr>
          <p:cNvPr id="10" name="Picture 9">
            <a:extLst>
              <a:ext uri="{FF2B5EF4-FFF2-40B4-BE49-F238E27FC236}">
                <a16:creationId xmlns:a16="http://schemas.microsoft.com/office/drawing/2014/main" id="{6CA5EC09-E995-CF4C-D136-675CADD49071}"/>
              </a:ext>
            </a:extLst>
          </p:cNvPr>
          <p:cNvPicPr>
            <a:picLocks noChangeAspect="1"/>
          </p:cNvPicPr>
          <p:nvPr/>
        </p:nvPicPr>
        <p:blipFill>
          <a:blip r:embed="rId3"/>
          <a:stretch>
            <a:fillRect/>
          </a:stretch>
        </p:blipFill>
        <p:spPr>
          <a:xfrm>
            <a:off x="676141" y="2032441"/>
            <a:ext cx="6096000" cy="4038077"/>
          </a:xfrm>
          <a:prstGeom prst="rect">
            <a:avLst/>
          </a:prstGeom>
        </p:spPr>
      </p:pic>
    </p:spTree>
    <p:extLst>
      <p:ext uri="{BB962C8B-B14F-4D97-AF65-F5344CB8AC3E}">
        <p14:creationId xmlns:p14="http://schemas.microsoft.com/office/powerpoint/2010/main" val="2218698671"/>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Win32_SL_V2" id="{0E60AB4E-417B-45C1-9301-1C9D3943EB7F}" vid="{199B3929-907A-4692-88BF-6063DC9760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18A5EB6-E9B8-417D-B09E-03811FBC9BCD}">
  <ds:schemaRefs>
    <ds:schemaRef ds:uri="http://schemas.microsoft.com/sharepoint/v3/contenttype/forms"/>
  </ds:schemaRefs>
</ds:datastoreItem>
</file>

<file path=customXml/itemProps2.xml><?xml version="1.0" encoding="utf-8"?>
<ds:datastoreItem xmlns:ds="http://schemas.openxmlformats.org/officeDocument/2006/customXml" ds:itemID="{EAB34632-EE39-4722-B8A6-C2A6B86CC8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5CEF65-757A-4D05-90BA-ED40BC2E515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441</Words>
  <Application>Microsoft Office PowerPoint</Application>
  <PresentationFormat>Widescreen</PresentationFormat>
  <Paragraphs>135</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Custom</vt:lpstr>
      <vt:lpstr>Document Classification Using VGG-16 With Attention</vt:lpstr>
      <vt:lpstr>About DATASET</vt:lpstr>
      <vt:lpstr>PROBLEM STATEMENT</vt:lpstr>
      <vt:lpstr>Model-VGG16 </vt:lpstr>
      <vt:lpstr>MODEL-VGG16 With Attention</vt:lpstr>
      <vt:lpstr>PowerPoint Presentation</vt:lpstr>
      <vt:lpstr>PowerPoint Presentation</vt:lpstr>
      <vt:lpstr>PowerPoint Presentation</vt:lpstr>
      <vt:lpstr>RESULTS</vt:lpstr>
      <vt:lpstr>PowerPoint Presentation</vt:lpstr>
      <vt:lpstr>Results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400</cp:revision>
  <dcterms:created xsi:type="dcterms:W3CDTF">2023-10-06T18:01:21Z</dcterms:created>
  <dcterms:modified xsi:type="dcterms:W3CDTF">2023-10-06T20:04:55Z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