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2" r:id="rId5"/>
    <p:sldId id="265" r:id="rId6"/>
    <p:sldId id="281" r:id="rId7"/>
    <p:sldId id="267" r:id="rId8"/>
    <p:sldId id="269" r:id="rId9"/>
    <p:sldId id="282" r:id="rId10"/>
    <p:sldId id="270" r:id="rId11"/>
    <p:sldId id="283" r:id="rId12"/>
    <p:sldId id="271" r:id="rId13"/>
    <p:sldId id="284" r:id="rId14"/>
    <p:sldId id="268" r:id="rId15"/>
    <p:sldId id="285" r:id="rId16"/>
    <p:sldId id="266" r:id="rId17"/>
    <p:sldId id="272" r:id="rId18"/>
    <p:sldId id="273" r:id="rId19"/>
    <p:sldId id="286" r:id="rId20"/>
    <p:sldId id="274" r:id="rId21"/>
    <p:sldId id="275" r:id="rId22"/>
    <p:sldId id="276" r:id="rId23"/>
    <p:sldId id="277" r:id="rId24"/>
    <p:sldId id="278" r:id="rId25"/>
    <p:sldId id="279"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B TOMAR" initials="RT" lastIdx="1" clrIdx="0">
    <p:extLst>
      <p:ext uri="{19B8F6BF-5375-455C-9EA6-DF929625EA0E}">
        <p15:presenceInfo xmlns:p15="http://schemas.microsoft.com/office/powerpoint/2012/main" userId="RISHAB TO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8" d="100"/>
          <a:sy n="88"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FF1A0F7-63A0-4B22-91E8-F43C0C0A6484}" type="datetimeFigureOut">
              <a:rPr lang="en-IN" smtClean="0"/>
              <a:t>29-04-2023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CFAC323D-A6E8-4705-8D49-058B0672A898}" type="slidenum">
              <a:rPr lang="en-IN" smtClean="0"/>
              <a:t>‹#›</a:t>
            </a:fld>
            <a:endParaRPr lang="en-IN"/>
          </a:p>
        </p:txBody>
      </p:sp>
    </p:spTree>
    <p:extLst>
      <p:ext uri="{BB962C8B-B14F-4D97-AF65-F5344CB8AC3E}">
        <p14:creationId xmlns:p14="http://schemas.microsoft.com/office/powerpoint/2010/main" val="411953043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F1A0F7-63A0-4B22-91E8-F43C0C0A6484}"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C323D-A6E8-4705-8D49-058B0672A898}" type="slidenum">
              <a:rPr lang="en-IN" smtClean="0"/>
              <a:t>‹#›</a:t>
            </a:fld>
            <a:endParaRPr lang="en-IN"/>
          </a:p>
        </p:txBody>
      </p:sp>
    </p:spTree>
    <p:extLst>
      <p:ext uri="{BB962C8B-B14F-4D97-AF65-F5344CB8AC3E}">
        <p14:creationId xmlns:p14="http://schemas.microsoft.com/office/powerpoint/2010/main" val="86340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F1A0F7-63A0-4B22-91E8-F43C0C0A6484}"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C323D-A6E8-4705-8D49-058B0672A898}" type="slidenum">
              <a:rPr lang="en-IN" smtClean="0"/>
              <a:t>‹#›</a:t>
            </a:fld>
            <a:endParaRPr lang="en-IN"/>
          </a:p>
        </p:txBody>
      </p:sp>
    </p:spTree>
    <p:extLst>
      <p:ext uri="{BB962C8B-B14F-4D97-AF65-F5344CB8AC3E}">
        <p14:creationId xmlns:p14="http://schemas.microsoft.com/office/powerpoint/2010/main" val="188088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F1A0F7-63A0-4B22-91E8-F43C0C0A6484}"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C323D-A6E8-4705-8D49-058B0672A898}" type="slidenum">
              <a:rPr lang="en-IN" smtClean="0"/>
              <a:t>‹#›</a:t>
            </a:fld>
            <a:endParaRPr lang="en-IN"/>
          </a:p>
        </p:txBody>
      </p:sp>
    </p:spTree>
    <p:extLst>
      <p:ext uri="{BB962C8B-B14F-4D97-AF65-F5344CB8AC3E}">
        <p14:creationId xmlns:p14="http://schemas.microsoft.com/office/powerpoint/2010/main" val="402295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FF1A0F7-63A0-4B22-91E8-F43C0C0A6484}" type="datetimeFigureOut">
              <a:rPr lang="en-IN" smtClean="0"/>
              <a:t>29-04-2023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CFAC323D-A6E8-4705-8D49-058B0672A898}" type="slidenum">
              <a:rPr lang="en-IN" smtClean="0"/>
              <a:t>‹#›</a:t>
            </a:fld>
            <a:endParaRPr lang="en-IN"/>
          </a:p>
        </p:txBody>
      </p:sp>
    </p:spTree>
    <p:extLst>
      <p:ext uri="{BB962C8B-B14F-4D97-AF65-F5344CB8AC3E}">
        <p14:creationId xmlns:p14="http://schemas.microsoft.com/office/powerpoint/2010/main" val="6991041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F1A0F7-63A0-4B22-91E8-F43C0C0A6484}"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C323D-A6E8-4705-8D49-058B0672A898}" type="slidenum">
              <a:rPr lang="en-IN" smtClean="0"/>
              <a:t>‹#›</a:t>
            </a:fld>
            <a:endParaRPr lang="en-IN"/>
          </a:p>
        </p:txBody>
      </p:sp>
    </p:spTree>
    <p:extLst>
      <p:ext uri="{BB962C8B-B14F-4D97-AF65-F5344CB8AC3E}">
        <p14:creationId xmlns:p14="http://schemas.microsoft.com/office/powerpoint/2010/main" val="319666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F1A0F7-63A0-4B22-91E8-F43C0C0A6484}"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C323D-A6E8-4705-8D49-058B0672A898}" type="slidenum">
              <a:rPr lang="en-IN" smtClean="0"/>
              <a:t>‹#›</a:t>
            </a:fld>
            <a:endParaRPr lang="en-IN"/>
          </a:p>
        </p:txBody>
      </p:sp>
    </p:spTree>
    <p:extLst>
      <p:ext uri="{BB962C8B-B14F-4D97-AF65-F5344CB8AC3E}">
        <p14:creationId xmlns:p14="http://schemas.microsoft.com/office/powerpoint/2010/main" val="239415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F1A0F7-63A0-4B22-91E8-F43C0C0A6484}"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C323D-A6E8-4705-8D49-058B0672A898}" type="slidenum">
              <a:rPr lang="en-IN" smtClean="0"/>
              <a:t>‹#›</a:t>
            </a:fld>
            <a:endParaRPr lang="en-IN"/>
          </a:p>
        </p:txBody>
      </p:sp>
    </p:spTree>
    <p:extLst>
      <p:ext uri="{BB962C8B-B14F-4D97-AF65-F5344CB8AC3E}">
        <p14:creationId xmlns:p14="http://schemas.microsoft.com/office/powerpoint/2010/main" val="64109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1A0F7-63A0-4B22-91E8-F43C0C0A6484}" type="datetimeFigureOut">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C323D-A6E8-4705-8D49-058B0672A898}" type="slidenum">
              <a:rPr lang="en-IN" smtClean="0"/>
              <a:t>‹#›</a:t>
            </a:fld>
            <a:endParaRPr lang="en-IN"/>
          </a:p>
        </p:txBody>
      </p:sp>
    </p:spTree>
    <p:extLst>
      <p:ext uri="{BB962C8B-B14F-4D97-AF65-F5344CB8AC3E}">
        <p14:creationId xmlns:p14="http://schemas.microsoft.com/office/powerpoint/2010/main" val="376695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FF1A0F7-63A0-4B22-91E8-F43C0C0A6484}" type="datetimeFigureOut">
              <a:rPr lang="en-IN" smtClean="0"/>
              <a:t>29-04-2023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CFAC323D-A6E8-4705-8D49-058B0672A898}"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469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FF1A0F7-63A0-4B22-91E8-F43C0C0A6484}" type="datetimeFigureOut">
              <a:rPr lang="en-IN" smtClean="0"/>
              <a:t>29-04-2023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CFAC323D-A6E8-4705-8D49-058B0672A898}"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810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FF1A0F7-63A0-4B22-91E8-F43C0C0A6484}" type="datetimeFigureOut">
              <a:rPr lang="en-IN" smtClean="0"/>
              <a:t>29-04-2023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CFAC323D-A6E8-4705-8D49-058B0672A898}" type="slidenum">
              <a:rPr lang="en-IN" smtClean="0"/>
              <a:t>‹#›</a:t>
            </a:fld>
            <a:endParaRPr lang="en-IN"/>
          </a:p>
        </p:txBody>
      </p:sp>
    </p:spTree>
    <p:extLst>
      <p:ext uri="{BB962C8B-B14F-4D97-AF65-F5344CB8AC3E}">
        <p14:creationId xmlns:p14="http://schemas.microsoft.com/office/powerpoint/2010/main" val="34603878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6983" y="1264049"/>
            <a:ext cx="10058400" cy="3566160"/>
          </a:xfrm>
        </p:spPr>
        <p:txBody>
          <a:bodyPr/>
          <a:lstStyle/>
          <a:p>
            <a:r>
              <a:rPr lang="en-IN" dirty="0" smtClean="0"/>
              <a:t>CS595</a:t>
            </a:r>
            <a:br>
              <a:rPr lang="en-IN" dirty="0" smtClean="0"/>
            </a:br>
            <a:r>
              <a:rPr lang="en-IN" dirty="0" smtClean="0"/>
              <a:t>DATA VISUALISATION</a:t>
            </a:r>
            <a:endParaRPr lang="en-IN" dirty="0"/>
          </a:p>
        </p:txBody>
      </p:sp>
      <p:sp>
        <p:nvSpPr>
          <p:cNvPr id="3" name="Subtitle 2"/>
          <p:cNvSpPr>
            <a:spLocks noGrp="1"/>
          </p:cNvSpPr>
          <p:nvPr>
            <p:ph type="subTitle" idx="1"/>
          </p:nvPr>
        </p:nvSpPr>
        <p:spPr>
          <a:xfrm>
            <a:off x="777834" y="4490455"/>
            <a:ext cx="10058400" cy="1143000"/>
          </a:xfrm>
        </p:spPr>
        <p:txBody>
          <a:bodyPr/>
          <a:lstStyle/>
          <a:p>
            <a:r>
              <a:rPr lang="en-IN" dirty="0" smtClean="0"/>
              <a:t>SUBMITTED BY – RISHAB TOMAR(224161007)</a:t>
            </a:r>
          </a:p>
          <a:p>
            <a:r>
              <a:rPr lang="en-IN" dirty="0" smtClean="0"/>
              <a:t>SUBMITTED TO – DR ASHISH ANAND</a:t>
            </a:r>
            <a:endParaRPr lang="en-IN" dirty="0"/>
          </a:p>
        </p:txBody>
      </p:sp>
    </p:spTree>
    <p:extLst>
      <p:ext uri="{BB962C8B-B14F-4D97-AF65-F5344CB8AC3E}">
        <p14:creationId xmlns:p14="http://schemas.microsoft.com/office/powerpoint/2010/main" val="1138759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726" y="473838"/>
            <a:ext cx="11207931" cy="1450757"/>
          </a:xfrm>
        </p:spPr>
        <p:txBody>
          <a:bodyPr>
            <a:normAutofit/>
          </a:bodyPr>
          <a:lstStyle/>
          <a:p>
            <a:r>
              <a:rPr lang="en-IN" sz="4400" dirty="0" smtClean="0"/>
              <a:t>State-wise Distribution Of Nuclear Power</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48" y="1924595"/>
            <a:ext cx="3985026" cy="42105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777" y="1924595"/>
            <a:ext cx="3985026" cy="42105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9125" y="1924595"/>
            <a:ext cx="3985026" cy="4210594"/>
          </a:xfrm>
          <a:prstGeom prst="rect">
            <a:avLst/>
          </a:prstGeom>
        </p:spPr>
      </p:pic>
    </p:spTree>
    <p:extLst>
      <p:ext uri="{BB962C8B-B14F-4D97-AF65-F5344CB8AC3E}">
        <p14:creationId xmlns:p14="http://schemas.microsoft.com/office/powerpoint/2010/main" val="84395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Questions</a:t>
            </a:r>
            <a:endParaRPr lang="en-IN" dirty="0"/>
          </a:p>
        </p:txBody>
      </p:sp>
      <p:sp>
        <p:nvSpPr>
          <p:cNvPr id="3" name="Content Placeholder 2"/>
          <p:cNvSpPr>
            <a:spLocks noGrp="1"/>
          </p:cNvSpPr>
          <p:nvPr>
            <p:ph idx="1"/>
          </p:nvPr>
        </p:nvSpPr>
        <p:spPr/>
        <p:txBody>
          <a:bodyPr/>
          <a:lstStyle/>
          <a:p>
            <a:pPr marL="0" indent="0" algn="just">
              <a:buNone/>
            </a:pPr>
            <a:r>
              <a:rPr lang="en-IN" b="1" dirty="0" smtClean="0"/>
              <a:t>1.   WHY </a:t>
            </a:r>
            <a:r>
              <a:rPr lang="en-IN" b="1" dirty="0" smtClean="0"/>
              <a:t>TAMIL NADU CONTRIBUTS THE HIGHEST NUCLEAR POWER </a:t>
            </a:r>
            <a:r>
              <a:rPr lang="en-IN" b="1" dirty="0" smtClean="0"/>
              <a:t>?</a:t>
            </a:r>
            <a:endParaRPr lang="en-IN" b="1" dirty="0" smtClean="0"/>
          </a:p>
          <a:p>
            <a:pPr algn="just">
              <a:buFont typeface="Wingdings" panose="05000000000000000000" pitchFamily="2" charset="2"/>
              <a:buChar char="v"/>
            </a:pPr>
            <a:r>
              <a:rPr lang="en-IN" dirty="0" smtClean="0"/>
              <a:t> </a:t>
            </a:r>
            <a:r>
              <a:rPr lang="en-IN" dirty="0"/>
              <a:t>India has a total nuclear power capacity of 6800MW and out of this, Tamil Nadu alone has </a:t>
            </a:r>
            <a:r>
              <a:rPr lang="en-IN" dirty="0" smtClean="0"/>
              <a:t>2440MW</a:t>
            </a:r>
          </a:p>
          <a:p>
            <a:pPr algn="just">
              <a:buFont typeface="Wingdings" panose="05000000000000000000" pitchFamily="2" charset="2"/>
              <a:buChar char="v"/>
            </a:pPr>
            <a:r>
              <a:rPr lang="en-IN" b="1" dirty="0"/>
              <a:t>Kudankulam Nuclear Power Plant</a:t>
            </a:r>
            <a:r>
              <a:rPr lang="en-IN" dirty="0"/>
              <a:t> (or Kudankulam NPP or KKNPP) is the </a:t>
            </a:r>
            <a:r>
              <a:rPr lang="en-IN" dirty="0" smtClean="0"/>
              <a:t>largest</a:t>
            </a:r>
            <a:r>
              <a:rPr lang="en-IN" baseline="30000" dirty="0"/>
              <a:t> </a:t>
            </a:r>
            <a:r>
              <a:rPr lang="en-IN" dirty="0" smtClean="0"/>
              <a:t> nuclear power plant</a:t>
            </a:r>
            <a:r>
              <a:rPr lang="en-IN" dirty="0"/>
              <a:t> in India, situated </a:t>
            </a:r>
            <a:r>
              <a:rPr lang="en-IN" dirty="0" smtClean="0"/>
              <a:t>in</a:t>
            </a:r>
            <a:r>
              <a:rPr lang="en-IN" dirty="0"/>
              <a:t> Tamil </a:t>
            </a:r>
            <a:r>
              <a:rPr lang="en-IN" dirty="0" smtClean="0"/>
              <a:t>Nadu.</a:t>
            </a:r>
          </a:p>
          <a:p>
            <a:pPr algn="just">
              <a:buFont typeface="Wingdings" panose="05000000000000000000" pitchFamily="2" charset="2"/>
              <a:buChar char="v"/>
            </a:pPr>
            <a:r>
              <a:rPr lang="en-IN" dirty="0" smtClean="0"/>
              <a:t>Other States Like Rajasthan and UP also Contribute but the Location of Such Plants are Mainly</a:t>
            </a:r>
            <a:r>
              <a:rPr lang="en-IN" dirty="0"/>
              <a:t> </a:t>
            </a:r>
            <a:r>
              <a:rPr lang="en-IN" dirty="0" smtClean="0"/>
              <a:t>driven by state government policies and availability of water and </a:t>
            </a:r>
          </a:p>
        </p:txBody>
      </p:sp>
    </p:spTree>
    <p:extLst>
      <p:ext uri="{BB962C8B-B14F-4D97-AF65-F5344CB8AC3E}">
        <p14:creationId xmlns:p14="http://schemas.microsoft.com/office/powerpoint/2010/main" val="370636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417232"/>
            <a:ext cx="12087497" cy="1450757"/>
          </a:xfrm>
        </p:spPr>
        <p:txBody>
          <a:bodyPr>
            <a:normAutofit/>
          </a:bodyPr>
          <a:lstStyle/>
          <a:p>
            <a:r>
              <a:rPr lang="en-IN" sz="4300" dirty="0" smtClean="0"/>
              <a:t>State-wise Distribution Of Renewable Power</a:t>
            </a:r>
            <a:endParaRPr lang="en-IN" sz="4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09" y="1867989"/>
            <a:ext cx="4142891" cy="42976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328" y="1859916"/>
            <a:ext cx="4113744" cy="43036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3393" y="1859916"/>
            <a:ext cx="4098311" cy="4287464"/>
          </a:xfrm>
          <a:prstGeom prst="rect">
            <a:avLst/>
          </a:prstGeom>
        </p:spPr>
      </p:pic>
    </p:spTree>
    <p:extLst>
      <p:ext uri="{BB962C8B-B14F-4D97-AF65-F5344CB8AC3E}">
        <p14:creationId xmlns:p14="http://schemas.microsoft.com/office/powerpoint/2010/main" val="204042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132" y="642594"/>
            <a:ext cx="10058400" cy="1371600"/>
          </a:xfrm>
        </p:spPr>
        <p:txBody>
          <a:bodyPr/>
          <a:lstStyle/>
          <a:p>
            <a:r>
              <a:rPr lang="en-IN" dirty="0" smtClean="0"/>
              <a:t>Some Questions</a:t>
            </a:r>
            <a:endParaRPr lang="en-IN" dirty="0"/>
          </a:p>
        </p:txBody>
      </p:sp>
      <p:sp>
        <p:nvSpPr>
          <p:cNvPr id="3" name="Content Placeholder 2"/>
          <p:cNvSpPr>
            <a:spLocks noGrp="1"/>
          </p:cNvSpPr>
          <p:nvPr>
            <p:ph idx="1"/>
          </p:nvPr>
        </p:nvSpPr>
        <p:spPr>
          <a:xfrm>
            <a:off x="1062445" y="2014194"/>
            <a:ext cx="10067110" cy="4023360"/>
          </a:xfrm>
        </p:spPr>
        <p:txBody>
          <a:bodyPr/>
          <a:lstStyle/>
          <a:p>
            <a:pPr marL="0" indent="0" algn="just">
              <a:buNone/>
            </a:pPr>
            <a:r>
              <a:rPr lang="en-IN" b="1" dirty="0" smtClean="0"/>
              <a:t>1.  WHY </a:t>
            </a:r>
            <a:r>
              <a:rPr lang="en-IN" b="1" dirty="0" smtClean="0"/>
              <a:t>THE NORTHERN PART IS CONTRIBUTING VERY LESS AS COMPARED TO SOUTHERN PART IN RENEWABLE </a:t>
            </a:r>
            <a:r>
              <a:rPr lang="en-IN" b="1" dirty="0" smtClean="0"/>
              <a:t>POWER?</a:t>
            </a:r>
            <a:endParaRPr lang="en-IN" b="1" dirty="0" smtClean="0"/>
          </a:p>
          <a:p>
            <a:pPr algn="just">
              <a:buFont typeface="Wingdings" panose="05000000000000000000" pitchFamily="2" charset="2"/>
              <a:buChar char="v"/>
            </a:pPr>
            <a:r>
              <a:rPr lang="en-IN" dirty="0"/>
              <a:t> </a:t>
            </a:r>
            <a:r>
              <a:rPr lang="en-IN" dirty="0" smtClean="0"/>
              <a:t>Renewable Source are majorly contributed by Solar And Wind Power Plants</a:t>
            </a:r>
          </a:p>
          <a:p>
            <a:pPr algn="just">
              <a:buFont typeface="Wingdings" panose="05000000000000000000" pitchFamily="2" charset="2"/>
              <a:buChar char="v"/>
            </a:pPr>
            <a:r>
              <a:rPr lang="en-IN" dirty="0"/>
              <a:t> S</a:t>
            </a:r>
            <a:r>
              <a:rPr lang="en-IN" dirty="0" smtClean="0"/>
              <a:t>olar </a:t>
            </a:r>
            <a:r>
              <a:rPr lang="en-IN" dirty="0"/>
              <a:t>P</a:t>
            </a:r>
            <a:r>
              <a:rPr lang="en-IN" dirty="0" smtClean="0"/>
              <a:t>ower </a:t>
            </a:r>
            <a:r>
              <a:rPr lang="en-IN" dirty="0"/>
              <a:t>plants require sunlight to generate electricity, and regions closer to the equator generally receive more sunlight throughout the year. Therefore, southern states and central India region can be suitable locations for installing solar power plants</a:t>
            </a:r>
            <a:r>
              <a:rPr lang="en-IN" dirty="0" smtClean="0"/>
              <a:t>.</a:t>
            </a:r>
          </a:p>
        </p:txBody>
      </p:sp>
    </p:spTree>
    <p:extLst>
      <p:ext uri="{BB962C8B-B14F-4D97-AF65-F5344CB8AC3E}">
        <p14:creationId xmlns:p14="http://schemas.microsoft.com/office/powerpoint/2010/main" val="185260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846" y="391106"/>
            <a:ext cx="10972800" cy="1450757"/>
          </a:xfrm>
        </p:spPr>
        <p:txBody>
          <a:bodyPr>
            <a:normAutofit/>
          </a:bodyPr>
          <a:lstStyle/>
          <a:p>
            <a:r>
              <a:rPr lang="en-IN" sz="4400" dirty="0" smtClean="0"/>
              <a:t>State-wise Distribution Of Thermal Power</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22" y="1754777"/>
            <a:ext cx="4099754" cy="42889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602" y="1754776"/>
            <a:ext cx="4099755" cy="42889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7383" y="1754777"/>
            <a:ext cx="4099755" cy="4288973"/>
          </a:xfrm>
          <a:prstGeom prst="rect">
            <a:avLst/>
          </a:prstGeom>
        </p:spPr>
      </p:pic>
    </p:spTree>
    <p:extLst>
      <p:ext uri="{BB962C8B-B14F-4D97-AF65-F5344CB8AC3E}">
        <p14:creationId xmlns:p14="http://schemas.microsoft.com/office/powerpoint/2010/main" val="127723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Questions</a:t>
            </a:r>
            <a:endParaRPr lang="en-IN" dirty="0"/>
          </a:p>
        </p:txBody>
      </p:sp>
      <p:sp>
        <p:nvSpPr>
          <p:cNvPr id="3" name="Content Placeholder 2"/>
          <p:cNvSpPr>
            <a:spLocks noGrp="1"/>
          </p:cNvSpPr>
          <p:nvPr>
            <p:ph idx="1"/>
          </p:nvPr>
        </p:nvSpPr>
        <p:spPr>
          <a:xfrm>
            <a:off x="1066800" y="1932819"/>
            <a:ext cx="10467703" cy="4023360"/>
          </a:xfrm>
        </p:spPr>
        <p:txBody>
          <a:bodyPr/>
          <a:lstStyle/>
          <a:p>
            <a:pPr marL="0" indent="0">
              <a:buNone/>
            </a:pPr>
            <a:r>
              <a:rPr lang="en-IN" b="1" dirty="0" smtClean="0"/>
              <a:t>1. WHY </a:t>
            </a:r>
            <a:r>
              <a:rPr lang="en-IN" b="1" dirty="0" smtClean="0"/>
              <a:t>THE CENTRAL REGIONS CONTRIBUTES MORE COMPARED TO OTHER </a:t>
            </a:r>
            <a:r>
              <a:rPr lang="en-IN" b="1" dirty="0" smtClean="0"/>
              <a:t>STATES?</a:t>
            </a:r>
            <a:endParaRPr lang="en-IN" b="1" dirty="0" smtClean="0"/>
          </a:p>
          <a:p>
            <a:pPr>
              <a:buFont typeface="Wingdings" panose="05000000000000000000" pitchFamily="2" charset="2"/>
              <a:buChar char="v"/>
            </a:pPr>
            <a:r>
              <a:rPr lang="en-IN" dirty="0"/>
              <a:t> </a:t>
            </a:r>
            <a:r>
              <a:rPr lang="en-IN" dirty="0" smtClean="0"/>
              <a:t>Thermal Power Plants are mainly coal power plants.</a:t>
            </a:r>
          </a:p>
          <a:p>
            <a:pPr>
              <a:buFont typeface="Wingdings" panose="05000000000000000000" pitchFamily="2" charset="2"/>
              <a:buChar char="v"/>
            </a:pPr>
            <a:r>
              <a:rPr lang="en-IN" dirty="0"/>
              <a:t> </a:t>
            </a:r>
            <a:r>
              <a:rPr lang="en-IN" dirty="0" smtClean="0"/>
              <a:t>Coal Power Plants are situated mainly near the regions closer to coal mines </a:t>
            </a:r>
            <a:r>
              <a:rPr lang="en-IN" dirty="0"/>
              <a:t>and availability of </a:t>
            </a:r>
            <a:r>
              <a:rPr lang="en-IN" dirty="0" smtClean="0"/>
              <a:t>water resources</a:t>
            </a:r>
          </a:p>
          <a:p>
            <a:pPr>
              <a:buFont typeface="Wingdings" panose="05000000000000000000" pitchFamily="2" charset="2"/>
              <a:buChar char="v"/>
            </a:pPr>
            <a:r>
              <a:rPr lang="en-IN" dirty="0"/>
              <a:t> The five largest coal </a:t>
            </a:r>
            <a:r>
              <a:rPr lang="en-IN" dirty="0" smtClean="0"/>
              <a:t>mines</a:t>
            </a:r>
            <a:r>
              <a:rPr lang="en-IN" dirty="0"/>
              <a:t> </a:t>
            </a:r>
            <a:r>
              <a:rPr lang="en-IN" dirty="0" smtClean="0"/>
              <a:t>in India  </a:t>
            </a:r>
            <a:r>
              <a:rPr lang="en-IN" dirty="0"/>
              <a:t>Gevra </a:t>
            </a:r>
            <a:r>
              <a:rPr lang="en-IN" dirty="0" smtClean="0"/>
              <a:t> </a:t>
            </a:r>
            <a:r>
              <a:rPr lang="en-IN" dirty="0" smtClean="0"/>
              <a:t>Mine(Chhattisgarh</a:t>
            </a:r>
            <a:r>
              <a:rPr lang="en-IN" dirty="0" smtClean="0"/>
              <a:t>), </a:t>
            </a:r>
            <a:r>
              <a:rPr lang="en-IN" dirty="0"/>
              <a:t>Bhubaneswari </a:t>
            </a:r>
            <a:r>
              <a:rPr lang="en-IN" dirty="0" smtClean="0"/>
              <a:t> Mine(Odisha), Dipka</a:t>
            </a:r>
            <a:r>
              <a:rPr lang="en-IN" dirty="0"/>
              <a:t> </a:t>
            </a:r>
            <a:r>
              <a:rPr lang="en-IN" dirty="0" smtClean="0"/>
              <a:t>Project(Chhattisgarh), Kusmunda </a:t>
            </a:r>
            <a:r>
              <a:rPr lang="en-IN" dirty="0" smtClean="0"/>
              <a:t>Mine(Chhattisgarh</a:t>
            </a:r>
            <a:r>
              <a:rPr lang="en-IN" dirty="0" smtClean="0"/>
              <a:t>), and </a:t>
            </a:r>
            <a:r>
              <a:rPr lang="en-IN" dirty="0"/>
              <a:t>Urtan </a:t>
            </a:r>
            <a:r>
              <a:rPr lang="en-IN" dirty="0" smtClean="0"/>
              <a:t>North(Madhya Pradesh)</a:t>
            </a:r>
          </a:p>
        </p:txBody>
      </p:sp>
    </p:spTree>
    <p:extLst>
      <p:ext uri="{BB962C8B-B14F-4D97-AF65-F5344CB8AC3E}">
        <p14:creationId xmlns:p14="http://schemas.microsoft.com/office/powerpoint/2010/main" val="1669207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16" y="441480"/>
            <a:ext cx="12322629" cy="1450757"/>
          </a:xfrm>
        </p:spPr>
        <p:txBody>
          <a:bodyPr>
            <a:normAutofit/>
          </a:bodyPr>
          <a:lstStyle/>
          <a:p>
            <a:r>
              <a:rPr lang="en-IN" sz="4400" dirty="0" smtClean="0"/>
              <a:t>State-wise Distribution Of Total Power Installed</a:t>
            </a:r>
            <a:endParaRPr lang="en-IN"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416" y="1893886"/>
            <a:ext cx="4058112" cy="420973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313" y="1892239"/>
            <a:ext cx="4059699" cy="42113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209" y="1892238"/>
            <a:ext cx="4059700" cy="4211381"/>
          </a:xfrm>
          <a:prstGeom prst="rect">
            <a:avLst/>
          </a:prstGeom>
        </p:spPr>
      </p:pic>
    </p:spTree>
    <p:extLst>
      <p:ext uri="{BB962C8B-B14F-4D97-AF65-F5344CB8AC3E}">
        <p14:creationId xmlns:p14="http://schemas.microsoft.com/office/powerpoint/2010/main" val="2210505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2" y="329942"/>
            <a:ext cx="10058400" cy="1371600"/>
          </a:xfrm>
        </p:spPr>
        <p:txBody>
          <a:bodyPr>
            <a:normAutofit/>
          </a:bodyPr>
          <a:lstStyle/>
          <a:p>
            <a:r>
              <a:rPr lang="en-IN" sz="4400" dirty="0" smtClean="0"/>
              <a:t>State-wise Distribution of </a:t>
            </a:r>
            <a:r>
              <a:rPr lang="en-IN" sz="4400" dirty="0" smtClean="0"/>
              <a:t>GDP </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2" y="1709195"/>
            <a:ext cx="4160518" cy="44913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052" y="1701542"/>
            <a:ext cx="4164509" cy="44956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273" y="1709195"/>
            <a:ext cx="4157421" cy="4487965"/>
          </a:xfrm>
          <a:prstGeom prst="rect">
            <a:avLst/>
          </a:prstGeom>
        </p:spPr>
      </p:pic>
    </p:spTree>
    <p:extLst>
      <p:ext uri="{BB962C8B-B14F-4D97-AF65-F5344CB8AC3E}">
        <p14:creationId xmlns:p14="http://schemas.microsoft.com/office/powerpoint/2010/main" val="43216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3" y="379085"/>
            <a:ext cx="10463349" cy="1371600"/>
          </a:xfrm>
        </p:spPr>
        <p:txBody>
          <a:bodyPr>
            <a:normAutofit/>
          </a:bodyPr>
          <a:lstStyle/>
          <a:p>
            <a:r>
              <a:rPr lang="en-IN" sz="4400" dirty="0" smtClean="0"/>
              <a:t>Power Consumption Scenario in India </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34" y="1654306"/>
            <a:ext cx="10628812" cy="4881523"/>
          </a:xfrm>
          <a:prstGeom prst="rect">
            <a:avLst/>
          </a:prstGeom>
        </p:spPr>
      </p:pic>
    </p:spTree>
    <p:extLst>
      <p:ext uri="{BB962C8B-B14F-4D97-AF65-F5344CB8AC3E}">
        <p14:creationId xmlns:p14="http://schemas.microsoft.com/office/powerpoint/2010/main" val="1534993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Some Questions</a:t>
            </a:r>
            <a:endParaRPr lang="en-IN" sz="4400" dirty="0"/>
          </a:p>
        </p:txBody>
      </p:sp>
      <p:sp>
        <p:nvSpPr>
          <p:cNvPr id="3" name="Content Placeholder 2"/>
          <p:cNvSpPr>
            <a:spLocks noGrp="1"/>
          </p:cNvSpPr>
          <p:nvPr>
            <p:ph idx="1"/>
          </p:nvPr>
        </p:nvSpPr>
        <p:spPr>
          <a:xfrm>
            <a:off x="1066800" y="2083863"/>
            <a:ext cx="10058400" cy="3931920"/>
          </a:xfrm>
        </p:spPr>
        <p:txBody>
          <a:bodyPr/>
          <a:lstStyle/>
          <a:p>
            <a:r>
              <a:rPr lang="en-IN" b="1" dirty="0" smtClean="0"/>
              <a:t>WHY THE GDP AND POWER INSTALLED SHOW SIMILAR STATEWISE </a:t>
            </a:r>
            <a:r>
              <a:rPr lang="en-IN" b="1" dirty="0" smtClean="0"/>
              <a:t>DISTRIUTIONS?</a:t>
            </a:r>
            <a:endParaRPr lang="en-IN" b="1" dirty="0" smtClean="0"/>
          </a:p>
          <a:p>
            <a:pPr>
              <a:buFont typeface="Wingdings" panose="05000000000000000000" pitchFamily="2" charset="2"/>
              <a:buChar char="v"/>
            </a:pPr>
            <a:r>
              <a:rPr lang="en-IN" dirty="0"/>
              <a:t> </a:t>
            </a:r>
            <a:r>
              <a:rPr lang="en-IN" dirty="0" smtClean="0"/>
              <a:t>42.7% of Power is been consumed by Industries and 16.9% is consumed by Agriculture which are the two major economic contributor to the GDP.</a:t>
            </a:r>
          </a:p>
          <a:p>
            <a:pPr>
              <a:buFont typeface="Wingdings" panose="05000000000000000000" pitchFamily="2" charset="2"/>
              <a:buChar char="v"/>
            </a:pPr>
            <a:r>
              <a:rPr lang="en-IN" dirty="0" smtClean="0"/>
              <a:t>So the More The Power Requirement more is the Installed Power Capacity to Meet the Demand and more is the Economic outcome of the State</a:t>
            </a:r>
            <a:endParaRPr lang="en-IN" dirty="0"/>
          </a:p>
        </p:txBody>
      </p:sp>
    </p:spTree>
    <p:extLst>
      <p:ext uri="{BB962C8B-B14F-4D97-AF65-F5344CB8AC3E}">
        <p14:creationId xmlns:p14="http://schemas.microsoft.com/office/powerpoint/2010/main" val="403168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709" y="591403"/>
            <a:ext cx="10058400" cy="1450757"/>
          </a:xfrm>
        </p:spPr>
        <p:txBody>
          <a:bodyPr>
            <a:normAutofit/>
          </a:bodyPr>
          <a:lstStyle/>
          <a:p>
            <a:r>
              <a:rPr lang="en-IN" sz="4400" dirty="0" smtClean="0"/>
              <a:t>About Dataset</a:t>
            </a:r>
            <a:endParaRPr lang="en-IN" sz="4400" dirty="0"/>
          </a:p>
        </p:txBody>
      </p:sp>
      <p:sp>
        <p:nvSpPr>
          <p:cNvPr id="3" name="Content Placeholder 2"/>
          <p:cNvSpPr>
            <a:spLocks noGrp="1"/>
          </p:cNvSpPr>
          <p:nvPr>
            <p:ph idx="1"/>
          </p:nvPr>
        </p:nvSpPr>
        <p:spPr>
          <a:xfrm>
            <a:off x="770709" y="2042160"/>
            <a:ext cx="10058400" cy="3931920"/>
          </a:xfrm>
        </p:spPr>
        <p:txBody>
          <a:bodyPr/>
          <a:lstStyle/>
          <a:p>
            <a:r>
              <a:rPr lang="en-IN" sz="2400" dirty="0" smtClean="0"/>
              <a:t>1.  INSTALLED POWER CAPACITY STATEWISE(IN Megawatts</a:t>
            </a:r>
            <a:r>
              <a:rPr lang="en-IN" sz="2400" dirty="0" smtClean="0"/>
              <a:t>)</a:t>
            </a:r>
            <a:endParaRPr lang="en-IN" sz="2400" dirty="0" smtClean="0"/>
          </a:p>
          <a:p>
            <a:pPr>
              <a:buFont typeface="Wingdings" panose="05000000000000000000" pitchFamily="2" charset="2"/>
              <a:buChar char="v"/>
            </a:pPr>
            <a:r>
              <a:rPr lang="en-IN" dirty="0" smtClean="0"/>
              <a:t> Three Year data(2019,2020,2021) is been provided with each year, month wise installed capacity of each power generation method </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14" y="3378378"/>
            <a:ext cx="9761390" cy="1968684"/>
          </a:xfrm>
          <a:prstGeom prst="rect">
            <a:avLst/>
          </a:prstGeom>
        </p:spPr>
      </p:pic>
    </p:spTree>
    <p:extLst>
      <p:ext uri="{BB962C8B-B14F-4D97-AF65-F5344CB8AC3E}">
        <p14:creationId xmlns:p14="http://schemas.microsoft.com/office/powerpoint/2010/main" val="1335899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6" y="530672"/>
            <a:ext cx="11564982" cy="1450757"/>
          </a:xfrm>
        </p:spPr>
        <p:txBody>
          <a:bodyPr>
            <a:normAutofit/>
          </a:bodyPr>
          <a:lstStyle/>
          <a:p>
            <a:r>
              <a:rPr lang="en-IN" sz="3200" dirty="0" smtClean="0"/>
              <a:t>Monthly Trends of Thermal Power Generation</a:t>
            </a:r>
            <a:r>
              <a:rPr lang="en-IN" sz="3600" dirty="0" smtClean="0"/>
              <a:t/>
            </a:r>
            <a:br>
              <a:rPr lang="en-IN" sz="3600" dirty="0" smtClean="0"/>
            </a:br>
            <a:r>
              <a:rPr lang="en-IN" sz="3600" dirty="0"/>
              <a:t>	</a:t>
            </a:r>
            <a:r>
              <a:rPr lang="en-IN" sz="3600" dirty="0" smtClean="0"/>
              <a:t>			</a:t>
            </a:r>
            <a:r>
              <a:rPr lang="en-IN" sz="3200" dirty="0" smtClean="0"/>
              <a:t>Year-2018</a:t>
            </a: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6" y="2181728"/>
            <a:ext cx="5660570" cy="426261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125" y="2181727"/>
            <a:ext cx="5627198" cy="4262615"/>
          </a:xfrm>
          <a:prstGeom prst="rect">
            <a:avLst/>
          </a:prstGeom>
        </p:spPr>
      </p:pic>
    </p:spTree>
    <p:extLst>
      <p:ext uri="{BB962C8B-B14F-4D97-AF65-F5344CB8AC3E}">
        <p14:creationId xmlns:p14="http://schemas.microsoft.com/office/powerpoint/2010/main" val="2427449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806" y="441524"/>
            <a:ext cx="11678194" cy="1450757"/>
          </a:xfrm>
        </p:spPr>
        <p:txBody>
          <a:bodyPr>
            <a:normAutofit/>
          </a:bodyPr>
          <a:lstStyle/>
          <a:p>
            <a:r>
              <a:rPr lang="en-IN" sz="3200" dirty="0" smtClean="0"/>
              <a:t>Monthly Trends of Therma</a:t>
            </a:r>
            <a:r>
              <a:rPr lang="en-IN" sz="3200" dirty="0"/>
              <a:t>l</a:t>
            </a:r>
            <a:r>
              <a:rPr lang="en-IN" sz="3200" dirty="0" smtClean="0"/>
              <a:t> Power Generation</a:t>
            </a:r>
            <a:r>
              <a:rPr lang="en-IN" sz="3600" dirty="0"/>
              <a:t/>
            </a:r>
            <a:br>
              <a:rPr lang="en-IN" sz="3600" dirty="0"/>
            </a:br>
            <a:r>
              <a:rPr lang="en-IN" sz="3600" dirty="0"/>
              <a:t>				</a:t>
            </a:r>
            <a:r>
              <a:rPr lang="en-IN" sz="3200" dirty="0" smtClean="0"/>
              <a:t>  </a:t>
            </a:r>
            <a:r>
              <a:rPr lang="en-IN" sz="3200" dirty="0" smtClean="0"/>
              <a:t>Year-2019</a:t>
            </a: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06" y="1794501"/>
            <a:ext cx="5599611" cy="46759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417" y="1794706"/>
            <a:ext cx="5608320" cy="4675763"/>
          </a:xfrm>
          <a:prstGeom prst="rect">
            <a:avLst/>
          </a:prstGeom>
        </p:spPr>
      </p:pic>
    </p:spTree>
    <p:extLst>
      <p:ext uri="{BB962C8B-B14F-4D97-AF65-F5344CB8AC3E}">
        <p14:creationId xmlns:p14="http://schemas.microsoft.com/office/powerpoint/2010/main" val="3156062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111" y="391886"/>
            <a:ext cx="10271760" cy="1371600"/>
          </a:xfrm>
        </p:spPr>
        <p:txBody>
          <a:bodyPr>
            <a:noAutofit/>
          </a:bodyPr>
          <a:lstStyle/>
          <a:p>
            <a:r>
              <a:rPr lang="en-IN" sz="3200" dirty="0" smtClean="0"/>
              <a:t>Monthly Trends of Hydro Power Generation</a:t>
            </a:r>
            <a:r>
              <a:rPr lang="en-IN" sz="3200" dirty="0"/>
              <a:t/>
            </a:r>
            <a:br>
              <a:rPr lang="en-IN" sz="3200" dirty="0"/>
            </a:br>
            <a:r>
              <a:rPr lang="en-IN" sz="3200" dirty="0"/>
              <a:t>				</a:t>
            </a:r>
            <a:r>
              <a:rPr lang="en-IN" sz="3200" dirty="0" smtClean="0"/>
              <a:t>Year-2018</a:t>
            </a:r>
            <a:endParaRPr lang="en-IN"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11" y="1763486"/>
            <a:ext cx="5557721" cy="47592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832" y="1763486"/>
            <a:ext cx="5557721" cy="4759234"/>
          </a:xfrm>
          <a:prstGeom prst="rect">
            <a:avLst/>
          </a:prstGeom>
        </p:spPr>
      </p:pic>
    </p:spTree>
    <p:extLst>
      <p:ext uri="{BB962C8B-B14F-4D97-AF65-F5344CB8AC3E}">
        <p14:creationId xmlns:p14="http://schemas.microsoft.com/office/powerpoint/2010/main" val="3156419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8" y="468422"/>
            <a:ext cx="10263051" cy="1371600"/>
          </a:xfrm>
        </p:spPr>
        <p:txBody>
          <a:bodyPr>
            <a:noAutofit/>
          </a:bodyPr>
          <a:lstStyle/>
          <a:p>
            <a:r>
              <a:rPr lang="en-IN" sz="3200" dirty="0" smtClean="0"/>
              <a:t>Monthly Trends of Hydro Power Generation</a:t>
            </a:r>
            <a:r>
              <a:rPr lang="en-IN" sz="4000" dirty="0"/>
              <a:t/>
            </a:r>
            <a:br>
              <a:rPr lang="en-IN" sz="4000" dirty="0"/>
            </a:br>
            <a:r>
              <a:rPr lang="en-IN" sz="4000" dirty="0"/>
              <a:t>				</a:t>
            </a:r>
            <a:r>
              <a:rPr lang="en-IN" sz="3200" dirty="0" smtClean="0"/>
              <a:t>Year-2019</a:t>
            </a: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8" y="1721043"/>
            <a:ext cx="5486533" cy="46982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51" y="1715852"/>
            <a:ext cx="5492594" cy="4703465"/>
          </a:xfrm>
          <a:prstGeom prst="rect">
            <a:avLst/>
          </a:prstGeom>
        </p:spPr>
      </p:pic>
    </p:spTree>
    <p:extLst>
      <p:ext uri="{BB962C8B-B14F-4D97-AF65-F5344CB8AC3E}">
        <p14:creationId xmlns:p14="http://schemas.microsoft.com/office/powerpoint/2010/main" val="1780181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93" y="549897"/>
            <a:ext cx="10599773" cy="1371600"/>
          </a:xfrm>
        </p:spPr>
        <p:txBody>
          <a:bodyPr>
            <a:noAutofit/>
          </a:bodyPr>
          <a:lstStyle/>
          <a:p>
            <a:r>
              <a:rPr lang="en-IN" sz="3200" dirty="0" smtClean="0"/>
              <a:t>Monthly Trends of Nuclear Power Generation</a:t>
            </a:r>
            <a:r>
              <a:rPr lang="en-IN" sz="3200" dirty="0"/>
              <a:t/>
            </a:r>
            <a:br>
              <a:rPr lang="en-IN" sz="3200" dirty="0"/>
            </a:br>
            <a:r>
              <a:rPr lang="en-IN" sz="3200" dirty="0"/>
              <a:t>				</a:t>
            </a:r>
            <a:r>
              <a:rPr lang="en-IN" sz="3200" dirty="0" smtClean="0"/>
              <a:t>Year-2018</a:t>
            </a: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93" y="1926569"/>
            <a:ext cx="6123566" cy="45090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759" y="1921497"/>
            <a:ext cx="5421107" cy="4514137"/>
          </a:xfrm>
          <a:prstGeom prst="rect">
            <a:avLst/>
          </a:prstGeom>
        </p:spPr>
      </p:pic>
    </p:spTree>
    <p:extLst>
      <p:ext uri="{BB962C8B-B14F-4D97-AF65-F5344CB8AC3E}">
        <p14:creationId xmlns:p14="http://schemas.microsoft.com/office/powerpoint/2010/main" val="1024849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09" y="720971"/>
            <a:ext cx="10524309" cy="1371600"/>
          </a:xfrm>
        </p:spPr>
        <p:txBody>
          <a:bodyPr>
            <a:noAutofit/>
          </a:bodyPr>
          <a:lstStyle/>
          <a:p>
            <a:r>
              <a:rPr lang="en-IN" sz="3200" dirty="0" smtClean="0"/>
              <a:t>Monthly Trends of Nuclear Power Generation</a:t>
            </a:r>
            <a:r>
              <a:rPr lang="en-IN" sz="3200" dirty="0"/>
              <a:t/>
            </a:r>
            <a:br>
              <a:rPr lang="en-IN" sz="3200" dirty="0"/>
            </a:br>
            <a:r>
              <a:rPr lang="en-IN" sz="3200" dirty="0"/>
              <a:t>				</a:t>
            </a:r>
            <a:r>
              <a:rPr lang="en-IN" sz="3200" dirty="0" smtClean="0"/>
              <a:t>Year-2019</a:t>
            </a: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9" y="2212090"/>
            <a:ext cx="5641991" cy="41745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04786"/>
            <a:ext cx="5651863" cy="4181822"/>
          </a:xfrm>
          <a:prstGeom prst="rect">
            <a:avLst/>
          </a:prstGeom>
        </p:spPr>
      </p:pic>
    </p:spTree>
    <p:extLst>
      <p:ext uri="{BB962C8B-B14F-4D97-AF65-F5344CB8AC3E}">
        <p14:creationId xmlns:p14="http://schemas.microsoft.com/office/powerpoint/2010/main" val="1333552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211" y="429497"/>
            <a:ext cx="8230281" cy="6023555"/>
          </a:xfrm>
          <a:prstGeom prst="rect">
            <a:avLst/>
          </a:prstGeom>
        </p:spPr>
      </p:pic>
      <p:sp>
        <p:nvSpPr>
          <p:cNvPr id="3" name="TextBox 2"/>
          <p:cNvSpPr txBox="1"/>
          <p:nvPr/>
        </p:nvSpPr>
        <p:spPr>
          <a:xfrm>
            <a:off x="330927" y="2055223"/>
            <a:ext cx="2725782" cy="2554545"/>
          </a:xfrm>
          <a:prstGeom prst="rect">
            <a:avLst/>
          </a:prstGeom>
          <a:noFill/>
        </p:spPr>
        <p:txBody>
          <a:bodyPr wrap="square" rtlCol="0">
            <a:spAutoFit/>
          </a:bodyPr>
          <a:lstStyle/>
          <a:p>
            <a:r>
              <a:rPr lang="en-IN" sz="3200" dirty="0" smtClean="0"/>
              <a:t>Correlation</a:t>
            </a:r>
            <a:endParaRPr lang="en-IN" sz="3200" dirty="0" smtClean="0"/>
          </a:p>
          <a:p>
            <a:r>
              <a:rPr lang="en-IN" sz="3200" dirty="0" smtClean="0"/>
              <a:t>Among</a:t>
            </a:r>
            <a:endParaRPr lang="en-IN" sz="3200" dirty="0" smtClean="0"/>
          </a:p>
          <a:p>
            <a:r>
              <a:rPr lang="en-IN" sz="3200" dirty="0" smtClean="0"/>
              <a:t>Different </a:t>
            </a:r>
            <a:endParaRPr lang="en-IN" sz="3200" dirty="0" smtClean="0"/>
          </a:p>
          <a:p>
            <a:r>
              <a:rPr lang="en-IN" sz="3200" dirty="0" smtClean="0"/>
              <a:t>Power</a:t>
            </a:r>
            <a:endParaRPr lang="en-IN" sz="3200" dirty="0" smtClean="0"/>
          </a:p>
          <a:p>
            <a:r>
              <a:rPr lang="en-IN" sz="3200" dirty="0" smtClean="0"/>
              <a:t>Sources</a:t>
            </a:r>
            <a:endParaRPr lang="en-IN" sz="3200" dirty="0"/>
          </a:p>
        </p:txBody>
      </p:sp>
    </p:spTree>
    <p:extLst>
      <p:ext uri="{BB962C8B-B14F-4D97-AF65-F5344CB8AC3E}">
        <p14:creationId xmlns:p14="http://schemas.microsoft.com/office/powerpoint/2010/main" val="20715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4731" y="775064"/>
            <a:ext cx="10436077" cy="2677656"/>
          </a:xfrm>
          <a:prstGeom prst="rect">
            <a:avLst/>
          </a:prstGeom>
          <a:noFill/>
        </p:spPr>
        <p:txBody>
          <a:bodyPr wrap="square" rtlCol="0">
            <a:spAutoFit/>
          </a:bodyPr>
          <a:lstStyle/>
          <a:p>
            <a:r>
              <a:rPr lang="en-IN" sz="2400" dirty="0" smtClean="0"/>
              <a:t>2 . POWER GENERATION </a:t>
            </a:r>
          </a:p>
          <a:p>
            <a:endParaRPr lang="en-IN" sz="2400" dirty="0" smtClean="0"/>
          </a:p>
          <a:p>
            <a:pPr marL="342900" indent="-342900">
              <a:buFont typeface="Wingdings" panose="05000000000000000000" pitchFamily="2" charset="2"/>
              <a:buChar char="v"/>
            </a:pPr>
            <a:r>
              <a:rPr lang="en-IN" sz="2000" dirty="0" smtClean="0"/>
              <a:t>Three Year data(2017,2018,2019) of power generation region wise is been provided.</a:t>
            </a:r>
          </a:p>
          <a:p>
            <a:pPr marL="342900" indent="-342900">
              <a:buFont typeface="Wingdings" panose="05000000000000000000" pitchFamily="2" charset="2"/>
              <a:buChar char="v"/>
            </a:pPr>
            <a:r>
              <a:rPr lang="en-IN" sz="2000" dirty="0" smtClean="0"/>
              <a:t>The data give the daily power generation by thermal, hydro and nuclear power generation methods</a:t>
            </a:r>
          </a:p>
          <a:p>
            <a:pPr marL="342900" indent="-342900">
              <a:buFont typeface="Wingdings" panose="05000000000000000000" pitchFamily="2" charset="2"/>
              <a:buChar char="v"/>
            </a:pPr>
            <a:r>
              <a:rPr lang="en-IN" sz="2000" dirty="0" smtClean="0"/>
              <a:t>The data also give the Actual power generation and the </a:t>
            </a:r>
            <a:r>
              <a:rPr lang="en-IN" sz="2000" dirty="0"/>
              <a:t>E</a:t>
            </a:r>
            <a:r>
              <a:rPr lang="en-IN" sz="2000" dirty="0" smtClean="0"/>
              <a:t>stimated power generation by different method on daily basis.  </a:t>
            </a:r>
            <a:endParaRPr lang="en-IN"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30" y="3528120"/>
            <a:ext cx="10429164" cy="2491924"/>
          </a:xfrm>
          <a:prstGeom prst="rect">
            <a:avLst/>
          </a:prstGeom>
        </p:spPr>
      </p:pic>
    </p:spTree>
    <p:extLst>
      <p:ext uri="{BB962C8B-B14F-4D97-AF65-F5344CB8AC3E}">
        <p14:creationId xmlns:p14="http://schemas.microsoft.com/office/powerpoint/2010/main" val="2192188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640084"/>
            <a:ext cx="11843657" cy="1597825"/>
          </a:xfrm>
        </p:spPr>
        <p:txBody>
          <a:bodyPr>
            <a:normAutofit/>
          </a:bodyPr>
          <a:lstStyle/>
          <a:p>
            <a:r>
              <a:rPr lang="en-IN" sz="1800" dirty="0" smtClean="0"/>
              <a:t> </a:t>
            </a:r>
            <a:r>
              <a:rPr lang="en-IN" sz="3200" dirty="0" smtClean="0"/>
              <a:t>Understanding The  Power Generation Scenario in </a:t>
            </a:r>
            <a:br>
              <a:rPr lang="en-IN" sz="3200" dirty="0" smtClean="0"/>
            </a:br>
            <a:r>
              <a:rPr lang="en-IN" sz="3200" dirty="0"/>
              <a:t> </a:t>
            </a:r>
            <a:r>
              <a:rPr lang="en-IN" sz="3200" dirty="0" smtClean="0"/>
              <a:t>India</a:t>
            </a:r>
            <a:endParaRPr lang="en-IN"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7" y="2237909"/>
            <a:ext cx="10842172" cy="3776788"/>
          </a:xfrm>
          <a:prstGeom prst="rect">
            <a:avLst/>
          </a:prstGeom>
        </p:spPr>
      </p:pic>
    </p:spTree>
    <p:extLst>
      <p:ext uri="{BB962C8B-B14F-4D97-AF65-F5344CB8AC3E}">
        <p14:creationId xmlns:p14="http://schemas.microsoft.com/office/powerpoint/2010/main" val="1035612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10" y="924508"/>
            <a:ext cx="10939518" cy="1450757"/>
          </a:xfrm>
        </p:spPr>
        <p:txBody>
          <a:bodyPr>
            <a:noAutofit/>
          </a:bodyPr>
          <a:lstStyle/>
          <a:p>
            <a:r>
              <a:rPr lang="en-IN" sz="3200" dirty="0" smtClean="0"/>
              <a:t>Understanding Thermal Power Generation Scenario in India</a:t>
            </a:r>
            <a:r>
              <a:rPr lang="en-IN" sz="3200" dirty="0"/>
              <a:t/>
            </a:r>
            <a:br>
              <a:rPr lang="en-IN" sz="3200"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353" y="2168433"/>
            <a:ext cx="10933203" cy="3765643"/>
          </a:xfrm>
        </p:spPr>
      </p:pic>
    </p:spTree>
    <p:extLst>
      <p:ext uri="{BB962C8B-B14F-4D97-AF65-F5344CB8AC3E}">
        <p14:creationId xmlns:p14="http://schemas.microsoft.com/office/powerpoint/2010/main" val="3536528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625176"/>
            <a:ext cx="10058400" cy="1371600"/>
          </a:xfrm>
        </p:spPr>
        <p:txBody>
          <a:bodyPr>
            <a:normAutofit/>
          </a:bodyPr>
          <a:lstStyle/>
          <a:p>
            <a:r>
              <a:rPr lang="en-IN" sz="4400" dirty="0" smtClean="0"/>
              <a:t>Some Questions</a:t>
            </a:r>
            <a:endParaRPr lang="en-IN" sz="4400" dirty="0"/>
          </a:p>
        </p:txBody>
      </p:sp>
      <p:sp>
        <p:nvSpPr>
          <p:cNvPr id="3" name="Content Placeholder 2"/>
          <p:cNvSpPr>
            <a:spLocks noGrp="1"/>
          </p:cNvSpPr>
          <p:nvPr>
            <p:ph idx="1"/>
          </p:nvPr>
        </p:nvSpPr>
        <p:spPr>
          <a:xfrm>
            <a:off x="783771" y="1819608"/>
            <a:ext cx="11660777" cy="4023360"/>
          </a:xfrm>
        </p:spPr>
        <p:txBody>
          <a:bodyPr>
            <a:noAutofit/>
          </a:bodyPr>
          <a:lstStyle/>
          <a:p>
            <a:pPr marL="342900" indent="-342900">
              <a:buFont typeface="+mj-lt"/>
              <a:buAutoNum type="arabicPeriod"/>
            </a:pPr>
            <a:r>
              <a:rPr lang="en-IN" sz="1600" b="1" dirty="0">
                <a:solidFill>
                  <a:schemeClr val="tx1">
                    <a:lumMod val="95000"/>
                  </a:schemeClr>
                </a:solidFill>
              </a:rPr>
              <a:t>WHY THERMAL CONTRIBUTE MORE THAN HALF OF THE ENERGY </a:t>
            </a:r>
            <a:r>
              <a:rPr lang="en-IN" sz="1600" b="1" dirty="0" smtClean="0">
                <a:solidFill>
                  <a:schemeClr val="tx1">
                    <a:lumMod val="95000"/>
                  </a:schemeClr>
                </a:solidFill>
              </a:rPr>
              <a:t>SUPPLY?</a:t>
            </a:r>
            <a:endParaRPr lang="en-IN" sz="1600" b="1" dirty="0">
              <a:solidFill>
                <a:schemeClr val="tx1">
                  <a:lumMod val="95000"/>
                </a:schemeClr>
              </a:solidFill>
            </a:endParaRPr>
          </a:p>
          <a:p>
            <a:pPr marL="285750" indent="-285750" algn="just">
              <a:buFont typeface="Arial" panose="020B0604020202020204" pitchFamily="34" charset="0"/>
              <a:buChar char="•"/>
            </a:pPr>
            <a:r>
              <a:rPr lang="en-IN" sz="1600" dirty="0"/>
              <a:t>India, being second-largest coal-producing country in the world , with the production of 767 </a:t>
            </a:r>
            <a:r>
              <a:rPr lang="en-IN" sz="1600" dirty="0" smtClean="0"/>
              <a:t>million</a:t>
            </a:r>
          </a:p>
          <a:p>
            <a:pPr marL="0" indent="0" algn="just">
              <a:buNone/>
            </a:pPr>
            <a:r>
              <a:rPr lang="en-IN" sz="1600" dirty="0"/>
              <a:t> </a:t>
            </a:r>
            <a:r>
              <a:rPr lang="en-IN" sz="1600" dirty="0" smtClean="0"/>
              <a:t>   </a:t>
            </a:r>
            <a:r>
              <a:rPr lang="en-IN" sz="1600" dirty="0" smtClean="0"/>
              <a:t> </a:t>
            </a:r>
            <a:r>
              <a:rPr lang="en-IN" sz="1600" dirty="0"/>
              <a:t>tonnes in 2021</a:t>
            </a:r>
            <a:r>
              <a:rPr lang="en-IN" sz="1600" dirty="0">
                <a:solidFill>
                  <a:schemeClr val="tx1">
                    <a:lumMod val="95000"/>
                  </a:schemeClr>
                </a:solidFill>
              </a:rPr>
              <a:t> and is at 5</a:t>
            </a:r>
            <a:r>
              <a:rPr lang="en-IN" sz="1600" baseline="30000" dirty="0">
                <a:solidFill>
                  <a:schemeClr val="tx1">
                    <a:lumMod val="95000"/>
                  </a:schemeClr>
                </a:solidFill>
              </a:rPr>
              <a:t>th</a:t>
            </a:r>
            <a:r>
              <a:rPr lang="en-IN" sz="1600" dirty="0">
                <a:solidFill>
                  <a:schemeClr val="tx1">
                    <a:lumMod val="95000"/>
                  </a:schemeClr>
                </a:solidFill>
              </a:rPr>
              <a:t> place in the countries in term of proven coal reserve.</a:t>
            </a:r>
          </a:p>
          <a:p>
            <a:pPr marL="285750" indent="-285750" algn="just">
              <a:buFont typeface="Arial" panose="020B0604020202020204" pitchFamily="34" charset="0"/>
              <a:buChar char="•"/>
            </a:pPr>
            <a:r>
              <a:rPr lang="en-IN" sz="1600" dirty="0"/>
              <a:t>Power plant are driven by fuel and coal in India is among the cheapest and abundantly available </a:t>
            </a:r>
            <a:endParaRPr lang="en-IN" sz="1600" dirty="0" smtClean="0"/>
          </a:p>
          <a:p>
            <a:pPr marL="0" indent="0" algn="just">
              <a:buNone/>
            </a:pPr>
            <a:r>
              <a:rPr lang="en-IN" sz="1600" dirty="0"/>
              <a:t> </a:t>
            </a:r>
            <a:r>
              <a:rPr lang="en-IN" sz="1600" dirty="0" smtClean="0"/>
              <a:t>     </a:t>
            </a:r>
            <a:r>
              <a:rPr lang="en-IN" sz="1600" dirty="0" smtClean="0"/>
              <a:t>energy </a:t>
            </a:r>
            <a:r>
              <a:rPr lang="en-IN" sz="1600" dirty="0"/>
              <a:t>source makes it the economic alternative to go with.</a:t>
            </a:r>
          </a:p>
          <a:p>
            <a:pPr marL="285750" indent="-285750" algn="just">
              <a:buFont typeface="Arial" panose="020B0604020202020204" pitchFamily="34" charset="0"/>
              <a:buChar char="•"/>
            </a:pPr>
            <a:endParaRPr lang="en-IN" sz="1400" dirty="0"/>
          </a:p>
          <a:p>
            <a:pPr marL="342900" indent="-342900" algn="just">
              <a:buAutoNum type="arabicPeriod" startAt="2"/>
            </a:pPr>
            <a:r>
              <a:rPr lang="en-IN" sz="1600" b="1" dirty="0"/>
              <a:t>WHY NUCLEAR CONTRIBUTION IS SO </a:t>
            </a:r>
            <a:r>
              <a:rPr lang="en-IN" sz="1600" b="1" dirty="0" smtClean="0"/>
              <a:t>SMALL?</a:t>
            </a:r>
            <a:endParaRPr lang="en-IN" sz="1600" b="1" dirty="0"/>
          </a:p>
          <a:p>
            <a:pPr marL="342900" indent="-342900" algn="just">
              <a:buFont typeface="Arial" panose="020B0604020202020204" pitchFamily="34" charset="0"/>
              <a:buChar char="•"/>
            </a:pPr>
            <a:r>
              <a:rPr lang="en-IN" sz="1600" dirty="0"/>
              <a:t>Nuclear fuel is very expensive to procure, and the risk associated with the nuclear power plants is </a:t>
            </a:r>
            <a:endParaRPr lang="en-IN" sz="1600" dirty="0" smtClean="0"/>
          </a:p>
          <a:p>
            <a:pPr marL="0" indent="0" algn="just">
              <a:buNone/>
            </a:pPr>
            <a:r>
              <a:rPr lang="en-IN" sz="1600" dirty="0"/>
              <a:t> </a:t>
            </a:r>
            <a:r>
              <a:rPr lang="en-IN" sz="1600" dirty="0" smtClean="0"/>
              <a:t>     </a:t>
            </a:r>
            <a:r>
              <a:rPr lang="en-IN" sz="1600" dirty="0" smtClean="0"/>
              <a:t>also </a:t>
            </a:r>
            <a:r>
              <a:rPr lang="en-IN" sz="1600" dirty="0"/>
              <a:t>very high which makes it less attractive compared to other power </a:t>
            </a:r>
            <a:r>
              <a:rPr lang="en-IN" sz="1600" dirty="0" smtClean="0"/>
              <a:t>sources.</a:t>
            </a:r>
            <a:endParaRPr lang="en-IN" sz="1600" dirty="0"/>
          </a:p>
          <a:p>
            <a:pPr marL="342900" indent="-342900" algn="just">
              <a:buFont typeface="Arial" panose="020B0604020202020204" pitchFamily="34" charset="0"/>
              <a:buChar char="•"/>
            </a:pPr>
            <a:r>
              <a:rPr lang="en-IN" sz="1600" dirty="0"/>
              <a:t>Proven fuel reserve in India 129,000 </a:t>
            </a:r>
            <a:r>
              <a:rPr lang="en-IN" sz="1600" dirty="0" smtClean="0"/>
              <a:t>tonnes.</a:t>
            </a:r>
            <a:endParaRPr lang="en-IN" sz="1600" dirty="0"/>
          </a:p>
          <a:p>
            <a:endParaRPr lang="en-IN" sz="1400" dirty="0"/>
          </a:p>
          <a:p>
            <a:endParaRPr lang="en-IN" sz="1400" dirty="0"/>
          </a:p>
        </p:txBody>
      </p:sp>
    </p:spTree>
    <p:extLst>
      <p:ext uri="{BB962C8B-B14F-4D97-AF65-F5344CB8AC3E}">
        <p14:creationId xmlns:p14="http://schemas.microsoft.com/office/powerpoint/2010/main" val="25773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800" y="596583"/>
            <a:ext cx="10058400" cy="1371600"/>
          </a:xfrm>
        </p:spPr>
        <p:txBody>
          <a:bodyPr>
            <a:normAutofit/>
          </a:bodyPr>
          <a:lstStyle/>
          <a:p>
            <a:r>
              <a:rPr lang="en-IN" sz="4400" dirty="0" smtClean="0"/>
              <a:t>Insta</a:t>
            </a:r>
            <a:r>
              <a:rPr lang="en-IN" sz="4400" dirty="0" smtClean="0"/>
              <a:t>lled</a:t>
            </a:r>
            <a:r>
              <a:rPr lang="en-IN" sz="4400" dirty="0" smtClean="0"/>
              <a:t> Power Capacity</a:t>
            </a:r>
            <a:endParaRPr lang="en-IN"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098" y="1968183"/>
            <a:ext cx="4899902" cy="40227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39" y="1968183"/>
            <a:ext cx="4815841" cy="4059270"/>
          </a:xfrm>
          <a:prstGeom prst="rect">
            <a:avLst/>
          </a:prstGeom>
        </p:spPr>
      </p:pic>
    </p:spTree>
    <p:extLst>
      <p:ext uri="{BB962C8B-B14F-4D97-AF65-F5344CB8AC3E}">
        <p14:creationId xmlns:p14="http://schemas.microsoft.com/office/powerpoint/2010/main" val="2811004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82" y="277894"/>
            <a:ext cx="11086011" cy="1450757"/>
          </a:xfrm>
        </p:spPr>
        <p:txBody>
          <a:bodyPr>
            <a:normAutofit/>
          </a:bodyPr>
          <a:lstStyle/>
          <a:p>
            <a:r>
              <a:rPr lang="en-IN" sz="4400" dirty="0" smtClean="0"/>
              <a:t>State-wise Distribution Of Hydro Power</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74" y="1850571"/>
            <a:ext cx="4001511" cy="42280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393" y="1850571"/>
            <a:ext cx="4011657" cy="4238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6788" y="1850572"/>
            <a:ext cx="4044205" cy="4230860"/>
          </a:xfrm>
          <a:prstGeom prst="rect">
            <a:avLst/>
          </a:prstGeom>
        </p:spPr>
      </p:pic>
    </p:spTree>
    <p:extLst>
      <p:ext uri="{BB962C8B-B14F-4D97-AF65-F5344CB8AC3E}">
        <p14:creationId xmlns:p14="http://schemas.microsoft.com/office/powerpoint/2010/main" val="161936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Some Questions</a:t>
            </a:r>
            <a:endParaRPr lang="en-IN" sz="4400" dirty="0"/>
          </a:p>
        </p:txBody>
      </p:sp>
      <p:sp>
        <p:nvSpPr>
          <p:cNvPr id="3" name="Content Placeholder 2"/>
          <p:cNvSpPr>
            <a:spLocks noGrp="1"/>
          </p:cNvSpPr>
          <p:nvPr>
            <p:ph idx="1"/>
          </p:nvPr>
        </p:nvSpPr>
        <p:spPr>
          <a:xfrm>
            <a:off x="1066800" y="1906694"/>
            <a:ext cx="10058400" cy="4023360"/>
          </a:xfrm>
        </p:spPr>
        <p:txBody>
          <a:bodyPr/>
          <a:lstStyle/>
          <a:p>
            <a:pPr marL="457200" indent="-457200" algn="just">
              <a:buFont typeface="+mj-lt"/>
              <a:buAutoNum type="arabicPeriod"/>
            </a:pPr>
            <a:r>
              <a:rPr lang="en-IN" b="1" dirty="0" smtClean="0"/>
              <a:t>WHY HIMACHAL PRADESH IS VERY DOMINATING IN HYDRO POWER </a:t>
            </a:r>
            <a:r>
              <a:rPr lang="en-IN" b="1" dirty="0" smtClean="0"/>
              <a:t>PRODUCTIONS?</a:t>
            </a:r>
            <a:endParaRPr lang="en-IN" b="1" dirty="0" smtClean="0"/>
          </a:p>
          <a:p>
            <a:pPr algn="just">
              <a:buFont typeface="Wingdings" panose="05000000000000000000" pitchFamily="2" charset="2"/>
              <a:buChar char="v"/>
            </a:pPr>
            <a:r>
              <a:rPr lang="en-IN" dirty="0" smtClean="0"/>
              <a:t> Himachal Pradesh has </a:t>
            </a:r>
            <a:r>
              <a:rPr lang="en-IN" dirty="0"/>
              <a:t>about twenty five percent of the national potential. About 27,436 </a:t>
            </a:r>
            <a:r>
              <a:rPr lang="en-IN" dirty="0" smtClean="0"/>
              <a:t>MW</a:t>
            </a:r>
            <a:r>
              <a:rPr lang="en-IN" dirty="0"/>
              <a:t> of hydroelectric power </a:t>
            </a:r>
            <a:endParaRPr lang="en-IN" dirty="0" smtClean="0"/>
          </a:p>
          <a:p>
            <a:pPr algn="just">
              <a:buFont typeface="Wingdings" panose="05000000000000000000" pitchFamily="2" charset="2"/>
              <a:buChar char="v"/>
            </a:pPr>
            <a:r>
              <a:rPr lang="en-IN" dirty="0"/>
              <a:t> </a:t>
            </a:r>
            <a:r>
              <a:rPr lang="en-IN" dirty="0" smtClean="0"/>
              <a:t>Hydro Power Plants requires year around water supply to maintain sufficient water level in the   reservoirs to run Hydel Turbines and in the state some of the major glaciers and frozen lakes provides the year around water supply to such plants</a:t>
            </a:r>
          </a:p>
          <a:p>
            <a:pPr algn="just">
              <a:buFont typeface="Wingdings" panose="05000000000000000000" pitchFamily="2" charset="2"/>
              <a:buChar char="v"/>
            </a:pPr>
            <a:r>
              <a:rPr lang="en-IN" dirty="0" smtClean="0"/>
              <a:t>Major Rivers like Chenab ,Ravi, Beas, Sutlej and Yamuna are some of the biggest glacial rivers in India</a:t>
            </a:r>
          </a:p>
        </p:txBody>
      </p:sp>
    </p:spTree>
    <p:extLst>
      <p:ext uri="{BB962C8B-B14F-4D97-AF65-F5344CB8AC3E}">
        <p14:creationId xmlns:p14="http://schemas.microsoft.com/office/powerpoint/2010/main" val="2559985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457</TotalTime>
  <Words>591</Words>
  <Application>Microsoft Office PowerPoint</Application>
  <PresentationFormat>Widescreen</PresentationFormat>
  <Paragraphs>66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Garamond</vt:lpstr>
      <vt:lpstr>Wingdings</vt:lpstr>
      <vt:lpstr>Savon</vt:lpstr>
      <vt:lpstr>CS595 DATA VISUALISATION</vt:lpstr>
      <vt:lpstr>About Dataset</vt:lpstr>
      <vt:lpstr>PowerPoint Presentation</vt:lpstr>
      <vt:lpstr> Understanding The  Power Generation Scenario in   India</vt:lpstr>
      <vt:lpstr>Understanding Thermal Power Generation Scenario in India </vt:lpstr>
      <vt:lpstr>Some Questions</vt:lpstr>
      <vt:lpstr>Installed Power Capacity</vt:lpstr>
      <vt:lpstr>State-wise Distribution Of Hydro Power</vt:lpstr>
      <vt:lpstr>Some Questions</vt:lpstr>
      <vt:lpstr>State-wise Distribution Of Nuclear Power</vt:lpstr>
      <vt:lpstr>Some Questions</vt:lpstr>
      <vt:lpstr>State-wise Distribution Of Renewable Power</vt:lpstr>
      <vt:lpstr>Some Questions</vt:lpstr>
      <vt:lpstr>State-wise Distribution Of Thermal Power</vt:lpstr>
      <vt:lpstr>Some Questions</vt:lpstr>
      <vt:lpstr>State-wise Distribution Of Total Power Installed</vt:lpstr>
      <vt:lpstr>State-wise Distribution of GDP </vt:lpstr>
      <vt:lpstr>Power Consumption Scenario in India </vt:lpstr>
      <vt:lpstr>Some Questions</vt:lpstr>
      <vt:lpstr>Monthly Trends of Thermal Power Generation     Year-2018</vt:lpstr>
      <vt:lpstr>Monthly Trends of Thermal Power Generation       Year-2019</vt:lpstr>
      <vt:lpstr>Monthly Trends of Hydro Power Generation     Year-2018</vt:lpstr>
      <vt:lpstr>Monthly Trends of Hydro Power Generation     Year-2019</vt:lpstr>
      <vt:lpstr>Monthly Trends of Nuclear Power Generation     Year-2018</vt:lpstr>
      <vt:lpstr>Monthly Trends of Nuclear Power Generation     Year-2019</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CS595 DATA VISUALISATION</dc:title>
  <dc:creator>RISHAB TOMAR</dc:creator>
  <cp:lastModifiedBy>RISHAB TOMAR</cp:lastModifiedBy>
  <cp:revision>28</cp:revision>
  <dcterms:created xsi:type="dcterms:W3CDTF">2023-04-16T05:18:10Z</dcterms:created>
  <dcterms:modified xsi:type="dcterms:W3CDTF">2023-04-29T18:39:31Z</dcterms:modified>
</cp:coreProperties>
</file>