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matic SC"/>
      <p:regular r:id="rId20"/>
      <p:bold r:id="rId21"/>
    </p:embeddedFont>
    <p:embeddedFont>
      <p:font typeface="Source Code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AmaticSC-bold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a775ba62b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a775ba62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896f1371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896f1371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896f1371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896f1371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896f1371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896f1371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896f1371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896f1371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a775ba62b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a775ba62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a775ba62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a775ba62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a775ba62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a775ba62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896f1371f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896f1371f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896f1371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896f1371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896f1371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896f1371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896f1371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896f1371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a775ba62b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a775ba62b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9.png"/><Relationship Id="rId7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B954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/>
              <a:t>How to create a popular song</a:t>
            </a:r>
            <a:endParaRPr sz="77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Pavel Raschetnov &amp; Rishab Bhattacharyya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about a specific genre?</a:t>
            </a:r>
            <a:endParaRPr sz="2800"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Most popular artists of the “rap” genre: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1400"/>
              <a:t>2Pac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</a:t>
            </a:r>
            <a:r>
              <a:rPr lang="en" sz="1400"/>
              <a:t>Eminem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Drake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Kendrick Lamar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Their tracks don’t exhibit 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extraordinary track features</a:t>
            </a:r>
            <a:endParaRPr sz="1400"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4203" y="1015600"/>
            <a:ext cx="4527299" cy="3766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p22"/>
          <p:cNvGrpSpPr/>
          <p:nvPr/>
        </p:nvGrpSpPr>
        <p:grpSpPr>
          <a:xfrm>
            <a:off x="357115" y="1755650"/>
            <a:ext cx="415310" cy="1749329"/>
            <a:chOff x="564565" y="3372175"/>
            <a:chExt cx="415310" cy="1749329"/>
          </a:xfrm>
        </p:grpSpPr>
        <p:pic>
          <p:nvPicPr>
            <p:cNvPr id="140" name="Google Shape;140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4571" y="3372175"/>
              <a:ext cx="415300" cy="4134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4575" y="3785613"/>
              <a:ext cx="415300" cy="415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64565" y="4229340"/>
              <a:ext cx="415300" cy="415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22"/>
            <p:cNvPicPr preferRelativeResize="0"/>
            <p:nvPr/>
          </p:nvPicPr>
          <p:blipFill rotWithShape="1">
            <a:blip r:embed="rId7">
              <a:alphaModFix/>
            </a:blip>
            <a:srcRect b="0" l="17729" r="17255" t="0"/>
            <a:stretch/>
          </p:blipFill>
          <p:spPr>
            <a:xfrm>
              <a:off x="564575" y="4696425"/>
              <a:ext cx="415300" cy="4250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Fitting a linear model</a:t>
            </a:r>
            <a:endParaRPr sz="3000"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284550" y="977975"/>
            <a:ext cx="8574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track_popularity ~ energy+danceability+loudness+ … +speechiness+valence+duration_ms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R-squared:  0.04874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Only ~5% of of the variance found in the response variable (track_popularity) can be explained by the predictor variables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Fitting a linear model</a:t>
            </a:r>
            <a:endParaRPr sz="3000"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284550" y="977975"/>
            <a:ext cx="8574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track_popularity ~ energy+danceability+loudness+ … +speechiness+valence+duration_ms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R-squared:  0.04874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Only ~5% of of the variance found in the response variable (track_popularity) can be explained by the predictor variables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Fitting a linear model separately for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different genres:</a:t>
            </a:r>
            <a:endParaRPr sz="1200"/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0" l="0" r="0" t="-35409"/>
          <a:stretch/>
        </p:blipFill>
        <p:spPr>
          <a:xfrm>
            <a:off x="4011650" y="1559550"/>
            <a:ext cx="4820651" cy="34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Song popularity in spotify doesn’t depend on any particular musical features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Most artists create tracks that have feature values close to the mean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Other factors must have higher impact on song popularity, such as release date, album success, lyrics, marketing…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</a:t>
            </a:r>
            <a:endParaRPr sz="3600"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Song popularity in spotify doesn’t depend on any particular musical features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Most artists create tracks that have feature values close to the mean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Other factors must have higher impact on song popularity, such as release date, album success, lyrics, marketing…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! </a:t>
            </a:r>
            <a:r>
              <a:rPr lang="en" sz="1400"/>
              <a:t>Billie Eilish is the most popular artist as of January 2020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         </a:t>
            </a:r>
            <a:r>
              <a:rPr lang="en" sz="3600"/>
              <a:t>Spotify songs dataset </a:t>
            </a:r>
            <a:endParaRPr sz="36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4098175"/>
            <a:ext cx="8520600" cy="14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28k unique songs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10k artists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Special audio features calculated by spotify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00" y="468425"/>
            <a:ext cx="427050" cy="4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100" y="1246250"/>
            <a:ext cx="7348117" cy="2106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41229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28k unique songs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10k artists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Special audio features calculated by spotify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00" y="1246250"/>
            <a:ext cx="7348117" cy="2106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72" name="Google Shape;72;p15"/>
          <p:cNvCxnSpPr/>
          <p:nvPr/>
        </p:nvCxnSpPr>
        <p:spPr>
          <a:xfrm flipH="1" rot="10800000">
            <a:off x="3020725" y="3548800"/>
            <a:ext cx="3169500" cy="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oval"/>
          </a:ln>
        </p:spPr>
      </p:cxn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7725" y="3688975"/>
            <a:ext cx="517050" cy="5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2194850" y="1211125"/>
            <a:ext cx="922500" cy="2220000"/>
          </a:xfrm>
          <a:prstGeom prst="roundRect">
            <a:avLst>
              <a:gd fmla="val 16667" name="adj"/>
            </a:avLst>
          </a:prstGeom>
          <a:solidFill>
            <a:srgbClr val="2E99AE">
              <a:alpha val="217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4757975" y="1211125"/>
            <a:ext cx="3359400" cy="2220000"/>
          </a:xfrm>
          <a:prstGeom prst="roundRect">
            <a:avLst>
              <a:gd fmla="val 16667" name="adj"/>
            </a:avLst>
          </a:prstGeom>
          <a:solidFill>
            <a:srgbClr val="46AE2E">
              <a:alpha val="217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         Spotify songs dataset </a:t>
            </a:r>
            <a:endParaRPr sz="3600"/>
          </a:p>
        </p:txBody>
      </p:sp>
      <p:sp>
        <p:nvSpPr>
          <p:cNvPr id="77" name="Google Shape;77;p15"/>
          <p:cNvSpPr txBox="1"/>
          <p:nvPr/>
        </p:nvSpPr>
        <p:spPr>
          <a:xfrm>
            <a:off x="2098125" y="3624175"/>
            <a:ext cx="34596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Does a track popularity depend on these features??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100" y="468425"/>
            <a:ext cx="427050" cy="4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 </a:t>
            </a:r>
            <a:r>
              <a:rPr lang="en" sz="3100"/>
              <a:t>How popularity is distributed</a:t>
            </a:r>
            <a:endParaRPr sz="310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895700"/>
            <a:ext cx="8520600" cy="44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Track Popularity Distribution shows the overall distribution of track popularity over different genres. It may be inter</a:t>
            </a:r>
            <a:r>
              <a:rPr lang="en" sz="1200"/>
              <a:t>esting to note that pop music has the highest track popularity, while EDM music tracks are the least popular.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814" y="1093850"/>
            <a:ext cx="4290790" cy="23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track popularity in the last 4 decades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0825"/>
            <a:ext cx="3114900" cy="1717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875" y="1160825"/>
            <a:ext cx="3352124" cy="18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625" y="2878650"/>
            <a:ext cx="3026976" cy="1669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8100" y="3009475"/>
            <a:ext cx="31149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How features like track duration,energy depend on popularity </a:t>
            </a:r>
            <a:endParaRPr sz="3500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28675"/>
            <a:ext cx="8520600" cy="3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97025"/>
            <a:ext cx="4439200" cy="24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975" y="1797025"/>
            <a:ext cx="4439193" cy="24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Now let us look at some scatterplots</a:t>
            </a:r>
            <a:endParaRPr sz="3600"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28675"/>
            <a:ext cx="85206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500" y="1228675"/>
            <a:ext cx="3579700" cy="19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0325" y="3202825"/>
            <a:ext cx="3353875" cy="1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125" y="1301288"/>
            <a:ext cx="3316351" cy="1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125" y="3150326"/>
            <a:ext cx="3128500" cy="1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Hypothesis 1: track popularity has correlation with some special features</a:t>
            </a:r>
            <a:endParaRPr sz="2800"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075" y="1283950"/>
            <a:ext cx="54578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14950" y="1093850"/>
            <a:ext cx="7430100" cy="3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Idea: take most popular artists:</a:t>
            </a:r>
            <a:endParaRPr sz="13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Billie Eilish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Eminem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Taylor Swift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Twenty One Pilots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Compare features of their top 15 songs</a:t>
            </a:r>
            <a:endParaRPr sz="13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/>
              <a:t>with the average feature values for the dataset</a:t>
            </a:r>
            <a:endParaRPr sz="1300"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Hypothesis 2: Popular songs have much different feature values than the average</a:t>
            </a:r>
            <a:endParaRPr sz="2800"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150" y="748100"/>
            <a:ext cx="4417149" cy="355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 rotWithShape="1">
          <a:blip r:embed="rId4">
            <a:alphaModFix/>
          </a:blip>
          <a:srcRect b="17654" l="0" r="17654" t="0"/>
          <a:stretch/>
        </p:blipFill>
        <p:spPr>
          <a:xfrm>
            <a:off x="564575" y="1560750"/>
            <a:ext cx="415299" cy="41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575" y="1976038"/>
            <a:ext cx="415300" cy="4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 rotWithShape="1">
          <a:blip r:embed="rId6">
            <a:alphaModFix/>
          </a:blip>
          <a:srcRect b="0" l="0" r="46377" t="0"/>
          <a:stretch/>
        </p:blipFill>
        <p:spPr>
          <a:xfrm>
            <a:off x="564575" y="2854475"/>
            <a:ext cx="415301" cy="4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575" y="2412000"/>
            <a:ext cx="415300" cy="4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