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72" r:id="rId2"/>
    <p:sldId id="274" r:id="rId3"/>
    <p:sldId id="275" r:id="rId4"/>
    <p:sldId id="273" r:id="rId5"/>
    <p:sldId id="276" r:id="rId6"/>
    <p:sldId id="278" r:id="rId7"/>
    <p:sldId id="280" r:id="rId8"/>
    <p:sldId id="281" r:id="rId9"/>
    <p:sldId id="279" r:id="rId10"/>
    <p:sldId id="282" r:id="rId11"/>
    <p:sldId id="283" r:id="rId12"/>
    <p:sldId id="284" r:id="rId13"/>
    <p:sldId id="277" r:id="rId14"/>
    <p:sldId id="291" r:id="rId15"/>
    <p:sldId id="288" r:id="rId16"/>
    <p:sldId id="289" r:id="rId17"/>
    <p:sldId id="256" r:id="rId18"/>
    <p:sldId id="257" r:id="rId19"/>
    <p:sldId id="259" r:id="rId20"/>
    <p:sldId id="260" r:id="rId21"/>
    <p:sldId id="262" r:id="rId22"/>
    <p:sldId id="267" r:id="rId23"/>
    <p:sldId id="268" r:id="rId24"/>
    <p:sldId id="285" r:id="rId25"/>
    <p:sldId id="269" r:id="rId26"/>
    <p:sldId id="286" r:id="rId27"/>
    <p:sldId id="287" r:id="rId28"/>
    <p:sldId id="270" r:id="rId29"/>
    <p:sldId id="263" r:id="rId30"/>
    <p:sldId id="266" r:id="rId31"/>
    <p:sldId id="316" r:id="rId32"/>
    <p:sldId id="293" r:id="rId33"/>
    <p:sldId id="264" r:id="rId34"/>
    <p:sldId id="294" r:id="rId35"/>
    <p:sldId id="296" r:id="rId36"/>
    <p:sldId id="295" r:id="rId37"/>
    <p:sldId id="297" r:id="rId38"/>
    <p:sldId id="299" r:id="rId39"/>
    <p:sldId id="298" r:id="rId40"/>
    <p:sldId id="300" r:id="rId41"/>
    <p:sldId id="304" r:id="rId42"/>
    <p:sldId id="303" r:id="rId43"/>
    <p:sldId id="305" r:id="rId44"/>
    <p:sldId id="265" r:id="rId45"/>
    <p:sldId id="308" r:id="rId46"/>
    <p:sldId id="306" r:id="rId47"/>
    <p:sldId id="307" r:id="rId48"/>
    <p:sldId id="312" r:id="rId49"/>
    <p:sldId id="313" r:id="rId50"/>
    <p:sldId id="314" r:id="rId51"/>
    <p:sldId id="309" r:id="rId52"/>
    <p:sldId id="301" r:id="rId53"/>
    <p:sldId id="315" r:id="rId54"/>
    <p:sldId id="302" r:id="rId55"/>
    <p:sldId id="317" r:id="rId56"/>
    <p:sldId id="333" r:id="rId57"/>
    <p:sldId id="334" r:id="rId58"/>
    <p:sldId id="258" r:id="rId59"/>
    <p:sldId id="335" r:id="rId60"/>
    <p:sldId id="336" r:id="rId61"/>
    <p:sldId id="337" r:id="rId62"/>
    <p:sldId id="338" r:id="rId63"/>
    <p:sldId id="339" r:id="rId64"/>
    <p:sldId id="340" r:id="rId65"/>
    <p:sldId id="341" r:id="rId66"/>
    <p:sldId id="342" r:id="rId67"/>
    <p:sldId id="343" r:id="rId68"/>
    <p:sldId id="344" r:id="rId69"/>
    <p:sldId id="346" r:id="rId70"/>
    <p:sldId id="345"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142" autoAdjust="0"/>
  </p:normalViewPr>
  <p:slideViewPr>
    <p:cSldViewPr snapToGrid="0">
      <p:cViewPr varScale="1">
        <p:scale>
          <a:sx n="52" d="100"/>
          <a:sy n="52" d="100"/>
        </p:scale>
        <p:origin x="133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E68026-BC88-4573-BEFE-A03BF858A7B8}" type="datetimeFigureOut">
              <a:rPr lang="en-US" smtClean="0"/>
              <a:t>7/17/2024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6475C-E85C-4060-8B6C-D8BF97EDD790}" type="slidenum">
              <a:rPr lang="en-US" smtClean="0"/>
              <a:t>‹#›</a:t>
            </a:fld>
            <a:endParaRPr lang="en-US"/>
          </a:p>
        </p:txBody>
      </p:sp>
    </p:spTree>
    <p:extLst>
      <p:ext uri="{BB962C8B-B14F-4D97-AF65-F5344CB8AC3E}">
        <p14:creationId xmlns:p14="http://schemas.microsoft.com/office/powerpoint/2010/main" val="1742329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424"/>
                </a:solidFill>
                <a:effectLst/>
                <a:latin typeface="Inter"/>
              </a:rPr>
              <a:t>simplifies the process of building web applications by providing tools and pre-written code for each specific layer of the application.</a:t>
            </a:r>
            <a:endParaRPr lang="en-US" dirty="0"/>
          </a:p>
          <a:p>
            <a:endParaRPr lang="en-US" dirty="0"/>
          </a:p>
        </p:txBody>
      </p:sp>
      <p:sp>
        <p:nvSpPr>
          <p:cNvPr id="4" name="Slide Number Placeholder 3"/>
          <p:cNvSpPr>
            <a:spLocks noGrp="1"/>
          </p:cNvSpPr>
          <p:nvPr>
            <p:ph type="sldNum" sz="quarter" idx="5"/>
          </p:nvPr>
        </p:nvSpPr>
        <p:spPr/>
        <p:txBody>
          <a:bodyPr/>
          <a:lstStyle/>
          <a:p>
            <a:fld id="{7BB6475C-E85C-4060-8B6C-D8BF97EDD790}" type="slidenum">
              <a:rPr lang="en-US" smtClean="0"/>
              <a:t>22</a:t>
            </a:fld>
            <a:endParaRPr lang="en-US"/>
          </a:p>
        </p:txBody>
      </p:sp>
    </p:spTree>
    <p:extLst>
      <p:ext uri="{BB962C8B-B14F-4D97-AF65-F5344CB8AC3E}">
        <p14:creationId xmlns:p14="http://schemas.microsoft.com/office/powerpoint/2010/main" val="1262855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Inter"/>
              </a:rPr>
              <a:t>Many web development frameworks are built using this architecture, and here are some popular examples: AngularJS, Vue.js, Knockout.js, and React.</a:t>
            </a:r>
            <a:endParaRPr lang="en-US" dirty="0"/>
          </a:p>
        </p:txBody>
      </p:sp>
      <p:sp>
        <p:nvSpPr>
          <p:cNvPr id="4" name="Slide Number Placeholder 3"/>
          <p:cNvSpPr>
            <a:spLocks noGrp="1"/>
          </p:cNvSpPr>
          <p:nvPr>
            <p:ph type="sldNum" sz="quarter" idx="5"/>
          </p:nvPr>
        </p:nvSpPr>
        <p:spPr/>
        <p:txBody>
          <a:bodyPr/>
          <a:lstStyle/>
          <a:p>
            <a:fld id="{7BB6475C-E85C-4060-8B6C-D8BF97EDD790}" type="slidenum">
              <a:rPr lang="en-US" smtClean="0"/>
              <a:t>44</a:t>
            </a:fld>
            <a:endParaRPr lang="en-US"/>
          </a:p>
        </p:txBody>
      </p:sp>
    </p:spTree>
    <p:extLst>
      <p:ext uri="{BB962C8B-B14F-4D97-AF65-F5344CB8AC3E}">
        <p14:creationId xmlns:p14="http://schemas.microsoft.com/office/powerpoint/2010/main" val="862418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Inter"/>
              </a:rPr>
              <a:t>Many web development frameworks are built using this architecture, and here are some popular examples: AngularJS, Vue.js, Knockout.js, and React.</a:t>
            </a:r>
            <a:endParaRPr lang="en-US" dirty="0"/>
          </a:p>
        </p:txBody>
      </p:sp>
      <p:sp>
        <p:nvSpPr>
          <p:cNvPr id="4" name="Slide Number Placeholder 3"/>
          <p:cNvSpPr>
            <a:spLocks noGrp="1"/>
          </p:cNvSpPr>
          <p:nvPr>
            <p:ph type="sldNum" sz="quarter" idx="5"/>
          </p:nvPr>
        </p:nvSpPr>
        <p:spPr/>
        <p:txBody>
          <a:bodyPr/>
          <a:lstStyle/>
          <a:p>
            <a:fld id="{7BB6475C-E85C-4060-8B6C-D8BF97EDD790}" type="slidenum">
              <a:rPr lang="en-US" smtClean="0"/>
              <a:t>46</a:t>
            </a:fld>
            <a:endParaRPr lang="en-US"/>
          </a:p>
        </p:txBody>
      </p:sp>
    </p:spTree>
    <p:extLst>
      <p:ext uri="{BB962C8B-B14F-4D97-AF65-F5344CB8AC3E}">
        <p14:creationId xmlns:p14="http://schemas.microsoft.com/office/powerpoint/2010/main" val="1602651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store data in JSON in backend applications + backend application runs on </a:t>
            </a:r>
            <a:r>
              <a:rPr lang="en-US" dirty="0" err="1"/>
              <a:t>nodeJS</a:t>
            </a:r>
            <a:r>
              <a:rPr lang="en-US" dirty="0"/>
              <a:t> + frontend framework that runs the code on the browser + provides runtime system for </a:t>
            </a:r>
            <a:r>
              <a:rPr lang="en-US" dirty="0" err="1"/>
              <a:t>Javascript</a:t>
            </a:r>
            <a:r>
              <a:rPr lang="en-US" dirty="0"/>
              <a:t> on the backend web applications</a:t>
            </a:r>
          </a:p>
          <a:p>
            <a:endParaRPr lang="en-US" dirty="0"/>
          </a:p>
        </p:txBody>
      </p:sp>
      <p:sp>
        <p:nvSpPr>
          <p:cNvPr id="4" name="Slide Number Placeholder 3"/>
          <p:cNvSpPr>
            <a:spLocks noGrp="1"/>
          </p:cNvSpPr>
          <p:nvPr>
            <p:ph type="sldNum" sz="quarter" idx="5"/>
          </p:nvPr>
        </p:nvSpPr>
        <p:spPr/>
        <p:txBody>
          <a:bodyPr/>
          <a:lstStyle/>
          <a:p>
            <a:fld id="{C2F67DC8-5C29-471D-AED4-AE13CAB2A91D}" type="slidenum">
              <a:rPr lang="en-US" smtClean="0"/>
              <a:t>59</a:t>
            </a:fld>
            <a:endParaRPr lang="en-US"/>
          </a:p>
        </p:txBody>
      </p:sp>
    </p:spTree>
    <p:extLst>
      <p:ext uri="{BB962C8B-B14F-4D97-AF65-F5344CB8AC3E}">
        <p14:creationId xmlns:p14="http://schemas.microsoft.com/office/powerpoint/2010/main" val="979982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React </a:t>
            </a:r>
            <a:r>
              <a:rPr lang="en-US" dirty="0" err="1"/>
              <a:t>Js</a:t>
            </a:r>
            <a:r>
              <a:rPr lang="en-US" dirty="0"/>
              <a:t> – </a:t>
            </a:r>
            <a:r>
              <a:rPr lang="en-US" dirty="0" err="1"/>
              <a:t>javascript</a:t>
            </a:r>
            <a:r>
              <a:rPr lang="en-US" dirty="0"/>
              <a:t> lib for creating UI components for web application </a:t>
            </a:r>
          </a:p>
        </p:txBody>
      </p:sp>
      <p:sp>
        <p:nvSpPr>
          <p:cNvPr id="4" name="Slide Number Placeholder 3"/>
          <p:cNvSpPr>
            <a:spLocks noGrp="1"/>
          </p:cNvSpPr>
          <p:nvPr>
            <p:ph type="sldNum" sz="quarter" idx="5"/>
          </p:nvPr>
        </p:nvSpPr>
        <p:spPr/>
        <p:txBody>
          <a:bodyPr/>
          <a:lstStyle/>
          <a:p>
            <a:fld id="{C2F67DC8-5C29-471D-AED4-AE13CAB2A91D}" type="slidenum">
              <a:rPr lang="en-US" smtClean="0"/>
              <a:t>61</a:t>
            </a:fld>
            <a:endParaRPr lang="en-US"/>
          </a:p>
        </p:txBody>
      </p:sp>
    </p:spTree>
    <p:extLst>
      <p:ext uri="{BB962C8B-B14F-4D97-AF65-F5344CB8AC3E}">
        <p14:creationId xmlns:p14="http://schemas.microsoft.com/office/powerpoint/2010/main" val="248048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JSX- </a:t>
            </a:r>
            <a:r>
              <a:rPr lang="en-US" dirty="0" err="1"/>
              <a:t>Javascript</a:t>
            </a:r>
            <a:r>
              <a:rPr lang="en-US" dirty="0"/>
              <a:t> and html</a:t>
            </a:r>
          </a:p>
          <a:p>
            <a:r>
              <a:rPr lang="en-US" dirty="0"/>
              <a:t>Bidirectional – any changes done in view part is reflected in model part as well</a:t>
            </a:r>
          </a:p>
          <a:p>
            <a:r>
              <a:rPr lang="en-US" dirty="0"/>
              <a:t>Unidirectional – the model state is updated and rendered to the view part of the application</a:t>
            </a:r>
          </a:p>
          <a:p>
            <a:endParaRPr lang="en-US" dirty="0"/>
          </a:p>
        </p:txBody>
      </p:sp>
      <p:sp>
        <p:nvSpPr>
          <p:cNvPr id="4" name="Slide Number Placeholder 3"/>
          <p:cNvSpPr>
            <a:spLocks noGrp="1"/>
          </p:cNvSpPr>
          <p:nvPr>
            <p:ph type="sldNum" sz="quarter" idx="5"/>
          </p:nvPr>
        </p:nvSpPr>
        <p:spPr/>
        <p:txBody>
          <a:bodyPr/>
          <a:lstStyle/>
          <a:p>
            <a:fld id="{C2F67DC8-5C29-471D-AED4-AE13CAB2A91D}" type="slidenum">
              <a:rPr lang="en-US" smtClean="0"/>
              <a:t>62</a:t>
            </a:fld>
            <a:endParaRPr lang="en-US"/>
          </a:p>
        </p:txBody>
      </p:sp>
    </p:spTree>
    <p:extLst>
      <p:ext uri="{BB962C8B-B14F-4D97-AF65-F5344CB8AC3E}">
        <p14:creationId xmlns:p14="http://schemas.microsoft.com/office/powerpoint/2010/main" val="1413768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Inter"/>
              </a:rPr>
              <a:t>Both web development frameworks can significantly improve the development process by providing a set of conventions and tools to streamline the creation of complex applications. However, it is essential to choose the proper web development framework for the specific needs of a project, as some frameworks may be more suitable for certain types of applications or development teams.</a:t>
            </a:r>
            <a:endParaRPr lang="en-US" dirty="0"/>
          </a:p>
        </p:txBody>
      </p:sp>
      <p:sp>
        <p:nvSpPr>
          <p:cNvPr id="4" name="Slide Number Placeholder 3"/>
          <p:cNvSpPr>
            <a:spLocks noGrp="1"/>
          </p:cNvSpPr>
          <p:nvPr>
            <p:ph type="sldNum" sz="quarter" idx="5"/>
          </p:nvPr>
        </p:nvSpPr>
        <p:spPr/>
        <p:txBody>
          <a:bodyPr/>
          <a:lstStyle/>
          <a:p>
            <a:fld id="{7BB6475C-E85C-4060-8B6C-D8BF97EDD790}" type="slidenum">
              <a:rPr lang="en-US" smtClean="0"/>
              <a:t>25</a:t>
            </a:fld>
            <a:endParaRPr lang="en-US"/>
          </a:p>
        </p:txBody>
      </p:sp>
    </p:spTree>
    <p:extLst>
      <p:ext uri="{BB962C8B-B14F-4D97-AF65-F5344CB8AC3E}">
        <p14:creationId xmlns:p14="http://schemas.microsoft.com/office/powerpoint/2010/main" val="2938051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 Provides spring and Java server faces, C# </a:t>
            </a:r>
            <a:r>
              <a:rPr lang="en-US" dirty="0" err="1"/>
              <a:t>ASP.core</a:t>
            </a:r>
            <a:r>
              <a:rPr lang="en-US" dirty="0"/>
              <a:t> and ASP.MVC</a:t>
            </a:r>
          </a:p>
        </p:txBody>
      </p:sp>
      <p:sp>
        <p:nvSpPr>
          <p:cNvPr id="4" name="Slide Number Placeholder 3"/>
          <p:cNvSpPr>
            <a:spLocks noGrp="1"/>
          </p:cNvSpPr>
          <p:nvPr>
            <p:ph type="sldNum" sz="quarter" idx="5"/>
          </p:nvPr>
        </p:nvSpPr>
        <p:spPr/>
        <p:txBody>
          <a:bodyPr/>
          <a:lstStyle/>
          <a:p>
            <a:fld id="{7BB6475C-E85C-4060-8B6C-D8BF97EDD790}" type="slidenum">
              <a:rPr lang="en-US" smtClean="0"/>
              <a:t>26</a:t>
            </a:fld>
            <a:endParaRPr lang="en-US"/>
          </a:p>
        </p:txBody>
      </p:sp>
    </p:spTree>
    <p:extLst>
      <p:ext uri="{BB962C8B-B14F-4D97-AF65-F5344CB8AC3E}">
        <p14:creationId xmlns:p14="http://schemas.microsoft.com/office/powerpoint/2010/main" val="1993103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Google Sans"/>
              </a:rPr>
              <a:t>Sinatra</a:t>
            </a:r>
          </a:p>
          <a:p>
            <a:r>
              <a:rPr lang="en-US" dirty="0"/>
              <a:t>Framework on ruby</a:t>
            </a:r>
          </a:p>
          <a:p>
            <a:r>
              <a:rPr lang="en-US" dirty="0"/>
              <a:t>Meteor on JS</a:t>
            </a:r>
          </a:p>
        </p:txBody>
      </p:sp>
      <p:sp>
        <p:nvSpPr>
          <p:cNvPr id="4" name="Slide Number Placeholder 3"/>
          <p:cNvSpPr>
            <a:spLocks noGrp="1"/>
          </p:cNvSpPr>
          <p:nvPr>
            <p:ph type="sldNum" sz="quarter" idx="5"/>
          </p:nvPr>
        </p:nvSpPr>
        <p:spPr/>
        <p:txBody>
          <a:bodyPr/>
          <a:lstStyle/>
          <a:p>
            <a:fld id="{7BB6475C-E85C-4060-8B6C-D8BF97EDD790}" type="slidenum">
              <a:rPr lang="en-US" smtClean="0"/>
              <a:t>27</a:t>
            </a:fld>
            <a:endParaRPr lang="en-US"/>
          </a:p>
        </p:txBody>
      </p:sp>
    </p:spTree>
    <p:extLst>
      <p:ext uri="{BB962C8B-B14F-4D97-AF65-F5344CB8AC3E}">
        <p14:creationId xmlns:p14="http://schemas.microsoft.com/office/powerpoint/2010/main" val="2248610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B6475C-E85C-4060-8B6C-D8BF97EDD790}" type="slidenum">
              <a:rPr lang="en-US" smtClean="0"/>
              <a:t>28</a:t>
            </a:fld>
            <a:endParaRPr lang="en-US"/>
          </a:p>
        </p:txBody>
      </p:sp>
    </p:spTree>
    <p:extLst>
      <p:ext uri="{BB962C8B-B14F-4D97-AF65-F5344CB8AC3E}">
        <p14:creationId xmlns:p14="http://schemas.microsoft.com/office/powerpoint/2010/main" val="1347820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Inter"/>
              </a:rPr>
              <a:t>The presentation tier handles the user interface, the application tier handles the business logic, and the database tier handles data storage and retrieval.</a:t>
            </a:r>
            <a:endParaRPr lang="en-US" dirty="0"/>
          </a:p>
        </p:txBody>
      </p:sp>
      <p:sp>
        <p:nvSpPr>
          <p:cNvPr id="4" name="Slide Number Placeholder 3"/>
          <p:cNvSpPr>
            <a:spLocks noGrp="1"/>
          </p:cNvSpPr>
          <p:nvPr>
            <p:ph type="sldNum" sz="quarter" idx="5"/>
          </p:nvPr>
        </p:nvSpPr>
        <p:spPr/>
        <p:txBody>
          <a:bodyPr/>
          <a:lstStyle/>
          <a:p>
            <a:fld id="{7BB6475C-E85C-4060-8B6C-D8BF97EDD790}" type="slidenum">
              <a:rPr lang="en-US" smtClean="0"/>
              <a:t>30</a:t>
            </a:fld>
            <a:endParaRPr lang="en-US"/>
          </a:p>
        </p:txBody>
      </p:sp>
    </p:spTree>
    <p:extLst>
      <p:ext uri="{BB962C8B-B14F-4D97-AF65-F5344CB8AC3E}">
        <p14:creationId xmlns:p14="http://schemas.microsoft.com/office/powerpoint/2010/main" val="1867506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 is divided into 3 components</a:t>
            </a:r>
          </a:p>
          <a:p>
            <a:r>
              <a:rPr lang="en-US" b="0" i="0" dirty="0">
                <a:solidFill>
                  <a:srgbClr val="242424"/>
                </a:solidFill>
                <a:effectLst/>
                <a:latin typeface="Inter"/>
              </a:rPr>
              <a:t>The model represents the data, the view represents the user interface, and the controller handles user input and business logic. This separation makes the application easier to develop, maintain, and test. Many web development frameworks are built using this architecture, and here are some popular examples: Ruby on Rails, Laravel, Spring, Django, and ASP.NET.</a:t>
            </a:r>
            <a:endParaRPr lang="en-US" dirty="0"/>
          </a:p>
        </p:txBody>
      </p:sp>
      <p:sp>
        <p:nvSpPr>
          <p:cNvPr id="4" name="Slide Number Placeholder 3"/>
          <p:cNvSpPr>
            <a:spLocks noGrp="1"/>
          </p:cNvSpPr>
          <p:nvPr>
            <p:ph type="sldNum" sz="quarter" idx="5"/>
          </p:nvPr>
        </p:nvSpPr>
        <p:spPr/>
        <p:txBody>
          <a:bodyPr/>
          <a:lstStyle/>
          <a:p>
            <a:fld id="{7BB6475C-E85C-4060-8B6C-D8BF97EDD790}" type="slidenum">
              <a:rPr lang="en-US" smtClean="0"/>
              <a:t>33</a:t>
            </a:fld>
            <a:endParaRPr lang="en-US"/>
          </a:p>
        </p:txBody>
      </p:sp>
    </p:spTree>
    <p:extLst>
      <p:ext uri="{BB962C8B-B14F-4D97-AF65-F5344CB8AC3E}">
        <p14:creationId xmlns:p14="http://schemas.microsoft.com/office/powerpoint/2010/main" val="2141806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model is changed, view have to be changed.. But in MVP – if model is changed, presenter will make the changes in view and view need not worry.</a:t>
            </a:r>
          </a:p>
        </p:txBody>
      </p:sp>
      <p:sp>
        <p:nvSpPr>
          <p:cNvPr id="4" name="Slide Number Placeholder 3"/>
          <p:cNvSpPr>
            <a:spLocks noGrp="1"/>
          </p:cNvSpPr>
          <p:nvPr>
            <p:ph type="sldNum" sz="quarter" idx="5"/>
          </p:nvPr>
        </p:nvSpPr>
        <p:spPr/>
        <p:txBody>
          <a:bodyPr/>
          <a:lstStyle/>
          <a:p>
            <a:fld id="{7BB6475C-E85C-4060-8B6C-D8BF97EDD790}" type="slidenum">
              <a:rPr lang="en-US" smtClean="0"/>
              <a:t>35</a:t>
            </a:fld>
            <a:endParaRPr lang="en-US"/>
          </a:p>
        </p:txBody>
      </p:sp>
    </p:spTree>
    <p:extLst>
      <p:ext uri="{BB962C8B-B14F-4D97-AF65-F5344CB8AC3E}">
        <p14:creationId xmlns:p14="http://schemas.microsoft.com/office/powerpoint/2010/main" val="1150494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model is changed, view have to be changed.. But in MVP – if model is changed, presenter will make the changes in view and view need not worry.</a:t>
            </a:r>
          </a:p>
          <a:p>
            <a:endParaRPr lang="en-US" dirty="0"/>
          </a:p>
        </p:txBody>
      </p:sp>
      <p:sp>
        <p:nvSpPr>
          <p:cNvPr id="4" name="Slide Number Placeholder 3"/>
          <p:cNvSpPr>
            <a:spLocks noGrp="1"/>
          </p:cNvSpPr>
          <p:nvPr>
            <p:ph type="sldNum" sz="quarter" idx="5"/>
          </p:nvPr>
        </p:nvSpPr>
        <p:spPr/>
        <p:txBody>
          <a:bodyPr/>
          <a:lstStyle/>
          <a:p>
            <a:fld id="{7BB6475C-E85C-4060-8B6C-D8BF97EDD790}" type="slidenum">
              <a:rPr lang="en-US" smtClean="0"/>
              <a:t>43</a:t>
            </a:fld>
            <a:endParaRPr lang="en-US"/>
          </a:p>
        </p:txBody>
      </p:sp>
    </p:spTree>
    <p:extLst>
      <p:ext uri="{BB962C8B-B14F-4D97-AF65-F5344CB8AC3E}">
        <p14:creationId xmlns:p14="http://schemas.microsoft.com/office/powerpoint/2010/main" val="3400654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6EBD1-29F4-8269-9C11-C8DD2DF3A9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AE3033-6E9B-8FE0-3BA1-026A8772D6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DD390F-266E-800C-2394-045D8F8DB943}"/>
              </a:ext>
            </a:extLst>
          </p:cNvPr>
          <p:cNvSpPr>
            <a:spLocks noGrp="1"/>
          </p:cNvSpPr>
          <p:nvPr>
            <p:ph type="dt" sz="half" idx="10"/>
          </p:nvPr>
        </p:nvSpPr>
        <p:spPr/>
        <p:txBody>
          <a:bodyPr/>
          <a:lstStyle/>
          <a:p>
            <a:fld id="{D2B73300-9BEC-4053-8470-95FFC2FEF41A}" type="datetimeFigureOut">
              <a:rPr lang="en-US" smtClean="0"/>
              <a:t>7/17/2024</a:t>
            </a:fld>
            <a:endParaRPr lang="en-US"/>
          </a:p>
        </p:txBody>
      </p:sp>
      <p:sp>
        <p:nvSpPr>
          <p:cNvPr id="5" name="Footer Placeholder 4">
            <a:extLst>
              <a:ext uri="{FF2B5EF4-FFF2-40B4-BE49-F238E27FC236}">
                <a16:creationId xmlns:a16="http://schemas.microsoft.com/office/drawing/2014/main" id="{90E4343A-5FF5-E62F-8EB4-6A7DF140AB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66830-3626-DA4D-7782-58B0386E3B0B}"/>
              </a:ext>
            </a:extLst>
          </p:cNvPr>
          <p:cNvSpPr>
            <a:spLocks noGrp="1"/>
          </p:cNvSpPr>
          <p:nvPr>
            <p:ph type="sldNum" sz="quarter" idx="12"/>
          </p:nvPr>
        </p:nvSpPr>
        <p:spPr/>
        <p:txBody>
          <a:bodyPr/>
          <a:lstStyle/>
          <a:p>
            <a:fld id="{377A0696-114B-4C3B-BF0F-F05B014AC3EE}" type="slidenum">
              <a:rPr lang="en-US" smtClean="0"/>
              <a:t>‹#›</a:t>
            </a:fld>
            <a:endParaRPr lang="en-US"/>
          </a:p>
        </p:txBody>
      </p:sp>
    </p:spTree>
    <p:extLst>
      <p:ext uri="{BB962C8B-B14F-4D97-AF65-F5344CB8AC3E}">
        <p14:creationId xmlns:p14="http://schemas.microsoft.com/office/powerpoint/2010/main" val="478240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DBE5E-2F18-8C54-0551-77797A98CB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CA3FB3-6BAA-B5FA-CA13-7244A0D684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D45DC7-1163-E934-9517-88F8D6149DAB}"/>
              </a:ext>
            </a:extLst>
          </p:cNvPr>
          <p:cNvSpPr>
            <a:spLocks noGrp="1"/>
          </p:cNvSpPr>
          <p:nvPr>
            <p:ph type="dt" sz="half" idx="10"/>
          </p:nvPr>
        </p:nvSpPr>
        <p:spPr/>
        <p:txBody>
          <a:bodyPr/>
          <a:lstStyle/>
          <a:p>
            <a:fld id="{D2B73300-9BEC-4053-8470-95FFC2FEF41A}" type="datetimeFigureOut">
              <a:rPr lang="en-US" smtClean="0"/>
              <a:t>7/17/2024</a:t>
            </a:fld>
            <a:endParaRPr lang="en-US"/>
          </a:p>
        </p:txBody>
      </p:sp>
      <p:sp>
        <p:nvSpPr>
          <p:cNvPr id="5" name="Footer Placeholder 4">
            <a:extLst>
              <a:ext uri="{FF2B5EF4-FFF2-40B4-BE49-F238E27FC236}">
                <a16:creationId xmlns:a16="http://schemas.microsoft.com/office/drawing/2014/main" id="{5AF1DFEE-DAD8-E61A-77CB-B0FE0BE80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DB5E95-69D9-6AB6-5841-A6E7FDDA61F2}"/>
              </a:ext>
            </a:extLst>
          </p:cNvPr>
          <p:cNvSpPr>
            <a:spLocks noGrp="1"/>
          </p:cNvSpPr>
          <p:nvPr>
            <p:ph type="sldNum" sz="quarter" idx="12"/>
          </p:nvPr>
        </p:nvSpPr>
        <p:spPr/>
        <p:txBody>
          <a:bodyPr/>
          <a:lstStyle/>
          <a:p>
            <a:fld id="{377A0696-114B-4C3B-BF0F-F05B014AC3EE}" type="slidenum">
              <a:rPr lang="en-US" smtClean="0"/>
              <a:t>‹#›</a:t>
            </a:fld>
            <a:endParaRPr lang="en-US"/>
          </a:p>
        </p:txBody>
      </p:sp>
    </p:spTree>
    <p:extLst>
      <p:ext uri="{BB962C8B-B14F-4D97-AF65-F5344CB8AC3E}">
        <p14:creationId xmlns:p14="http://schemas.microsoft.com/office/powerpoint/2010/main" val="3451817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F218CB-2B66-F2BD-02E0-C9F63FC55F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D3434E-25C5-63E4-1D5E-1C6F598AC3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638157-732A-E3D4-9B6B-544CB39E9930}"/>
              </a:ext>
            </a:extLst>
          </p:cNvPr>
          <p:cNvSpPr>
            <a:spLocks noGrp="1"/>
          </p:cNvSpPr>
          <p:nvPr>
            <p:ph type="dt" sz="half" idx="10"/>
          </p:nvPr>
        </p:nvSpPr>
        <p:spPr/>
        <p:txBody>
          <a:bodyPr/>
          <a:lstStyle/>
          <a:p>
            <a:fld id="{D2B73300-9BEC-4053-8470-95FFC2FEF41A}" type="datetimeFigureOut">
              <a:rPr lang="en-US" smtClean="0"/>
              <a:t>7/17/2024</a:t>
            </a:fld>
            <a:endParaRPr lang="en-US"/>
          </a:p>
        </p:txBody>
      </p:sp>
      <p:sp>
        <p:nvSpPr>
          <p:cNvPr id="5" name="Footer Placeholder 4">
            <a:extLst>
              <a:ext uri="{FF2B5EF4-FFF2-40B4-BE49-F238E27FC236}">
                <a16:creationId xmlns:a16="http://schemas.microsoft.com/office/drawing/2014/main" id="{4597AC92-A7F6-0B25-A05F-0CB971DC2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E674D-71FC-304E-9BEC-E5C083DE0194}"/>
              </a:ext>
            </a:extLst>
          </p:cNvPr>
          <p:cNvSpPr>
            <a:spLocks noGrp="1"/>
          </p:cNvSpPr>
          <p:nvPr>
            <p:ph type="sldNum" sz="quarter" idx="12"/>
          </p:nvPr>
        </p:nvSpPr>
        <p:spPr/>
        <p:txBody>
          <a:bodyPr/>
          <a:lstStyle/>
          <a:p>
            <a:fld id="{377A0696-114B-4C3B-BF0F-F05B014AC3EE}" type="slidenum">
              <a:rPr lang="en-US" smtClean="0"/>
              <a:t>‹#›</a:t>
            </a:fld>
            <a:endParaRPr lang="en-US"/>
          </a:p>
        </p:txBody>
      </p:sp>
    </p:spTree>
    <p:extLst>
      <p:ext uri="{BB962C8B-B14F-4D97-AF65-F5344CB8AC3E}">
        <p14:creationId xmlns:p14="http://schemas.microsoft.com/office/powerpoint/2010/main" val="347076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5BA8A-7D6E-4FF9-BC8E-4EE79358817D}"/>
              </a:ext>
            </a:extLst>
          </p:cNvPr>
          <p:cNvSpPr>
            <a:spLocks noGrp="1"/>
          </p:cNvSpPr>
          <p:nvPr>
            <p:ph type="title"/>
          </p:nvPr>
        </p:nvSpPr>
        <p:spPr/>
        <p:txBody>
          <a:bodyPr/>
          <a:lstStyle>
            <a:lvl1pPr>
              <a:defRPr>
                <a:latin typeface="ADLaM Display" panose="02010000000000000000" pitchFamily="2" charset="0"/>
                <a:ea typeface="ADLaM Display" panose="02010000000000000000" pitchFamily="2" charset="0"/>
                <a:cs typeface="ADLaM Display" panose="02010000000000000000"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AF9D2E15-A177-7049-D228-6D46389CCF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49B307-229B-0FF0-8C0F-F2278AA8E0AC}"/>
              </a:ext>
            </a:extLst>
          </p:cNvPr>
          <p:cNvSpPr>
            <a:spLocks noGrp="1"/>
          </p:cNvSpPr>
          <p:nvPr>
            <p:ph type="dt" sz="half" idx="10"/>
          </p:nvPr>
        </p:nvSpPr>
        <p:spPr/>
        <p:txBody>
          <a:bodyPr/>
          <a:lstStyle/>
          <a:p>
            <a:fld id="{D2B73300-9BEC-4053-8470-95FFC2FEF41A}" type="datetimeFigureOut">
              <a:rPr lang="en-US" smtClean="0"/>
              <a:t>7/17/2024</a:t>
            </a:fld>
            <a:endParaRPr lang="en-US"/>
          </a:p>
        </p:txBody>
      </p:sp>
      <p:sp>
        <p:nvSpPr>
          <p:cNvPr id="5" name="Footer Placeholder 4">
            <a:extLst>
              <a:ext uri="{FF2B5EF4-FFF2-40B4-BE49-F238E27FC236}">
                <a16:creationId xmlns:a16="http://schemas.microsoft.com/office/drawing/2014/main" id="{2A67915B-FB97-70F2-7514-7D4D5EEC6B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D0A159-0190-3B5A-A592-2B59D9595E2A}"/>
              </a:ext>
            </a:extLst>
          </p:cNvPr>
          <p:cNvSpPr>
            <a:spLocks noGrp="1"/>
          </p:cNvSpPr>
          <p:nvPr>
            <p:ph type="sldNum" sz="quarter" idx="12"/>
          </p:nvPr>
        </p:nvSpPr>
        <p:spPr/>
        <p:txBody>
          <a:bodyPr/>
          <a:lstStyle/>
          <a:p>
            <a:fld id="{377A0696-114B-4C3B-BF0F-F05B014AC3EE}" type="slidenum">
              <a:rPr lang="en-US" smtClean="0"/>
              <a:t>‹#›</a:t>
            </a:fld>
            <a:endParaRPr lang="en-US"/>
          </a:p>
        </p:txBody>
      </p:sp>
    </p:spTree>
    <p:extLst>
      <p:ext uri="{BB962C8B-B14F-4D97-AF65-F5344CB8AC3E}">
        <p14:creationId xmlns:p14="http://schemas.microsoft.com/office/powerpoint/2010/main" val="3250645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39082-4F7F-6146-7214-515BB34786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FB05E3-7245-08DA-DE59-7F1225D058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202195-1FE4-D0AE-5C02-2D7F9473C998}"/>
              </a:ext>
            </a:extLst>
          </p:cNvPr>
          <p:cNvSpPr>
            <a:spLocks noGrp="1"/>
          </p:cNvSpPr>
          <p:nvPr>
            <p:ph type="dt" sz="half" idx="10"/>
          </p:nvPr>
        </p:nvSpPr>
        <p:spPr/>
        <p:txBody>
          <a:bodyPr/>
          <a:lstStyle/>
          <a:p>
            <a:fld id="{D2B73300-9BEC-4053-8470-95FFC2FEF41A}" type="datetimeFigureOut">
              <a:rPr lang="en-US" smtClean="0"/>
              <a:t>7/17/2024</a:t>
            </a:fld>
            <a:endParaRPr lang="en-US"/>
          </a:p>
        </p:txBody>
      </p:sp>
      <p:sp>
        <p:nvSpPr>
          <p:cNvPr id="5" name="Footer Placeholder 4">
            <a:extLst>
              <a:ext uri="{FF2B5EF4-FFF2-40B4-BE49-F238E27FC236}">
                <a16:creationId xmlns:a16="http://schemas.microsoft.com/office/drawing/2014/main" id="{6BCAAAF7-461E-024E-ACD8-8B37BEEE2E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1B94C9-0C3D-A87A-B2D9-B52FD608335E}"/>
              </a:ext>
            </a:extLst>
          </p:cNvPr>
          <p:cNvSpPr>
            <a:spLocks noGrp="1"/>
          </p:cNvSpPr>
          <p:nvPr>
            <p:ph type="sldNum" sz="quarter" idx="12"/>
          </p:nvPr>
        </p:nvSpPr>
        <p:spPr/>
        <p:txBody>
          <a:bodyPr/>
          <a:lstStyle/>
          <a:p>
            <a:fld id="{377A0696-114B-4C3B-BF0F-F05B014AC3EE}" type="slidenum">
              <a:rPr lang="en-US" smtClean="0"/>
              <a:t>‹#›</a:t>
            </a:fld>
            <a:endParaRPr lang="en-US"/>
          </a:p>
        </p:txBody>
      </p:sp>
    </p:spTree>
    <p:extLst>
      <p:ext uri="{BB962C8B-B14F-4D97-AF65-F5344CB8AC3E}">
        <p14:creationId xmlns:p14="http://schemas.microsoft.com/office/powerpoint/2010/main" val="933492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A9353-13D4-342C-A7F4-0A44AF567C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D23989-EA9D-403A-FAA3-836285EDEB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0D39FA-0B19-C850-98AB-99F54D530E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F539B3-B925-A4B9-C791-71BE2EC02C17}"/>
              </a:ext>
            </a:extLst>
          </p:cNvPr>
          <p:cNvSpPr>
            <a:spLocks noGrp="1"/>
          </p:cNvSpPr>
          <p:nvPr>
            <p:ph type="dt" sz="half" idx="10"/>
          </p:nvPr>
        </p:nvSpPr>
        <p:spPr/>
        <p:txBody>
          <a:bodyPr/>
          <a:lstStyle/>
          <a:p>
            <a:fld id="{D2B73300-9BEC-4053-8470-95FFC2FEF41A}" type="datetimeFigureOut">
              <a:rPr lang="en-US" smtClean="0"/>
              <a:t>7/17/2024</a:t>
            </a:fld>
            <a:endParaRPr lang="en-US"/>
          </a:p>
        </p:txBody>
      </p:sp>
      <p:sp>
        <p:nvSpPr>
          <p:cNvPr id="6" name="Footer Placeholder 5">
            <a:extLst>
              <a:ext uri="{FF2B5EF4-FFF2-40B4-BE49-F238E27FC236}">
                <a16:creationId xmlns:a16="http://schemas.microsoft.com/office/drawing/2014/main" id="{167B88F9-B5BE-02D8-2F51-3EFB16179B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87EF3C-85B3-C60F-6A04-D5CE76B6ADC9}"/>
              </a:ext>
            </a:extLst>
          </p:cNvPr>
          <p:cNvSpPr>
            <a:spLocks noGrp="1"/>
          </p:cNvSpPr>
          <p:nvPr>
            <p:ph type="sldNum" sz="quarter" idx="12"/>
          </p:nvPr>
        </p:nvSpPr>
        <p:spPr/>
        <p:txBody>
          <a:bodyPr/>
          <a:lstStyle/>
          <a:p>
            <a:fld id="{377A0696-114B-4C3B-BF0F-F05B014AC3EE}" type="slidenum">
              <a:rPr lang="en-US" smtClean="0"/>
              <a:t>‹#›</a:t>
            </a:fld>
            <a:endParaRPr lang="en-US"/>
          </a:p>
        </p:txBody>
      </p:sp>
    </p:spTree>
    <p:extLst>
      <p:ext uri="{BB962C8B-B14F-4D97-AF65-F5344CB8AC3E}">
        <p14:creationId xmlns:p14="http://schemas.microsoft.com/office/powerpoint/2010/main" val="4093546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FE405-9B1F-B2CA-9135-CC7CA548A5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C4E7EC-936A-AE61-70F9-D53EB95327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A3FBF6-4680-4315-0329-9DB59602B8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154E4B-A214-C770-53FD-8D44EA209B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4C221E-EF06-9A5B-447C-4CBA3B11EC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06E41C-E941-A5E6-A88D-63CF34E5580D}"/>
              </a:ext>
            </a:extLst>
          </p:cNvPr>
          <p:cNvSpPr>
            <a:spLocks noGrp="1"/>
          </p:cNvSpPr>
          <p:nvPr>
            <p:ph type="dt" sz="half" idx="10"/>
          </p:nvPr>
        </p:nvSpPr>
        <p:spPr/>
        <p:txBody>
          <a:bodyPr/>
          <a:lstStyle/>
          <a:p>
            <a:fld id="{D2B73300-9BEC-4053-8470-95FFC2FEF41A}" type="datetimeFigureOut">
              <a:rPr lang="en-US" smtClean="0"/>
              <a:t>7/17/2024</a:t>
            </a:fld>
            <a:endParaRPr lang="en-US"/>
          </a:p>
        </p:txBody>
      </p:sp>
      <p:sp>
        <p:nvSpPr>
          <p:cNvPr id="8" name="Footer Placeholder 7">
            <a:extLst>
              <a:ext uri="{FF2B5EF4-FFF2-40B4-BE49-F238E27FC236}">
                <a16:creationId xmlns:a16="http://schemas.microsoft.com/office/drawing/2014/main" id="{5A1EDBF5-67EE-DF5A-5E32-C239D49126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108408-A61D-3341-95C6-5A2D193397E7}"/>
              </a:ext>
            </a:extLst>
          </p:cNvPr>
          <p:cNvSpPr>
            <a:spLocks noGrp="1"/>
          </p:cNvSpPr>
          <p:nvPr>
            <p:ph type="sldNum" sz="quarter" idx="12"/>
          </p:nvPr>
        </p:nvSpPr>
        <p:spPr/>
        <p:txBody>
          <a:bodyPr/>
          <a:lstStyle/>
          <a:p>
            <a:fld id="{377A0696-114B-4C3B-BF0F-F05B014AC3EE}" type="slidenum">
              <a:rPr lang="en-US" smtClean="0"/>
              <a:t>‹#›</a:t>
            </a:fld>
            <a:endParaRPr lang="en-US"/>
          </a:p>
        </p:txBody>
      </p:sp>
    </p:spTree>
    <p:extLst>
      <p:ext uri="{BB962C8B-B14F-4D97-AF65-F5344CB8AC3E}">
        <p14:creationId xmlns:p14="http://schemas.microsoft.com/office/powerpoint/2010/main" val="3526949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6861C-6BFE-DA1A-DF72-8A2845C412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444D5E-5BE0-7A2B-870A-3BA7987579B4}"/>
              </a:ext>
            </a:extLst>
          </p:cNvPr>
          <p:cNvSpPr>
            <a:spLocks noGrp="1"/>
          </p:cNvSpPr>
          <p:nvPr>
            <p:ph type="dt" sz="half" idx="10"/>
          </p:nvPr>
        </p:nvSpPr>
        <p:spPr/>
        <p:txBody>
          <a:bodyPr/>
          <a:lstStyle/>
          <a:p>
            <a:fld id="{D2B73300-9BEC-4053-8470-95FFC2FEF41A}" type="datetimeFigureOut">
              <a:rPr lang="en-US" smtClean="0"/>
              <a:t>7/17/2024</a:t>
            </a:fld>
            <a:endParaRPr lang="en-US"/>
          </a:p>
        </p:txBody>
      </p:sp>
      <p:sp>
        <p:nvSpPr>
          <p:cNvPr id="4" name="Footer Placeholder 3">
            <a:extLst>
              <a:ext uri="{FF2B5EF4-FFF2-40B4-BE49-F238E27FC236}">
                <a16:creationId xmlns:a16="http://schemas.microsoft.com/office/drawing/2014/main" id="{769D0C88-E358-5424-C21B-73CF0D62A6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2C9078-DB86-F7FE-5ACB-212F60144E5F}"/>
              </a:ext>
            </a:extLst>
          </p:cNvPr>
          <p:cNvSpPr>
            <a:spLocks noGrp="1"/>
          </p:cNvSpPr>
          <p:nvPr>
            <p:ph type="sldNum" sz="quarter" idx="12"/>
          </p:nvPr>
        </p:nvSpPr>
        <p:spPr/>
        <p:txBody>
          <a:bodyPr/>
          <a:lstStyle/>
          <a:p>
            <a:fld id="{377A0696-114B-4C3B-BF0F-F05B014AC3EE}" type="slidenum">
              <a:rPr lang="en-US" smtClean="0"/>
              <a:t>‹#›</a:t>
            </a:fld>
            <a:endParaRPr lang="en-US"/>
          </a:p>
        </p:txBody>
      </p:sp>
    </p:spTree>
    <p:extLst>
      <p:ext uri="{BB962C8B-B14F-4D97-AF65-F5344CB8AC3E}">
        <p14:creationId xmlns:p14="http://schemas.microsoft.com/office/powerpoint/2010/main" val="812361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A79B01-37EB-FA1C-1D95-ACEFBCC6B701}"/>
              </a:ext>
            </a:extLst>
          </p:cNvPr>
          <p:cNvSpPr>
            <a:spLocks noGrp="1"/>
          </p:cNvSpPr>
          <p:nvPr>
            <p:ph type="dt" sz="half" idx="10"/>
          </p:nvPr>
        </p:nvSpPr>
        <p:spPr/>
        <p:txBody>
          <a:bodyPr/>
          <a:lstStyle/>
          <a:p>
            <a:fld id="{D2B73300-9BEC-4053-8470-95FFC2FEF41A}" type="datetimeFigureOut">
              <a:rPr lang="en-US" smtClean="0"/>
              <a:t>7/17/2024</a:t>
            </a:fld>
            <a:endParaRPr lang="en-US"/>
          </a:p>
        </p:txBody>
      </p:sp>
      <p:sp>
        <p:nvSpPr>
          <p:cNvPr id="3" name="Footer Placeholder 2">
            <a:extLst>
              <a:ext uri="{FF2B5EF4-FFF2-40B4-BE49-F238E27FC236}">
                <a16:creationId xmlns:a16="http://schemas.microsoft.com/office/drawing/2014/main" id="{240BFAAB-2169-A506-BB26-56B1B2631F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615C17-E616-1940-EC31-F9D6F296F5B3}"/>
              </a:ext>
            </a:extLst>
          </p:cNvPr>
          <p:cNvSpPr>
            <a:spLocks noGrp="1"/>
          </p:cNvSpPr>
          <p:nvPr>
            <p:ph type="sldNum" sz="quarter" idx="12"/>
          </p:nvPr>
        </p:nvSpPr>
        <p:spPr/>
        <p:txBody>
          <a:bodyPr/>
          <a:lstStyle/>
          <a:p>
            <a:fld id="{377A0696-114B-4C3B-BF0F-F05B014AC3EE}" type="slidenum">
              <a:rPr lang="en-US" smtClean="0"/>
              <a:t>‹#›</a:t>
            </a:fld>
            <a:endParaRPr lang="en-US"/>
          </a:p>
        </p:txBody>
      </p:sp>
    </p:spTree>
    <p:extLst>
      <p:ext uri="{BB962C8B-B14F-4D97-AF65-F5344CB8AC3E}">
        <p14:creationId xmlns:p14="http://schemas.microsoft.com/office/powerpoint/2010/main" val="156046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D768B-F32D-315F-9B67-131D5A8C8B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5093C7-FE22-4C4D-2AA6-2AD28D6E73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184017-3C92-AE32-271E-0A75C6F09D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6CD047-2911-DFC5-73B6-09EFA26B83DF}"/>
              </a:ext>
            </a:extLst>
          </p:cNvPr>
          <p:cNvSpPr>
            <a:spLocks noGrp="1"/>
          </p:cNvSpPr>
          <p:nvPr>
            <p:ph type="dt" sz="half" idx="10"/>
          </p:nvPr>
        </p:nvSpPr>
        <p:spPr/>
        <p:txBody>
          <a:bodyPr/>
          <a:lstStyle/>
          <a:p>
            <a:fld id="{D2B73300-9BEC-4053-8470-95FFC2FEF41A}" type="datetimeFigureOut">
              <a:rPr lang="en-US" smtClean="0"/>
              <a:t>7/17/2024</a:t>
            </a:fld>
            <a:endParaRPr lang="en-US"/>
          </a:p>
        </p:txBody>
      </p:sp>
      <p:sp>
        <p:nvSpPr>
          <p:cNvPr id="6" name="Footer Placeholder 5">
            <a:extLst>
              <a:ext uri="{FF2B5EF4-FFF2-40B4-BE49-F238E27FC236}">
                <a16:creationId xmlns:a16="http://schemas.microsoft.com/office/drawing/2014/main" id="{8510606C-5995-5CFE-C8A3-8DED8E2022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EA94A2-CA63-7AB4-3CAB-AF070CD4CA9E}"/>
              </a:ext>
            </a:extLst>
          </p:cNvPr>
          <p:cNvSpPr>
            <a:spLocks noGrp="1"/>
          </p:cNvSpPr>
          <p:nvPr>
            <p:ph type="sldNum" sz="quarter" idx="12"/>
          </p:nvPr>
        </p:nvSpPr>
        <p:spPr/>
        <p:txBody>
          <a:bodyPr/>
          <a:lstStyle/>
          <a:p>
            <a:fld id="{377A0696-114B-4C3B-BF0F-F05B014AC3EE}" type="slidenum">
              <a:rPr lang="en-US" smtClean="0"/>
              <a:t>‹#›</a:t>
            </a:fld>
            <a:endParaRPr lang="en-US"/>
          </a:p>
        </p:txBody>
      </p:sp>
    </p:spTree>
    <p:extLst>
      <p:ext uri="{BB962C8B-B14F-4D97-AF65-F5344CB8AC3E}">
        <p14:creationId xmlns:p14="http://schemas.microsoft.com/office/powerpoint/2010/main" val="1181865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E1C83-DD8D-064F-0572-652BD66D3B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71E69B-BF16-00D2-CC50-BD49BF036F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7CABBF-740C-5111-51E1-54B0987090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38FBF9-1E96-AE99-552E-47376016190C}"/>
              </a:ext>
            </a:extLst>
          </p:cNvPr>
          <p:cNvSpPr>
            <a:spLocks noGrp="1"/>
          </p:cNvSpPr>
          <p:nvPr>
            <p:ph type="dt" sz="half" idx="10"/>
          </p:nvPr>
        </p:nvSpPr>
        <p:spPr/>
        <p:txBody>
          <a:bodyPr/>
          <a:lstStyle/>
          <a:p>
            <a:fld id="{D2B73300-9BEC-4053-8470-95FFC2FEF41A}" type="datetimeFigureOut">
              <a:rPr lang="en-US" smtClean="0"/>
              <a:t>7/17/2024</a:t>
            </a:fld>
            <a:endParaRPr lang="en-US"/>
          </a:p>
        </p:txBody>
      </p:sp>
      <p:sp>
        <p:nvSpPr>
          <p:cNvPr id="6" name="Footer Placeholder 5">
            <a:extLst>
              <a:ext uri="{FF2B5EF4-FFF2-40B4-BE49-F238E27FC236}">
                <a16:creationId xmlns:a16="http://schemas.microsoft.com/office/drawing/2014/main" id="{C18D0335-2762-E126-FBCE-BCE25C2622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44210D-41C6-669D-BEB7-7A8F28C77AC3}"/>
              </a:ext>
            </a:extLst>
          </p:cNvPr>
          <p:cNvSpPr>
            <a:spLocks noGrp="1"/>
          </p:cNvSpPr>
          <p:nvPr>
            <p:ph type="sldNum" sz="quarter" idx="12"/>
          </p:nvPr>
        </p:nvSpPr>
        <p:spPr/>
        <p:txBody>
          <a:bodyPr/>
          <a:lstStyle/>
          <a:p>
            <a:fld id="{377A0696-114B-4C3B-BF0F-F05B014AC3EE}" type="slidenum">
              <a:rPr lang="en-US" smtClean="0"/>
              <a:t>‹#›</a:t>
            </a:fld>
            <a:endParaRPr lang="en-US"/>
          </a:p>
        </p:txBody>
      </p:sp>
    </p:spTree>
    <p:extLst>
      <p:ext uri="{BB962C8B-B14F-4D97-AF65-F5344CB8AC3E}">
        <p14:creationId xmlns:p14="http://schemas.microsoft.com/office/powerpoint/2010/main" val="1089605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AC6BE-6399-C285-ADE3-BEAB289D17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3C78F1-0C3B-CC5B-8FD0-69AC84CCD8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5B7801-1A77-EB14-BB53-72EBBB357D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73300-9BEC-4053-8470-95FFC2FEF41A}" type="datetimeFigureOut">
              <a:rPr lang="en-US" smtClean="0"/>
              <a:t>7/17/2024</a:t>
            </a:fld>
            <a:endParaRPr lang="en-US"/>
          </a:p>
        </p:txBody>
      </p:sp>
      <p:sp>
        <p:nvSpPr>
          <p:cNvPr id="5" name="Footer Placeholder 4">
            <a:extLst>
              <a:ext uri="{FF2B5EF4-FFF2-40B4-BE49-F238E27FC236}">
                <a16:creationId xmlns:a16="http://schemas.microsoft.com/office/drawing/2014/main" id="{BA6D6F4F-C7CC-B492-F65B-1E1BCB3A9B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335E46-9DF5-EECE-3C21-BA4B8ED62D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7A0696-114B-4C3B-BF0F-F05B014AC3EE}" type="slidenum">
              <a:rPr lang="en-US" smtClean="0"/>
              <a:t>‹#›</a:t>
            </a:fld>
            <a:endParaRPr lang="en-US"/>
          </a:p>
        </p:txBody>
      </p:sp>
    </p:spTree>
    <p:extLst>
      <p:ext uri="{BB962C8B-B14F-4D97-AF65-F5344CB8AC3E}">
        <p14:creationId xmlns:p14="http://schemas.microsoft.com/office/powerpoint/2010/main" val="2736030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www.lambdatest.com/blog/how-to-make-a-cross-browser-compatible-websit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474DE-1510-7E9F-8602-E4EF7502D2A1}"/>
              </a:ext>
            </a:extLst>
          </p:cNvPr>
          <p:cNvSpPr>
            <a:spLocks noGrp="1"/>
          </p:cNvSpPr>
          <p:nvPr>
            <p:ph type="ctrTitle"/>
          </p:nvPr>
        </p:nvSpPr>
        <p:spPr/>
        <p:txBody>
          <a:bodyPr/>
          <a:lstStyle/>
          <a:p>
            <a:r>
              <a:rPr lang="en-US" b="1" dirty="0">
                <a:latin typeface="ADLaM Display" panose="02010000000000000000" pitchFamily="2" charset="0"/>
                <a:ea typeface="ADLaM Display" panose="02010000000000000000" pitchFamily="2" charset="0"/>
                <a:cs typeface="ADLaM Display" panose="02010000000000000000" pitchFamily="2" charset="0"/>
              </a:rPr>
              <a:t>Full Stack Development</a:t>
            </a:r>
          </a:p>
        </p:txBody>
      </p:sp>
      <p:sp>
        <p:nvSpPr>
          <p:cNvPr id="3" name="Subtitle 2">
            <a:extLst>
              <a:ext uri="{FF2B5EF4-FFF2-40B4-BE49-F238E27FC236}">
                <a16:creationId xmlns:a16="http://schemas.microsoft.com/office/drawing/2014/main" id="{6E4F103D-F858-5321-3D34-665417DD89DF}"/>
              </a:ext>
            </a:extLst>
          </p:cNvPr>
          <p:cNvSpPr>
            <a:spLocks noGrp="1"/>
          </p:cNvSpPr>
          <p:nvPr>
            <p:ph type="subTitle" idx="1"/>
          </p:nvPr>
        </p:nvSpPr>
        <p:spPr/>
        <p:txBody>
          <a:bodyPr/>
          <a:lstStyle/>
          <a:p>
            <a:r>
              <a:rPr lang="en-US" sz="4400" dirty="0">
                <a:latin typeface="ADLaM Display" panose="02010000000000000000" pitchFamily="2" charset="0"/>
                <a:ea typeface="ADLaM Display" panose="02010000000000000000" pitchFamily="2" charset="0"/>
                <a:cs typeface="ADLaM Display" panose="02010000000000000000" pitchFamily="2" charset="0"/>
              </a:rPr>
              <a:t>Gurupriya M</a:t>
            </a:r>
            <a:endParaRPr lang="en-US"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488568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1116-F378-0384-22F7-E47CF6C12DA2}"/>
              </a:ext>
            </a:extLst>
          </p:cNvPr>
          <p:cNvSpPr>
            <a:spLocks noGrp="1"/>
          </p:cNvSpPr>
          <p:nvPr>
            <p:ph type="title"/>
          </p:nvPr>
        </p:nvSpPr>
        <p:spPr/>
        <p:txBody>
          <a:bodyPr/>
          <a:lstStyle/>
          <a:p>
            <a:r>
              <a:rPr lang="en-US" dirty="0"/>
              <a:t>HTML - Hyper Text Markup Language</a:t>
            </a:r>
          </a:p>
        </p:txBody>
      </p:sp>
      <p:sp>
        <p:nvSpPr>
          <p:cNvPr id="3" name="Content Placeholder 2">
            <a:extLst>
              <a:ext uri="{FF2B5EF4-FFF2-40B4-BE49-F238E27FC236}">
                <a16:creationId xmlns:a16="http://schemas.microsoft.com/office/drawing/2014/main" id="{69D66146-EB19-3724-F601-079E29236991}"/>
              </a:ext>
            </a:extLst>
          </p:cNvPr>
          <p:cNvSpPr>
            <a:spLocks noGrp="1"/>
          </p:cNvSpPr>
          <p:nvPr>
            <p:ph idx="1"/>
          </p:nvPr>
        </p:nvSpPr>
        <p:spPr/>
        <p:txBody>
          <a:bodyPr/>
          <a:lstStyle/>
          <a:p>
            <a:pPr marL="0" indent="0">
              <a:buNone/>
            </a:pPr>
            <a:r>
              <a:rPr lang="en-US" b="0" i="0" dirty="0">
                <a:solidFill>
                  <a:srgbClr val="373737"/>
                </a:solidFill>
                <a:effectLst/>
                <a:latin typeface="Helvetica Neue"/>
              </a:rPr>
              <a:t> A markup language is a set of markup tags.  </a:t>
            </a:r>
          </a:p>
          <a:p>
            <a:endParaRPr lang="en-US" dirty="0">
              <a:solidFill>
                <a:srgbClr val="373737"/>
              </a:solidFill>
              <a:latin typeface="Helvetica Neue"/>
            </a:endParaRPr>
          </a:p>
          <a:p>
            <a:pPr marL="0" indent="0">
              <a:buNone/>
            </a:pPr>
            <a:r>
              <a:rPr lang="en-US" b="0" i="0" dirty="0">
                <a:solidFill>
                  <a:srgbClr val="373737"/>
                </a:solidFill>
                <a:effectLst/>
                <a:latin typeface="Helvetica Neue"/>
              </a:rPr>
              <a:t>HTML documents are described by HTML tags. </a:t>
            </a:r>
          </a:p>
          <a:p>
            <a:pPr marL="0" indent="0">
              <a:buNone/>
            </a:pPr>
            <a:r>
              <a:rPr lang="en-US" b="0" i="0" dirty="0">
                <a:solidFill>
                  <a:srgbClr val="373737"/>
                </a:solidFill>
                <a:effectLst/>
                <a:latin typeface="Helvetica Neue"/>
              </a:rPr>
              <a:t> Each HTML tag describes different document content.</a:t>
            </a:r>
          </a:p>
          <a:p>
            <a:pPr marL="0" indent="0">
              <a:buNone/>
            </a:pPr>
            <a:r>
              <a:rPr lang="en-US" b="0" i="0" dirty="0">
                <a:solidFill>
                  <a:srgbClr val="373737"/>
                </a:solidFill>
                <a:effectLst/>
                <a:latin typeface="Helvetica Neue"/>
              </a:rPr>
              <a:t>HTML </a:t>
            </a:r>
            <a:r>
              <a:rPr lang="en-US" b="1" dirty="0">
                <a:solidFill>
                  <a:srgbClr val="FF0000"/>
                </a:solidFill>
                <a:latin typeface="Helvetica Neue"/>
              </a:rPr>
              <a:t>d</a:t>
            </a:r>
            <a:r>
              <a:rPr lang="en-US" b="1" i="0" dirty="0">
                <a:solidFill>
                  <a:srgbClr val="FF0000"/>
                </a:solidFill>
                <a:effectLst/>
                <a:latin typeface="Helvetica Neue"/>
              </a:rPr>
              <a:t>efines the basic structure and the contents of a website</a:t>
            </a:r>
            <a:r>
              <a:rPr lang="en-US" b="0" i="0" dirty="0">
                <a:solidFill>
                  <a:srgbClr val="373737"/>
                </a:solidFill>
                <a:effectLst/>
                <a:latin typeface="Helvetica Neue"/>
              </a:rPr>
              <a:t>.</a:t>
            </a:r>
            <a:endParaRPr lang="en-US" dirty="0"/>
          </a:p>
        </p:txBody>
      </p:sp>
    </p:spTree>
    <p:extLst>
      <p:ext uri="{BB962C8B-B14F-4D97-AF65-F5344CB8AC3E}">
        <p14:creationId xmlns:p14="http://schemas.microsoft.com/office/powerpoint/2010/main" val="287529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DE270-06F9-4641-9C63-1A07D2744F98}"/>
              </a:ext>
            </a:extLst>
          </p:cNvPr>
          <p:cNvSpPr>
            <a:spLocks noGrp="1"/>
          </p:cNvSpPr>
          <p:nvPr>
            <p:ph type="title"/>
          </p:nvPr>
        </p:nvSpPr>
        <p:spPr/>
        <p:txBody>
          <a:bodyPr/>
          <a:lstStyle/>
          <a:p>
            <a:r>
              <a:rPr lang="en-US" dirty="0"/>
              <a:t>CSS- Cascading Style Sheets</a:t>
            </a:r>
          </a:p>
        </p:txBody>
      </p:sp>
      <p:sp>
        <p:nvSpPr>
          <p:cNvPr id="3" name="Content Placeholder 2">
            <a:extLst>
              <a:ext uri="{FF2B5EF4-FFF2-40B4-BE49-F238E27FC236}">
                <a16:creationId xmlns:a16="http://schemas.microsoft.com/office/drawing/2014/main" id="{F115B3B5-62D5-CCE2-B24F-FBCD43EA0F4B}"/>
              </a:ext>
            </a:extLst>
          </p:cNvPr>
          <p:cNvSpPr>
            <a:spLocks noGrp="1"/>
          </p:cNvSpPr>
          <p:nvPr>
            <p:ph idx="1"/>
          </p:nvPr>
        </p:nvSpPr>
        <p:spPr/>
        <p:txBody>
          <a:bodyPr/>
          <a:lstStyle/>
          <a:p>
            <a:r>
              <a:rPr lang="en-US" b="0" i="0" dirty="0">
                <a:solidFill>
                  <a:srgbClr val="373737"/>
                </a:solidFill>
                <a:effectLst/>
                <a:latin typeface="Helvetica Neue"/>
              </a:rPr>
              <a:t>CSS was first developed in 1997, as a way for Web developers to define the look and feel of their Web pages.</a:t>
            </a:r>
          </a:p>
          <a:p>
            <a:pPr marL="0" indent="0">
              <a:buNone/>
            </a:pPr>
            <a:endParaRPr lang="en-US" b="0" i="0" dirty="0">
              <a:solidFill>
                <a:srgbClr val="373737"/>
              </a:solidFill>
              <a:effectLst/>
              <a:latin typeface="Helvetica Neue"/>
            </a:endParaRPr>
          </a:p>
          <a:p>
            <a:r>
              <a:rPr lang="en-US" b="0" i="0" dirty="0">
                <a:solidFill>
                  <a:srgbClr val="373737"/>
                </a:solidFill>
                <a:effectLst/>
                <a:latin typeface="Helvetica Neue"/>
              </a:rPr>
              <a:t> It was intended to allow developers </a:t>
            </a:r>
            <a:r>
              <a:rPr lang="en-US" b="1" i="0" dirty="0">
                <a:solidFill>
                  <a:srgbClr val="FF0000"/>
                </a:solidFill>
                <a:effectLst/>
                <a:latin typeface="Helvetica Neue"/>
              </a:rPr>
              <a:t>to separate content from design so that HTML could perform more of the function that it was originally based on – the markup of content,</a:t>
            </a:r>
            <a:r>
              <a:rPr lang="en-US" b="0" i="0" dirty="0">
                <a:solidFill>
                  <a:srgbClr val="373737"/>
                </a:solidFill>
                <a:effectLst/>
                <a:latin typeface="Helvetica Neue"/>
              </a:rPr>
              <a:t> without worry about the design and layout.</a:t>
            </a:r>
            <a:endParaRPr lang="en-US" dirty="0"/>
          </a:p>
        </p:txBody>
      </p:sp>
    </p:spTree>
    <p:extLst>
      <p:ext uri="{BB962C8B-B14F-4D97-AF65-F5344CB8AC3E}">
        <p14:creationId xmlns:p14="http://schemas.microsoft.com/office/powerpoint/2010/main" val="1988757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64539-8FD7-B831-3686-E1ACA729AEBE}"/>
              </a:ext>
            </a:extLst>
          </p:cNvPr>
          <p:cNvSpPr>
            <a:spLocks noGrp="1"/>
          </p:cNvSpPr>
          <p:nvPr>
            <p:ph type="title"/>
          </p:nvPr>
        </p:nvSpPr>
        <p:spPr/>
        <p:txBody>
          <a:bodyPr/>
          <a:lstStyle/>
          <a:p>
            <a:r>
              <a:rPr lang="en-US" dirty="0"/>
              <a:t>JS- Java Script</a:t>
            </a:r>
          </a:p>
        </p:txBody>
      </p:sp>
      <p:sp>
        <p:nvSpPr>
          <p:cNvPr id="3" name="Content Placeholder 2">
            <a:extLst>
              <a:ext uri="{FF2B5EF4-FFF2-40B4-BE49-F238E27FC236}">
                <a16:creationId xmlns:a16="http://schemas.microsoft.com/office/drawing/2014/main" id="{11D0B647-71E6-CAA1-AE50-2F3F55F85583}"/>
              </a:ext>
            </a:extLst>
          </p:cNvPr>
          <p:cNvSpPr>
            <a:spLocks noGrp="1"/>
          </p:cNvSpPr>
          <p:nvPr>
            <p:ph idx="1"/>
          </p:nvPr>
        </p:nvSpPr>
        <p:spPr/>
        <p:txBody>
          <a:bodyPr/>
          <a:lstStyle/>
          <a:p>
            <a:r>
              <a:rPr lang="en-US" b="0" i="0" dirty="0">
                <a:solidFill>
                  <a:srgbClr val="373737"/>
                </a:solidFill>
                <a:effectLst/>
                <a:latin typeface="Helvetica Neue"/>
              </a:rPr>
              <a:t>JavaScript is the most popular programming language in the world,  used </a:t>
            </a:r>
            <a:r>
              <a:rPr lang="en-US" b="1" i="0" dirty="0">
                <a:solidFill>
                  <a:srgbClr val="FF0000"/>
                </a:solidFill>
                <a:effectLst/>
                <a:latin typeface="Helvetica Neue"/>
              </a:rPr>
              <a:t>to make web pages interactive</a:t>
            </a:r>
            <a:r>
              <a:rPr lang="en-US" b="0" i="0" dirty="0">
                <a:solidFill>
                  <a:srgbClr val="373737"/>
                </a:solidFill>
                <a:effectLst/>
                <a:latin typeface="Helvetica Neue"/>
              </a:rPr>
              <a:t>. </a:t>
            </a:r>
          </a:p>
          <a:p>
            <a:r>
              <a:rPr lang="en-US" b="0" i="0" dirty="0">
                <a:solidFill>
                  <a:srgbClr val="373737"/>
                </a:solidFill>
                <a:effectLst/>
                <a:latin typeface="Helvetica Neue"/>
              </a:rPr>
              <a:t>JavaScript is not a programming language in strict sense, is most commonly used as </a:t>
            </a:r>
            <a:r>
              <a:rPr lang="en-US" b="1" i="0" dirty="0">
                <a:solidFill>
                  <a:srgbClr val="FF0000"/>
                </a:solidFill>
                <a:effectLst/>
                <a:latin typeface="Helvetica Neue"/>
              </a:rPr>
              <a:t>a client side scripting language</a:t>
            </a:r>
            <a:r>
              <a:rPr lang="en-US" b="0" i="0" dirty="0">
                <a:solidFill>
                  <a:srgbClr val="373737"/>
                </a:solidFill>
                <a:effectLst/>
                <a:latin typeface="Helvetica Neue"/>
              </a:rPr>
              <a:t>, that is, a lightweight programming language that is interpreted by the browser engine when the web page is loaded</a:t>
            </a:r>
          </a:p>
          <a:p>
            <a:endParaRPr lang="en-US" dirty="0">
              <a:solidFill>
                <a:srgbClr val="373737"/>
              </a:solidFill>
              <a:latin typeface="Helvetica Neue"/>
            </a:endParaRPr>
          </a:p>
          <a:p>
            <a:r>
              <a:rPr lang="en-US" dirty="0">
                <a:solidFill>
                  <a:srgbClr val="373737"/>
                </a:solidFill>
                <a:latin typeface="Helvetica Neue"/>
              </a:rPr>
              <a:t>Makes the web page interactive and brings web application to life.</a:t>
            </a:r>
            <a:endParaRPr lang="en-US" dirty="0"/>
          </a:p>
        </p:txBody>
      </p:sp>
    </p:spTree>
    <p:extLst>
      <p:ext uri="{BB962C8B-B14F-4D97-AF65-F5344CB8AC3E}">
        <p14:creationId xmlns:p14="http://schemas.microsoft.com/office/powerpoint/2010/main" val="716719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0B53F-C87A-D5CA-C5F7-E3D83751D853}"/>
              </a:ext>
            </a:extLst>
          </p:cNvPr>
          <p:cNvSpPr>
            <a:spLocks noGrp="1"/>
          </p:cNvSpPr>
          <p:nvPr>
            <p:ph type="title"/>
          </p:nvPr>
        </p:nvSpPr>
        <p:spPr/>
        <p:txBody>
          <a:bodyPr/>
          <a:lstStyle/>
          <a:p>
            <a:r>
              <a:rPr lang="en-US" dirty="0"/>
              <a:t>Backend Development</a:t>
            </a:r>
          </a:p>
        </p:txBody>
      </p:sp>
      <p:sp>
        <p:nvSpPr>
          <p:cNvPr id="3" name="Content Placeholder 2">
            <a:extLst>
              <a:ext uri="{FF2B5EF4-FFF2-40B4-BE49-F238E27FC236}">
                <a16:creationId xmlns:a16="http://schemas.microsoft.com/office/drawing/2014/main" id="{CEA57926-7166-6F4E-3C13-DEDFAD7A9B2F}"/>
              </a:ext>
            </a:extLst>
          </p:cNvPr>
          <p:cNvSpPr>
            <a:spLocks noGrp="1"/>
          </p:cNvSpPr>
          <p:nvPr>
            <p:ph idx="1"/>
          </p:nvPr>
        </p:nvSpPr>
        <p:spPr/>
        <p:txBody>
          <a:bodyPr/>
          <a:lstStyle/>
          <a:p>
            <a:r>
              <a:rPr lang="en-US" dirty="0"/>
              <a:t>Backend refers to server-side development of the application</a:t>
            </a:r>
          </a:p>
          <a:p>
            <a:r>
              <a:rPr lang="en-US" dirty="0"/>
              <a:t>Responsible to manage database using Queries and APIs , retrieves data from the DB and presents to user</a:t>
            </a:r>
          </a:p>
          <a:p>
            <a:r>
              <a:rPr lang="en-US" dirty="0"/>
              <a:t>Includes Data Consistency</a:t>
            </a:r>
          </a:p>
        </p:txBody>
      </p:sp>
    </p:spTree>
    <p:extLst>
      <p:ext uri="{BB962C8B-B14F-4D97-AF65-F5344CB8AC3E}">
        <p14:creationId xmlns:p14="http://schemas.microsoft.com/office/powerpoint/2010/main" val="1796515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6B4DA-8831-582F-32EB-DB3EB1844A1D}"/>
              </a:ext>
            </a:extLst>
          </p:cNvPr>
          <p:cNvSpPr>
            <a:spLocks noGrp="1"/>
          </p:cNvSpPr>
          <p:nvPr>
            <p:ph type="title"/>
          </p:nvPr>
        </p:nvSpPr>
        <p:spPr/>
        <p:txBody>
          <a:bodyPr/>
          <a:lstStyle/>
          <a:p>
            <a:r>
              <a:rPr lang="en-US" dirty="0"/>
              <a:t>Backend languages</a:t>
            </a:r>
          </a:p>
        </p:txBody>
      </p:sp>
      <p:sp>
        <p:nvSpPr>
          <p:cNvPr id="3" name="Content Placeholder 2">
            <a:extLst>
              <a:ext uri="{FF2B5EF4-FFF2-40B4-BE49-F238E27FC236}">
                <a16:creationId xmlns:a16="http://schemas.microsoft.com/office/drawing/2014/main" id="{027316E7-ABDD-450F-3217-222712559C0E}"/>
              </a:ext>
            </a:extLst>
          </p:cNvPr>
          <p:cNvSpPr>
            <a:spLocks noGrp="1"/>
          </p:cNvSpPr>
          <p:nvPr>
            <p:ph idx="1"/>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04A3CDC8-BAD8-5139-EC65-C4E8586454A9}"/>
              </a:ext>
            </a:extLst>
          </p:cNvPr>
          <p:cNvPicPr>
            <a:picLocks noChangeAspect="1"/>
          </p:cNvPicPr>
          <p:nvPr/>
        </p:nvPicPr>
        <p:blipFill>
          <a:blip r:embed="rId2"/>
          <a:stretch>
            <a:fillRect/>
          </a:stretch>
        </p:blipFill>
        <p:spPr>
          <a:xfrm>
            <a:off x="2397512" y="2114435"/>
            <a:ext cx="5439809" cy="4106639"/>
          </a:xfrm>
          <a:prstGeom prst="rect">
            <a:avLst/>
          </a:prstGeom>
        </p:spPr>
      </p:pic>
    </p:spTree>
    <p:extLst>
      <p:ext uri="{BB962C8B-B14F-4D97-AF65-F5344CB8AC3E}">
        <p14:creationId xmlns:p14="http://schemas.microsoft.com/office/powerpoint/2010/main" val="2793541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2F476-E910-E649-C1FB-B58EC9F57959}"/>
              </a:ext>
            </a:extLst>
          </p:cNvPr>
          <p:cNvSpPr>
            <a:spLocks noGrp="1"/>
          </p:cNvSpPr>
          <p:nvPr>
            <p:ph type="title"/>
          </p:nvPr>
        </p:nvSpPr>
        <p:spPr/>
        <p:txBody>
          <a:bodyPr/>
          <a:lstStyle/>
          <a:p>
            <a:r>
              <a:rPr lang="en-US" dirty="0"/>
              <a:t>DBMS</a:t>
            </a:r>
          </a:p>
        </p:txBody>
      </p:sp>
      <p:sp>
        <p:nvSpPr>
          <p:cNvPr id="3" name="Content Placeholder 2">
            <a:extLst>
              <a:ext uri="{FF2B5EF4-FFF2-40B4-BE49-F238E27FC236}">
                <a16:creationId xmlns:a16="http://schemas.microsoft.com/office/drawing/2014/main" id="{F625039A-CB84-74C1-677C-F55BF3C2A6E6}"/>
              </a:ext>
            </a:extLst>
          </p:cNvPr>
          <p:cNvSpPr>
            <a:spLocks noGrp="1"/>
          </p:cNvSpPr>
          <p:nvPr>
            <p:ph idx="1"/>
          </p:nvPr>
        </p:nvSpPr>
        <p:spPr/>
        <p:txBody>
          <a:bodyPr/>
          <a:lstStyle/>
          <a:p>
            <a:r>
              <a:rPr lang="en-US" dirty="0"/>
              <a:t>DB systems provide the space for easy addition, retrieval and deletion of data from the database and organizes the data in the form tables, views, Schemas and reports </a:t>
            </a:r>
          </a:p>
        </p:txBody>
      </p:sp>
    </p:spTree>
    <p:extLst>
      <p:ext uri="{BB962C8B-B14F-4D97-AF65-F5344CB8AC3E}">
        <p14:creationId xmlns:p14="http://schemas.microsoft.com/office/powerpoint/2010/main" val="1208874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3973A-2AEE-E97A-3602-983901A2B3EB}"/>
              </a:ext>
            </a:extLst>
          </p:cNvPr>
          <p:cNvSpPr>
            <a:spLocks noGrp="1"/>
          </p:cNvSpPr>
          <p:nvPr>
            <p:ph type="title"/>
          </p:nvPr>
        </p:nvSpPr>
        <p:spPr/>
        <p:txBody>
          <a:bodyPr/>
          <a:lstStyle/>
          <a:p>
            <a:r>
              <a:rPr lang="en-US" dirty="0"/>
              <a:t>Commonly used Databases</a:t>
            </a:r>
          </a:p>
        </p:txBody>
      </p:sp>
      <p:sp>
        <p:nvSpPr>
          <p:cNvPr id="3" name="Content Placeholder 2">
            <a:extLst>
              <a:ext uri="{FF2B5EF4-FFF2-40B4-BE49-F238E27FC236}">
                <a16:creationId xmlns:a16="http://schemas.microsoft.com/office/drawing/2014/main" id="{D9F4BCF5-5E4A-C1F3-0069-71DB514A22A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00EE614-0DDF-C011-BFCD-32ADA8DBEEB6}"/>
              </a:ext>
            </a:extLst>
          </p:cNvPr>
          <p:cNvPicPr>
            <a:picLocks noChangeAspect="1"/>
          </p:cNvPicPr>
          <p:nvPr/>
        </p:nvPicPr>
        <p:blipFill>
          <a:blip r:embed="rId2"/>
          <a:stretch>
            <a:fillRect/>
          </a:stretch>
        </p:blipFill>
        <p:spPr>
          <a:xfrm>
            <a:off x="4684294" y="1304710"/>
            <a:ext cx="5786721" cy="4982611"/>
          </a:xfrm>
          <a:prstGeom prst="rect">
            <a:avLst/>
          </a:prstGeom>
        </p:spPr>
      </p:pic>
      <p:pic>
        <p:nvPicPr>
          <p:cNvPr id="9" name="Picture 8">
            <a:extLst>
              <a:ext uri="{FF2B5EF4-FFF2-40B4-BE49-F238E27FC236}">
                <a16:creationId xmlns:a16="http://schemas.microsoft.com/office/drawing/2014/main" id="{F565EC3A-4132-71AF-2770-0AB0673310AB}"/>
              </a:ext>
            </a:extLst>
          </p:cNvPr>
          <p:cNvPicPr>
            <a:picLocks noChangeAspect="1"/>
          </p:cNvPicPr>
          <p:nvPr/>
        </p:nvPicPr>
        <p:blipFill>
          <a:blip r:embed="rId3"/>
          <a:stretch>
            <a:fillRect/>
          </a:stretch>
        </p:blipFill>
        <p:spPr>
          <a:xfrm>
            <a:off x="1985305" y="2038502"/>
            <a:ext cx="2446232" cy="1112616"/>
          </a:xfrm>
          <a:prstGeom prst="rect">
            <a:avLst/>
          </a:prstGeom>
        </p:spPr>
      </p:pic>
    </p:spTree>
    <p:extLst>
      <p:ext uri="{BB962C8B-B14F-4D97-AF65-F5344CB8AC3E}">
        <p14:creationId xmlns:p14="http://schemas.microsoft.com/office/powerpoint/2010/main" val="1363704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F80F7-36A6-119C-148A-F8DC2724B1BE}"/>
              </a:ext>
            </a:extLst>
          </p:cNvPr>
          <p:cNvSpPr>
            <a:spLocks noGrp="1"/>
          </p:cNvSpPr>
          <p:nvPr>
            <p:ph type="ctrTitle"/>
          </p:nvPr>
        </p:nvSpPr>
        <p:spPr/>
        <p:txBody>
          <a:bodyPr/>
          <a:lstStyle/>
          <a:p>
            <a:r>
              <a:rPr lang="en-US" b="1" dirty="0">
                <a:latin typeface="ADLaM Display" panose="02010000000000000000" pitchFamily="2" charset="0"/>
                <a:ea typeface="ADLaM Display" panose="02010000000000000000" pitchFamily="2" charset="0"/>
                <a:cs typeface="ADLaM Display" panose="02010000000000000000" pitchFamily="2" charset="0"/>
              </a:rPr>
              <a:t>Web Development Frameworks</a:t>
            </a:r>
          </a:p>
        </p:txBody>
      </p:sp>
      <p:sp>
        <p:nvSpPr>
          <p:cNvPr id="3" name="Subtitle 2">
            <a:extLst>
              <a:ext uri="{FF2B5EF4-FFF2-40B4-BE49-F238E27FC236}">
                <a16:creationId xmlns:a16="http://schemas.microsoft.com/office/drawing/2014/main" id="{E3DB3FD3-9307-D3AB-A811-55F50F31202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00961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1AF15-2E2F-770E-A38C-F26B78F28B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A61360A-BA8C-F859-6518-D86C89878A9B}"/>
              </a:ext>
            </a:extLst>
          </p:cNvPr>
          <p:cNvSpPr>
            <a:spLocks noGrp="1"/>
          </p:cNvSpPr>
          <p:nvPr>
            <p:ph idx="1"/>
          </p:nvPr>
        </p:nvSpPr>
        <p:spPr/>
        <p:txBody>
          <a:bodyPr/>
          <a:lstStyle/>
          <a:p>
            <a:r>
              <a:rPr lang="en-US" b="0" i="0" dirty="0">
                <a:solidFill>
                  <a:srgbClr val="242424"/>
                </a:solidFill>
                <a:effectLst/>
                <a:latin typeface="Inter"/>
              </a:rPr>
              <a:t>Web development frameworks are groups of libraries and tools that make it easier for developers to create and maintain web applications efficiently. They offer a framework for creating and managing websites and web applications, accelerating and simplifying development.</a:t>
            </a:r>
          </a:p>
          <a:p>
            <a:endParaRPr lang="en-US" dirty="0">
              <a:solidFill>
                <a:srgbClr val="242424"/>
              </a:solidFill>
              <a:latin typeface="Inter"/>
            </a:endParaRPr>
          </a:p>
          <a:p>
            <a:r>
              <a:rPr lang="en-US" b="0" i="0" dirty="0">
                <a:solidFill>
                  <a:srgbClr val="242424"/>
                </a:solidFill>
                <a:effectLst/>
                <a:latin typeface="Inter"/>
              </a:rPr>
              <a:t>Developers can use the top web development frameworks to build dynamic, </a:t>
            </a:r>
            <a:r>
              <a:rPr lang="en-US" b="0" i="0" u="none" strike="noStrike" dirty="0">
                <a:solidFill>
                  <a:srgbClr val="2591B2"/>
                </a:solidFill>
                <a:effectLst/>
                <a:latin typeface="Inter"/>
                <a:hlinkClick r:id="rId2"/>
              </a:rPr>
              <a:t>browser-compatible websites</a:t>
            </a:r>
            <a:r>
              <a:rPr lang="en-US" b="0" i="0" dirty="0">
                <a:solidFill>
                  <a:srgbClr val="242424"/>
                </a:solidFill>
                <a:effectLst/>
                <a:latin typeface="Inter"/>
              </a:rPr>
              <a:t> and web apps to provide a seamless digital experience.</a:t>
            </a:r>
            <a:endParaRPr lang="en-US" dirty="0"/>
          </a:p>
        </p:txBody>
      </p:sp>
    </p:spTree>
    <p:extLst>
      <p:ext uri="{BB962C8B-B14F-4D97-AF65-F5344CB8AC3E}">
        <p14:creationId xmlns:p14="http://schemas.microsoft.com/office/powerpoint/2010/main" val="1585258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577A7-A65C-76FA-DE9C-6EF179C0FF43}"/>
              </a:ext>
            </a:extLst>
          </p:cNvPr>
          <p:cNvSpPr>
            <a:spLocks noGrp="1"/>
          </p:cNvSpPr>
          <p:nvPr>
            <p:ph type="title"/>
          </p:nvPr>
        </p:nvSpPr>
        <p:spPr/>
        <p:txBody>
          <a:bodyPr/>
          <a:lstStyle/>
          <a:p>
            <a:r>
              <a:rPr lang="en-US" dirty="0"/>
              <a:t>Web Development Framework</a:t>
            </a:r>
          </a:p>
        </p:txBody>
      </p:sp>
      <p:sp>
        <p:nvSpPr>
          <p:cNvPr id="3" name="Content Placeholder 2">
            <a:extLst>
              <a:ext uri="{FF2B5EF4-FFF2-40B4-BE49-F238E27FC236}">
                <a16:creationId xmlns:a16="http://schemas.microsoft.com/office/drawing/2014/main" id="{A2DA6D92-BD9D-6383-83E1-62AACDB806EF}"/>
              </a:ext>
            </a:extLst>
          </p:cNvPr>
          <p:cNvSpPr>
            <a:spLocks noGrp="1"/>
          </p:cNvSpPr>
          <p:nvPr>
            <p:ph idx="1"/>
          </p:nvPr>
        </p:nvSpPr>
        <p:spPr/>
        <p:txBody>
          <a:bodyPr/>
          <a:lstStyle/>
          <a:p>
            <a:r>
              <a:rPr lang="en-US" b="0" i="0" dirty="0">
                <a:solidFill>
                  <a:srgbClr val="242424"/>
                </a:solidFill>
                <a:effectLst/>
                <a:latin typeface="Inter"/>
              </a:rPr>
              <a:t>A web development framework is a pre-written set of software tools, libraries, and guidelines designed to make web application development faster, easier, and more efficient. </a:t>
            </a:r>
          </a:p>
          <a:p>
            <a:r>
              <a:rPr lang="en-US" b="0" i="0" dirty="0">
                <a:solidFill>
                  <a:srgbClr val="242424"/>
                </a:solidFill>
                <a:effectLst/>
                <a:latin typeface="Inter"/>
              </a:rPr>
              <a:t>It provides a standardized structure and rules for building web applications, saving developers time and effort by handling everyday and repetitive tasks, such as routing, database interaction, session management, and authentication.</a:t>
            </a:r>
            <a:endParaRPr lang="en-US" dirty="0"/>
          </a:p>
        </p:txBody>
      </p:sp>
    </p:spTree>
    <p:extLst>
      <p:ext uri="{BB962C8B-B14F-4D97-AF65-F5344CB8AC3E}">
        <p14:creationId xmlns:p14="http://schemas.microsoft.com/office/powerpoint/2010/main" val="715004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C36B6-B9B4-5BD0-1F71-C7D891F9505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3021CC4-6CE6-C756-B8B0-E7F28FA30F58}"/>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5B1F284B-B02C-8F16-DFBB-AC9B2D671F04}"/>
              </a:ext>
            </a:extLst>
          </p:cNvPr>
          <p:cNvPicPr>
            <a:picLocks noChangeAspect="1"/>
          </p:cNvPicPr>
          <p:nvPr/>
        </p:nvPicPr>
        <p:blipFill>
          <a:blip r:embed="rId2"/>
          <a:stretch>
            <a:fillRect/>
          </a:stretch>
        </p:blipFill>
        <p:spPr>
          <a:xfrm>
            <a:off x="582488" y="365126"/>
            <a:ext cx="10771312" cy="5985650"/>
          </a:xfrm>
          <a:prstGeom prst="rect">
            <a:avLst/>
          </a:prstGeom>
        </p:spPr>
      </p:pic>
    </p:spTree>
    <p:extLst>
      <p:ext uri="{BB962C8B-B14F-4D97-AF65-F5344CB8AC3E}">
        <p14:creationId xmlns:p14="http://schemas.microsoft.com/office/powerpoint/2010/main" val="2913575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BD947-A3BA-3A75-DD69-3757003750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321CA4-AE8C-4DE4-99E1-74AED21410BE}"/>
              </a:ext>
            </a:extLst>
          </p:cNvPr>
          <p:cNvSpPr>
            <a:spLocks noGrp="1"/>
          </p:cNvSpPr>
          <p:nvPr>
            <p:ph idx="1"/>
          </p:nvPr>
        </p:nvSpPr>
        <p:spPr/>
        <p:txBody>
          <a:bodyPr/>
          <a:lstStyle/>
          <a:p>
            <a:r>
              <a:rPr lang="en-US" b="0" i="0" dirty="0">
                <a:solidFill>
                  <a:srgbClr val="242424"/>
                </a:solidFill>
                <a:effectLst/>
                <a:latin typeface="Inter"/>
              </a:rPr>
              <a:t>Web development frameworks are available for front-end and back-end development that support a wide range of features and functions, including UI components, data binding, server-side processing, and content management. </a:t>
            </a:r>
          </a:p>
          <a:p>
            <a:r>
              <a:rPr lang="en-US" b="0" i="0" dirty="0">
                <a:solidFill>
                  <a:srgbClr val="242424"/>
                </a:solidFill>
                <a:effectLst/>
                <a:latin typeface="Inter"/>
              </a:rPr>
              <a:t>They are accessible in several programming languages. Developers have a variety of web development frameworks to choose from depending on their project’s particular needs.</a:t>
            </a:r>
            <a:endParaRPr lang="en-US" dirty="0"/>
          </a:p>
        </p:txBody>
      </p:sp>
    </p:spTree>
    <p:extLst>
      <p:ext uri="{BB962C8B-B14F-4D97-AF65-F5344CB8AC3E}">
        <p14:creationId xmlns:p14="http://schemas.microsoft.com/office/powerpoint/2010/main" val="3660026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99D68-125E-FCC3-E5AB-F964F0432FB9}"/>
              </a:ext>
            </a:extLst>
          </p:cNvPr>
          <p:cNvSpPr>
            <a:spLocks noGrp="1"/>
          </p:cNvSpPr>
          <p:nvPr>
            <p:ph type="title"/>
          </p:nvPr>
        </p:nvSpPr>
        <p:spPr/>
        <p:txBody>
          <a:bodyPr>
            <a:normAutofit fontScale="90000"/>
          </a:bodyPr>
          <a:lstStyle/>
          <a:p>
            <a:r>
              <a:rPr lang="en-US" b="1" i="0" dirty="0">
                <a:solidFill>
                  <a:srgbClr val="000000"/>
                </a:solidFill>
                <a:effectLst/>
                <a:latin typeface="Inter"/>
              </a:rPr>
              <a:t>Benefits of using Web Development Frameworks</a:t>
            </a:r>
            <a:br>
              <a:rPr lang="en-US" b="1" i="0" dirty="0">
                <a:solidFill>
                  <a:srgbClr val="000000"/>
                </a:solidFill>
                <a:effectLst/>
                <a:latin typeface="Inter"/>
              </a:rPr>
            </a:br>
            <a:endParaRPr lang="en-US" dirty="0"/>
          </a:p>
        </p:txBody>
      </p:sp>
      <p:sp>
        <p:nvSpPr>
          <p:cNvPr id="3" name="Content Placeholder 2">
            <a:extLst>
              <a:ext uri="{FF2B5EF4-FFF2-40B4-BE49-F238E27FC236}">
                <a16:creationId xmlns:a16="http://schemas.microsoft.com/office/drawing/2014/main" id="{40F03AB9-3999-A1A2-4215-13A132A246CE}"/>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rgbClr val="676785"/>
                </a:solidFill>
                <a:effectLst/>
                <a:latin typeface="Inter"/>
              </a:rPr>
              <a:t>Speed and Efficiency:</a:t>
            </a:r>
            <a:r>
              <a:rPr lang="en-US" b="0" i="0" dirty="0">
                <a:solidFill>
                  <a:srgbClr val="676785"/>
                </a:solidFill>
                <a:effectLst/>
                <a:latin typeface="Inter"/>
              </a:rPr>
              <a:t>    build applications faster and with less code.</a:t>
            </a:r>
          </a:p>
          <a:p>
            <a:pPr algn="l">
              <a:buFont typeface="Arial" panose="020B0604020202020204" pitchFamily="34" charset="0"/>
              <a:buChar char="•"/>
            </a:pPr>
            <a:r>
              <a:rPr lang="en-US" b="1" i="0" dirty="0">
                <a:solidFill>
                  <a:srgbClr val="676785"/>
                </a:solidFill>
                <a:effectLst/>
                <a:latin typeface="Inter"/>
              </a:rPr>
              <a:t>Consistency and Modularity:</a:t>
            </a:r>
            <a:r>
              <a:rPr lang="en-US" b="0" i="0" dirty="0">
                <a:solidFill>
                  <a:srgbClr val="676785"/>
                </a:solidFill>
                <a:effectLst/>
                <a:latin typeface="Inter"/>
              </a:rPr>
              <a:t> maintains consistency with modules</a:t>
            </a:r>
          </a:p>
          <a:p>
            <a:pPr algn="l">
              <a:buFont typeface="Arial" panose="020B0604020202020204" pitchFamily="34" charset="0"/>
              <a:buChar char="•"/>
            </a:pPr>
            <a:r>
              <a:rPr lang="en-US" b="1" i="0" dirty="0">
                <a:solidFill>
                  <a:srgbClr val="676785"/>
                </a:solidFill>
                <a:effectLst/>
                <a:latin typeface="Inter"/>
              </a:rPr>
              <a:t>Security: </a:t>
            </a:r>
            <a:r>
              <a:rPr lang="en-US" b="0" i="0" dirty="0">
                <a:solidFill>
                  <a:srgbClr val="676785"/>
                </a:solidFill>
                <a:effectLst/>
                <a:latin typeface="Inter"/>
              </a:rPr>
              <a:t>built-in security features - protects against threats.</a:t>
            </a:r>
          </a:p>
          <a:p>
            <a:pPr algn="l">
              <a:buFont typeface="Arial" panose="020B0604020202020204" pitchFamily="34" charset="0"/>
              <a:buChar char="•"/>
            </a:pPr>
            <a:r>
              <a:rPr lang="en-US" b="1" i="0" dirty="0">
                <a:solidFill>
                  <a:srgbClr val="676785"/>
                </a:solidFill>
                <a:effectLst/>
                <a:latin typeface="Inter"/>
              </a:rPr>
              <a:t>Community Support:</a:t>
            </a:r>
            <a:r>
              <a:rPr lang="en-US" b="0" i="0" dirty="0">
                <a:solidFill>
                  <a:srgbClr val="676785"/>
                </a:solidFill>
                <a:effectLst/>
                <a:latin typeface="Inter"/>
              </a:rPr>
              <a:t> Supports large communities of developers who provide support and resources.</a:t>
            </a:r>
          </a:p>
          <a:p>
            <a:pPr algn="l">
              <a:buFont typeface="Arial" panose="020B0604020202020204" pitchFamily="34" charset="0"/>
              <a:buChar char="•"/>
            </a:pPr>
            <a:r>
              <a:rPr lang="en-US" b="1" i="0" dirty="0">
                <a:solidFill>
                  <a:srgbClr val="676785"/>
                </a:solidFill>
                <a:effectLst/>
                <a:latin typeface="Inter"/>
              </a:rPr>
              <a:t>Scalability:</a:t>
            </a:r>
            <a:r>
              <a:rPr lang="en-US" b="0" i="0" dirty="0">
                <a:solidFill>
                  <a:srgbClr val="676785"/>
                </a:solidFill>
                <a:effectLst/>
                <a:latin typeface="Inter"/>
              </a:rPr>
              <a:t>  scaling of applications</a:t>
            </a:r>
          </a:p>
          <a:p>
            <a:pPr algn="l">
              <a:buFont typeface="Arial" panose="020B0604020202020204" pitchFamily="34" charset="0"/>
              <a:buChar char="•"/>
            </a:pPr>
            <a:r>
              <a:rPr lang="en-US" b="1" i="0" dirty="0">
                <a:solidFill>
                  <a:srgbClr val="676785"/>
                </a:solidFill>
                <a:effectLst/>
                <a:latin typeface="Inter"/>
              </a:rPr>
              <a:t>Testing and Debugging:</a:t>
            </a:r>
            <a:r>
              <a:rPr lang="en-US" b="0" i="0" dirty="0">
                <a:solidFill>
                  <a:srgbClr val="676785"/>
                </a:solidFill>
                <a:effectLst/>
                <a:latin typeface="Inter"/>
              </a:rPr>
              <a:t>  tools and features - testing and debugging easier.</a:t>
            </a:r>
          </a:p>
          <a:p>
            <a:endParaRPr lang="en-US" dirty="0"/>
          </a:p>
        </p:txBody>
      </p:sp>
    </p:spTree>
    <p:extLst>
      <p:ext uri="{BB962C8B-B14F-4D97-AF65-F5344CB8AC3E}">
        <p14:creationId xmlns:p14="http://schemas.microsoft.com/office/powerpoint/2010/main" val="2558856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B8898-A6F9-EFBF-BAC4-6270774E65A7}"/>
              </a:ext>
            </a:extLst>
          </p:cNvPr>
          <p:cNvSpPr>
            <a:spLocks noGrp="1"/>
          </p:cNvSpPr>
          <p:nvPr>
            <p:ph type="title"/>
          </p:nvPr>
        </p:nvSpPr>
        <p:spPr/>
        <p:txBody>
          <a:bodyPr/>
          <a:lstStyle/>
          <a:p>
            <a:r>
              <a:rPr lang="en-US" dirty="0"/>
              <a:t>Types of Web Development Frameworks</a:t>
            </a:r>
          </a:p>
        </p:txBody>
      </p:sp>
      <p:sp>
        <p:nvSpPr>
          <p:cNvPr id="3" name="Content Placeholder 2">
            <a:extLst>
              <a:ext uri="{FF2B5EF4-FFF2-40B4-BE49-F238E27FC236}">
                <a16:creationId xmlns:a16="http://schemas.microsoft.com/office/drawing/2014/main" id="{9C7E18ED-A55F-6812-39D2-825686C145E4}"/>
              </a:ext>
            </a:extLst>
          </p:cNvPr>
          <p:cNvSpPr>
            <a:spLocks noGrp="1"/>
          </p:cNvSpPr>
          <p:nvPr>
            <p:ph idx="1"/>
          </p:nvPr>
        </p:nvSpPr>
        <p:spPr/>
        <p:txBody>
          <a:bodyPr/>
          <a:lstStyle/>
          <a:p>
            <a:r>
              <a:rPr lang="en-US" b="0" i="0" dirty="0">
                <a:solidFill>
                  <a:srgbClr val="242424"/>
                </a:solidFill>
                <a:effectLst/>
                <a:latin typeface="Inter"/>
              </a:rPr>
              <a:t>Front-end web development frameworks </a:t>
            </a:r>
          </a:p>
          <a:p>
            <a:r>
              <a:rPr lang="en-US" b="0" i="0" dirty="0">
                <a:solidFill>
                  <a:srgbClr val="242424"/>
                </a:solidFill>
                <a:effectLst/>
                <a:latin typeface="Inter"/>
              </a:rPr>
              <a:t>Back-end web development frameworks </a:t>
            </a:r>
          </a:p>
          <a:p>
            <a:endParaRPr lang="en-US" dirty="0">
              <a:solidFill>
                <a:srgbClr val="242424"/>
              </a:solidFill>
              <a:latin typeface="Inter"/>
            </a:endParaRPr>
          </a:p>
          <a:p>
            <a:endParaRPr lang="en-US" b="0" i="0" dirty="0">
              <a:solidFill>
                <a:srgbClr val="242424"/>
              </a:solidFill>
              <a:effectLst/>
              <a:latin typeface="Inter"/>
            </a:endParaRPr>
          </a:p>
        </p:txBody>
      </p:sp>
    </p:spTree>
    <p:extLst>
      <p:ext uri="{BB962C8B-B14F-4D97-AF65-F5344CB8AC3E}">
        <p14:creationId xmlns:p14="http://schemas.microsoft.com/office/powerpoint/2010/main" val="984419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F728A-4999-2102-8F84-ED3A2C5D4E21}"/>
              </a:ext>
            </a:extLst>
          </p:cNvPr>
          <p:cNvSpPr>
            <a:spLocks noGrp="1"/>
          </p:cNvSpPr>
          <p:nvPr>
            <p:ph type="title"/>
          </p:nvPr>
        </p:nvSpPr>
        <p:spPr/>
        <p:txBody>
          <a:bodyPr/>
          <a:lstStyle/>
          <a:p>
            <a:r>
              <a:rPr lang="en-US" dirty="0"/>
              <a:t>Front end frameworks</a:t>
            </a:r>
          </a:p>
        </p:txBody>
      </p:sp>
      <p:sp>
        <p:nvSpPr>
          <p:cNvPr id="3" name="Content Placeholder 2">
            <a:extLst>
              <a:ext uri="{FF2B5EF4-FFF2-40B4-BE49-F238E27FC236}">
                <a16:creationId xmlns:a16="http://schemas.microsoft.com/office/drawing/2014/main" id="{716598BD-74A0-2673-F298-D88C9D2D5F0F}"/>
              </a:ext>
            </a:extLst>
          </p:cNvPr>
          <p:cNvSpPr>
            <a:spLocks noGrp="1"/>
          </p:cNvSpPr>
          <p:nvPr>
            <p:ph idx="1"/>
          </p:nvPr>
        </p:nvSpPr>
        <p:spPr/>
        <p:txBody>
          <a:bodyPr/>
          <a:lstStyle/>
          <a:p>
            <a:r>
              <a:rPr lang="en-US" b="0" i="0" dirty="0">
                <a:solidFill>
                  <a:srgbClr val="242424"/>
                </a:solidFill>
                <a:effectLst/>
                <a:latin typeface="Inter"/>
              </a:rPr>
              <a:t>Front-end frameworks are focused on the presentation layer of a web application and are responsible for rendering the user interface. </a:t>
            </a:r>
          </a:p>
        </p:txBody>
      </p:sp>
    </p:spTree>
    <p:extLst>
      <p:ext uri="{BB962C8B-B14F-4D97-AF65-F5344CB8AC3E}">
        <p14:creationId xmlns:p14="http://schemas.microsoft.com/office/powerpoint/2010/main" val="2225019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A62FA-0119-05A2-4738-B91EEEA50557}"/>
              </a:ext>
            </a:extLst>
          </p:cNvPr>
          <p:cNvSpPr>
            <a:spLocks noGrp="1"/>
          </p:cNvSpPr>
          <p:nvPr>
            <p:ph type="title"/>
          </p:nvPr>
        </p:nvSpPr>
        <p:spPr/>
        <p:txBody>
          <a:bodyPr/>
          <a:lstStyle/>
          <a:p>
            <a:r>
              <a:rPr lang="en-US" dirty="0"/>
              <a:t>Frontend Frameworks and Libraries</a:t>
            </a:r>
          </a:p>
        </p:txBody>
      </p:sp>
      <p:sp>
        <p:nvSpPr>
          <p:cNvPr id="3" name="Content Placeholder 2">
            <a:extLst>
              <a:ext uri="{FF2B5EF4-FFF2-40B4-BE49-F238E27FC236}">
                <a16:creationId xmlns:a16="http://schemas.microsoft.com/office/drawing/2014/main" id="{C47BC9C4-F85A-9FC5-9289-98F774A78A4E}"/>
              </a:ext>
            </a:extLst>
          </p:cNvPr>
          <p:cNvSpPr>
            <a:spLocks noGrp="1"/>
          </p:cNvSpPr>
          <p:nvPr>
            <p:ph idx="1"/>
          </p:nvPr>
        </p:nvSpPr>
        <p:spPr/>
        <p:txBody>
          <a:bodyPr/>
          <a:lstStyle/>
          <a:p>
            <a:r>
              <a:rPr lang="en-US" dirty="0" err="1"/>
              <a:t>Javascript</a:t>
            </a:r>
            <a:r>
              <a:rPr lang="en-US" dirty="0"/>
              <a:t> frameworks and libraries</a:t>
            </a:r>
          </a:p>
          <a:p>
            <a:r>
              <a:rPr lang="en-US" dirty="0"/>
              <a:t>Help to develop front end application</a:t>
            </a:r>
          </a:p>
          <a:p>
            <a:endParaRPr lang="en-US" dirty="0"/>
          </a:p>
          <a:p>
            <a:r>
              <a:rPr lang="en-US" sz="3200" b="1" dirty="0"/>
              <a:t>React</a:t>
            </a:r>
            <a:r>
              <a:rPr lang="en-US" dirty="0"/>
              <a:t>, Angular, Vue.js, </a:t>
            </a:r>
            <a:r>
              <a:rPr lang="en-US" sz="3200" b="1" dirty="0" err="1"/>
              <a:t>Jquery</a:t>
            </a:r>
            <a:r>
              <a:rPr lang="en-US" sz="3200" b="1" dirty="0"/>
              <a:t>, Bootstrap</a:t>
            </a:r>
            <a:endParaRPr lang="en-US" b="1" dirty="0"/>
          </a:p>
        </p:txBody>
      </p:sp>
      <p:pic>
        <p:nvPicPr>
          <p:cNvPr id="5" name="Picture 4">
            <a:extLst>
              <a:ext uri="{FF2B5EF4-FFF2-40B4-BE49-F238E27FC236}">
                <a16:creationId xmlns:a16="http://schemas.microsoft.com/office/drawing/2014/main" id="{7742EA53-E814-B29E-C3A6-C471F9E117F6}"/>
              </a:ext>
            </a:extLst>
          </p:cNvPr>
          <p:cNvPicPr>
            <a:picLocks noChangeAspect="1"/>
          </p:cNvPicPr>
          <p:nvPr/>
        </p:nvPicPr>
        <p:blipFill>
          <a:blip r:embed="rId2"/>
          <a:stretch>
            <a:fillRect/>
          </a:stretch>
        </p:blipFill>
        <p:spPr>
          <a:xfrm>
            <a:off x="7391221" y="2031189"/>
            <a:ext cx="4115157" cy="3276884"/>
          </a:xfrm>
          <a:prstGeom prst="rect">
            <a:avLst/>
          </a:prstGeom>
        </p:spPr>
      </p:pic>
    </p:spTree>
    <p:extLst>
      <p:ext uri="{BB962C8B-B14F-4D97-AF65-F5344CB8AC3E}">
        <p14:creationId xmlns:p14="http://schemas.microsoft.com/office/powerpoint/2010/main" val="1434244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B957E-C8FB-647E-6C79-D033E9A197C1}"/>
              </a:ext>
            </a:extLst>
          </p:cNvPr>
          <p:cNvSpPr>
            <a:spLocks noGrp="1"/>
          </p:cNvSpPr>
          <p:nvPr>
            <p:ph type="title"/>
          </p:nvPr>
        </p:nvSpPr>
        <p:spPr/>
        <p:txBody>
          <a:bodyPr/>
          <a:lstStyle/>
          <a:p>
            <a:r>
              <a:rPr lang="en-US" b="0" i="0" dirty="0">
                <a:solidFill>
                  <a:srgbClr val="242424"/>
                </a:solidFill>
                <a:effectLst/>
                <a:latin typeface="Inter"/>
              </a:rPr>
              <a:t> </a:t>
            </a:r>
            <a:r>
              <a:rPr lang="en-US" dirty="0"/>
              <a:t>Back-end frameworks</a:t>
            </a:r>
          </a:p>
        </p:txBody>
      </p:sp>
      <p:sp>
        <p:nvSpPr>
          <p:cNvPr id="3" name="Content Placeholder 2">
            <a:extLst>
              <a:ext uri="{FF2B5EF4-FFF2-40B4-BE49-F238E27FC236}">
                <a16:creationId xmlns:a16="http://schemas.microsoft.com/office/drawing/2014/main" id="{EDCAAE3F-A4BB-8002-9641-E643060928D2}"/>
              </a:ext>
            </a:extLst>
          </p:cNvPr>
          <p:cNvSpPr>
            <a:spLocks noGrp="1"/>
          </p:cNvSpPr>
          <p:nvPr>
            <p:ph idx="1"/>
          </p:nvPr>
        </p:nvSpPr>
        <p:spPr/>
        <p:txBody>
          <a:bodyPr/>
          <a:lstStyle/>
          <a:p>
            <a:r>
              <a:rPr lang="en-US" b="0" i="0" dirty="0">
                <a:solidFill>
                  <a:srgbClr val="242424"/>
                </a:solidFill>
                <a:effectLst/>
                <a:latin typeface="Inter"/>
              </a:rPr>
              <a:t>Back-end frameworks are focused on an application’s server-side functionality. </a:t>
            </a:r>
          </a:p>
          <a:p>
            <a:r>
              <a:rPr lang="en-US" b="0" i="0" dirty="0">
                <a:solidFill>
                  <a:srgbClr val="242424"/>
                </a:solidFill>
                <a:effectLst/>
                <a:latin typeface="Inter"/>
              </a:rPr>
              <a:t>They provide the tools and structure necessary to build the application’s backend, including database interaction, server-side rendering, and API development. </a:t>
            </a:r>
          </a:p>
        </p:txBody>
      </p:sp>
    </p:spTree>
    <p:extLst>
      <p:ext uri="{BB962C8B-B14F-4D97-AF65-F5344CB8AC3E}">
        <p14:creationId xmlns:p14="http://schemas.microsoft.com/office/powerpoint/2010/main" val="3915545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042C-8BC5-F0EF-7316-919E525FED31}"/>
              </a:ext>
            </a:extLst>
          </p:cNvPr>
          <p:cNvSpPr>
            <a:spLocks noGrp="1"/>
          </p:cNvSpPr>
          <p:nvPr>
            <p:ph type="title"/>
          </p:nvPr>
        </p:nvSpPr>
        <p:spPr/>
        <p:txBody>
          <a:bodyPr/>
          <a:lstStyle/>
          <a:p>
            <a:r>
              <a:rPr lang="en-US" dirty="0"/>
              <a:t>Backend Languages and framework</a:t>
            </a:r>
          </a:p>
        </p:txBody>
      </p:sp>
      <p:pic>
        <p:nvPicPr>
          <p:cNvPr id="15" name="Content Placeholder 14">
            <a:extLst>
              <a:ext uri="{FF2B5EF4-FFF2-40B4-BE49-F238E27FC236}">
                <a16:creationId xmlns:a16="http://schemas.microsoft.com/office/drawing/2014/main" id="{26D05CFE-3045-A5C7-9A89-1FC19FA7A324}"/>
              </a:ext>
            </a:extLst>
          </p:cNvPr>
          <p:cNvPicPr>
            <a:picLocks noGrp="1" noChangeAspect="1"/>
          </p:cNvPicPr>
          <p:nvPr>
            <p:ph idx="1"/>
          </p:nvPr>
        </p:nvPicPr>
        <p:blipFill>
          <a:blip r:embed="rId3"/>
          <a:stretch>
            <a:fillRect/>
          </a:stretch>
        </p:blipFill>
        <p:spPr>
          <a:xfrm>
            <a:off x="4811918" y="3448796"/>
            <a:ext cx="2568163" cy="1104996"/>
          </a:xfrm>
        </p:spPr>
      </p:pic>
      <p:pic>
        <p:nvPicPr>
          <p:cNvPr id="11" name="Picture 10">
            <a:extLst>
              <a:ext uri="{FF2B5EF4-FFF2-40B4-BE49-F238E27FC236}">
                <a16:creationId xmlns:a16="http://schemas.microsoft.com/office/drawing/2014/main" id="{61AEB3DE-368D-FAC3-C481-D31C1D61E650}"/>
              </a:ext>
            </a:extLst>
          </p:cNvPr>
          <p:cNvPicPr>
            <a:picLocks noChangeAspect="1"/>
          </p:cNvPicPr>
          <p:nvPr/>
        </p:nvPicPr>
        <p:blipFill>
          <a:blip r:embed="rId4"/>
          <a:stretch>
            <a:fillRect/>
          </a:stretch>
        </p:blipFill>
        <p:spPr>
          <a:xfrm>
            <a:off x="7291368" y="1415866"/>
            <a:ext cx="3162574" cy="1394581"/>
          </a:xfrm>
          <a:prstGeom prst="rect">
            <a:avLst/>
          </a:prstGeom>
        </p:spPr>
      </p:pic>
      <p:pic>
        <p:nvPicPr>
          <p:cNvPr id="17" name="Picture 16">
            <a:extLst>
              <a:ext uri="{FF2B5EF4-FFF2-40B4-BE49-F238E27FC236}">
                <a16:creationId xmlns:a16="http://schemas.microsoft.com/office/drawing/2014/main" id="{4E4C6BD0-418D-1A7D-A3FF-A45DB70936FE}"/>
              </a:ext>
            </a:extLst>
          </p:cNvPr>
          <p:cNvPicPr>
            <a:picLocks noChangeAspect="1"/>
          </p:cNvPicPr>
          <p:nvPr/>
        </p:nvPicPr>
        <p:blipFill>
          <a:blip r:embed="rId3"/>
          <a:stretch>
            <a:fillRect/>
          </a:stretch>
        </p:blipFill>
        <p:spPr>
          <a:xfrm>
            <a:off x="7404745" y="2731537"/>
            <a:ext cx="2568163" cy="1104996"/>
          </a:xfrm>
          <a:prstGeom prst="rect">
            <a:avLst/>
          </a:prstGeom>
        </p:spPr>
      </p:pic>
      <p:pic>
        <p:nvPicPr>
          <p:cNvPr id="21" name="Picture 20">
            <a:extLst>
              <a:ext uri="{FF2B5EF4-FFF2-40B4-BE49-F238E27FC236}">
                <a16:creationId xmlns:a16="http://schemas.microsoft.com/office/drawing/2014/main" id="{BD10220E-53F5-76CA-4C7E-73BB049BE1D3}"/>
              </a:ext>
            </a:extLst>
          </p:cNvPr>
          <p:cNvPicPr>
            <a:picLocks noChangeAspect="1"/>
          </p:cNvPicPr>
          <p:nvPr/>
        </p:nvPicPr>
        <p:blipFill>
          <a:blip r:embed="rId5"/>
          <a:stretch>
            <a:fillRect/>
          </a:stretch>
        </p:blipFill>
        <p:spPr>
          <a:xfrm>
            <a:off x="193287" y="1418760"/>
            <a:ext cx="7010400" cy="4667250"/>
          </a:xfrm>
          <a:prstGeom prst="rect">
            <a:avLst/>
          </a:prstGeom>
        </p:spPr>
      </p:pic>
      <p:pic>
        <p:nvPicPr>
          <p:cNvPr id="23" name="Picture 22">
            <a:extLst>
              <a:ext uri="{FF2B5EF4-FFF2-40B4-BE49-F238E27FC236}">
                <a16:creationId xmlns:a16="http://schemas.microsoft.com/office/drawing/2014/main" id="{9B2017FF-80CB-CEB7-F4CD-3701E4410E8A}"/>
              </a:ext>
            </a:extLst>
          </p:cNvPr>
          <p:cNvPicPr>
            <a:picLocks noChangeAspect="1"/>
          </p:cNvPicPr>
          <p:nvPr/>
        </p:nvPicPr>
        <p:blipFill>
          <a:blip r:embed="rId6"/>
          <a:stretch>
            <a:fillRect/>
          </a:stretch>
        </p:blipFill>
        <p:spPr>
          <a:xfrm>
            <a:off x="7049894" y="3830327"/>
            <a:ext cx="1638300" cy="1762125"/>
          </a:xfrm>
          <a:prstGeom prst="rect">
            <a:avLst/>
          </a:prstGeom>
        </p:spPr>
      </p:pic>
      <p:pic>
        <p:nvPicPr>
          <p:cNvPr id="25" name="Picture 24">
            <a:extLst>
              <a:ext uri="{FF2B5EF4-FFF2-40B4-BE49-F238E27FC236}">
                <a16:creationId xmlns:a16="http://schemas.microsoft.com/office/drawing/2014/main" id="{ABDD3AFF-4F0E-DE93-39C2-CDA2E933CDE4}"/>
              </a:ext>
            </a:extLst>
          </p:cNvPr>
          <p:cNvPicPr>
            <a:picLocks noChangeAspect="1"/>
          </p:cNvPicPr>
          <p:nvPr/>
        </p:nvPicPr>
        <p:blipFill>
          <a:blip r:embed="rId7"/>
          <a:stretch>
            <a:fillRect/>
          </a:stretch>
        </p:blipFill>
        <p:spPr>
          <a:xfrm>
            <a:off x="8752495" y="4190213"/>
            <a:ext cx="2225233" cy="975445"/>
          </a:xfrm>
          <a:prstGeom prst="rect">
            <a:avLst/>
          </a:prstGeom>
        </p:spPr>
      </p:pic>
    </p:spTree>
    <p:extLst>
      <p:ext uri="{BB962C8B-B14F-4D97-AF65-F5344CB8AC3E}">
        <p14:creationId xmlns:p14="http://schemas.microsoft.com/office/powerpoint/2010/main" val="504595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8085A-8DDA-FE8A-BB56-3EC543B870A4}"/>
              </a:ext>
            </a:extLst>
          </p:cNvPr>
          <p:cNvSpPr>
            <a:spLocks noGrp="1"/>
          </p:cNvSpPr>
          <p:nvPr>
            <p:ph type="title"/>
          </p:nvPr>
        </p:nvSpPr>
        <p:spPr>
          <a:xfrm>
            <a:off x="771293" y="231311"/>
            <a:ext cx="10515600" cy="404309"/>
          </a:xfrm>
        </p:spPr>
        <p:txBody>
          <a:bodyPr>
            <a:normAutofit fontScale="90000"/>
          </a:bodyPr>
          <a:lstStyle/>
          <a:p>
            <a:r>
              <a:rPr lang="en-US" dirty="0"/>
              <a:t>2023</a:t>
            </a:r>
          </a:p>
        </p:txBody>
      </p:sp>
      <p:sp>
        <p:nvSpPr>
          <p:cNvPr id="3" name="Content Placeholder 2">
            <a:extLst>
              <a:ext uri="{FF2B5EF4-FFF2-40B4-BE49-F238E27FC236}">
                <a16:creationId xmlns:a16="http://schemas.microsoft.com/office/drawing/2014/main" id="{AC761877-C159-F0F5-BFE4-9F02327F0A03}"/>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10813E29-69C4-F5B7-024A-6B1CC5689503}"/>
              </a:ext>
            </a:extLst>
          </p:cNvPr>
          <p:cNvPicPr>
            <a:picLocks noChangeAspect="1"/>
          </p:cNvPicPr>
          <p:nvPr/>
        </p:nvPicPr>
        <p:blipFill>
          <a:blip r:embed="rId3"/>
          <a:stretch>
            <a:fillRect/>
          </a:stretch>
        </p:blipFill>
        <p:spPr>
          <a:xfrm>
            <a:off x="192256" y="791738"/>
            <a:ext cx="10706680" cy="5464098"/>
          </a:xfrm>
          <a:prstGeom prst="rect">
            <a:avLst/>
          </a:prstGeom>
        </p:spPr>
      </p:pic>
    </p:spTree>
    <p:extLst>
      <p:ext uri="{BB962C8B-B14F-4D97-AF65-F5344CB8AC3E}">
        <p14:creationId xmlns:p14="http://schemas.microsoft.com/office/powerpoint/2010/main" val="425850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09E196-173F-01F6-3586-A958BE1477D0}"/>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Differences</a:t>
            </a:r>
          </a:p>
        </p:txBody>
      </p:sp>
      <p:graphicFrame>
        <p:nvGraphicFramePr>
          <p:cNvPr id="7" name="Content Placeholder 3">
            <a:extLst>
              <a:ext uri="{FF2B5EF4-FFF2-40B4-BE49-F238E27FC236}">
                <a16:creationId xmlns:a16="http://schemas.microsoft.com/office/drawing/2014/main" id="{B0AD632D-8DD5-696B-04A9-FD4B6040F1C1}"/>
              </a:ext>
            </a:extLst>
          </p:cNvPr>
          <p:cNvGraphicFramePr>
            <a:graphicFrameLocks/>
          </p:cNvGraphicFramePr>
          <p:nvPr>
            <p:extLst>
              <p:ext uri="{D42A27DB-BD31-4B8C-83A1-F6EECF244321}">
                <p14:modId xmlns:p14="http://schemas.microsoft.com/office/powerpoint/2010/main" val="1710997065"/>
              </p:ext>
            </p:extLst>
          </p:nvPr>
        </p:nvGraphicFramePr>
        <p:xfrm>
          <a:off x="432225" y="978568"/>
          <a:ext cx="11327550" cy="5934303"/>
        </p:xfrm>
        <a:graphic>
          <a:graphicData uri="http://schemas.openxmlformats.org/drawingml/2006/table">
            <a:tbl>
              <a:tblPr firstRow="1" bandRow="1">
                <a:noFill/>
              </a:tblPr>
              <a:tblGrid>
                <a:gridCol w="5759547">
                  <a:extLst>
                    <a:ext uri="{9D8B030D-6E8A-4147-A177-3AD203B41FA5}">
                      <a16:colId xmlns:a16="http://schemas.microsoft.com/office/drawing/2014/main" val="2903545577"/>
                    </a:ext>
                  </a:extLst>
                </a:gridCol>
                <a:gridCol w="5568003">
                  <a:extLst>
                    <a:ext uri="{9D8B030D-6E8A-4147-A177-3AD203B41FA5}">
                      <a16:colId xmlns:a16="http://schemas.microsoft.com/office/drawing/2014/main" val="4231922347"/>
                    </a:ext>
                  </a:extLst>
                </a:gridCol>
              </a:tblGrid>
              <a:tr h="594044">
                <a:tc>
                  <a:txBody>
                    <a:bodyPr/>
                    <a:lstStyle/>
                    <a:p>
                      <a:pPr algn="l"/>
                      <a:r>
                        <a:rPr lang="en-US" sz="1800" b="1" cap="all" dirty="0">
                          <a:solidFill>
                            <a:schemeClr val="bg1"/>
                          </a:solidFill>
                          <a:effectLst/>
                        </a:rPr>
                        <a:t>FRONT-END FRAMEWORKS</a:t>
                      </a:r>
                    </a:p>
                  </a:txBody>
                  <a:tcPr marL="143768" marR="39318" marT="71884" marB="71884"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l"/>
                      <a:r>
                        <a:rPr lang="en-US" sz="1800" b="1" cap="all">
                          <a:solidFill>
                            <a:schemeClr val="bg1"/>
                          </a:solidFill>
                          <a:effectLst/>
                        </a:rPr>
                        <a:t>BACK-END FRAMEWORKS</a:t>
                      </a:r>
                    </a:p>
                  </a:txBody>
                  <a:tcPr marL="143768" marR="39318" marT="71884" marB="71884"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3392113774"/>
                  </a:ext>
                </a:extLst>
              </a:tr>
              <a:tr h="994125">
                <a:tc>
                  <a:txBody>
                    <a:bodyPr/>
                    <a:lstStyle/>
                    <a:p>
                      <a:pPr algn="l"/>
                      <a:r>
                        <a:rPr lang="en-US" sz="1800" b="0" dirty="0">
                          <a:solidFill>
                            <a:schemeClr val="tx1">
                              <a:lumMod val="75000"/>
                              <a:lumOff val="25000"/>
                            </a:schemeClr>
                          </a:solidFill>
                          <a:effectLst/>
                        </a:rPr>
                        <a:t>Focus on the client-side components of a web application, including the user interface and user experience.</a:t>
                      </a:r>
                    </a:p>
                  </a:txBody>
                  <a:tcPr marL="143768" marR="32766" marT="71884" marB="7188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a:r>
                        <a:rPr lang="en-US" sz="1800" b="0">
                          <a:solidFill>
                            <a:schemeClr val="tx1">
                              <a:lumMod val="75000"/>
                              <a:lumOff val="25000"/>
                            </a:schemeClr>
                          </a:solidFill>
                          <a:effectLst/>
                        </a:rPr>
                        <a:t>Focus on the server-side components of a web application, including handling requests, managing databases, and processing data.</a:t>
                      </a:r>
                    </a:p>
                  </a:txBody>
                  <a:tcPr marL="143768" marR="32766" marT="71884" marB="7188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32898645"/>
                  </a:ext>
                </a:extLst>
              </a:tr>
              <a:tr h="1255520">
                <a:tc>
                  <a:txBody>
                    <a:bodyPr/>
                    <a:lstStyle/>
                    <a:p>
                      <a:pPr algn="l"/>
                      <a:r>
                        <a:rPr lang="en-US" sz="1800" b="0">
                          <a:solidFill>
                            <a:schemeClr val="tx1">
                              <a:lumMod val="75000"/>
                              <a:lumOff val="25000"/>
                            </a:schemeClr>
                          </a:solidFill>
                          <a:effectLst/>
                        </a:rPr>
                        <a:t>Provide pre-written tools and libraries for building interactive and responsive user interfaces like buttons, forms, and data visualization components.</a:t>
                      </a:r>
                    </a:p>
                  </a:txBody>
                  <a:tcPr marL="143768" marR="32766" marT="71884" marB="7188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l"/>
                      <a:r>
                        <a:rPr lang="en-US" sz="1800" b="0">
                          <a:solidFill>
                            <a:schemeClr val="tx1">
                              <a:lumMod val="75000"/>
                              <a:lumOff val="25000"/>
                            </a:schemeClr>
                          </a:solidFill>
                          <a:effectLst/>
                        </a:rPr>
                        <a:t>Provide pre-written tools and libraries for building scalable and secure server-side applications, such as routing, authentication, and database integration.</a:t>
                      </a:r>
                    </a:p>
                  </a:txBody>
                  <a:tcPr marL="143768" marR="32766" marT="71884" marB="7188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578746002"/>
                  </a:ext>
                </a:extLst>
              </a:tr>
              <a:tr h="924783">
                <a:tc>
                  <a:txBody>
                    <a:bodyPr/>
                    <a:lstStyle/>
                    <a:p>
                      <a:pPr algn="l"/>
                      <a:r>
                        <a:rPr lang="en-US" sz="1800" b="0">
                          <a:solidFill>
                            <a:schemeClr val="tx1">
                              <a:lumMod val="75000"/>
                              <a:lumOff val="25000"/>
                            </a:schemeClr>
                          </a:solidFill>
                          <a:effectLst/>
                        </a:rPr>
                        <a:t>Typically use a variety of programming languages, such as HTML, CSS, and JavaScript.</a:t>
                      </a:r>
                    </a:p>
                  </a:txBody>
                  <a:tcPr marL="143768" marR="32766" marT="71884" marB="7188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a:r>
                        <a:rPr lang="en-US" sz="1800" b="0">
                          <a:solidFill>
                            <a:schemeClr val="tx1">
                              <a:lumMod val="75000"/>
                              <a:lumOff val="25000"/>
                            </a:schemeClr>
                          </a:solidFill>
                          <a:effectLst/>
                        </a:rPr>
                        <a:t>Typically use a variety of programming languages, such as Ruby, Python, and Java.</a:t>
                      </a:r>
                    </a:p>
                  </a:txBody>
                  <a:tcPr marL="143768" marR="32766" marT="71884" marB="7188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010167443"/>
                  </a:ext>
                </a:extLst>
              </a:tr>
              <a:tr h="924783">
                <a:tc>
                  <a:txBody>
                    <a:bodyPr/>
                    <a:lstStyle/>
                    <a:p>
                      <a:pPr algn="l"/>
                      <a:r>
                        <a:rPr lang="en-US" sz="1800" b="0">
                          <a:solidFill>
                            <a:schemeClr val="tx1">
                              <a:lumMod val="75000"/>
                              <a:lumOff val="25000"/>
                            </a:schemeClr>
                          </a:solidFill>
                          <a:effectLst/>
                        </a:rPr>
                        <a:t>Handle tasks such as data binding, state management, and routing within the user's browser.</a:t>
                      </a:r>
                    </a:p>
                  </a:txBody>
                  <a:tcPr marL="143768" marR="32766" marT="71884" marB="7188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l"/>
                      <a:r>
                        <a:rPr lang="en-US" sz="1800" b="0">
                          <a:solidFill>
                            <a:schemeClr val="tx1">
                              <a:lumMod val="75000"/>
                              <a:lumOff val="25000"/>
                            </a:schemeClr>
                          </a:solidFill>
                          <a:effectLst/>
                        </a:rPr>
                        <a:t>Handle tasks such as authentication, database interaction, and security within the server.</a:t>
                      </a:r>
                    </a:p>
                  </a:txBody>
                  <a:tcPr marL="143768" marR="32766" marT="71884" marB="7188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994999141"/>
                  </a:ext>
                </a:extLst>
              </a:tr>
              <a:tr h="924783">
                <a:tc>
                  <a:txBody>
                    <a:bodyPr/>
                    <a:lstStyle/>
                    <a:p>
                      <a:pPr algn="l"/>
                      <a:r>
                        <a:rPr lang="en-US" sz="1800" b="0" dirty="0">
                          <a:solidFill>
                            <a:schemeClr val="tx1">
                              <a:lumMod val="75000"/>
                              <a:lumOff val="25000"/>
                            </a:schemeClr>
                          </a:solidFill>
                          <a:effectLst/>
                        </a:rPr>
                        <a:t>Examples of front-end frameworks include React, AngularJS, and Vue.js, Svelte, react, Ember.js, Lit, Alpine. </a:t>
                      </a:r>
                      <a:r>
                        <a:rPr lang="en-US" sz="1800" b="0" dirty="0" err="1">
                          <a:solidFill>
                            <a:schemeClr val="tx1">
                              <a:lumMod val="75000"/>
                              <a:lumOff val="25000"/>
                            </a:schemeClr>
                          </a:solidFill>
                          <a:effectLst/>
                        </a:rPr>
                        <a:t>Js</a:t>
                      </a:r>
                      <a:r>
                        <a:rPr lang="en-US" sz="1800" b="0" dirty="0">
                          <a:solidFill>
                            <a:schemeClr val="tx1">
                              <a:lumMod val="75000"/>
                              <a:lumOff val="25000"/>
                            </a:schemeClr>
                          </a:solidFill>
                          <a:effectLst/>
                        </a:rPr>
                        <a:t>, ASP.NET Core, jQuery, Semantic UI, Foundation, Backbone.js, Knockout.js, Tailwind CSS</a:t>
                      </a:r>
                    </a:p>
                  </a:txBody>
                  <a:tcPr marL="143768" marR="32766" marT="71884" marB="7188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a:r>
                        <a:rPr lang="en-US" sz="1800" b="0" dirty="0">
                          <a:solidFill>
                            <a:schemeClr val="tx1">
                              <a:lumMod val="75000"/>
                              <a:lumOff val="25000"/>
                            </a:schemeClr>
                          </a:solidFill>
                          <a:effectLst/>
                        </a:rPr>
                        <a:t>Examples of back-end frameworks include Ruby on Rails, Django, and Express, Gatsby, </a:t>
                      </a:r>
                      <a:r>
                        <a:rPr lang="en-US" sz="1800" b="0" dirty="0" err="1">
                          <a:solidFill>
                            <a:schemeClr val="tx1">
                              <a:lumMod val="75000"/>
                              <a:lumOff val="25000"/>
                            </a:schemeClr>
                          </a:solidFill>
                          <a:effectLst/>
                        </a:rPr>
                        <a:t>Nuxt</a:t>
                      </a:r>
                      <a:r>
                        <a:rPr lang="en-US" sz="1800" b="0" dirty="0">
                          <a:solidFill>
                            <a:schemeClr val="tx1">
                              <a:lumMod val="75000"/>
                              <a:lumOff val="25000"/>
                            </a:schemeClr>
                          </a:solidFill>
                          <a:effectLst/>
                        </a:rPr>
                        <a:t>, Koa.js, Nest.js, Meteor, </a:t>
                      </a:r>
                      <a:r>
                        <a:rPr lang="en-US" sz="1800" b="0" dirty="0" err="1">
                          <a:solidFill>
                            <a:schemeClr val="tx1">
                              <a:lumMod val="75000"/>
                              <a:lumOff val="25000"/>
                            </a:schemeClr>
                          </a:solidFill>
                          <a:effectLst/>
                        </a:rPr>
                        <a:t>Hapi</a:t>
                      </a:r>
                      <a:r>
                        <a:rPr lang="en-US" sz="1800" b="0" dirty="0">
                          <a:solidFill>
                            <a:schemeClr val="tx1">
                              <a:lumMod val="75000"/>
                              <a:lumOff val="25000"/>
                            </a:schemeClr>
                          </a:solidFill>
                          <a:effectLst/>
                        </a:rPr>
                        <a:t>, Ruby on Rails, Laravel, </a:t>
                      </a:r>
                      <a:r>
                        <a:rPr lang="en-US" sz="1800" b="0" dirty="0" err="1">
                          <a:solidFill>
                            <a:schemeClr val="tx1">
                              <a:lumMod val="75000"/>
                              <a:lumOff val="25000"/>
                            </a:schemeClr>
                          </a:solidFill>
                          <a:effectLst/>
                        </a:rPr>
                        <a:t>Pheonix</a:t>
                      </a:r>
                      <a:r>
                        <a:rPr lang="en-US" sz="1800" b="0" dirty="0">
                          <a:solidFill>
                            <a:schemeClr val="tx1">
                              <a:lumMod val="75000"/>
                              <a:lumOff val="25000"/>
                            </a:schemeClr>
                          </a:solidFill>
                          <a:effectLst/>
                        </a:rPr>
                        <a:t>, Flask, </a:t>
                      </a:r>
                      <a:r>
                        <a:rPr lang="en-US" sz="1800" b="0" dirty="0" err="1">
                          <a:solidFill>
                            <a:schemeClr val="tx1">
                              <a:lumMod val="75000"/>
                              <a:lumOff val="25000"/>
                            </a:schemeClr>
                          </a:solidFill>
                          <a:effectLst/>
                        </a:rPr>
                        <a:t>CakePHP</a:t>
                      </a:r>
                      <a:endParaRPr lang="en-US" sz="1800" b="0" dirty="0">
                        <a:solidFill>
                          <a:schemeClr val="tx1">
                            <a:lumMod val="75000"/>
                            <a:lumOff val="25000"/>
                          </a:schemeClr>
                        </a:solidFill>
                        <a:effectLst/>
                      </a:endParaRPr>
                    </a:p>
                  </a:txBody>
                  <a:tcPr marL="143768" marR="32766" marT="71884" marB="7188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347991503"/>
                  </a:ext>
                </a:extLst>
              </a:tr>
            </a:tbl>
          </a:graphicData>
        </a:graphic>
      </p:graphicFrame>
    </p:spTree>
    <p:extLst>
      <p:ext uri="{BB962C8B-B14F-4D97-AF65-F5344CB8AC3E}">
        <p14:creationId xmlns:p14="http://schemas.microsoft.com/office/powerpoint/2010/main" val="493346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971E2-225D-511A-48EA-1DAB36D7967E}"/>
              </a:ext>
            </a:extLst>
          </p:cNvPr>
          <p:cNvSpPr>
            <a:spLocks noGrp="1"/>
          </p:cNvSpPr>
          <p:nvPr>
            <p:ph type="title"/>
          </p:nvPr>
        </p:nvSpPr>
        <p:spPr/>
        <p:txBody>
          <a:bodyPr/>
          <a:lstStyle/>
          <a:p>
            <a:r>
              <a:rPr lang="en-US" dirty="0"/>
              <a:t>Web Framework Architecture</a:t>
            </a:r>
          </a:p>
        </p:txBody>
      </p:sp>
      <p:sp>
        <p:nvSpPr>
          <p:cNvPr id="3" name="Content Placeholder 2">
            <a:extLst>
              <a:ext uri="{FF2B5EF4-FFF2-40B4-BE49-F238E27FC236}">
                <a16:creationId xmlns:a16="http://schemas.microsoft.com/office/drawing/2014/main" id="{06D25180-AF41-C8DF-269F-05A1A2AB75C3}"/>
              </a:ext>
            </a:extLst>
          </p:cNvPr>
          <p:cNvSpPr>
            <a:spLocks noGrp="1"/>
          </p:cNvSpPr>
          <p:nvPr>
            <p:ph idx="1"/>
          </p:nvPr>
        </p:nvSpPr>
        <p:spPr/>
        <p:txBody>
          <a:bodyPr/>
          <a:lstStyle/>
          <a:p>
            <a:pPr algn="just"/>
            <a:r>
              <a:rPr lang="en-US" b="0" i="0" dirty="0">
                <a:solidFill>
                  <a:srgbClr val="273239"/>
                </a:solidFill>
                <a:effectLst/>
                <a:latin typeface="Nunito" panose="00000500000000000000" pitchFamily="2" charset="0"/>
              </a:rPr>
              <a:t>Developing a </a:t>
            </a:r>
            <a:r>
              <a:rPr lang="en-US" u="sng" dirty="0">
                <a:solidFill>
                  <a:srgbClr val="273239"/>
                </a:solidFill>
                <a:latin typeface="Nunito" panose="00000500000000000000" pitchFamily="2" charset="0"/>
              </a:rPr>
              <a:t>web</a:t>
            </a:r>
            <a:r>
              <a:rPr lang="en-US" b="0" i="0" dirty="0">
                <a:solidFill>
                  <a:srgbClr val="273239"/>
                </a:solidFill>
                <a:effectLst/>
                <a:latin typeface="Nunito" panose="00000500000000000000" pitchFamily="2" charset="0"/>
              </a:rPr>
              <a:t> application by applying a software architecture pattern is always preferred by developers. An architecture pattern gives modularity to the project files and assures that all the codes get covered in Unit testing. It makes the task easy for developers to maintain the software and to expand the features of the application in the future</a:t>
            </a:r>
          </a:p>
          <a:p>
            <a:pPr algn="just"/>
            <a:endParaRPr lang="en-US" dirty="0">
              <a:solidFill>
                <a:srgbClr val="273239"/>
              </a:solidFill>
              <a:latin typeface="Nunito" panose="00000500000000000000" pitchFamily="2" charset="0"/>
            </a:endParaRPr>
          </a:p>
          <a:p>
            <a:pPr algn="just"/>
            <a:r>
              <a:rPr lang="en-US" dirty="0">
                <a:solidFill>
                  <a:srgbClr val="273239"/>
                </a:solidFill>
                <a:latin typeface="Nunito" panose="00000500000000000000" pitchFamily="2" charset="0"/>
              </a:rPr>
              <a:t>Software Design Patterns</a:t>
            </a:r>
            <a:endParaRPr lang="en-US" dirty="0"/>
          </a:p>
        </p:txBody>
      </p:sp>
    </p:spTree>
    <p:extLst>
      <p:ext uri="{BB962C8B-B14F-4D97-AF65-F5344CB8AC3E}">
        <p14:creationId xmlns:p14="http://schemas.microsoft.com/office/powerpoint/2010/main" val="2578343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8F13B-3A6F-F66F-C785-8EBEC4FB4A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25E89B-B20D-9354-848E-D4667B844850}"/>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34087A31-C805-4749-149F-49040532AB68}"/>
              </a:ext>
            </a:extLst>
          </p:cNvPr>
          <p:cNvPicPr>
            <a:picLocks noChangeAspect="1"/>
          </p:cNvPicPr>
          <p:nvPr/>
        </p:nvPicPr>
        <p:blipFill>
          <a:blip r:embed="rId2"/>
          <a:stretch>
            <a:fillRect/>
          </a:stretch>
        </p:blipFill>
        <p:spPr>
          <a:xfrm>
            <a:off x="0" y="650885"/>
            <a:ext cx="12073445" cy="5841990"/>
          </a:xfrm>
          <a:prstGeom prst="rect">
            <a:avLst/>
          </a:prstGeom>
        </p:spPr>
      </p:pic>
    </p:spTree>
    <p:extLst>
      <p:ext uri="{BB962C8B-B14F-4D97-AF65-F5344CB8AC3E}">
        <p14:creationId xmlns:p14="http://schemas.microsoft.com/office/powerpoint/2010/main" val="1732351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BCBAE-74BD-B6B8-FB08-60B52BFB288B}"/>
              </a:ext>
            </a:extLst>
          </p:cNvPr>
          <p:cNvSpPr>
            <a:spLocks noGrp="1"/>
          </p:cNvSpPr>
          <p:nvPr>
            <p:ph type="title"/>
          </p:nvPr>
        </p:nvSpPr>
        <p:spPr/>
        <p:txBody>
          <a:bodyPr/>
          <a:lstStyle/>
          <a:p>
            <a:r>
              <a:rPr lang="en-US" dirty="0"/>
              <a:t>Three- Tier Architecture</a:t>
            </a:r>
          </a:p>
        </p:txBody>
      </p:sp>
      <p:sp>
        <p:nvSpPr>
          <p:cNvPr id="3" name="Content Placeholder 2">
            <a:extLst>
              <a:ext uri="{FF2B5EF4-FFF2-40B4-BE49-F238E27FC236}">
                <a16:creationId xmlns:a16="http://schemas.microsoft.com/office/drawing/2014/main" id="{41E43AEB-950D-66C3-85F7-7A77AA423B06}"/>
              </a:ext>
            </a:extLst>
          </p:cNvPr>
          <p:cNvSpPr>
            <a:spLocks noGrp="1"/>
          </p:cNvSpPr>
          <p:nvPr>
            <p:ph idx="1"/>
          </p:nvPr>
        </p:nvSpPr>
        <p:spPr/>
        <p:txBody>
          <a:bodyPr/>
          <a:lstStyle/>
          <a:p>
            <a:pPr algn="l">
              <a:buFont typeface="Arial" panose="020B0604020202020204" pitchFamily="34" charset="0"/>
              <a:buChar char="•"/>
            </a:pPr>
            <a:r>
              <a:rPr lang="fr-FR" b="0" i="0" dirty="0" err="1">
                <a:solidFill>
                  <a:srgbClr val="676785"/>
                </a:solidFill>
                <a:effectLst/>
                <a:latin typeface="Inter"/>
              </a:rPr>
              <a:t>Presentation</a:t>
            </a:r>
            <a:r>
              <a:rPr lang="fr-FR" b="0" i="0" dirty="0">
                <a:solidFill>
                  <a:srgbClr val="676785"/>
                </a:solidFill>
                <a:effectLst/>
                <a:latin typeface="Inter"/>
              </a:rPr>
              <a:t> tier ( the user interface) </a:t>
            </a:r>
          </a:p>
          <a:p>
            <a:pPr algn="l">
              <a:buFont typeface="Arial" panose="020B0604020202020204" pitchFamily="34" charset="0"/>
              <a:buChar char="•"/>
            </a:pPr>
            <a:r>
              <a:rPr lang="fr-FR" b="0" i="0" dirty="0">
                <a:solidFill>
                  <a:srgbClr val="676785"/>
                </a:solidFill>
                <a:effectLst/>
                <a:latin typeface="Inter"/>
              </a:rPr>
              <a:t>Application tier ( business </a:t>
            </a:r>
            <a:r>
              <a:rPr lang="fr-FR" b="0" i="0" dirty="0" err="1">
                <a:solidFill>
                  <a:srgbClr val="676785"/>
                </a:solidFill>
                <a:effectLst/>
                <a:latin typeface="Inter"/>
              </a:rPr>
              <a:t>logic</a:t>
            </a:r>
            <a:r>
              <a:rPr lang="fr-FR" b="0" i="0" dirty="0">
                <a:solidFill>
                  <a:srgbClr val="676785"/>
                </a:solidFill>
                <a:effectLst/>
                <a:latin typeface="Inter"/>
              </a:rPr>
              <a:t>)</a:t>
            </a:r>
          </a:p>
          <a:p>
            <a:pPr algn="l">
              <a:buFont typeface="Arial" panose="020B0604020202020204" pitchFamily="34" charset="0"/>
              <a:buChar char="•"/>
            </a:pPr>
            <a:r>
              <a:rPr lang="fr-FR" b="0" i="0" dirty="0" err="1">
                <a:solidFill>
                  <a:srgbClr val="676785"/>
                </a:solidFill>
                <a:effectLst/>
                <a:latin typeface="Inter"/>
              </a:rPr>
              <a:t>Database</a:t>
            </a:r>
            <a:r>
              <a:rPr lang="fr-FR" b="0" i="0" dirty="0">
                <a:solidFill>
                  <a:srgbClr val="676785"/>
                </a:solidFill>
                <a:effectLst/>
                <a:latin typeface="Inter"/>
              </a:rPr>
              <a:t> tier (data </a:t>
            </a:r>
            <a:r>
              <a:rPr lang="fr-FR" b="0" i="0" dirty="0" err="1">
                <a:solidFill>
                  <a:srgbClr val="676785"/>
                </a:solidFill>
                <a:effectLst/>
                <a:latin typeface="Inter"/>
              </a:rPr>
              <a:t>storage</a:t>
            </a:r>
            <a:r>
              <a:rPr lang="fr-FR" b="0" i="0" dirty="0">
                <a:solidFill>
                  <a:srgbClr val="676785"/>
                </a:solidFill>
                <a:effectLst/>
                <a:latin typeface="Inter"/>
              </a:rPr>
              <a:t> and </a:t>
            </a:r>
            <a:r>
              <a:rPr lang="fr-FR" b="0" i="0" dirty="0" err="1">
                <a:solidFill>
                  <a:srgbClr val="676785"/>
                </a:solidFill>
                <a:effectLst/>
                <a:latin typeface="Inter"/>
              </a:rPr>
              <a:t>retrieval</a:t>
            </a:r>
            <a:r>
              <a:rPr lang="fr-FR" b="0" i="0" dirty="0">
                <a:solidFill>
                  <a:srgbClr val="676785"/>
                </a:solidFill>
                <a:effectLst/>
                <a:latin typeface="Inter"/>
              </a:rPr>
              <a:t>)</a:t>
            </a:r>
          </a:p>
          <a:p>
            <a:endParaRPr lang="en-US" dirty="0"/>
          </a:p>
        </p:txBody>
      </p:sp>
    </p:spTree>
    <p:extLst>
      <p:ext uri="{BB962C8B-B14F-4D97-AF65-F5344CB8AC3E}">
        <p14:creationId xmlns:p14="http://schemas.microsoft.com/office/powerpoint/2010/main" val="39288429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A5F5-7524-5052-AF9E-C369489C600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449B200-1B4E-0D71-86F9-7FA4055F7235}"/>
              </a:ext>
            </a:extLst>
          </p:cNvPr>
          <p:cNvSpPr>
            <a:spLocks noGrp="1"/>
          </p:cNvSpPr>
          <p:nvPr>
            <p:ph idx="1"/>
          </p:nvPr>
        </p:nvSpPr>
        <p:spPr/>
        <p:txBody>
          <a:bodyPr>
            <a:normAutofit lnSpcReduction="10000"/>
          </a:bodyPr>
          <a:lstStyle/>
          <a:p>
            <a:pPr algn="just" fontAlgn="base"/>
            <a:r>
              <a:rPr lang="en-US" b="0" i="0" dirty="0">
                <a:solidFill>
                  <a:srgbClr val="161616"/>
                </a:solidFill>
                <a:effectLst/>
                <a:latin typeface="IBM Plex Sans" panose="020B0503050203000203" pitchFamily="34" charset="0"/>
              </a:rPr>
              <a:t>Three-tier architecture is a well-established software application architecture that organizes applications into three logical and physical computing tiers: the presentation tier, or user interface; the application tier, where data is processed; and the data tier, where the data associated with the application is stored and managed.</a:t>
            </a:r>
            <a:br>
              <a:rPr lang="en-US" b="0" i="0" dirty="0">
                <a:solidFill>
                  <a:srgbClr val="161616"/>
                </a:solidFill>
                <a:effectLst/>
                <a:latin typeface="IBM Plex Sans" panose="020B0503050203000203" pitchFamily="34" charset="0"/>
              </a:rPr>
            </a:br>
            <a:endParaRPr lang="en-US" b="0" i="0" dirty="0">
              <a:solidFill>
                <a:srgbClr val="161616"/>
              </a:solidFill>
              <a:effectLst/>
              <a:latin typeface="IBM Plex Sans" panose="020B0503050203000203" pitchFamily="34" charset="0"/>
            </a:endParaRPr>
          </a:p>
          <a:p>
            <a:pPr algn="just" fontAlgn="base"/>
            <a:r>
              <a:rPr lang="en-US" b="0" i="0" dirty="0">
                <a:solidFill>
                  <a:srgbClr val="161616"/>
                </a:solidFill>
                <a:effectLst/>
                <a:latin typeface="IBM Plex Sans" panose="020B0503050203000203" pitchFamily="34" charset="0"/>
              </a:rPr>
              <a:t>The chief benefit of three-tier architecture is that because each tier runs on its own infrastructure, each tier can be developed simultaneously by a separate development team, and can be updated or scaled as needed without impacting the other tiers.</a:t>
            </a:r>
          </a:p>
        </p:txBody>
      </p:sp>
    </p:spTree>
    <p:extLst>
      <p:ext uri="{BB962C8B-B14F-4D97-AF65-F5344CB8AC3E}">
        <p14:creationId xmlns:p14="http://schemas.microsoft.com/office/powerpoint/2010/main" val="1650360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971E2-225D-511A-48EA-1DAB36D7967E}"/>
              </a:ext>
            </a:extLst>
          </p:cNvPr>
          <p:cNvSpPr>
            <a:spLocks noGrp="1"/>
          </p:cNvSpPr>
          <p:nvPr>
            <p:ph type="title"/>
          </p:nvPr>
        </p:nvSpPr>
        <p:spPr/>
        <p:txBody>
          <a:bodyPr/>
          <a:lstStyle/>
          <a:p>
            <a:r>
              <a:rPr lang="en-US" dirty="0"/>
              <a:t>Web Framework Architecture/ pattern</a:t>
            </a:r>
          </a:p>
        </p:txBody>
      </p:sp>
      <p:sp>
        <p:nvSpPr>
          <p:cNvPr id="3" name="Content Placeholder 2">
            <a:extLst>
              <a:ext uri="{FF2B5EF4-FFF2-40B4-BE49-F238E27FC236}">
                <a16:creationId xmlns:a16="http://schemas.microsoft.com/office/drawing/2014/main" id="{06D25180-AF41-C8DF-269F-05A1A2AB75C3}"/>
              </a:ext>
            </a:extLst>
          </p:cNvPr>
          <p:cNvSpPr>
            <a:spLocks noGrp="1"/>
          </p:cNvSpPr>
          <p:nvPr>
            <p:ph idx="1"/>
          </p:nvPr>
        </p:nvSpPr>
        <p:spPr/>
        <p:txBody>
          <a:bodyPr/>
          <a:lstStyle/>
          <a:p>
            <a:r>
              <a:rPr lang="en-US" dirty="0"/>
              <a:t>MVC Architecture ( Model – View – Controller)</a:t>
            </a:r>
          </a:p>
          <a:p>
            <a:r>
              <a:rPr lang="en-US" dirty="0"/>
              <a:t>MVP Architecture (</a:t>
            </a:r>
            <a:r>
              <a:rPr lang="en-US" b="1" i="0" dirty="0">
                <a:solidFill>
                  <a:srgbClr val="273239"/>
                </a:solidFill>
                <a:effectLst/>
                <a:latin typeface="Nunito" panose="00000500000000000000" pitchFamily="2" charset="0"/>
              </a:rPr>
              <a:t>Model—View—Presenter)</a:t>
            </a:r>
            <a:endParaRPr lang="en-US" dirty="0"/>
          </a:p>
          <a:p>
            <a:r>
              <a:rPr lang="en-US" dirty="0"/>
              <a:t>MVVM Architecture (</a:t>
            </a:r>
            <a:r>
              <a:rPr lang="en-US" b="1" i="0" dirty="0">
                <a:solidFill>
                  <a:srgbClr val="273239"/>
                </a:solidFill>
                <a:effectLst/>
                <a:latin typeface="Nunito" panose="00000500000000000000" pitchFamily="2" charset="0"/>
              </a:rPr>
              <a:t> Model — View — </a:t>
            </a:r>
            <a:r>
              <a:rPr lang="en-US" b="1" i="0" dirty="0" err="1">
                <a:solidFill>
                  <a:srgbClr val="273239"/>
                </a:solidFill>
                <a:effectLst/>
                <a:latin typeface="Nunito" panose="00000500000000000000" pitchFamily="2" charset="0"/>
              </a:rPr>
              <a:t>ViewModel</a:t>
            </a:r>
            <a:r>
              <a:rPr lang="en-US" b="1" dirty="0">
                <a:solidFill>
                  <a:srgbClr val="273239"/>
                </a:solidFill>
                <a:latin typeface="Nunito" panose="00000500000000000000" pitchFamily="2" charset="0"/>
              </a:rPr>
              <a:t>)</a:t>
            </a:r>
            <a:endParaRPr lang="en-US" dirty="0"/>
          </a:p>
          <a:p>
            <a:r>
              <a:rPr lang="en-US" dirty="0"/>
              <a:t>MVT Architecture(Model- View – Template)</a:t>
            </a:r>
          </a:p>
        </p:txBody>
      </p:sp>
    </p:spTree>
    <p:extLst>
      <p:ext uri="{BB962C8B-B14F-4D97-AF65-F5344CB8AC3E}">
        <p14:creationId xmlns:p14="http://schemas.microsoft.com/office/powerpoint/2010/main" val="1355721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C0CC5-1C8B-7D9D-4606-FC4153A6CED9}"/>
              </a:ext>
            </a:extLst>
          </p:cNvPr>
          <p:cNvSpPr>
            <a:spLocks noGrp="1"/>
          </p:cNvSpPr>
          <p:nvPr>
            <p:ph type="title"/>
          </p:nvPr>
        </p:nvSpPr>
        <p:spPr/>
        <p:txBody>
          <a:bodyPr/>
          <a:lstStyle/>
          <a:p>
            <a:r>
              <a:rPr lang="en-US" b="1" i="0" dirty="0">
                <a:solidFill>
                  <a:srgbClr val="676785"/>
                </a:solidFill>
                <a:effectLst/>
                <a:latin typeface="Inter"/>
              </a:rPr>
              <a:t>Model-View-Controller (MVC) Architecture</a:t>
            </a:r>
            <a:br>
              <a:rPr lang="en-US" b="0" i="0" dirty="0">
                <a:solidFill>
                  <a:srgbClr val="676785"/>
                </a:solidFill>
                <a:effectLst/>
                <a:latin typeface="Inter"/>
              </a:rPr>
            </a:br>
            <a:endParaRPr lang="en-US" dirty="0"/>
          </a:p>
        </p:txBody>
      </p:sp>
      <p:sp>
        <p:nvSpPr>
          <p:cNvPr id="3" name="Content Placeholder 2">
            <a:extLst>
              <a:ext uri="{FF2B5EF4-FFF2-40B4-BE49-F238E27FC236}">
                <a16:creationId xmlns:a16="http://schemas.microsoft.com/office/drawing/2014/main" id="{B1B88ED5-362A-C6DE-5FE7-DB95082EE776}"/>
              </a:ext>
            </a:extLst>
          </p:cNvPr>
          <p:cNvSpPr>
            <a:spLocks noGrp="1"/>
          </p:cNvSpPr>
          <p:nvPr>
            <p:ph idx="1"/>
          </p:nvPr>
        </p:nvSpPr>
        <p:spPr/>
        <p:txBody>
          <a:bodyPr/>
          <a:lstStyle/>
          <a:p>
            <a:r>
              <a:rPr lang="en-US" dirty="0"/>
              <a:t>3 components</a:t>
            </a:r>
          </a:p>
          <a:p>
            <a:r>
              <a:rPr lang="en-US" dirty="0"/>
              <a:t>Model  (data)</a:t>
            </a:r>
          </a:p>
          <a:p>
            <a:r>
              <a:rPr lang="en-US" dirty="0"/>
              <a:t>View (user interface)</a:t>
            </a:r>
          </a:p>
          <a:p>
            <a:r>
              <a:rPr lang="en-US" dirty="0"/>
              <a:t>Controller (user input and business logic)</a:t>
            </a:r>
          </a:p>
          <a:p>
            <a:endParaRPr lang="en-US" dirty="0"/>
          </a:p>
          <a:p>
            <a:r>
              <a:rPr lang="en-US" b="0" i="0" dirty="0" err="1">
                <a:solidFill>
                  <a:srgbClr val="242424"/>
                </a:solidFill>
                <a:effectLst/>
                <a:latin typeface="Inter"/>
              </a:rPr>
              <a:t>Eg</a:t>
            </a:r>
            <a:r>
              <a:rPr lang="en-US" b="0" i="0" dirty="0">
                <a:solidFill>
                  <a:srgbClr val="242424"/>
                </a:solidFill>
                <a:effectLst/>
                <a:latin typeface="Inter"/>
              </a:rPr>
              <a:t> Frameworks using this architecture:</a:t>
            </a:r>
          </a:p>
          <a:p>
            <a:r>
              <a:rPr lang="en-US" b="0" i="0" dirty="0">
                <a:solidFill>
                  <a:srgbClr val="242424"/>
                </a:solidFill>
                <a:effectLst/>
                <a:latin typeface="Inter"/>
              </a:rPr>
              <a:t>Ruby on Rails, Laravel, Spring, Django, and ASP.NET.</a:t>
            </a:r>
            <a:endParaRPr lang="en-US" dirty="0"/>
          </a:p>
        </p:txBody>
      </p:sp>
    </p:spTree>
    <p:extLst>
      <p:ext uri="{BB962C8B-B14F-4D97-AF65-F5344CB8AC3E}">
        <p14:creationId xmlns:p14="http://schemas.microsoft.com/office/powerpoint/2010/main" val="65934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D7E6-9B53-2366-7204-1077DFE9C5C4}"/>
              </a:ext>
            </a:extLst>
          </p:cNvPr>
          <p:cNvSpPr>
            <a:spLocks noGrp="1"/>
          </p:cNvSpPr>
          <p:nvPr>
            <p:ph type="title"/>
          </p:nvPr>
        </p:nvSpPr>
        <p:spPr/>
        <p:txBody>
          <a:bodyPr/>
          <a:lstStyle/>
          <a:p>
            <a:r>
              <a:rPr lang="en-US" dirty="0"/>
              <a:t>In Detail</a:t>
            </a:r>
          </a:p>
        </p:txBody>
      </p:sp>
      <p:sp>
        <p:nvSpPr>
          <p:cNvPr id="3" name="Content Placeholder 2">
            <a:extLst>
              <a:ext uri="{FF2B5EF4-FFF2-40B4-BE49-F238E27FC236}">
                <a16:creationId xmlns:a16="http://schemas.microsoft.com/office/drawing/2014/main" id="{3D508C85-EA2D-1437-6F80-DE2505EC3B82}"/>
              </a:ext>
            </a:extLst>
          </p:cNvPr>
          <p:cNvSpPr>
            <a:spLocks noGrp="1"/>
          </p:cNvSpPr>
          <p:nvPr>
            <p:ph idx="1"/>
          </p:nvPr>
        </p:nvSpPr>
        <p:spPr/>
        <p:txBody>
          <a:bodyPr>
            <a:normAutofit fontScale="92500"/>
          </a:bodyPr>
          <a:lstStyle/>
          <a:p>
            <a:pPr algn="just" fontAlgn="base">
              <a:buFont typeface="Arial" panose="020B0604020202020204" pitchFamily="34" charset="0"/>
              <a:buChar char="•"/>
            </a:pPr>
            <a:r>
              <a:rPr lang="en-US" b="1" i="0" dirty="0">
                <a:solidFill>
                  <a:srgbClr val="273239"/>
                </a:solidFill>
                <a:effectLst/>
                <a:latin typeface="Nunito" panose="00000500000000000000" pitchFamily="2" charset="0"/>
              </a:rPr>
              <a:t>Model:</a:t>
            </a:r>
            <a:r>
              <a:rPr lang="en-US" b="0" i="0" dirty="0">
                <a:solidFill>
                  <a:srgbClr val="273239"/>
                </a:solidFill>
                <a:effectLst/>
                <a:latin typeface="Nunito" panose="00000500000000000000" pitchFamily="2" charset="0"/>
              </a:rPr>
              <a:t> This component stores the application data. It has no knowledge about the interface. The model is responsible for handling the domain logic(real-world business rules) and communication with the database and network layers.</a:t>
            </a:r>
          </a:p>
          <a:p>
            <a:pPr algn="just" fontAlgn="base">
              <a:buFont typeface="Arial" panose="020B0604020202020204" pitchFamily="34" charset="0"/>
              <a:buChar char="•"/>
            </a:pPr>
            <a:r>
              <a:rPr lang="en-US" b="1" i="0" dirty="0">
                <a:solidFill>
                  <a:srgbClr val="273239"/>
                </a:solidFill>
                <a:effectLst/>
                <a:latin typeface="Nunito" panose="00000500000000000000" pitchFamily="2" charset="0"/>
              </a:rPr>
              <a:t>View:</a:t>
            </a:r>
            <a:r>
              <a:rPr lang="en-US" b="0" i="0" dirty="0">
                <a:solidFill>
                  <a:srgbClr val="273239"/>
                </a:solidFill>
                <a:effectLst/>
                <a:latin typeface="Nunito" panose="00000500000000000000" pitchFamily="2" charset="0"/>
              </a:rPr>
              <a:t> It is the UI(User Interface) layer that holds components that are visible on the screen. Moreover, it provides the visualization of the data stored in the Model and offers interaction to the user.</a:t>
            </a:r>
          </a:p>
          <a:p>
            <a:pPr algn="just" fontAlgn="base">
              <a:buFont typeface="Arial" panose="020B0604020202020204" pitchFamily="34" charset="0"/>
              <a:buChar char="•"/>
            </a:pPr>
            <a:r>
              <a:rPr lang="en-US" b="1" i="0" dirty="0">
                <a:solidFill>
                  <a:srgbClr val="273239"/>
                </a:solidFill>
                <a:effectLst/>
                <a:latin typeface="Nunito" panose="00000500000000000000" pitchFamily="2" charset="0"/>
              </a:rPr>
              <a:t>Controller:</a:t>
            </a:r>
            <a:r>
              <a:rPr lang="en-US" b="0" i="0" dirty="0">
                <a:solidFill>
                  <a:srgbClr val="273239"/>
                </a:solidFill>
                <a:effectLst/>
                <a:latin typeface="Nunito" panose="00000500000000000000" pitchFamily="2" charset="0"/>
              </a:rPr>
              <a:t> This component establishes the relationship between the View and the Model. It contains the core application logic and gets informed of the user’s response and updates the Model as per the need</a:t>
            </a:r>
          </a:p>
          <a:p>
            <a:endParaRPr lang="en-US" dirty="0"/>
          </a:p>
        </p:txBody>
      </p:sp>
    </p:spTree>
    <p:extLst>
      <p:ext uri="{BB962C8B-B14F-4D97-AF65-F5344CB8AC3E}">
        <p14:creationId xmlns:p14="http://schemas.microsoft.com/office/powerpoint/2010/main" val="2622066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114BE-05D6-DA69-CB04-545030D0D814}"/>
              </a:ext>
            </a:extLst>
          </p:cNvPr>
          <p:cNvSpPr>
            <a:spLocks noGrp="1"/>
          </p:cNvSpPr>
          <p:nvPr>
            <p:ph type="title"/>
          </p:nvPr>
        </p:nvSpPr>
        <p:spPr/>
        <p:txBody>
          <a:bodyPr/>
          <a:lstStyle/>
          <a:p>
            <a:r>
              <a:rPr lang="en-US" dirty="0"/>
              <a:t>MVC pattern</a:t>
            </a:r>
          </a:p>
        </p:txBody>
      </p:sp>
      <p:sp>
        <p:nvSpPr>
          <p:cNvPr id="3" name="Content Placeholder 2">
            <a:extLst>
              <a:ext uri="{FF2B5EF4-FFF2-40B4-BE49-F238E27FC236}">
                <a16:creationId xmlns:a16="http://schemas.microsoft.com/office/drawing/2014/main" id="{DD6121E4-8AC3-B025-06FE-F99AAE83F3E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B6F06AD-62CB-FD1F-96BF-2DBC1F10E330}"/>
              </a:ext>
            </a:extLst>
          </p:cNvPr>
          <p:cNvPicPr>
            <a:picLocks noChangeAspect="1"/>
          </p:cNvPicPr>
          <p:nvPr/>
        </p:nvPicPr>
        <p:blipFill>
          <a:blip r:embed="rId3"/>
          <a:stretch>
            <a:fillRect/>
          </a:stretch>
        </p:blipFill>
        <p:spPr>
          <a:xfrm>
            <a:off x="7058722" y="-278781"/>
            <a:ext cx="4523678" cy="6858000"/>
          </a:xfrm>
          <a:prstGeom prst="rect">
            <a:avLst/>
          </a:prstGeom>
        </p:spPr>
      </p:pic>
      <p:pic>
        <p:nvPicPr>
          <p:cNvPr id="9" name="Picture 8">
            <a:extLst>
              <a:ext uri="{FF2B5EF4-FFF2-40B4-BE49-F238E27FC236}">
                <a16:creationId xmlns:a16="http://schemas.microsoft.com/office/drawing/2014/main" id="{608A7227-C0C9-1C7C-4B21-14639248C999}"/>
              </a:ext>
            </a:extLst>
          </p:cNvPr>
          <p:cNvPicPr>
            <a:picLocks noChangeAspect="1"/>
          </p:cNvPicPr>
          <p:nvPr/>
        </p:nvPicPr>
        <p:blipFill>
          <a:blip r:embed="rId4"/>
          <a:stretch>
            <a:fillRect/>
          </a:stretch>
        </p:blipFill>
        <p:spPr>
          <a:xfrm>
            <a:off x="818612" y="2566746"/>
            <a:ext cx="6005080" cy="1813717"/>
          </a:xfrm>
          <a:prstGeom prst="rect">
            <a:avLst/>
          </a:prstGeom>
        </p:spPr>
      </p:pic>
      <p:sp>
        <p:nvSpPr>
          <p:cNvPr id="19" name="Arc 18">
            <a:extLst>
              <a:ext uri="{FF2B5EF4-FFF2-40B4-BE49-F238E27FC236}">
                <a16:creationId xmlns:a16="http://schemas.microsoft.com/office/drawing/2014/main" id="{F5E755E7-AB42-B52F-A65D-C1354FAD4530}"/>
              </a:ext>
            </a:extLst>
          </p:cNvPr>
          <p:cNvSpPr/>
          <p:nvPr/>
        </p:nvSpPr>
        <p:spPr>
          <a:xfrm rot="11274149">
            <a:off x="7068246" y="943658"/>
            <a:ext cx="3936380" cy="4564118"/>
          </a:xfrm>
          <a:prstGeom prst="arc">
            <a:avLst>
              <a:gd name="adj1" fmla="val 16395752"/>
              <a:gd name="adj2" fmla="val 439804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6B66709A-3C49-9982-C0E9-4074C2C791F6}"/>
              </a:ext>
            </a:extLst>
          </p:cNvPr>
          <p:cNvCxnSpPr>
            <a:endCxn id="19" idx="0"/>
          </p:cNvCxnSpPr>
          <p:nvPr/>
        </p:nvCxnSpPr>
        <p:spPr>
          <a:xfrm>
            <a:off x="8430322" y="5196468"/>
            <a:ext cx="164473" cy="266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00DF9B7-A482-BD46-5C77-EFEE0EBC314E}"/>
              </a:ext>
            </a:extLst>
          </p:cNvPr>
          <p:cNvCxnSpPr>
            <a:endCxn id="19" idx="0"/>
          </p:cNvCxnSpPr>
          <p:nvPr/>
        </p:nvCxnSpPr>
        <p:spPr>
          <a:xfrm flipV="1">
            <a:off x="8240751" y="5463337"/>
            <a:ext cx="354044" cy="676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04931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20CA6-1118-0CCD-23E4-A36136688ABF}"/>
              </a:ext>
            </a:extLst>
          </p:cNvPr>
          <p:cNvSpPr>
            <a:spLocks noGrp="1"/>
          </p:cNvSpPr>
          <p:nvPr>
            <p:ph type="title"/>
          </p:nvPr>
        </p:nvSpPr>
        <p:spPr/>
        <p:txBody>
          <a:bodyPr/>
          <a:lstStyle/>
          <a:p>
            <a:r>
              <a:rPr lang="en-US" dirty="0"/>
              <a:t>For e.g. Add an item to cart</a:t>
            </a:r>
          </a:p>
        </p:txBody>
      </p:sp>
      <p:sp>
        <p:nvSpPr>
          <p:cNvPr id="3" name="Content Placeholder 2">
            <a:extLst>
              <a:ext uri="{FF2B5EF4-FFF2-40B4-BE49-F238E27FC236}">
                <a16:creationId xmlns:a16="http://schemas.microsoft.com/office/drawing/2014/main" id="{434089E9-1418-1DC2-17C5-2818F22301A7}"/>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02208CDB-E194-442F-1C98-E2460FA74D49}"/>
              </a:ext>
            </a:extLst>
          </p:cNvPr>
          <p:cNvPicPr>
            <a:picLocks noChangeAspect="1"/>
          </p:cNvPicPr>
          <p:nvPr/>
        </p:nvPicPr>
        <p:blipFill>
          <a:blip r:embed="rId2"/>
          <a:stretch>
            <a:fillRect/>
          </a:stretch>
        </p:blipFill>
        <p:spPr>
          <a:xfrm>
            <a:off x="2229198" y="1988285"/>
            <a:ext cx="7019925" cy="4219575"/>
          </a:xfrm>
          <a:prstGeom prst="rect">
            <a:avLst/>
          </a:prstGeom>
        </p:spPr>
      </p:pic>
      <p:cxnSp>
        <p:nvCxnSpPr>
          <p:cNvPr id="9" name="Straight Arrow Connector 8">
            <a:extLst>
              <a:ext uri="{FF2B5EF4-FFF2-40B4-BE49-F238E27FC236}">
                <a16:creationId xmlns:a16="http://schemas.microsoft.com/office/drawing/2014/main" id="{703A0467-473C-8455-663E-D4AA2838488B}"/>
              </a:ext>
            </a:extLst>
          </p:cNvPr>
          <p:cNvCxnSpPr/>
          <p:nvPr/>
        </p:nvCxnSpPr>
        <p:spPr>
          <a:xfrm flipV="1">
            <a:off x="3077737" y="2966224"/>
            <a:ext cx="1449658" cy="1895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8632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CEBD1-A510-25FE-1512-76194607E582}"/>
              </a:ext>
            </a:extLst>
          </p:cNvPr>
          <p:cNvSpPr>
            <a:spLocks noGrp="1"/>
          </p:cNvSpPr>
          <p:nvPr>
            <p:ph type="title"/>
          </p:nvPr>
        </p:nvSpPr>
        <p:spPr/>
        <p:txBody>
          <a:bodyPr/>
          <a:lstStyle/>
          <a:p>
            <a:r>
              <a:rPr lang="en-US" dirty="0"/>
              <a:t>Another Simple </a:t>
            </a:r>
            <a:r>
              <a:rPr lang="en-US" dirty="0" err="1"/>
              <a:t>eg</a:t>
            </a:r>
            <a:r>
              <a:rPr lang="en-US" dirty="0"/>
              <a:t> for MVC architecture</a:t>
            </a:r>
          </a:p>
        </p:txBody>
      </p:sp>
      <p:sp>
        <p:nvSpPr>
          <p:cNvPr id="3" name="Content Placeholder 2">
            <a:extLst>
              <a:ext uri="{FF2B5EF4-FFF2-40B4-BE49-F238E27FC236}">
                <a16:creationId xmlns:a16="http://schemas.microsoft.com/office/drawing/2014/main" id="{E1426BC2-3D71-0478-E2FF-CE1275C64147}"/>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B6FE2E31-A45B-938D-B730-66C0C76682FB}"/>
              </a:ext>
            </a:extLst>
          </p:cNvPr>
          <p:cNvPicPr>
            <a:picLocks noChangeAspect="1"/>
          </p:cNvPicPr>
          <p:nvPr/>
        </p:nvPicPr>
        <p:blipFill>
          <a:blip r:embed="rId2"/>
          <a:stretch>
            <a:fillRect/>
          </a:stretch>
        </p:blipFill>
        <p:spPr>
          <a:xfrm>
            <a:off x="2393025" y="1618773"/>
            <a:ext cx="7049111" cy="4557155"/>
          </a:xfrm>
          <a:prstGeom prst="rect">
            <a:avLst/>
          </a:prstGeom>
        </p:spPr>
      </p:pic>
    </p:spTree>
    <p:extLst>
      <p:ext uri="{BB962C8B-B14F-4D97-AF65-F5344CB8AC3E}">
        <p14:creationId xmlns:p14="http://schemas.microsoft.com/office/powerpoint/2010/main" val="2211699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09969-18BF-7143-1BC7-3BABE23ED0EC}"/>
              </a:ext>
            </a:extLst>
          </p:cNvPr>
          <p:cNvSpPr>
            <a:spLocks noGrp="1"/>
          </p:cNvSpPr>
          <p:nvPr>
            <p:ph type="title"/>
          </p:nvPr>
        </p:nvSpPr>
        <p:spPr/>
        <p:txBody>
          <a:bodyPr/>
          <a:lstStyle/>
          <a:p>
            <a:r>
              <a:rPr lang="en-US" dirty="0"/>
              <a:t>Generally</a:t>
            </a:r>
          </a:p>
        </p:txBody>
      </p:sp>
      <p:sp>
        <p:nvSpPr>
          <p:cNvPr id="3" name="Content Placeholder 2">
            <a:extLst>
              <a:ext uri="{FF2B5EF4-FFF2-40B4-BE49-F238E27FC236}">
                <a16:creationId xmlns:a16="http://schemas.microsoft.com/office/drawing/2014/main" id="{FAFC1A75-59A8-1306-4478-2EE56316D6F4}"/>
              </a:ext>
            </a:extLst>
          </p:cNvPr>
          <p:cNvSpPr>
            <a:spLocks noGrp="1"/>
          </p:cNvSpPr>
          <p:nvPr>
            <p:ph idx="1"/>
          </p:nvPr>
        </p:nvSpPr>
        <p:spPr/>
        <p:txBody>
          <a:bodyPr/>
          <a:lstStyle/>
          <a:p>
            <a:r>
              <a:rPr lang="en-US" b="0" i="0" dirty="0">
                <a:solidFill>
                  <a:srgbClr val="1B1B1B"/>
                </a:solidFill>
                <a:effectLst/>
                <a:latin typeface="Inter"/>
              </a:rPr>
              <a:t>In a webpage data model is probably contained in some kind of database (be it a traditional server-side database or a client-side solution )</a:t>
            </a:r>
          </a:p>
          <a:p>
            <a:r>
              <a:rPr lang="en-US" b="0" i="0" dirty="0">
                <a:solidFill>
                  <a:srgbClr val="1B1B1B"/>
                </a:solidFill>
                <a:effectLst/>
                <a:latin typeface="Inter"/>
              </a:rPr>
              <a:t>app's controlling code is probably written in HTML/JavaScript,</a:t>
            </a:r>
          </a:p>
          <a:p>
            <a:r>
              <a:rPr lang="en-US" dirty="0">
                <a:solidFill>
                  <a:srgbClr val="1B1B1B"/>
                </a:solidFill>
                <a:latin typeface="Inter"/>
              </a:rPr>
              <a:t>U</a:t>
            </a:r>
            <a:r>
              <a:rPr lang="en-US" b="0" i="0" dirty="0">
                <a:solidFill>
                  <a:srgbClr val="1B1B1B"/>
                </a:solidFill>
                <a:effectLst/>
                <a:latin typeface="Inter"/>
              </a:rPr>
              <a:t>ser interface is probably written using HTML/CSS/whatever else you like. </a:t>
            </a:r>
          </a:p>
          <a:p>
            <a:r>
              <a:rPr lang="en-US" b="0" i="0" dirty="0">
                <a:solidFill>
                  <a:srgbClr val="1B1B1B"/>
                </a:solidFill>
                <a:effectLst/>
                <a:latin typeface="Inter"/>
              </a:rPr>
              <a:t>This sounds very much like MVC, but MVC makes these components follow a more rigid pattern.</a:t>
            </a:r>
            <a:endParaRPr lang="en-US" dirty="0"/>
          </a:p>
        </p:txBody>
      </p:sp>
    </p:spTree>
    <p:extLst>
      <p:ext uri="{BB962C8B-B14F-4D97-AF65-F5344CB8AC3E}">
        <p14:creationId xmlns:p14="http://schemas.microsoft.com/office/powerpoint/2010/main" val="2642611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5F9B6-9D3C-7437-66B4-B41902A8BB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6D6651-BD82-0E9D-2C36-AC1F8F395F13}"/>
              </a:ext>
            </a:extLst>
          </p:cNvPr>
          <p:cNvSpPr>
            <a:spLocks noGrp="1"/>
          </p:cNvSpPr>
          <p:nvPr>
            <p:ph idx="1"/>
          </p:nvPr>
        </p:nvSpPr>
        <p:spPr/>
        <p:txBody>
          <a:bodyPr/>
          <a:lstStyle/>
          <a:p>
            <a:pPr algn="just"/>
            <a:r>
              <a:rPr lang="en-US" b="0" i="0" dirty="0">
                <a:solidFill>
                  <a:srgbClr val="1B1B1B"/>
                </a:solidFill>
                <a:effectLst/>
                <a:latin typeface="Inter"/>
              </a:rPr>
              <a:t>In the early days of the Web, MVC architecture was mostly implemented on the server-side, with the client requesting updates via forms or links, and receiving updated views back to display in the browser.</a:t>
            </a:r>
          </a:p>
          <a:p>
            <a:pPr algn="just"/>
            <a:r>
              <a:rPr lang="en-US" b="0" i="0" dirty="0">
                <a:solidFill>
                  <a:srgbClr val="1B1B1B"/>
                </a:solidFill>
                <a:effectLst/>
                <a:latin typeface="Inter"/>
              </a:rPr>
              <a:t> However, these days, more of the logic is pushed to the client with the advent of client-side data stores, and XML </a:t>
            </a:r>
            <a:r>
              <a:rPr lang="en-US" b="0" i="0" dirty="0" err="1">
                <a:solidFill>
                  <a:srgbClr val="1B1B1B"/>
                </a:solidFill>
                <a:effectLst/>
                <a:latin typeface="Inter"/>
              </a:rPr>
              <a:t>HttpRequest</a:t>
            </a:r>
            <a:r>
              <a:rPr lang="en-US" b="0" i="0" dirty="0">
                <a:solidFill>
                  <a:srgbClr val="1B1B1B"/>
                </a:solidFill>
                <a:effectLst/>
                <a:latin typeface="Inter"/>
              </a:rPr>
              <a:t> allowing partial page updates as required.</a:t>
            </a:r>
            <a:endParaRPr lang="en-US" dirty="0"/>
          </a:p>
        </p:txBody>
      </p:sp>
    </p:spTree>
    <p:extLst>
      <p:ext uri="{BB962C8B-B14F-4D97-AF65-F5344CB8AC3E}">
        <p14:creationId xmlns:p14="http://schemas.microsoft.com/office/powerpoint/2010/main" val="988081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9C099-8167-2790-235D-A2DF17F0CA47}"/>
              </a:ext>
            </a:extLst>
          </p:cNvPr>
          <p:cNvSpPr>
            <a:spLocks noGrp="1"/>
          </p:cNvSpPr>
          <p:nvPr>
            <p:ph type="title"/>
          </p:nvPr>
        </p:nvSpPr>
        <p:spPr/>
        <p:txBody>
          <a:bodyPr/>
          <a:lstStyle/>
          <a:p>
            <a:r>
              <a:rPr lang="en-US" b="1" dirty="0">
                <a:latin typeface="ADLaM Display" panose="020F0502020204030204" pitchFamily="2" charset="0"/>
                <a:ea typeface="ADLaM Display" panose="020F0502020204030204" pitchFamily="2" charset="0"/>
                <a:cs typeface="ADLaM Display" panose="020F0502020204030204" pitchFamily="2" charset="0"/>
              </a:rPr>
              <a:t>Full Stack Development</a:t>
            </a:r>
          </a:p>
        </p:txBody>
      </p:sp>
      <p:sp>
        <p:nvSpPr>
          <p:cNvPr id="3" name="Content Placeholder 2">
            <a:extLst>
              <a:ext uri="{FF2B5EF4-FFF2-40B4-BE49-F238E27FC236}">
                <a16:creationId xmlns:a16="http://schemas.microsoft.com/office/drawing/2014/main" id="{64C270C4-7EB3-E739-9882-7B5937B7CF3C}"/>
              </a:ext>
            </a:extLst>
          </p:cNvPr>
          <p:cNvSpPr>
            <a:spLocks noGrp="1"/>
          </p:cNvSpPr>
          <p:nvPr>
            <p:ph idx="1"/>
          </p:nvPr>
        </p:nvSpPr>
        <p:spPr/>
        <p:txBody>
          <a:bodyPr>
            <a:normAutofit/>
          </a:bodyPr>
          <a:lstStyle/>
          <a:p>
            <a:pPr algn="just"/>
            <a:r>
              <a:rPr lang="en-US" sz="3200" b="0" i="0" dirty="0">
                <a:solidFill>
                  <a:srgbClr val="242424"/>
                </a:solidFill>
                <a:effectLst/>
                <a:latin typeface="Inter"/>
              </a:rPr>
              <a:t>A full-stack web development framework provides complete front-end (client-side) and back-end (server-side) development support. It provides a comprehensive set of tools and libraries to handle all aspects of web application development, from the presentation layer (HTML, CSS, and JavaScript) to the database layer (storage and retrieval of data).</a:t>
            </a:r>
            <a:endParaRPr lang="en-US" sz="3200" dirty="0"/>
          </a:p>
        </p:txBody>
      </p:sp>
    </p:spTree>
    <p:extLst>
      <p:ext uri="{BB962C8B-B14F-4D97-AF65-F5344CB8AC3E}">
        <p14:creationId xmlns:p14="http://schemas.microsoft.com/office/powerpoint/2010/main" val="10929351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1E592-B69C-64EC-838E-B4AA090DCC9A}"/>
              </a:ext>
            </a:extLst>
          </p:cNvPr>
          <p:cNvSpPr>
            <a:spLocks noGrp="1"/>
          </p:cNvSpPr>
          <p:nvPr>
            <p:ph type="title"/>
          </p:nvPr>
        </p:nvSpPr>
        <p:spPr/>
        <p:txBody>
          <a:bodyPr/>
          <a:lstStyle/>
          <a:p>
            <a:r>
              <a:rPr lang="en-US" dirty="0"/>
              <a:t>MVP architecture</a:t>
            </a:r>
          </a:p>
        </p:txBody>
      </p:sp>
      <p:sp>
        <p:nvSpPr>
          <p:cNvPr id="3" name="Content Placeholder 2">
            <a:extLst>
              <a:ext uri="{FF2B5EF4-FFF2-40B4-BE49-F238E27FC236}">
                <a16:creationId xmlns:a16="http://schemas.microsoft.com/office/drawing/2014/main" id="{95947612-8573-0AE7-81FD-D6925656254F}"/>
              </a:ext>
            </a:extLst>
          </p:cNvPr>
          <p:cNvSpPr>
            <a:spLocks noGrp="1"/>
          </p:cNvSpPr>
          <p:nvPr>
            <p:ph idx="1"/>
          </p:nvPr>
        </p:nvSpPr>
        <p:spPr/>
        <p:txBody>
          <a:bodyPr/>
          <a:lstStyle/>
          <a:p>
            <a:r>
              <a:rPr lang="en-US" b="0" i="0" dirty="0">
                <a:solidFill>
                  <a:srgbClr val="1C1E21"/>
                </a:solidFill>
                <a:effectLst/>
                <a:latin typeface="system-ui"/>
              </a:rPr>
              <a:t>Model-View-Presenter (MVP) which is a derivation of the Model-View-Controller (MVC) pattern.</a:t>
            </a:r>
            <a:endParaRPr lang="en-US" dirty="0"/>
          </a:p>
        </p:txBody>
      </p:sp>
    </p:spTree>
    <p:extLst>
      <p:ext uri="{BB962C8B-B14F-4D97-AF65-F5344CB8AC3E}">
        <p14:creationId xmlns:p14="http://schemas.microsoft.com/office/powerpoint/2010/main" val="27025388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1E592-B69C-64EC-838E-B4AA090DCC9A}"/>
              </a:ext>
            </a:extLst>
          </p:cNvPr>
          <p:cNvSpPr>
            <a:spLocks noGrp="1"/>
          </p:cNvSpPr>
          <p:nvPr>
            <p:ph type="title"/>
          </p:nvPr>
        </p:nvSpPr>
        <p:spPr/>
        <p:txBody>
          <a:bodyPr/>
          <a:lstStyle/>
          <a:p>
            <a:r>
              <a:rPr lang="en-US" dirty="0"/>
              <a:t>MVP architecture</a:t>
            </a:r>
          </a:p>
        </p:txBody>
      </p:sp>
      <p:sp>
        <p:nvSpPr>
          <p:cNvPr id="3" name="Content Placeholder 2">
            <a:extLst>
              <a:ext uri="{FF2B5EF4-FFF2-40B4-BE49-F238E27FC236}">
                <a16:creationId xmlns:a16="http://schemas.microsoft.com/office/drawing/2014/main" id="{95947612-8573-0AE7-81FD-D6925656254F}"/>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F1DE2CC5-948B-D5F1-1A22-E7534281EB52}"/>
              </a:ext>
            </a:extLst>
          </p:cNvPr>
          <p:cNvPicPr>
            <a:picLocks noChangeAspect="1"/>
          </p:cNvPicPr>
          <p:nvPr/>
        </p:nvPicPr>
        <p:blipFill>
          <a:blip r:embed="rId2"/>
          <a:stretch>
            <a:fillRect/>
          </a:stretch>
        </p:blipFill>
        <p:spPr>
          <a:xfrm>
            <a:off x="2587083" y="1832897"/>
            <a:ext cx="6891454" cy="4067872"/>
          </a:xfrm>
          <a:prstGeom prst="rect">
            <a:avLst/>
          </a:prstGeom>
        </p:spPr>
      </p:pic>
    </p:spTree>
    <p:extLst>
      <p:ext uri="{BB962C8B-B14F-4D97-AF65-F5344CB8AC3E}">
        <p14:creationId xmlns:p14="http://schemas.microsoft.com/office/powerpoint/2010/main" val="41811511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49BE5-BE00-4622-B76E-59AD5711166B}"/>
              </a:ext>
            </a:extLst>
          </p:cNvPr>
          <p:cNvSpPr>
            <a:spLocks noGrp="1"/>
          </p:cNvSpPr>
          <p:nvPr>
            <p:ph type="title"/>
          </p:nvPr>
        </p:nvSpPr>
        <p:spPr/>
        <p:txBody>
          <a:bodyPr/>
          <a:lstStyle/>
          <a:p>
            <a:r>
              <a:rPr lang="en-US" dirty="0"/>
              <a:t>Benefits of MVP over MVC</a:t>
            </a:r>
          </a:p>
        </p:txBody>
      </p:sp>
      <p:sp>
        <p:nvSpPr>
          <p:cNvPr id="3" name="Content Placeholder 2">
            <a:extLst>
              <a:ext uri="{FF2B5EF4-FFF2-40B4-BE49-F238E27FC236}">
                <a16:creationId xmlns:a16="http://schemas.microsoft.com/office/drawing/2014/main" id="{BBD100BB-BC80-6ECD-B53E-E3FF1AC707DB}"/>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rgbClr val="1C1E21"/>
                </a:solidFill>
                <a:effectLst/>
                <a:latin typeface="system-ui"/>
              </a:rPr>
              <a:t>Separation of Concerns</a:t>
            </a:r>
            <a:r>
              <a:rPr lang="en-US" b="0" i="0" dirty="0">
                <a:solidFill>
                  <a:srgbClr val="1C1E21"/>
                </a:solidFill>
                <a:effectLst/>
                <a:latin typeface="system-ui"/>
              </a:rPr>
              <a:t>: Dividing your code into separate parts, each having their own responsibility. This makes the code simpler, more reusable and easier to maintain.</a:t>
            </a:r>
          </a:p>
          <a:p>
            <a:pPr algn="l">
              <a:buFont typeface="Arial" panose="020B0604020202020204" pitchFamily="34" charset="0"/>
              <a:buChar char="•"/>
            </a:pPr>
            <a:r>
              <a:rPr lang="en-US" b="1" i="0" dirty="0">
                <a:solidFill>
                  <a:srgbClr val="1C1E21"/>
                </a:solidFill>
                <a:effectLst/>
                <a:latin typeface="system-ui"/>
              </a:rPr>
              <a:t>Unit Testing</a:t>
            </a:r>
            <a:r>
              <a:rPr lang="en-US" b="0" i="0" dirty="0">
                <a:solidFill>
                  <a:srgbClr val="1C1E21"/>
                </a:solidFill>
                <a:effectLst/>
                <a:latin typeface="system-ui"/>
              </a:rPr>
              <a:t>: Since the logic (the presenter) of the UI is separated from the visual layer (the view) it is much easier to test these parts in isolation.</a:t>
            </a:r>
          </a:p>
          <a:p>
            <a:pPr algn="l">
              <a:buFont typeface="Arial" panose="020B0604020202020204" pitchFamily="34" charset="0"/>
              <a:buChar char="•"/>
            </a:pPr>
            <a:r>
              <a:rPr lang="en-US" b="0" i="0" dirty="0">
                <a:solidFill>
                  <a:srgbClr val="333333"/>
                </a:solidFill>
                <a:effectLst/>
                <a:latin typeface="guardian-text-oreilly"/>
              </a:rPr>
              <a:t>Applications with very complex views and a great deal of user interaction may find that MVC is tougher and needs more multiple controllers. In MVP, all of this complex logic can be encapsulated in a presenter, which can simplify maintenance greatly.</a:t>
            </a:r>
            <a:endParaRPr lang="en-US" b="0" i="0" dirty="0">
              <a:solidFill>
                <a:srgbClr val="1C1E21"/>
              </a:solidFill>
              <a:effectLst/>
              <a:latin typeface="system-ui"/>
            </a:endParaRPr>
          </a:p>
          <a:p>
            <a:pPr marL="0" indent="0">
              <a:buNone/>
            </a:pPr>
            <a:endParaRPr lang="en-US" dirty="0"/>
          </a:p>
        </p:txBody>
      </p:sp>
    </p:spTree>
    <p:extLst>
      <p:ext uri="{BB962C8B-B14F-4D97-AF65-F5344CB8AC3E}">
        <p14:creationId xmlns:p14="http://schemas.microsoft.com/office/powerpoint/2010/main" val="31622029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3E68-5F10-25DC-135E-B64DC358BF59}"/>
              </a:ext>
            </a:extLst>
          </p:cNvPr>
          <p:cNvSpPr>
            <a:spLocks noGrp="1"/>
          </p:cNvSpPr>
          <p:nvPr>
            <p:ph type="title"/>
          </p:nvPr>
        </p:nvSpPr>
        <p:spPr/>
        <p:txBody>
          <a:bodyPr/>
          <a:lstStyle/>
          <a:p>
            <a:r>
              <a:rPr lang="en-US" dirty="0"/>
              <a:t>MVP components</a:t>
            </a:r>
          </a:p>
        </p:txBody>
      </p:sp>
      <p:sp>
        <p:nvSpPr>
          <p:cNvPr id="3" name="Content Placeholder 2">
            <a:extLst>
              <a:ext uri="{FF2B5EF4-FFF2-40B4-BE49-F238E27FC236}">
                <a16:creationId xmlns:a16="http://schemas.microsoft.com/office/drawing/2014/main" id="{8D24BFCA-DD5E-C8B5-2E78-0DED8858E8F4}"/>
              </a:ext>
            </a:extLst>
          </p:cNvPr>
          <p:cNvSpPr>
            <a:spLocks noGrp="1"/>
          </p:cNvSpPr>
          <p:nvPr>
            <p:ph idx="1"/>
          </p:nvPr>
        </p:nvSpPr>
        <p:spPr/>
        <p:txBody>
          <a:bodyPr/>
          <a:lstStyle/>
          <a:p>
            <a:pPr algn="l">
              <a:buFont typeface="Arial" panose="020B0604020202020204" pitchFamily="34" charset="0"/>
              <a:buChar char="•"/>
            </a:pPr>
            <a:r>
              <a:rPr lang="en-US" b="0" i="0" dirty="0">
                <a:solidFill>
                  <a:srgbClr val="1C1E21"/>
                </a:solidFill>
                <a:effectLst/>
                <a:latin typeface="system-ui"/>
              </a:rPr>
              <a:t>The </a:t>
            </a:r>
            <a:r>
              <a:rPr lang="en-US" b="1" i="1" dirty="0">
                <a:solidFill>
                  <a:srgbClr val="1C1E21"/>
                </a:solidFill>
                <a:effectLst/>
                <a:latin typeface="system-ui"/>
              </a:rPr>
              <a:t>model</a:t>
            </a:r>
            <a:r>
              <a:rPr lang="en-US" b="1" i="0" dirty="0">
                <a:solidFill>
                  <a:srgbClr val="1C1E21"/>
                </a:solidFill>
                <a:effectLst/>
                <a:latin typeface="system-ui"/>
              </a:rPr>
              <a:t> </a:t>
            </a:r>
            <a:r>
              <a:rPr lang="en-US" b="0" i="0" dirty="0">
                <a:solidFill>
                  <a:srgbClr val="1C1E21"/>
                </a:solidFill>
                <a:effectLst/>
                <a:latin typeface="system-ui"/>
              </a:rPr>
              <a:t>is an interface defining the data to be displayed or otherwise acted upon in the user interface.</a:t>
            </a:r>
          </a:p>
          <a:p>
            <a:pPr algn="l">
              <a:buFont typeface="Arial" panose="020B0604020202020204" pitchFamily="34" charset="0"/>
              <a:buChar char="•"/>
            </a:pPr>
            <a:r>
              <a:rPr lang="en-US" b="0" i="0" dirty="0">
                <a:solidFill>
                  <a:srgbClr val="1C1E21"/>
                </a:solidFill>
                <a:effectLst/>
                <a:latin typeface="system-ui"/>
              </a:rPr>
              <a:t>The</a:t>
            </a:r>
            <a:r>
              <a:rPr lang="en-US" b="1" i="0" dirty="0">
                <a:solidFill>
                  <a:srgbClr val="1C1E21"/>
                </a:solidFill>
                <a:effectLst/>
                <a:latin typeface="system-ui"/>
              </a:rPr>
              <a:t> </a:t>
            </a:r>
            <a:r>
              <a:rPr lang="en-US" b="1" i="1" dirty="0">
                <a:solidFill>
                  <a:srgbClr val="1C1E21"/>
                </a:solidFill>
                <a:effectLst/>
                <a:latin typeface="system-ui"/>
              </a:rPr>
              <a:t>view</a:t>
            </a:r>
            <a:r>
              <a:rPr lang="en-US" b="1" i="0" dirty="0">
                <a:solidFill>
                  <a:srgbClr val="1C1E21"/>
                </a:solidFill>
                <a:effectLst/>
                <a:latin typeface="system-ui"/>
              </a:rPr>
              <a:t> </a:t>
            </a:r>
            <a:r>
              <a:rPr lang="en-US" b="0" i="0" dirty="0">
                <a:solidFill>
                  <a:srgbClr val="1C1E21"/>
                </a:solidFill>
                <a:effectLst/>
                <a:latin typeface="system-ui"/>
              </a:rPr>
              <a:t>is a passive interface that displays data (from the model) and routes user commands (events) to the presenter to act upon that data.</a:t>
            </a:r>
          </a:p>
          <a:p>
            <a:pPr algn="l">
              <a:buFont typeface="Arial" panose="020B0604020202020204" pitchFamily="34" charset="0"/>
              <a:buChar char="•"/>
            </a:pPr>
            <a:r>
              <a:rPr lang="en-US" b="0" i="0" dirty="0">
                <a:solidFill>
                  <a:srgbClr val="1C1E21"/>
                </a:solidFill>
                <a:effectLst/>
                <a:latin typeface="system-ui"/>
              </a:rPr>
              <a:t>The</a:t>
            </a:r>
            <a:r>
              <a:rPr lang="en-US" b="1" i="0" dirty="0">
                <a:solidFill>
                  <a:srgbClr val="1C1E21"/>
                </a:solidFill>
                <a:effectLst/>
                <a:latin typeface="system-ui"/>
              </a:rPr>
              <a:t> </a:t>
            </a:r>
            <a:r>
              <a:rPr lang="en-US" b="1" i="1" dirty="0">
                <a:solidFill>
                  <a:srgbClr val="1C1E21"/>
                </a:solidFill>
                <a:effectLst/>
                <a:latin typeface="system-ui"/>
              </a:rPr>
              <a:t>presenter</a:t>
            </a:r>
            <a:r>
              <a:rPr lang="en-US" b="1" i="0" dirty="0">
                <a:solidFill>
                  <a:srgbClr val="1C1E21"/>
                </a:solidFill>
                <a:effectLst/>
                <a:latin typeface="system-ui"/>
              </a:rPr>
              <a:t> </a:t>
            </a:r>
            <a:r>
              <a:rPr lang="en-US" b="0" i="0" dirty="0">
                <a:solidFill>
                  <a:srgbClr val="1C1E21"/>
                </a:solidFill>
                <a:effectLst/>
                <a:latin typeface="system-ui"/>
              </a:rPr>
              <a:t>acts upon the model and the view. It retrieves data from repositories (the model), and formats it for display in the view.</a:t>
            </a:r>
          </a:p>
          <a:p>
            <a:pPr marL="0" indent="0">
              <a:buNone/>
            </a:pPr>
            <a:br>
              <a:rPr lang="en-US" dirty="0"/>
            </a:br>
            <a:endParaRPr lang="en-US" dirty="0"/>
          </a:p>
        </p:txBody>
      </p:sp>
    </p:spTree>
    <p:extLst>
      <p:ext uri="{BB962C8B-B14F-4D97-AF65-F5344CB8AC3E}">
        <p14:creationId xmlns:p14="http://schemas.microsoft.com/office/powerpoint/2010/main" val="37703023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D9BED-A987-1D49-EB53-394887D3445F}"/>
              </a:ext>
            </a:extLst>
          </p:cNvPr>
          <p:cNvSpPr>
            <a:spLocks noGrp="1"/>
          </p:cNvSpPr>
          <p:nvPr>
            <p:ph type="title"/>
          </p:nvPr>
        </p:nvSpPr>
        <p:spPr/>
        <p:txBody>
          <a:bodyPr/>
          <a:lstStyle/>
          <a:p>
            <a:r>
              <a:rPr lang="en-US" b="1" i="0" dirty="0">
                <a:solidFill>
                  <a:srgbClr val="676785"/>
                </a:solidFill>
                <a:effectLst/>
                <a:latin typeface="Inter"/>
              </a:rPr>
              <a:t>Model-View-</a:t>
            </a:r>
            <a:r>
              <a:rPr lang="en-US" b="1" i="0" dirty="0" err="1">
                <a:solidFill>
                  <a:srgbClr val="676785"/>
                </a:solidFill>
                <a:effectLst/>
                <a:latin typeface="Inter"/>
              </a:rPr>
              <a:t>ViewModel</a:t>
            </a:r>
            <a:r>
              <a:rPr lang="en-US" b="1" i="0" dirty="0">
                <a:solidFill>
                  <a:srgbClr val="676785"/>
                </a:solidFill>
                <a:effectLst/>
                <a:latin typeface="Inter"/>
              </a:rPr>
              <a:t> (MVVM) Architecture</a:t>
            </a:r>
            <a:endParaRPr lang="en-US" dirty="0"/>
          </a:p>
        </p:txBody>
      </p:sp>
      <p:sp>
        <p:nvSpPr>
          <p:cNvPr id="3" name="Content Placeholder 2">
            <a:extLst>
              <a:ext uri="{FF2B5EF4-FFF2-40B4-BE49-F238E27FC236}">
                <a16:creationId xmlns:a16="http://schemas.microsoft.com/office/drawing/2014/main" id="{E30C720B-4ED6-A2D2-0EB9-4D450AB8DB71}"/>
              </a:ext>
            </a:extLst>
          </p:cNvPr>
          <p:cNvSpPr>
            <a:spLocks noGrp="1"/>
          </p:cNvSpPr>
          <p:nvPr>
            <p:ph idx="1"/>
          </p:nvPr>
        </p:nvSpPr>
        <p:spPr/>
        <p:txBody>
          <a:bodyPr/>
          <a:lstStyle/>
          <a:p>
            <a:r>
              <a:rPr lang="en-US" b="0" i="0" dirty="0">
                <a:effectLst/>
                <a:latin typeface="Times New Roman" panose="02020603050405020304" pitchFamily="18" charset="0"/>
                <a:cs typeface="Times New Roman" panose="02020603050405020304" pitchFamily="18" charset="0"/>
              </a:rPr>
              <a:t>MVVM architecture (Model-View-</a:t>
            </a:r>
            <a:r>
              <a:rPr lang="en-US" b="0" i="0" dirty="0" err="1">
                <a:effectLst/>
                <a:latin typeface="Times New Roman" panose="02020603050405020304" pitchFamily="18" charset="0"/>
                <a:cs typeface="Times New Roman" panose="02020603050405020304" pitchFamily="18" charset="0"/>
              </a:rPr>
              <a:t>ViewModel</a:t>
            </a:r>
            <a:r>
              <a:rPr lang="en-US" b="0" i="0" dirty="0">
                <a:effectLst/>
                <a:latin typeface="Times New Roman" panose="02020603050405020304" pitchFamily="18" charset="0"/>
                <a:cs typeface="Times New Roman" panose="02020603050405020304" pitchFamily="18" charset="0"/>
              </a:rPr>
              <a:t>) is another software design pattern that separates the graphical user interface from the business logic of an application.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0317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43669-4118-C768-ED7E-81D11D03BA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17112A-13EA-CB77-0173-365DDDB834F5}"/>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7FA48B04-3428-146C-1728-92617471D93B}"/>
              </a:ext>
            </a:extLst>
          </p:cNvPr>
          <p:cNvPicPr>
            <a:picLocks noChangeAspect="1"/>
          </p:cNvPicPr>
          <p:nvPr/>
        </p:nvPicPr>
        <p:blipFill>
          <a:blip r:embed="rId2"/>
          <a:stretch>
            <a:fillRect/>
          </a:stretch>
        </p:blipFill>
        <p:spPr>
          <a:xfrm>
            <a:off x="906594" y="2373538"/>
            <a:ext cx="8660617" cy="2633360"/>
          </a:xfrm>
          <a:prstGeom prst="rect">
            <a:avLst/>
          </a:prstGeom>
        </p:spPr>
      </p:pic>
    </p:spTree>
    <p:extLst>
      <p:ext uri="{BB962C8B-B14F-4D97-AF65-F5344CB8AC3E}">
        <p14:creationId xmlns:p14="http://schemas.microsoft.com/office/powerpoint/2010/main" val="33271137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D9BED-A987-1D49-EB53-394887D3445F}"/>
              </a:ext>
            </a:extLst>
          </p:cNvPr>
          <p:cNvSpPr>
            <a:spLocks noGrp="1"/>
          </p:cNvSpPr>
          <p:nvPr>
            <p:ph type="title"/>
          </p:nvPr>
        </p:nvSpPr>
        <p:spPr/>
        <p:txBody>
          <a:bodyPr/>
          <a:lstStyle/>
          <a:p>
            <a:r>
              <a:rPr lang="en-US" b="1" i="0" dirty="0">
                <a:solidFill>
                  <a:srgbClr val="676785"/>
                </a:solidFill>
                <a:effectLst/>
                <a:latin typeface="Inter"/>
              </a:rPr>
              <a:t>Model-View-</a:t>
            </a:r>
            <a:r>
              <a:rPr lang="en-US" b="1" i="0" dirty="0" err="1">
                <a:solidFill>
                  <a:srgbClr val="676785"/>
                </a:solidFill>
                <a:effectLst/>
                <a:latin typeface="Inter"/>
              </a:rPr>
              <a:t>ViewModel</a:t>
            </a:r>
            <a:r>
              <a:rPr lang="en-US" b="1" i="0" dirty="0">
                <a:solidFill>
                  <a:srgbClr val="676785"/>
                </a:solidFill>
                <a:effectLst/>
                <a:latin typeface="Inter"/>
              </a:rPr>
              <a:t> (MVVM) Architecture</a:t>
            </a:r>
            <a:endParaRPr lang="en-US" dirty="0"/>
          </a:p>
        </p:txBody>
      </p:sp>
      <p:sp>
        <p:nvSpPr>
          <p:cNvPr id="3" name="Content Placeholder 2">
            <a:extLst>
              <a:ext uri="{FF2B5EF4-FFF2-40B4-BE49-F238E27FC236}">
                <a16:creationId xmlns:a16="http://schemas.microsoft.com/office/drawing/2014/main" id="{E30C720B-4ED6-A2D2-0EB9-4D450AB8DB71}"/>
              </a:ext>
            </a:extLst>
          </p:cNvPr>
          <p:cNvSpPr>
            <a:spLocks noGrp="1"/>
          </p:cNvSpPr>
          <p:nvPr>
            <p:ph idx="1"/>
          </p:nvPr>
        </p:nvSpPr>
        <p:spPr/>
        <p:txBody>
          <a:bodyPr/>
          <a:lstStyle/>
          <a:p>
            <a:r>
              <a:rPr lang="en-US" dirty="0"/>
              <a:t>3 components</a:t>
            </a:r>
          </a:p>
          <a:p>
            <a:r>
              <a:rPr lang="en-US" dirty="0"/>
              <a:t>Model  (data)</a:t>
            </a:r>
          </a:p>
          <a:p>
            <a:r>
              <a:rPr lang="en-US" dirty="0"/>
              <a:t>View (user interface)</a:t>
            </a:r>
          </a:p>
          <a:p>
            <a:r>
              <a:rPr lang="en-US" dirty="0"/>
              <a:t>View Model(manages the communication between model and view)</a:t>
            </a:r>
          </a:p>
          <a:p>
            <a:endParaRPr lang="en-US" dirty="0"/>
          </a:p>
          <a:p>
            <a:r>
              <a:rPr lang="en-US" b="0" i="0" dirty="0">
                <a:solidFill>
                  <a:srgbClr val="242424"/>
                </a:solidFill>
                <a:effectLst/>
                <a:latin typeface="Inter"/>
              </a:rPr>
              <a:t>E.g. using this </a:t>
            </a:r>
            <a:r>
              <a:rPr lang="en-US" dirty="0">
                <a:solidFill>
                  <a:srgbClr val="242424"/>
                </a:solidFill>
                <a:latin typeface="Inter"/>
              </a:rPr>
              <a:t>architecture : </a:t>
            </a:r>
            <a:r>
              <a:rPr lang="en-US" b="0" i="0" dirty="0">
                <a:solidFill>
                  <a:srgbClr val="242424"/>
                </a:solidFill>
                <a:effectLst/>
                <a:latin typeface="Inter"/>
              </a:rPr>
              <a:t>AngularJS, Vue.js, Knockout.js, and React.</a:t>
            </a:r>
            <a:endParaRPr lang="en-US" dirty="0"/>
          </a:p>
          <a:p>
            <a:endParaRPr lang="en-US" dirty="0"/>
          </a:p>
        </p:txBody>
      </p:sp>
    </p:spTree>
    <p:extLst>
      <p:ext uri="{BB962C8B-B14F-4D97-AF65-F5344CB8AC3E}">
        <p14:creationId xmlns:p14="http://schemas.microsoft.com/office/powerpoint/2010/main" val="2077953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5A6F-9789-C65A-E6E0-6B53CF4387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9173F3E-D1C0-C204-8768-7DA098BEDC02}"/>
              </a:ext>
            </a:extLst>
          </p:cNvPr>
          <p:cNvSpPr>
            <a:spLocks noGrp="1"/>
          </p:cNvSpPr>
          <p:nvPr>
            <p:ph idx="1"/>
          </p:nvPr>
        </p:nvSpPr>
        <p:spPr/>
        <p:txBody>
          <a:bodyPr/>
          <a:lstStyle/>
          <a:p>
            <a:r>
              <a:rPr lang="en-US" b="0" i="0" dirty="0">
                <a:solidFill>
                  <a:srgbClr val="3A3B41"/>
                </a:solidFill>
                <a:effectLst/>
                <a:latin typeface="Georgia" panose="02040502050405020303" pitchFamily="18" charset="0"/>
              </a:rPr>
              <a:t>the View only communicates with the </a:t>
            </a:r>
            <a:r>
              <a:rPr lang="en-US" b="0" i="0" dirty="0" err="1">
                <a:solidFill>
                  <a:srgbClr val="3A3B41"/>
                </a:solidFill>
                <a:effectLst/>
                <a:latin typeface="Georgia" panose="02040502050405020303" pitchFamily="18" charset="0"/>
              </a:rPr>
              <a:t>ViewModel</a:t>
            </a:r>
            <a:r>
              <a:rPr lang="en-US" b="0" i="0" dirty="0">
                <a:solidFill>
                  <a:srgbClr val="3A3B41"/>
                </a:solidFill>
                <a:effectLst/>
                <a:latin typeface="Georgia" panose="02040502050405020303" pitchFamily="18" charset="0"/>
              </a:rPr>
              <a:t> and the </a:t>
            </a:r>
            <a:r>
              <a:rPr lang="en-US" b="0" i="0" dirty="0" err="1">
                <a:solidFill>
                  <a:srgbClr val="3A3B41"/>
                </a:solidFill>
                <a:effectLst/>
                <a:latin typeface="Georgia" panose="02040502050405020303" pitchFamily="18" charset="0"/>
              </a:rPr>
              <a:t>ViewModel</a:t>
            </a:r>
            <a:r>
              <a:rPr lang="en-US" b="0" i="0" dirty="0">
                <a:solidFill>
                  <a:srgbClr val="3A3B41"/>
                </a:solidFill>
                <a:effectLst/>
                <a:latin typeface="Georgia" panose="02040502050405020303" pitchFamily="18" charset="0"/>
              </a:rPr>
              <a:t> only communicates with the Model.</a:t>
            </a:r>
            <a:endParaRPr lang="en-US" dirty="0"/>
          </a:p>
        </p:txBody>
      </p:sp>
    </p:spTree>
    <p:extLst>
      <p:ext uri="{BB962C8B-B14F-4D97-AF65-F5344CB8AC3E}">
        <p14:creationId xmlns:p14="http://schemas.microsoft.com/office/powerpoint/2010/main" val="4198692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D3409-8069-15C5-5334-2BB5E4AD8D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935535-D6EC-F0CD-94D1-B240D6AEC4BF}"/>
              </a:ext>
            </a:extLst>
          </p:cNvPr>
          <p:cNvSpPr>
            <a:spLocks noGrp="1"/>
          </p:cNvSpPr>
          <p:nvPr>
            <p:ph idx="1"/>
          </p:nvPr>
        </p:nvSpPr>
        <p:spPr/>
        <p:txBody>
          <a:bodyPr>
            <a:normAutofit/>
          </a:bodyPr>
          <a:lstStyle/>
          <a:p>
            <a:pPr algn="just"/>
            <a:r>
              <a:rPr lang="en-US" b="0" i="0" dirty="0">
                <a:solidFill>
                  <a:srgbClr val="3A3B41"/>
                </a:solidFill>
                <a:effectLst/>
                <a:latin typeface="Georgia" panose="02040502050405020303" pitchFamily="18" charset="0"/>
              </a:rPr>
              <a:t>All user interaction occurs within the </a:t>
            </a:r>
            <a:r>
              <a:rPr lang="en-US" b="1" i="0" dirty="0">
                <a:solidFill>
                  <a:srgbClr val="3A3B41"/>
                </a:solidFill>
                <a:effectLst/>
                <a:latin typeface="Georgia" panose="02040502050405020303" pitchFamily="18" charset="0"/>
              </a:rPr>
              <a:t>View</a:t>
            </a:r>
            <a:r>
              <a:rPr lang="en-US" b="0" i="0" dirty="0">
                <a:solidFill>
                  <a:srgbClr val="3A3B41"/>
                </a:solidFill>
                <a:effectLst/>
                <a:latin typeface="Georgia" panose="02040502050405020303" pitchFamily="18" charset="0"/>
              </a:rPr>
              <a:t>, which is in charge of detecting the user’s input (mouse clicks, keyboard input) and forwarding it to the </a:t>
            </a:r>
            <a:r>
              <a:rPr lang="en-US" b="0" i="0" dirty="0" err="1">
                <a:solidFill>
                  <a:srgbClr val="3A3B41"/>
                </a:solidFill>
                <a:effectLst/>
                <a:latin typeface="Georgia" panose="02040502050405020303" pitchFamily="18" charset="0"/>
              </a:rPr>
              <a:t>ViewModel</a:t>
            </a:r>
            <a:r>
              <a:rPr lang="en-US" b="0" i="0" dirty="0">
                <a:solidFill>
                  <a:srgbClr val="3A3B41"/>
                </a:solidFill>
                <a:effectLst/>
                <a:latin typeface="Georgia" panose="02040502050405020303" pitchFamily="18" charset="0"/>
              </a:rPr>
              <a:t> by way of </a:t>
            </a:r>
            <a:r>
              <a:rPr lang="en-US" b="1" i="0" dirty="0">
                <a:solidFill>
                  <a:srgbClr val="3A3B41"/>
                </a:solidFill>
                <a:effectLst/>
                <a:latin typeface="Georgia" panose="02040502050405020303" pitchFamily="18" charset="0"/>
              </a:rPr>
              <a:t>data binding</a:t>
            </a:r>
            <a:r>
              <a:rPr lang="en-US" b="0" i="0" dirty="0">
                <a:solidFill>
                  <a:srgbClr val="3A3B41"/>
                </a:solidFill>
                <a:effectLst/>
                <a:latin typeface="Georgia" panose="02040502050405020303" pitchFamily="18" charset="0"/>
              </a:rPr>
              <a:t>. </a:t>
            </a:r>
          </a:p>
          <a:p>
            <a:pPr marL="0" indent="0" algn="just">
              <a:buNone/>
            </a:pPr>
            <a:r>
              <a:rPr lang="en-US" sz="2000" b="0" i="0" dirty="0">
                <a:solidFill>
                  <a:schemeClr val="tx1">
                    <a:lumMod val="65000"/>
                    <a:lumOff val="35000"/>
                  </a:schemeClr>
                </a:solidFill>
                <a:effectLst/>
                <a:latin typeface="Georgia" panose="02040502050405020303" pitchFamily="18" charset="0"/>
              </a:rPr>
              <a:t>Data binding can be implemented with callbacks or properties and constitutes the concrete link between the View and the </a:t>
            </a:r>
            <a:r>
              <a:rPr lang="en-US" sz="2000" b="0" i="0" dirty="0" err="1">
                <a:solidFill>
                  <a:schemeClr val="tx1">
                    <a:lumMod val="65000"/>
                    <a:lumOff val="35000"/>
                  </a:schemeClr>
                </a:solidFill>
                <a:effectLst/>
                <a:latin typeface="Georgia" panose="02040502050405020303" pitchFamily="18" charset="0"/>
              </a:rPr>
              <a:t>ViewModel</a:t>
            </a:r>
            <a:r>
              <a:rPr lang="en-US" sz="2000" b="0" i="0" dirty="0">
                <a:solidFill>
                  <a:schemeClr val="tx1">
                    <a:lumMod val="65000"/>
                    <a:lumOff val="35000"/>
                  </a:schemeClr>
                </a:solidFill>
                <a:effectLst/>
                <a:latin typeface="Georgia" panose="02040502050405020303" pitchFamily="18" charset="0"/>
              </a:rPr>
              <a:t>. </a:t>
            </a:r>
          </a:p>
          <a:p>
            <a:pPr algn="just"/>
            <a:r>
              <a:rPr lang="en-US" b="0" i="0" dirty="0">
                <a:solidFill>
                  <a:srgbClr val="3A3B41"/>
                </a:solidFill>
                <a:effectLst/>
                <a:latin typeface="Georgia" panose="02040502050405020303" pitchFamily="18" charset="0"/>
              </a:rPr>
              <a:t>The </a:t>
            </a:r>
            <a:r>
              <a:rPr lang="en-US" b="0" i="0" dirty="0" err="1">
                <a:solidFill>
                  <a:srgbClr val="3A3B41"/>
                </a:solidFill>
                <a:effectLst/>
                <a:latin typeface="Georgia" panose="02040502050405020303" pitchFamily="18" charset="0"/>
              </a:rPr>
              <a:t>ViewModel</a:t>
            </a:r>
            <a:r>
              <a:rPr lang="en-US" b="0" i="0" dirty="0">
                <a:solidFill>
                  <a:srgbClr val="3A3B41"/>
                </a:solidFill>
                <a:effectLst/>
                <a:latin typeface="Georgia" panose="02040502050405020303" pitchFamily="18" charset="0"/>
              </a:rPr>
              <a:t> implements the properties and commands to which the view can be bound. These properties and commands define the functionality that the View can offer to the user, although how to display it is entirely up to the View. </a:t>
            </a:r>
            <a:endParaRPr lang="en-US" dirty="0"/>
          </a:p>
        </p:txBody>
      </p:sp>
    </p:spTree>
    <p:extLst>
      <p:ext uri="{BB962C8B-B14F-4D97-AF65-F5344CB8AC3E}">
        <p14:creationId xmlns:p14="http://schemas.microsoft.com/office/powerpoint/2010/main" val="3979100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F59F2-E12A-FE7E-A96B-91045942460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809CF2-0F7E-A465-C273-F20712B16953}"/>
              </a:ext>
            </a:extLst>
          </p:cNvPr>
          <p:cNvSpPr>
            <a:spLocks noGrp="1"/>
          </p:cNvSpPr>
          <p:nvPr>
            <p:ph idx="1"/>
          </p:nvPr>
        </p:nvSpPr>
        <p:spPr/>
        <p:txBody>
          <a:bodyPr/>
          <a:lstStyle/>
          <a:p>
            <a:r>
              <a:rPr lang="en-US" b="0" i="0" dirty="0">
                <a:solidFill>
                  <a:srgbClr val="3A3B41"/>
                </a:solidFill>
                <a:effectLst/>
                <a:latin typeface="Georgia" panose="02040502050405020303" pitchFamily="18" charset="0"/>
              </a:rPr>
              <a:t>The Models are classes that model the application’s domain. Models encapsulate the application’s data and business logic. They can be considered business objects that have absolutely no relation to the visual aspect of the application. </a:t>
            </a:r>
            <a:endParaRPr lang="en-US" dirty="0"/>
          </a:p>
        </p:txBody>
      </p:sp>
    </p:spTree>
    <p:extLst>
      <p:ext uri="{BB962C8B-B14F-4D97-AF65-F5344CB8AC3E}">
        <p14:creationId xmlns:p14="http://schemas.microsoft.com/office/powerpoint/2010/main" val="4118847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76629-222D-49A9-9004-610ED10167CB}"/>
              </a:ext>
            </a:extLst>
          </p:cNvPr>
          <p:cNvSpPr>
            <a:spLocks noGrp="1"/>
          </p:cNvSpPr>
          <p:nvPr>
            <p:ph type="title"/>
          </p:nvPr>
        </p:nvSpPr>
        <p:spPr/>
        <p:txBody>
          <a:bodyPr/>
          <a:lstStyle/>
          <a:p>
            <a:r>
              <a:rPr lang="en-US" dirty="0"/>
              <a:t>Front end development</a:t>
            </a:r>
          </a:p>
        </p:txBody>
      </p:sp>
      <p:sp>
        <p:nvSpPr>
          <p:cNvPr id="3" name="Content Placeholder 2">
            <a:extLst>
              <a:ext uri="{FF2B5EF4-FFF2-40B4-BE49-F238E27FC236}">
                <a16:creationId xmlns:a16="http://schemas.microsoft.com/office/drawing/2014/main" id="{A840C23F-86B5-BC72-C3E7-7181415825FA}"/>
              </a:ext>
            </a:extLst>
          </p:cNvPr>
          <p:cNvSpPr>
            <a:spLocks noGrp="1"/>
          </p:cNvSpPr>
          <p:nvPr>
            <p:ph idx="1"/>
          </p:nvPr>
        </p:nvSpPr>
        <p:spPr/>
        <p:txBody>
          <a:bodyPr/>
          <a:lstStyle/>
          <a:p>
            <a:r>
              <a:rPr lang="en-US" dirty="0"/>
              <a:t>Page with UI components with navigation and utility –</a:t>
            </a:r>
            <a:r>
              <a:rPr lang="en-US" dirty="0" err="1"/>
              <a:t>eg</a:t>
            </a:r>
            <a:r>
              <a:rPr lang="en-US" dirty="0"/>
              <a:t>  Login page</a:t>
            </a:r>
          </a:p>
          <a:p>
            <a:r>
              <a:rPr lang="en-US" dirty="0"/>
              <a:t>Front end is a visible part of the website or web application</a:t>
            </a:r>
          </a:p>
          <a:p>
            <a:r>
              <a:rPr lang="en-US" dirty="0"/>
              <a:t>The user interacts directly with the front end portion of the website / web application</a:t>
            </a:r>
          </a:p>
          <a:p>
            <a:endParaRPr lang="en-US" dirty="0"/>
          </a:p>
        </p:txBody>
      </p:sp>
    </p:spTree>
    <p:extLst>
      <p:ext uri="{BB962C8B-B14F-4D97-AF65-F5344CB8AC3E}">
        <p14:creationId xmlns:p14="http://schemas.microsoft.com/office/powerpoint/2010/main" val="6159401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E3655-069D-9600-7A68-352CA72B11FA}"/>
              </a:ext>
            </a:extLst>
          </p:cNvPr>
          <p:cNvSpPr>
            <a:spLocks noGrp="1"/>
          </p:cNvSpPr>
          <p:nvPr>
            <p:ph type="title"/>
          </p:nvPr>
        </p:nvSpPr>
        <p:spPr/>
        <p:txBody>
          <a:bodyPr/>
          <a:lstStyle/>
          <a:p>
            <a:r>
              <a:rPr lang="en-US" dirty="0" err="1"/>
              <a:t>Eg</a:t>
            </a:r>
            <a:endParaRPr lang="en-US" dirty="0"/>
          </a:p>
        </p:txBody>
      </p:sp>
      <p:sp>
        <p:nvSpPr>
          <p:cNvPr id="3" name="Content Placeholder 2">
            <a:extLst>
              <a:ext uri="{FF2B5EF4-FFF2-40B4-BE49-F238E27FC236}">
                <a16:creationId xmlns:a16="http://schemas.microsoft.com/office/drawing/2014/main" id="{D3525738-4D3F-3AA2-54EA-27453A3D6105}"/>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142187A2-CFE5-EEA8-F362-3C36E58F7C5E}"/>
              </a:ext>
            </a:extLst>
          </p:cNvPr>
          <p:cNvPicPr>
            <a:picLocks noChangeAspect="1"/>
          </p:cNvPicPr>
          <p:nvPr/>
        </p:nvPicPr>
        <p:blipFill>
          <a:blip r:embed="rId2"/>
          <a:stretch>
            <a:fillRect/>
          </a:stretch>
        </p:blipFill>
        <p:spPr>
          <a:xfrm>
            <a:off x="1853435" y="1427217"/>
            <a:ext cx="9400005" cy="4862071"/>
          </a:xfrm>
          <a:prstGeom prst="rect">
            <a:avLst/>
          </a:prstGeom>
        </p:spPr>
      </p:pic>
    </p:spTree>
    <p:extLst>
      <p:ext uri="{BB962C8B-B14F-4D97-AF65-F5344CB8AC3E}">
        <p14:creationId xmlns:p14="http://schemas.microsoft.com/office/powerpoint/2010/main" val="30805564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47DB-3E1D-0884-B621-205F538C782B}"/>
              </a:ext>
            </a:extLst>
          </p:cNvPr>
          <p:cNvSpPr>
            <a:spLocks noGrp="1"/>
          </p:cNvSpPr>
          <p:nvPr>
            <p:ph type="title"/>
          </p:nvPr>
        </p:nvSpPr>
        <p:spPr/>
        <p:txBody>
          <a:bodyPr/>
          <a:lstStyle/>
          <a:p>
            <a:r>
              <a:rPr lang="en-US" dirty="0"/>
              <a:t>Benefits of MVVM</a:t>
            </a:r>
          </a:p>
        </p:txBody>
      </p:sp>
      <p:sp>
        <p:nvSpPr>
          <p:cNvPr id="3" name="Content Placeholder 2">
            <a:extLst>
              <a:ext uri="{FF2B5EF4-FFF2-40B4-BE49-F238E27FC236}">
                <a16:creationId xmlns:a16="http://schemas.microsoft.com/office/drawing/2014/main" id="{22975B19-7B72-B50E-53F2-9033C899226A}"/>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US" b="1" i="0" dirty="0">
                <a:solidFill>
                  <a:srgbClr val="3A3B41"/>
                </a:solidFill>
                <a:effectLst/>
                <a:latin typeface="Montserrat" panose="00000500000000000000" pitchFamily="2" charset="0"/>
              </a:rPr>
              <a:t>Easier to develop</a:t>
            </a:r>
            <a:r>
              <a:rPr lang="en-US" b="0" i="0" dirty="0">
                <a:solidFill>
                  <a:srgbClr val="3A3B41"/>
                </a:solidFill>
                <a:effectLst/>
                <a:latin typeface="Montserrat" panose="00000500000000000000" pitchFamily="2" charset="0"/>
              </a:rPr>
              <a:t>: Separating the View from the logic makes it possible to have different teams work on different components simultaneously. A team of designers can focus on the UI while developers work on implementing the logic (</a:t>
            </a:r>
            <a:r>
              <a:rPr lang="en-US" b="0" i="0" dirty="0" err="1">
                <a:solidFill>
                  <a:srgbClr val="3A3B41"/>
                </a:solidFill>
                <a:effectLst/>
                <a:latin typeface="Montserrat" panose="00000500000000000000" pitchFamily="2" charset="0"/>
              </a:rPr>
              <a:t>ViewModel</a:t>
            </a:r>
            <a:r>
              <a:rPr lang="en-US" b="0" i="0" dirty="0">
                <a:solidFill>
                  <a:srgbClr val="3A3B41"/>
                </a:solidFill>
                <a:effectLst/>
                <a:latin typeface="Montserrat" panose="00000500000000000000" pitchFamily="2" charset="0"/>
              </a:rPr>
              <a:t> and Model).</a:t>
            </a:r>
          </a:p>
          <a:p>
            <a:pPr algn="l">
              <a:buFont typeface="Arial" panose="020B0604020202020204" pitchFamily="34" charset="0"/>
              <a:buChar char="•"/>
            </a:pPr>
            <a:r>
              <a:rPr lang="en-US" b="1" i="0" dirty="0">
                <a:solidFill>
                  <a:srgbClr val="3A3B41"/>
                </a:solidFill>
                <a:effectLst/>
                <a:latin typeface="Montserrat" panose="00000500000000000000" pitchFamily="2" charset="0"/>
              </a:rPr>
              <a:t>Easier to test</a:t>
            </a:r>
            <a:r>
              <a:rPr lang="en-US" b="0" i="0" dirty="0">
                <a:solidFill>
                  <a:srgbClr val="3A3B41"/>
                </a:solidFill>
                <a:effectLst/>
                <a:latin typeface="Montserrat" panose="00000500000000000000" pitchFamily="2" charset="0"/>
              </a:rPr>
              <a:t>: One of the hardest things to test in an application is the user interface (UI). Because the </a:t>
            </a:r>
            <a:r>
              <a:rPr lang="en-US" b="0" i="0" dirty="0" err="1">
                <a:solidFill>
                  <a:srgbClr val="3A3B41"/>
                </a:solidFill>
                <a:effectLst/>
                <a:latin typeface="Montserrat" panose="00000500000000000000" pitchFamily="2" charset="0"/>
              </a:rPr>
              <a:t>ViewModel</a:t>
            </a:r>
            <a:r>
              <a:rPr lang="en-US" b="0" i="0" dirty="0">
                <a:solidFill>
                  <a:srgbClr val="3A3B41"/>
                </a:solidFill>
                <a:effectLst/>
                <a:latin typeface="Montserrat" panose="00000500000000000000" pitchFamily="2" charset="0"/>
              </a:rPr>
              <a:t> and Model are completely independent from the View, developers can write tests for both without having to use the View. </a:t>
            </a:r>
          </a:p>
          <a:p>
            <a:pPr algn="l">
              <a:buFont typeface="Arial" panose="020B0604020202020204" pitchFamily="34" charset="0"/>
              <a:buChar char="•"/>
            </a:pPr>
            <a:r>
              <a:rPr lang="en-US" b="1" i="0" dirty="0">
                <a:solidFill>
                  <a:srgbClr val="3A3B41"/>
                </a:solidFill>
                <a:effectLst/>
                <a:latin typeface="Montserrat" panose="00000500000000000000" pitchFamily="2" charset="0"/>
              </a:rPr>
              <a:t>Easier to maintain</a:t>
            </a:r>
            <a:r>
              <a:rPr lang="en-US" b="0" i="0" dirty="0">
                <a:solidFill>
                  <a:srgbClr val="3A3B41"/>
                </a:solidFill>
                <a:effectLst/>
                <a:latin typeface="Montserrat" panose="00000500000000000000" pitchFamily="2" charset="0"/>
              </a:rPr>
              <a:t>: The separation between the different components of the application makes the code simpler and cleaner. As a result, the application code is much easier to understand, and therefore, to maintain. It’s easier to understand where we should implement new features and how they connect to the existing pattern. With an MVVM, it’s also easier to implement further architectural patterns (dependency inversion, services and more). </a:t>
            </a:r>
          </a:p>
          <a:p>
            <a:endParaRPr lang="en-US" dirty="0"/>
          </a:p>
        </p:txBody>
      </p:sp>
    </p:spTree>
    <p:extLst>
      <p:ext uri="{BB962C8B-B14F-4D97-AF65-F5344CB8AC3E}">
        <p14:creationId xmlns:p14="http://schemas.microsoft.com/office/powerpoint/2010/main" val="28627902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C0B2-542E-9F40-D4EF-3CFABA2CEFD9}"/>
              </a:ext>
            </a:extLst>
          </p:cNvPr>
          <p:cNvSpPr>
            <a:spLocks noGrp="1"/>
          </p:cNvSpPr>
          <p:nvPr>
            <p:ph type="title"/>
          </p:nvPr>
        </p:nvSpPr>
        <p:spPr/>
        <p:txBody>
          <a:bodyPr/>
          <a:lstStyle/>
          <a:p>
            <a:r>
              <a:rPr lang="en-US" b="1" i="0" dirty="0">
                <a:solidFill>
                  <a:srgbClr val="273239"/>
                </a:solidFill>
                <a:effectLst/>
                <a:latin typeface="Nunito" panose="00000500000000000000" pitchFamily="2" charset="0"/>
              </a:rPr>
              <a:t>Model View Template (MVT)</a:t>
            </a:r>
            <a:endParaRPr lang="en-US" dirty="0"/>
          </a:p>
        </p:txBody>
      </p:sp>
      <p:sp>
        <p:nvSpPr>
          <p:cNvPr id="3" name="Content Placeholder 2">
            <a:extLst>
              <a:ext uri="{FF2B5EF4-FFF2-40B4-BE49-F238E27FC236}">
                <a16:creationId xmlns:a16="http://schemas.microsoft.com/office/drawing/2014/main" id="{85344771-FFEE-5079-365A-8DB2A5224310}"/>
              </a:ext>
            </a:extLst>
          </p:cNvPr>
          <p:cNvSpPr>
            <a:spLocks noGrp="1"/>
          </p:cNvSpPr>
          <p:nvPr>
            <p:ph idx="1"/>
          </p:nvPr>
        </p:nvSpPr>
        <p:spPr/>
        <p:txBody>
          <a:bodyPr/>
          <a:lstStyle/>
          <a:p>
            <a:pPr algn="just" fontAlgn="base"/>
            <a:r>
              <a:rPr lang="en-US" b="0" i="0" dirty="0">
                <a:solidFill>
                  <a:srgbClr val="273239"/>
                </a:solidFill>
                <a:effectLst/>
                <a:latin typeface="Nunito" panose="00000500000000000000" pitchFamily="2" charset="0"/>
              </a:rPr>
              <a:t>This is yet another design pattern similar to MVC. It is also used for implementing web interfaces and applications but in contrast to MVC, the controller part is taken care for us by the framework itself. </a:t>
            </a:r>
          </a:p>
          <a:p>
            <a:pPr algn="just" fontAlgn="base"/>
            <a:r>
              <a:rPr lang="en-US" b="0" i="0" dirty="0">
                <a:solidFill>
                  <a:srgbClr val="273239"/>
                </a:solidFill>
                <a:effectLst/>
                <a:latin typeface="Nunito" panose="00000500000000000000" pitchFamily="2" charset="0"/>
              </a:rPr>
              <a:t>It has 3 components and each component has a specific purpose: </a:t>
            </a:r>
          </a:p>
          <a:p>
            <a:endParaRPr lang="en-US" dirty="0"/>
          </a:p>
        </p:txBody>
      </p:sp>
    </p:spTree>
    <p:extLst>
      <p:ext uri="{BB962C8B-B14F-4D97-AF65-F5344CB8AC3E}">
        <p14:creationId xmlns:p14="http://schemas.microsoft.com/office/powerpoint/2010/main" val="1500366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9103D-967D-57FD-B976-45D6CD90292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20AFF9-87AF-D444-998A-C4043736361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D9F9B9D-2CBC-C378-A49E-68753E465829}"/>
              </a:ext>
            </a:extLst>
          </p:cNvPr>
          <p:cNvPicPr>
            <a:picLocks noChangeAspect="1"/>
          </p:cNvPicPr>
          <p:nvPr/>
        </p:nvPicPr>
        <p:blipFill>
          <a:blip r:embed="rId2"/>
          <a:stretch>
            <a:fillRect/>
          </a:stretch>
        </p:blipFill>
        <p:spPr>
          <a:xfrm>
            <a:off x="2843561" y="880634"/>
            <a:ext cx="6152021" cy="4510695"/>
          </a:xfrm>
          <a:prstGeom prst="rect">
            <a:avLst/>
          </a:prstGeom>
        </p:spPr>
      </p:pic>
    </p:spTree>
    <p:extLst>
      <p:ext uri="{BB962C8B-B14F-4D97-AF65-F5344CB8AC3E}">
        <p14:creationId xmlns:p14="http://schemas.microsoft.com/office/powerpoint/2010/main" val="31494007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F5ED4-06B3-B2EB-409E-3E919378F9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0285A4-13C2-26EA-96C5-8A84D4C61947}"/>
              </a:ext>
            </a:extLst>
          </p:cNvPr>
          <p:cNvSpPr>
            <a:spLocks noGrp="1"/>
          </p:cNvSpPr>
          <p:nvPr>
            <p:ph idx="1"/>
          </p:nvPr>
        </p:nvSpPr>
        <p:spPr/>
        <p:txBody>
          <a:bodyPr>
            <a:normAutofit lnSpcReduction="10000"/>
          </a:bodyPr>
          <a:lstStyle/>
          <a:p>
            <a:pPr algn="l" fontAlgn="base">
              <a:buFont typeface="Arial" panose="020B0604020202020204" pitchFamily="34" charset="0"/>
              <a:buChar char="•"/>
            </a:pPr>
            <a:r>
              <a:rPr lang="en-US" b="0" i="0" dirty="0">
                <a:solidFill>
                  <a:srgbClr val="273239"/>
                </a:solidFill>
                <a:effectLst/>
                <a:latin typeface="Nunito" panose="00000500000000000000" pitchFamily="2" charset="0"/>
              </a:rPr>
              <a:t>This </a:t>
            </a:r>
            <a:r>
              <a:rPr lang="en-US" b="1" i="0" dirty="0">
                <a:solidFill>
                  <a:srgbClr val="273239"/>
                </a:solidFill>
                <a:effectLst/>
                <a:latin typeface="Nunito" panose="00000500000000000000" pitchFamily="2" charset="0"/>
              </a:rPr>
              <a:t>Model</a:t>
            </a:r>
            <a:r>
              <a:rPr lang="en-US" b="0" i="0" dirty="0">
                <a:solidFill>
                  <a:srgbClr val="273239"/>
                </a:solidFill>
                <a:effectLst/>
                <a:latin typeface="Nunito" panose="00000500000000000000" pitchFamily="2" charset="0"/>
              </a:rPr>
              <a:t> similar to MVC acts as an interface for your data and is basically the logical structure behind the entire web application which is represented by a database such as </a:t>
            </a:r>
            <a:r>
              <a:rPr lang="en-US" b="0" i="0" dirty="0" err="1">
                <a:solidFill>
                  <a:srgbClr val="273239"/>
                </a:solidFill>
                <a:effectLst/>
                <a:latin typeface="Nunito" panose="00000500000000000000" pitchFamily="2" charset="0"/>
              </a:rPr>
              <a:t>MySql</a:t>
            </a:r>
            <a:r>
              <a:rPr lang="en-US" b="0" i="0" dirty="0">
                <a:solidFill>
                  <a:srgbClr val="273239"/>
                </a:solidFill>
                <a:effectLst/>
                <a:latin typeface="Nunito" panose="00000500000000000000" pitchFamily="2" charset="0"/>
              </a:rPr>
              <a:t>, PostgreSQL.</a:t>
            </a:r>
          </a:p>
          <a:p>
            <a:pPr algn="l" fontAlgn="base">
              <a:buFont typeface="Arial" panose="020B0604020202020204" pitchFamily="34" charset="0"/>
              <a:buChar char="•"/>
            </a:pPr>
            <a:r>
              <a:rPr lang="en-US" b="0" i="0" dirty="0">
                <a:solidFill>
                  <a:srgbClr val="273239"/>
                </a:solidFill>
                <a:effectLst/>
                <a:latin typeface="Nunito" panose="00000500000000000000" pitchFamily="2" charset="0"/>
              </a:rPr>
              <a:t>The </a:t>
            </a:r>
            <a:r>
              <a:rPr lang="en-US" b="1" i="0" dirty="0">
                <a:solidFill>
                  <a:srgbClr val="273239"/>
                </a:solidFill>
                <a:effectLst/>
                <a:latin typeface="Nunito" panose="00000500000000000000" pitchFamily="2" charset="0"/>
              </a:rPr>
              <a:t>View</a:t>
            </a:r>
            <a:r>
              <a:rPr lang="en-US" b="0" i="0" dirty="0">
                <a:solidFill>
                  <a:srgbClr val="273239"/>
                </a:solidFill>
                <a:effectLst/>
                <a:latin typeface="Nunito" panose="00000500000000000000" pitchFamily="2" charset="0"/>
              </a:rPr>
              <a:t> executes the business logic and interacts with the Model and renders the template. It accepts HTTP request and then return HTTP responses.</a:t>
            </a:r>
          </a:p>
          <a:p>
            <a:pPr algn="l" fontAlgn="base">
              <a:buFont typeface="Arial" panose="020B0604020202020204" pitchFamily="34" charset="0"/>
              <a:buChar char="•"/>
            </a:pPr>
            <a:r>
              <a:rPr lang="en-US" b="0" i="0" dirty="0">
                <a:solidFill>
                  <a:srgbClr val="273239"/>
                </a:solidFill>
                <a:effectLst/>
                <a:latin typeface="Nunito" panose="00000500000000000000" pitchFamily="2" charset="0"/>
              </a:rPr>
              <a:t>The </a:t>
            </a:r>
            <a:r>
              <a:rPr lang="en-US" b="1" i="0" dirty="0">
                <a:solidFill>
                  <a:srgbClr val="273239"/>
                </a:solidFill>
                <a:effectLst/>
                <a:latin typeface="Nunito" panose="00000500000000000000" pitchFamily="2" charset="0"/>
              </a:rPr>
              <a:t>Template</a:t>
            </a:r>
            <a:r>
              <a:rPr lang="en-US" b="0" i="0" dirty="0">
                <a:solidFill>
                  <a:srgbClr val="273239"/>
                </a:solidFill>
                <a:effectLst/>
                <a:latin typeface="Nunito" panose="00000500000000000000" pitchFamily="2" charset="0"/>
              </a:rPr>
              <a:t> is the component which makes MVT different from MVC. Templates act as the presentation layer and are basically the HTML code that renders the data. The content in these files can be either static or dynamic.</a:t>
            </a:r>
          </a:p>
          <a:p>
            <a:endParaRPr lang="en-US" dirty="0"/>
          </a:p>
        </p:txBody>
      </p:sp>
    </p:spTree>
    <p:extLst>
      <p:ext uri="{BB962C8B-B14F-4D97-AF65-F5344CB8AC3E}">
        <p14:creationId xmlns:p14="http://schemas.microsoft.com/office/powerpoint/2010/main" val="36946744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F53CE-40F9-A311-0A7F-8E6FC4F722D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AFD2CF-04F3-AB50-E107-FF85784FD030}"/>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2CD5D349-D851-EC1A-1606-5222F169E824}"/>
              </a:ext>
            </a:extLst>
          </p:cNvPr>
          <p:cNvPicPr>
            <a:picLocks noChangeAspect="1"/>
          </p:cNvPicPr>
          <p:nvPr/>
        </p:nvPicPr>
        <p:blipFill>
          <a:blip r:embed="rId2"/>
          <a:stretch>
            <a:fillRect/>
          </a:stretch>
        </p:blipFill>
        <p:spPr>
          <a:xfrm>
            <a:off x="1815134" y="1883790"/>
            <a:ext cx="9322200" cy="3212317"/>
          </a:xfrm>
          <a:prstGeom prst="rect">
            <a:avLst/>
          </a:prstGeom>
        </p:spPr>
      </p:pic>
    </p:spTree>
    <p:extLst>
      <p:ext uri="{BB962C8B-B14F-4D97-AF65-F5344CB8AC3E}">
        <p14:creationId xmlns:p14="http://schemas.microsoft.com/office/powerpoint/2010/main" val="16476726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F4264-2E89-2CC8-0EAE-E7B436942887}"/>
              </a:ext>
            </a:extLst>
          </p:cNvPr>
          <p:cNvSpPr>
            <a:spLocks noGrp="1"/>
          </p:cNvSpPr>
          <p:nvPr>
            <p:ph type="title"/>
          </p:nvPr>
        </p:nvSpPr>
        <p:spPr/>
        <p:txBody>
          <a:bodyPr/>
          <a:lstStyle/>
          <a:p>
            <a:r>
              <a:rPr lang="en-US" dirty="0"/>
              <a:t>Other terminologies…</a:t>
            </a:r>
          </a:p>
        </p:txBody>
      </p:sp>
      <p:sp>
        <p:nvSpPr>
          <p:cNvPr id="3" name="Content Placeholder 2">
            <a:extLst>
              <a:ext uri="{FF2B5EF4-FFF2-40B4-BE49-F238E27FC236}">
                <a16:creationId xmlns:a16="http://schemas.microsoft.com/office/drawing/2014/main" id="{52821FD1-E1FF-52B3-3AD8-AF3D8F228446}"/>
              </a:ext>
            </a:extLst>
          </p:cNvPr>
          <p:cNvSpPr>
            <a:spLocks noGrp="1"/>
          </p:cNvSpPr>
          <p:nvPr>
            <p:ph idx="1"/>
          </p:nvPr>
        </p:nvSpPr>
        <p:spPr/>
        <p:txBody>
          <a:bodyPr/>
          <a:lstStyle/>
          <a:p>
            <a:r>
              <a:rPr lang="en-US" b="0" i="0" dirty="0">
                <a:solidFill>
                  <a:srgbClr val="2B2B2B"/>
                </a:solidFill>
                <a:effectLst/>
                <a:latin typeface="poppins" panose="00000500000000000000" pitchFamily="2" charset="0"/>
              </a:rPr>
              <a:t>Many technologies are available in the market that allow app developers to create feature-rich mobile apps with extravagant characteristics.</a:t>
            </a:r>
          </a:p>
          <a:p>
            <a:r>
              <a:rPr lang="en-US" b="0" i="0" dirty="0">
                <a:solidFill>
                  <a:srgbClr val="2B2B2B"/>
                </a:solidFill>
                <a:effectLst/>
                <a:latin typeface="poppins" panose="00000500000000000000" pitchFamily="2" charset="0"/>
              </a:rPr>
              <a:t>That’s when the ‘Stack’ terminology comes into the picture. </a:t>
            </a:r>
          </a:p>
          <a:p>
            <a:r>
              <a:rPr lang="en-US" b="0" i="0" dirty="0">
                <a:solidFill>
                  <a:srgbClr val="2B2B2B"/>
                </a:solidFill>
                <a:effectLst/>
                <a:latin typeface="poppins" panose="00000500000000000000" pitchFamily="2" charset="0"/>
              </a:rPr>
              <a:t>And development Stack - two main types - </a:t>
            </a:r>
            <a:r>
              <a:rPr lang="en-US" b="1" i="0" dirty="0">
                <a:solidFill>
                  <a:srgbClr val="2B2B2B"/>
                </a:solidFill>
                <a:effectLst/>
                <a:latin typeface="poppins" panose="00000500000000000000" pitchFamily="2" charset="0"/>
              </a:rPr>
              <a:t>stack of technology and stack of applications.</a:t>
            </a:r>
            <a:endParaRPr lang="en-US" b="1" dirty="0"/>
          </a:p>
        </p:txBody>
      </p:sp>
    </p:spTree>
    <p:extLst>
      <p:ext uri="{BB962C8B-B14F-4D97-AF65-F5344CB8AC3E}">
        <p14:creationId xmlns:p14="http://schemas.microsoft.com/office/powerpoint/2010/main" val="7162520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3B3FD-8196-D02B-8DFA-4BD0C2CB230D}"/>
              </a:ext>
            </a:extLst>
          </p:cNvPr>
          <p:cNvSpPr>
            <a:spLocks noGrp="1"/>
          </p:cNvSpPr>
          <p:nvPr>
            <p:ph type="title"/>
          </p:nvPr>
        </p:nvSpPr>
        <p:spPr/>
        <p:txBody>
          <a:bodyPr/>
          <a:lstStyle/>
          <a:p>
            <a:r>
              <a:rPr lang="en-US" b="1" dirty="0">
                <a:latin typeface="ADLaM Display" panose="02010000000000000000" pitchFamily="2" charset="0"/>
                <a:ea typeface="ADLaM Display" panose="02010000000000000000" pitchFamily="2" charset="0"/>
                <a:cs typeface="ADLaM Display" panose="02010000000000000000" pitchFamily="2" charset="0"/>
              </a:rPr>
              <a:t>Application Stack	</a:t>
            </a:r>
          </a:p>
        </p:txBody>
      </p:sp>
      <p:sp>
        <p:nvSpPr>
          <p:cNvPr id="3" name="Content Placeholder 2">
            <a:extLst>
              <a:ext uri="{FF2B5EF4-FFF2-40B4-BE49-F238E27FC236}">
                <a16:creationId xmlns:a16="http://schemas.microsoft.com/office/drawing/2014/main" id="{C36F5DC3-315D-8731-F43F-1384BDBBB96C}"/>
              </a:ext>
            </a:extLst>
          </p:cNvPr>
          <p:cNvSpPr>
            <a:spLocks noGrp="1"/>
          </p:cNvSpPr>
          <p:nvPr>
            <p:ph idx="1"/>
          </p:nvPr>
        </p:nvSpPr>
        <p:spPr/>
        <p:txBody>
          <a:bodyPr/>
          <a:lstStyle/>
          <a:p>
            <a:pPr algn="l"/>
            <a:r>
              <a:rPr lang="en-US" b="0" i="0" dirty="0">
                <a:solidFill>
                  <a:srgbClr val="2E364E"/>
                </a:solidFill>
                <a:effectLst/>
                <a:latin typeface="helveticaregular"/>
              </a:rPr>
              <a:t>An application stack is a suite or set of application programs that help in performing a certain task. </a:t>
            </a:r>
          </a:p>
          <a:p>
            <a:pPr algn="l"/>
            <a:r>
              <a:rPr lang="en-US" b="0" i="0" dirty="0">
                <a:solidFill>
                  <a:srgbClr val="2E364E"/>
                </a:solidFill>
                <a:effectLst/>
                <a:latin typeface="helveticaregular"/>
              </a:rPr>
              <a:t>These applications are closely linked together and data can be exported or imported among them with minimum steps.</a:t>
            </a:r>
          </a:p>
          <a:p>
            <a:pPr algn="l"/>
            <a:r>
              <a:rPr lang="en-US" b="0" i="0" dirty="0">
                <a:solidFill>
                  <a:srgbClr val="2E364E"/>
                </a:solidFill>
                <a:effectLst/>
                <a:latin typeface="helveticaregular"/>
              </a:rPr>
              <a:t>Many office applications include word processing, spreadsheets, databases, and email utilities in one application stack.</a:t>
            </a:r>
          </a:p>
          <a:p>
            <a:pPr marL="0" indent="0">
              <a:buNone/>
            </a:pPr>
            <a:br>
              <a:rPr lang="en-US" b="0" i="0" dirty="0">
                <a:solidFill>
                  <a:srgbClr val="424242"/>
                </a:solidFill>
                <a:effectLst/>
                <a:latin typeface="Inter"/>
              </a:rPr>
            </a:br>
            <a:endParaRPr lang="en-US" dirty="0"/>
          </a:p>
        </p:txBody>
      </p:sp>
    </p:spTree>
    <p:extLst>
      <p:ext uri="{BB962C8B-B14F-4D97-AF65-F5344CB8AC3E}">
        <p14:creationId xmlns:p14="http://schemas.microsoft.com/office/powerpoint/2010/main" val="17806666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10CDE-E6CF-05B0-427D-F5F0F25CC705}"/>
              </a:ext>
            </a:extLst>
          </p:cNvPr>
          <p:cNvSpPr>
            <a:spLocks noGrp="1"/>
          </p:cNvSpPr>
          <p:nvPr>
            <p:ph type="title"/>
          </p:nvPr>
        </p:nvSpPr>
        <p:spPr>
          <a:xfrm>
            <a:off x="838198" y="547815"/>
            <a:ext cx="5167185" cy="1680519"/>
          </a:xfrm>
        </p:spPr>
        <p:txBody>
          <a:bodyPr>
            <a:normAutofit/>
          </a:bodyPr>
          <a:lstStyle/>
          <a:p>
            <a:r>
              <a:rPr lang="en-US" sz="4000">
                <a:latin typeface="ADLaM Display" panose="02010000000000000000" pitchFamily="2" charset="0"/>
                <a:ea typeface="ADLaM Display" panose="02010000000000000000" pitchFamily="2" charset="0"/>
                <a:cs typeface="ADLaM Display" panose="02010000000000000000" pitchFamily="2" charset="0"/>
              </a:rPr>
              <a:t>Technology Stack</a:t>
            </a:r>
          </a:p>
        </p:txBody>
      </p:sp>
      <p:sp>
        <p:nvSpPr>
          <p:cNvPr id="3" name="Content Placeholder 2">
            <a:extLst>
              <a:ext uri="{FF2B5EF4-FFF2-40B4-BE49-F238E27FC236}">
                <a16:creationId xmlns:a16="http://schemas.microsoft.com/office/drawing/2014/main" id="{7B8490AB-69CB-A5DB-E46A-9032B6A85C90}"/>
              </a:ext>
            </a:extLst>
          </p:cNvPr>
          <p:cNvSpPr>
            <a:spLocks noGrp="1"/>
          </p:cNvSpPr>
          <p:nvPr>
            <p:ph idx="1"/>
          </p:nvPr>
        </p:nvSpPr>
        <p:spPr>
          <a:xfrm>
            <a:off x="6186619" y="547815"/>
            <a:ext cx="5178960" cy="1680519"/>
          </a:xfrm>
        </p:spPr>
        <p:txBody>
          <a:bodyPr anchor="ctr">
            <a:normAutofit/>
          </a:bodyPr>
          <a:lstStyle/>
          <a:p>
            <a:r>
              <a:rPr lang="en-US" sz="1700" b="0" i="0" dirty="0">
                <a:effectLst/>
                <a:latin typeface="poppins" panose="00000500000000000000" pitchFamily="2" charset="0"/>
              </a:rPr>
              <a:t>By a technology stack, we refer to a combination of compatible technologies and programming languages</a:t>
            </a:r>
            <a:r>
              <a:rPr lang="en-US" sz="1700" dirty="0">
                <a:latin typeface="poppins" panose="00000500000000000000" pitchFamily="2" charset="0"/>
              </a:rPr>
              <a:t> to build an </a:t>
            </a:r>
            <a:r>
              <a:rPr lang="en-US" sz="1700" b="1" dirty="0">
                <a:latin typeface="poppins" panose="00000500000000000000" pitchFamily="2" charset="0"/>
              </a:rPr>
              <a:t>application</a:t>
            </a:r>
            <a:endParaRPr lang="en-US" sz="1700" b="1" i="0" dirty="0">
              <a:effectLst/>
              <a:latin typeface="poppins" panose="00000500000000000000" pitchFamily="2" charset="0"/>
            </a:endParaRPr>
          </a:p>
        </p:txBody>
      </p:sp>
      <p:pic>
        <p:nvPicPr>
          <p:cNvPr id="5" name="Picture 4" descr="A diagram of a computer&#10;&#10;Description automatically generated">
            <a:extLst>
              <a:ext uri="{FF2B5EF4-FFF2-40B4-BE49-F238E27FC236}">
                <a16:creationId xmlns:a16="http://schemas.microsoft.com/office/drawing/2014/main" id="{370FCD20-43F3-FF4B-22E4-43DC55D0E3E3}"/>
              </a:ext>
            </a:extLst>
          </p:cNvPr>
          <p:cNvPicPr>
            <a:picLocks noChangeAspect="1"/>
          </p:cNvPicPr>
          <p:nvPr/>
        </p:nvPicPr>
        <p:blipFill>
          <a:blip r:embed="rId2"/>
          <a:stretch>
            <a:fillRect/>
          </a:stretch>
        </p:blipFill>
        <p:spPr>
          <a:xfrm>
            <a:off x="897201" y="2421924"/>
            <a:ext cx="5049178" cy="3711146"/>
          </a:xfrm>
          <a:prstGeom prst="rect">
            <a:avLst/>
          </a:prstGeom>
        </p:spPr>
      </p:pic>
      <p:pic>
        <p:nvPicPr>
          <p:cNvPr id="6" name="Picture 5" descr="A screen shot of a computer&#10;&#10;Description automatically generated">
            <a:extLst>
              <a:ext uri="{FF2B5EF4-FFF2-40B4-BE49-F238E27FC236}">
                <a16:creationId xmlns:a16="http://schemas.microsoft.com/office/drawing/2014/main" id="{03DE0A36-82C0-9392-07F4-3D0BE9F6343D}"/>
              </a:ext>
            </a:extLst>
          </p:cNvPr>
          <p:cNvPicPr>
            <a:picLocks noChangeAspect="1"/>
          </p:cNvPicPr>
          <p:nvPr/>
        </p:nvPicPr>
        <p:blipFill>
          <a:blip r:embed="rId3"/>
          <a:stretch>
            <a:fillRect/>
          </a:stretch>
        </p:blipFill>
        <p:spPr>
          <a:xfrm>
            <a:off x="6198394" y="2921111"/>
            <a:ext cx="5167185" cy="2712772"/>
          </a:xfrm>
          <a:prstGeom prst="rect">
            <a:avLst/>
          </a:prstGeom>
        </p:spPr>
      </p:pic>
    </p:spTree>
    <p:extLst>
      <p:ext uri="{BB962C8B-B14F-4D97-AF65-F5344CB8AC3E}">
        <p14:creationId xmlns:p14="http://schemas.microsoft.com/office/powerpoint/2010/main" val="28077825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B8D39-AC9B-6FE6-EB97-438F19B55C3E}"/>
              </a:ext>
            </a:extLst>
          </p:cNvPr>
          <p:cNvSpPr>
            <a:spLocks noGrp="1"/>
          </p:cNvSpPr>
          <p:nvPr>
            <p:ph type="title"/>
          </p:nvPr>
        </p:nvSpPr>
        <p:spPr/>
        <p:txBody>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MEAN STACK</a:t>
            </a:r>
          </a:p>
        </p:txBody>
      </p:sp>
      <p:sp>
        <p:nvSpPr>
          <p:cNvPr id="3" name="Content Placeholder 2">
            <a:extLst>
              <a:ext uri="{FF2B5EF4-FFF2-40B4-BE49-F238E27FC236}">
                <a16:creationId xmlns:a16="http://schemas.microsoft.com/office/drawing/2014/main" id="{0220F617-23DE-DE93-DE46-7D7691357A96}"/>
              </a:ext>
            </a:extLst>
          </p:cNvPr>
          <p:cNvSpPr>
            <a:spLocks noGrp="1"/>
          </p:cNvSpPr>
          <p:nvPr>
            <p:ph idx="1"/>
          </p:nvPr>
        </p:nvSpPr>
        <p:spPr/>
        <p:txBody>
          <a:bodyPr>
            <a:normAutofit/>
          </a:bodyPr>
          <a:lstStyle/>
          <a:p>
            <a:r>
              <a:rPr lang="en-US" dirty="0"/>
              <a:t>Collection of </a:t>
            </a:r>
            <a:r>
              <a:rPr lang="en-US" dirty="0" err="1"/>
              <a:t>Javascript</a:t>
            </a:r>
            <a:r>
              <a:rPr lang="en-US" dirty="0"/>
              <a:t> technologies that can assist in building complex websites or webapps</a:t>
            </a:r>
          </a:p>
          <a:p>
            <a:r>
              <a:rPr lang="en-US" dirty="0"/>
              <a:t>Abbreviation of </a:t>
            </a:r>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187599F8-1D56-D4AD-64A5-BD788F3E00A3}"/>
              </a:ext>
            </a:extLst>
          </p:cNvPr>
          <p:cNvPicPr>
            <a:picLocks noChangeAspect="1"/>
          </p:cNvPicPr>
          <p:nvPr/>
        </p:nvPicPr>
        <p:blipFill>
          <a:blip r:embed="rId3"/>
          <a:stretch>
            <a:fillRect/>
          </a:stretch>
        </p:blipFill>
        <p:spPr>
          <a:xfrm>
            <a:off x="1907996" y="3561230"/>
            <a:ext cx="8020867" cy="1387288"/>
          </a:xfrm>
          <a:prstGeom prst="rect">
            <a:avLst/>
          </a:prstGeom>
        </p:spPr>
      </p:pic>
    </p:spTree>
    <p:extLst>
      <p:ext uri="{BB962C8B-B14F-4D97-AF65-F5344CB8AC3E}">
        <p14:creationId xmlns:p14="http://schemas.microsoft.com/office/powerpoint/2010/main" val="295901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0D941-8AD2-3A98-9B36-4A8383B9A43C}"/>
              </a:ext>
            </a:extLst>
          </p:cNvPr>
          <p:cNvSpPr>
            <a:spLocks noGrp="1"/>
          </p:cNvSpPr>
          <p:nvPr>
            <p:ph type="title"/>
          </p:nvPr>
        </p:nvSpPr>
        <p:spPr/>
        <p:txBody>
          <a:bodyPr/>
          <a:lstStyle/>
          <a:p>
            <a:r>
              <a:rPr lang="en-US" dirty="0"/>
              <a:t>Frontend Languages</a:t>
            </a:r>
          </a:p>
        </p:txBody>
      </p:sp>
      <p:sp>
        <p:nvSpPr>
          <p:cNvPr id="3" name="Content Placeholder 2">
            <a:extLst>
              <a:ext uri="{FF2B5EF4-FFF2-40B4-BE49-F238E27FC236}">
                <a16:creationId xmlns:a16="http://schemas.microsoft.com/office/drawing/2014/main" id="{F6130CE5-48C8-FE6F-20D1-3287531B42B8}"/>
              </a:ext>
            </a:extLst>
          </p:cNvPr>
          <p:cNvSpPr>
            <a:spLocks noGrp="1"/>
          </p:cNvSpPr>
          <p:nvPr>
            <p:ph idx="1"/>
          </p:nvPr>
        </p:nvSpPr>
        <p:spPr/>
        <p:txBody>
          <a:bodyPr/>
          <a:lstStyle/>
          <a:p>
            <a:pPr marL="0" indent="0">
              <a:buNone/>
            </a:pPr>
            <a:r>
              <a:rPr lang="en-US" dirty="0"/>
              <a:t>It defines the structure of websites and formats the webpages.</a:t>
            </a:r>
          </a:p>
          <a:p>
            <a:pPr marL="0" indent="0">
              <a:buNone/>
            </a:pPr>
            <a:r>
              <a:rPr lang="en-US" dirty="0" err="1"/>
              <a:t>Eg</a:t>
            </a:r>
            <a:endParaRPr lang="en-US" dirty="0"/>
          </a:p>
          <a:p>
            <a:r>
              <a:rPr lang="en-US" dirty="0"/>
              <a:t>HTML</a:t>
            </a:r>
          </a:p>
          <a:p>
            <a:r>
              <a:rPr lang="en-US" dirty="0"/>
              <a:t>CSS</a:t>
            </a:r>
          </a:p>
          <a:p>
            <a:r>
              <a:rPr lang="en-US" dirty="0"/>
              <a:t>JS</a:t>
            </a:r>
          </a:p>
          <a:p>
            <a:endParaRPr lang="en-US" dirty="0"/>
          </a:p>
        </p:txBody>
      </p:sp>
    </p:spTree>
    <p:extLst>
      <p:ext uri="{BB962C8B-B14F-4D97-AF65-F5344CB8AC3E}">
        <p14:creationId xmlns:p14="http://schemas.microsoft.com/office/powerpoint/2010/main" val="23491185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92B73-88C3-B251-4B53-B3B6D6BE8A17}"/>
              </a:ext>
            </a:extLst>
          </p:cNvPr>
          <p:cNvSpPr>
            <a:spLocks noGrp="1"/>
          </p:cNvSpPr>
          <p:nvPr>
            <p:ph type="title"/>
          </p:nvPr>
        </p:nvSpPr>
        <p:spPr/>
        <p:txBody>
          <a:bodyPr/>
          <a:lstStyle/>
          <a:p>
            <a:r>
              <a:rPr lang="en-US" dirty="0"/>
              <a:t>MEAN Stack</a:t>
            </a:r>
          </a:p>
        </p:txBody>
      </p:sp>
      <p:sp>
        <p:nvSpPr>
          <p:cNvPr id="3" name="Content Placeholder 2">
            <a:extLst>
              <a:ext uri="{FF2B5EF4-FFF2-40B4-BE49-F238E27FC236}">
                <a16:creationId xmlns:a16="http://schemas.microsoft.com/office/drawing/2014/main" id="{D088B862-3B77-45D6-3C17-66E8C13A3361}"/>
              </a:ext>
            </a:extLst>
          </p:cNvPr>
          <p:cNvSpPr>
            <a:spLocks noGrp="1"/>
          </p:cNvSpPr>
          <p:nvPr>
            <p:ph idx="1"/>
          </p:nvPr>
        </p:nvSpPr>
        <p:spPr/>
        <p:txBody>
          <a:bodyPr/>
          <a:lstStyle/>
          <a:p>
            <a:r>
              <a:rPr lang="en-US" dirty="0"/>
              <a:t>Framework with more popular plug-ins</a:t>
            </a:r>
          </a:p>
          <a:p>
            <a:r>
              <a:rPr lang="en-US" dirty="0"/>
              <a:t>Reduces the system administration</a:t>
            </a:r>
          </a:p>
          <a:p>
            <a:r>
              <a:rPr lang="en-US" dirty="0"/>
              <a:t>Better choice for Faster web and mobile app development </a:t>
            </a:r>
          </a:p>
          <a:p>
            <a:endParaRPr lang="en-US" dirty="0"/>
          </a:p>
        </p:txBody>
      </p:sp>
    </p:spTree>
    <p:extLst>
      <p:ext uri="{BB962C8B-B14F-4D97-AF65-F5344CB8AC3E}">
        <p14:creationId xmlns:p14="http://schemas.microsoft.com/office/powerpoint/2010/main" val="16816000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52218-494E-87D2-F57E-0BB4FD0E4A6F}"/>
              </a:ext>
            </a:extLst>
          </p:cNvPr>
          <p:cNvSpPr>
            <a:spLocks noGrp="1"/>
          </p:cNvSpPr>
          <p:nvPr>
            <p:ph type="title"/>
          </p:nvPr>
        </p:nvSpPr>
        <p:spPr/>
        <p:txBody>
          <a:bodyPr/>
          <a:lstStyle/>
          <a:p>
            <a:r>
              <a:rPr lang="en-US" dirty="0"/>
              <a:t>MERN STACK</a:t>
            </a:r>
          </a:p>
        </p:txBody>
      </p:sp>
      <p:sp>
        <p:nvSpPr>
          <p:cNvPr id="3" name="Content Placeholder 2">
            <a:extLst>
              <a:ext uri="{FF2B5EF4-FFF2-40B4-BE49-F238E27FC236}">
                <a16:creationId xmlns:a16="http://schemas.microsoft.com/office/drawing/2014/main" id="{BA57FED2-C44B-B847-B391-6BC53F28E926}"/>
              </a:ext>
            </a:extLst>
          </p:cNvPr>
          <p:cNvSpPr>
            <a:spLocks noGrp="1"/>
          </p:cNvSpPr>
          <p:nvPr>
            <p:ph idx="1"/>
          </p:nvPr>
        </p:nvSpPr>
        <p:spPr/>
        <p:txBody>
          <a:bodyPr/>
          <a:lstStyle/>
          <a:p>
            <a:r>
              <a:rPr lang="en-US" dirty="0"/>
              <a:t>Similar to MEAN Stack</a:t>
            </a:r>
          </a:p>
          <a:p>
            <a:r>
              <a:rPr lang="en-US" dirty="0"/>
              <a:t>Uses React </a:t>
            </a:r>
            <a:r>
              <a:rPr lang="en-US" dirty="0" err="1"/>
              <a:t>Js</a:t>
            </a:r>
            <a:r>
              <a:rPr lang="en-US" dirty="0"/>
              <a:t> instead of Angular JS framework</a:t>
            </a:r>
          </a:p>
          <a:p>
            <a:r>
              <a:rPr lang="en-US" dirty="0"/>
              <a:t>Smooth Web Development process and popular one</a:t>
            </a:r>
          </a:p>
        </p:txBody>
      </p:sp>
      <p:pic>
        <p:nvPicPr>
          <p:cNvPr id="7" name="Picture 6">
            <a:extLst>
              <a:ext uri="{FF2B5EF4-FFF2-40B4-BE49-F238E27FC236}">
                <a16:creationId xmlns:a16="http://schemas.microsoft.com/office/drawing/2014/main" id="{848AAD6E-61C4-C845-4EA2-4F0B15EFA39D}"/>
              </a:ext>
            </a:extLst>
          </p:cNvPr>
          <p:cNvPicPr>
            <a:picLocks noChangeAspect="1"/>
          </p:cNvPicPr>
          <p:nvPr/>
        </p:nvPicPr>
        <p:blipFill>
          <a:blip r:embed="rId3"/>
          <a:stretch>
            <a:fillRect/>
          </a:stretch>
        </p:blipFill>
        <p:spPr>
          <a:xfrm>
            <a:off x="1830768" y="4179960"/>
            <a:ext cx="6325148" cy="1348857"/>
          </a:xfrm>
          <a:prstGeom prst="rect">
            <a:avLst/>
          </a:prstGeom>
        </p:spPr>
      </p:pic>
    </p:spTree>
    <p:extLst>
      <p:ext uri="{BB962C8B-B14F-4D97-AF65-F5344CB8AC3E}">
        <p14:creationId xmlns:p14="http://schemas.microsoft.com/office/powerpoint/2010/main" val="2507636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11EA2-D2DE-44FA-411D-40D118FA99EB}"/>
              </a:ext>
            </a:extLst>
          </p:cNvPr>
          <p:cNvSpPr>
            <a:spLocks noGrp="1"/>
          </p:cNvSpPr>
          <p:nvPr>
            <p:ph type="title"/>
          </p:nvPr>
        </p:nvSpPr>
        <p:spPr/>
        <p:txBody>
          <a:bodyPr/>
          <a:lstStyle/>
          <a:p>
            <a:r>
              <a:rPr lang="en-US" dirty="0"/>
              <a:t>MEAN Vs MERN </a:t>
            </a:r>
          </a:p>
        </p:txBody>
      </p:sp>
      <p:sp>
        <p:nvSpPr>
          <p:cNvPr id="3" name="Content Placeholder 2">
            <a:extLst>
              <a:ext uri="{FF2B5EF4-FFF2-40B4-BE49-F238E27FC236}">
                <a16:creationId xmlns:a16="http://schemas.microsoft.com/office/drawing/2014/main" id="{1BC1BE91-9F13-2EB9-E3B3-89CE4BE051D6}"/>
              </a:ext>
            </a:extLst>
          </p:cNvPr>
          <p:cNvSpPr>
            <a:spLocks noGrp="1"/>
          </p:cNvSpPr>
          <p:nvPr>
            <p:ph idx="1"/>
          </p:nvPr>
        </p:nvSpPr>
        <p:spPr/>
        <p:txBody>
          <a:bodyPr/>
          <a:lstStyle/>
          <a:p>
            <a:r>
              <a:rPr lang="en-US" dirty="0"/>
              <a:t>Angular – React </a:t>
            </a:r>
            <a:r>
              <a:rPr lang="en-US" dirty="0" err="1"/>
              <a:t>Js</a:t>
            </a:r>
            <a:endParaRPr lang="en-US" dirty="0"/>
          </a:p>
          <a:p>
            <a:r>
              <a:rPr lang="en-US" dirty="0"/>
              <a:t>JS framework – opensource Java Script Library</a:t>
            </a:r>
          </a:p>
          <a:p>
            <a:r>
              <a:rPr lang="en-US" dirty="0"/>
              <a:t>Uses Typescript Language – Uses </a:t>
            </a:r>
            <a:r>
              <a:rPr lang="en-US" dirty="0" err="1"/>
              <a:t>javascript</a:t>
            </a:r>
            <a:r>
              <a:rPr lang="en-US" dirty="0"/>
              <a:t> and JSX</a:t>
            </a:r>
          </a:p>
          <a:p>
            <a:r>
              <a:rPr lang="en-US" dirty="0"/>
              <a:t>Flow of data is bidirectional – unidirectional</a:t>
            </a:r>
          </a:p>
          <a:p>
            <a:r>
              <a:rPr lang="en-US" dirty="0"/>
              <a:t>Has a better learning curve – offers excellent documentation</a:t>
            </a:r>
          </a:p>
          <a:p>
            <a:endParaRPr lang="en-US" dirty="0"/>
          </a:p>
        </p:txBody>
      </p:sp>
    </p:spTree>
    <p:extLst>
      <p:ext uri="{BB962C8B-B14F-4D97-AF65-F5344CB8AC3E}">
        <p14:creationId xmlns:p14="http://schemas.microsoft.com/office/powerpoint/2010/main" val="20850459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BCDFA-8D9B-488E-2860-7CC1FB9747D6}"/>
              </a:ext>
            </a:extLst>
          </p:cNvPr>
          <p:cNvSpPr>
            <a:spLocks noGrp="1"/>
          </p:cNvSpPr>
          <p:nvPr>
            <p:ph type="title"/>
          </p:nvPr>
        </p:nvSpPr>
        <p:spPr/>
        <p:txBody>
          <a:bodyPr/>
          <a:lstStyle/>
          <a:p>
            <a:r>
              <a:rPr lang="en-US" dirty="0"/>
              <a:t>Which one to use?</a:t>
            </a:r>
          </a:p>
        </p:txBody>
      </p:sp>
      <p:sp>
        <p:nvSpPr>
          <p:cNvPr id="3" name="Content Placeholder 2">
            <a:extLst>
              <a:ext uri="{FF2B5EF4-FFF2-40B4-BE49-F238E27FC236}">
                <a16:creationId xmlns:a16="http://schemas.microsoft.com/office/drawing/2014/main" id="{6FFE8A5D-D3A4-D39B-2F05-FC95FF659CEC}"/>
              </a:ext>
            </a:extLst>
          </p:cNvPr>
          <p:cNvSpPr>
            <a:spLocks noGrp="1"/>
          </p:cNvSpPr>
          <p:nvPr>
            <p:ph idx="1"/>
          </p:nvPr>
        </p:nvSpPr>
        <p:spPr/>
        <p:txBody>
          <a:bodyPr/>
          <a:lstStyle/>
          <a:p>
            <a:r>
              <a:rPr lang="en-US" dirty="0"/>
              <a:t>Both stacks provide an incredible user experience.</a:t>
            </a:r>
          </a:p>
          <a:p>
            <a:r>
              <a:rPr lang="en-US" dirty="0"/>
              <a:t>Enterprise level projects prefer MEAN</a:t>
            </a:r>
          </a:p>
          <a:p>
            <a:r>
              <a:rPr lang="en-US" dirty="0"/>
              <a:t>MERN stack for smaller applications</a:t>
            </a:r>
          </a:p>
          <a:p>
            <a:endParaRPr lang="en-US" dirty="0"/>
          </a:p>
        </p:txBody>
      </p:sp>
    </p:spTree>
    <p:extLst>
      <p:ext uri="{BB962C8B-B14F-4D97-AF65-F5344CB8AC3E}">
        <p14:creationId xmlns:p14="http://schemas.microsoft.com/office/powerpoint/2010/main" val="7721312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E6587-8754-63F5-371A-0EA38BA7FC0F}"/>
              </a:ext>
            </a:extLst>
          </p:cNvPr>
          <p:cNvSpPr>
            <a:spLocks noGrp="1"/>
          </p:cNvSpPr>
          <p:nvPr>
            <p:ph type="title"/>
          </p:nvPr>
        </p:nvSpPr>
        <p:spPr/>
        <p:txBody>
          <a:bodyPr/>
          <a:lstStyle/>
          <a:p>
            <a:r>
              <a:rPr lang="en-US" dirty="0"/>
              <a:t>Other stacks?</a:t>
            </a:r>
          </a:p>
        </p:txBody>
      </p:sp>
      <p:sp>
        <p:nvSpPr>
          <p:cNvPr id="3" name="Content Placeholder 2">
            <a:extLst>
              <a:ext uri="{FF2B5EF4-FFF2-40B4-BE49-F238E27FC236}">
                <a16:creationId xmlns:a16="http://schemas.microsoft.com/office/drawing/2014/main" id="{194E925F-59DB-3346-9142-CB62BE339C2D}"/>
              </a:ext>
            </a:extLst>
          </p:cNvPr>
          <p:cNvSpPr>
            <a:spLocks noGrp="1"/>
          </p:cNvSpPr>
          <p:nvPr>
            <p:ph idx="1"/>
          </p:nvPr>
        </p:nvSpPr>
        <p:spPr/>
        <p:txBody>
          <a:bodyPr>
            <a:normAutofit fontScale="92500" lnSpcReduction="10000"/>
          </a:bodyPr>
          <a:lstStyle/>
          <a:p>
            <a:r>
              <a:rPr lang="en-US" b="1" i="0" dirty="0">
                <a:effectLst/>
                <a:latin typeface="Söhne"/>
              </a:rPr>
              <a:t>MEVN Stack:</a:t>
            </a:r>
          </a:p>
          <a:p>
            <a:pPr lvl="1"/>
            <a:r>
              <a:rPr lang="en-US" b="1" i="0" dirty="0">
                <a:effectLst/>
                <a:latin typeface="Söhne"/>
              </a:rPr>
              <a:t>Vu</a:t>
            </a:r>
            <a:r>
              <a:rPr lang="en-US" b="1" dirty="0">
                <a:latin typeface="Söhne"/>
              </a:rPr>
              <a:t>e.js</a:t>
            </a:r>
            <a:endParaRPr lang="en-US" b="1" i="0" dirty="0">
              <a:effectLst/>
              <a:latin typeface="Söhne"/>
            </a:endParaRPr>
          </a:p>
          <a:p>
            <a:pPr algn="l"/>
            <a:r>
              <a:rPr lang="en-US" b="1" i="0" dirty="0">
                <a:effectLst/>
                <a:latin typeface="Söhne"/>
              </a:rPr>
              <a:t>LAMP Stack:</a:t>
            </a:r>
          </a:p>
          <a:p>
            <a:pPr lvl="1"/>
            <a:r>
              <a:rPr lang="en-US" b="1" i="0" dirty="0">
                <a:solidFill>
                  <a:srgbClr val="374151"/>
                </a:solidFill>
                <a:effectLst/>
                <a:latin typeface="Söhne"/>
              </a:rPr>
              <a:t>Linux:</a:t>
            </a:r>
            <a:r>
              <a:rPr lang="en-US" b="0" i="0" dirty="0">
                <a:solidFill>
                  <a:srgbClr val="374151"/>
                </a:solidFill>
                <a:effectLst/>
                <a:latin typeface="Söhne"/>
              </a:rPr>
              <a:t> Operating system.</a:t>
            </a:r>
          </a:p>
          <a:p>
            <a:pPr lvl="1"/>
            <a:r>
              <a:rPr lang="en-US" b="1" i="0" dirty="0">
                <a:solidFill>
                  <a:srgbClr val="374151"/>
                </a:solidFill>
                <a:effectLst/>
                <a:latin typeface="Söhne"/>
              </a:rPr>
              <a:t>Apache:</a:t>
            </a:r>
            <a:r>
              <a:rPr lang="en-US" b="0" i="0" dirty="0">
                <a:solidFill>
                  <a:srgbClr val="374151"/>
                </a:solidFill>
                <a:effectLst/>
                <a:latin typeface="Söhne"/>
              </a:rPr>
              <a:t> Web server.</a:t>
            </a:r>
          </a:p>
          <a:p>
            <a:pPr lvl="1"/>
            <a:r>
              <a:rPr lang="en-US" b="1" i="0" dirty="0">
                <a:solidFill>
                  <a:srgbClr val="374151"/>
                </a:solidFill>
                <a:effectLst/>
                <a:latin typeface="Söhne"/>
              </a:rPr>
              <a:t>MySQL:</a:t>
            </a:r>
            <a:r>
              <a:rPr lang="en-US" b="0" i="0" dirty="0">
                <a:solidFill>
                  <a:srgbClr val="374151"/>
                </a:solidFill>
                <a:effectLst/>
                <a:latin typeface="Söhne"/>
              </a:rPr>
              <a:t> Relational database management system.</a:t>
            </a:r>
          </a:p>
          <a:p>
            <a:pPr lvl="1"/>
            <a:r>
              <a:rPr lang="en-US" b="1" i="0" dirty="0">
                <a:solidFill>
                  <a:srgbClr val="374151"/>
                </a:solidFill>
                <a:effectLst/>
                <a:latin typeface="Söhne"/>
              </a:rPr>
              <a:t>PHP:</a:t>
            </a:r>
            <a:r>
              <a:rPr lang="en-US" b="0" i="0" dirty="0">
                <a:solidFill>
                  <a:srgbClr val="374151"/>
                </a:solidFill>
                <a:effectLst/>
                <a:latin typeface="Söhne"/>
              </a:rPr>
              <a:t> Server-side scripting language.</a:t>
            </a:r>
          </a:p>
          <a:p>
            <a:pPr algn="l"/>
            <a:r>
              <a:rPr lang="en-US" b="1" i="0" dirty="0">
                <a:effectLst/>
                <a:latin typeface="Söhne"/>
              </a:rPr>
              <a:t>Ruby on Rails Stack (or Rails Stack):</a:t>
            </a:r>
          </a:p>
          <a:p>
            <a:pPr lvl="1"/>
            <a:r>
              <a:rPr lang="en-US" b="1" i="0" dirty="0">
                <a:solidFill>
                  <a:srgbClr val="374151"/>
                </a:solidFill>
                <a:effectLst/>
                <a:latin typeface="Söhne"/>
              </a:rPr>
              <a:t>Ruby:</a:t>
            </a:r>
            <a:r>
              <a:rPr lang="en-US" b="0" i="0" dirty="0">
                <a:solidFill>
                  <a:srgbClr val="374151"/>
                </a:solidFill>
                <a:effectLst/>
                <a:latin typeface="Söhne"/>
              </a:rPr>
              <a:t> Programming language.</a:t>
            </a:r>
          </a:p>
          <a:p>
            <a:pPr lvl="1"/>
            <a:r>
              <a:rPr lang="en-US" b="1" i="0" dirty="0">
                <a:solidFill>
                  <a:srgbClr val="374151"/>
                </a:solidFill>
                <a:effectLst/>
                <a:latin typeface="Söhne"/>
              </a:rPr>
              <a:t>Ruby on Rails (Rails):</a:t>
            </a:r>
            <a:r>
              <a:rPr lang="en-US" b="0" i="0" dirty="0">
                <a:solidFill>
                  <a:srgbClr val="374151"/>
                </a:solidFill>
                <a:effectLst/>
                <a:latin typeface="Söhne"/>
              </a:rPr>
              <a:t> Web application framework.</a:t>
            </a:r>
          </a:p>
          <a:p>
            <a:pPr lvl="1"/>
            <a:r>
              <a:rPr lang="en-US" b="1" i="0" dirty="0">
                <a:solidFill>
                  <a:srgbClr val="374151"/>
                </a:solidFill>
                <a:effectLst/>
                <a:latin typeface="Söhne"/>
              </a:rPr>
              <a:t>JavaScript:</a:t>
            </a:r>
            <a:r>
              <a:rPr lang="en-US" b="0" i="0" dirty="0">
                <a:solidFill>
                  <a:srgbClr val="374151"/>
                </a:solidFill>
                <a:effectLst/>
                <a:latin typeface="Söhne"/>
              </a:rPr>
              <a:t> Client-side scripting language.</a:t>
            </a:r>
          </a:p>
          <a:p>
            <a:pPr lvl="1"/>
            <a:r>
              <a:rPr lang="en-US" b="1" i="0" dirty="0">
                <a:solidFill>
                  <a:srgbClr val="374151"/>
                </a:solidFill>
                <a:effectLst/>
                <a:latin typeface="Söhne"/>
              </a:rPr>
              <a:t>PostgreSQL:</a:t>
            </a:r>
            <a:r>
              <a:rPr lang="en-US" b="0" i="0" dirty="0">
                <a:solidFill>
                  <a:srgbClr val="374151"/>
                </a:solidFill>
                <a:effectLst/>
                <a:latin typeface="Söhne"/>
              </a:rPr>
              <a:t> Relational database management system.</a:t>
            </a:r>
          </a:p>
          <a:p>
            <a:pPr lvl="2"/>
            <a:endParaRPr lang="en-US" b="0" i="0" dirty="0">
              <a:solidFill>
                <a:srgbClr val="374151"/>
              </a:solidFill>
              <a:effectLst/>
              <a:latin typeface="Söhne"/>
            </a:endParaRPr>
          </a:p>
          <a:p>
            <a:pPr lvl="2"/>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9490411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EA7FE-4E84-8411-20C4-317331CC28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5C2B91-F629-95BF-03BC-E4FD8996114C}"/>
              </a:ext>
            </a:extLst>
          </p:cNvPr>
          <p:cNvSpPr>
            <a:spLocks noGrp="1"/>
          </p:cNvSpPr>
          <p:nvPr>
            <p:ph idx="1"/>
          </p:nvPr>
        </p:nvSpPr>
        <p:spPr/>
        <p:txBody>
          <a:bodyPr>
            <a:normAutofit lnSpcReduction="10000"/>
          </a:bodyPr>
          <a:lstStyle/>
          <a:p>
            <a:pPr algn="l"/>
            <a:r>
              <a:rPr lang="en-US" b="1" i="0" dirty="0">
                <a:effectLst/>
                <a:latin typeface="Söhne"/>
              </a:rPr>
              <a:t>Flask Stack (Python):</a:t>
            </a:r>
          </a:p>
          <a:p>
            <a:pPr lvl="1"/>
            <a:r>
              <a:rPr lang="en-US" b="1" i="0" dirty="0">
                <a:solidFill>
                  <a:srgbClr val="374151"/>
                </a:solidFill>
                <a:effectLst/>
                <a:latin typeface="Söhne"/>
              </a:rPr>
              <a:t>Python:</a:t>
            </a:r>
            <a:r>
              <a:rPr lang="en-US" b="0" i="0" dirty="0">
                <a:solidFill>
                  <a:srgbClr val="374151"/>
                </a:solidFill>
                <a:effectLst/>
                <a:latin typeface="Söhne"/>
              </a:rPr>
              <a:t> Programming language.</a:t>
            </a:r>
          </a:p>
          <a:p>
            <a:pPr lvl="1"/>
            <a:r>
              <a:rPr lang="en-US" b="1" i="0" dirty="0">
                <a:solidFill>
                  <a:srgbClr val="374151"/>
                </a:solidFill>
                <a:effectLst/>
                <a:latin typeface="Söhne"/>
              </a:rPr>
              <a:t>Flask:</a:t>
            </a:r>
            <a:r>
              <a:rPr lang="en-US" b="0" i="0" dirty="0">
                <a:solidFill>
                  <a:srgbClr val="374151"/>
                </a:solidFill>
                <a:effectLst/>
                <a:latin typeface="Söhne"/>
              </a:rPr>
              <a:t> Web application framework.</a:t>
            </a:r>
          </a:p>
          <a:p>
            <a:pPr lvl="1"/>
            <a:r>
              <a:rPr lang="en-US" b="1" i="0" dirty="0">
                <a:solidFill>
                  <a:srgbClr val="374151"/>
                </a:solidFill>
                <a:effectLst/>
                <a:latin typeface="Söhne"/>
              </a:rPr>
              <a:t>JavaScript:</a:t>
            </a:r>
            <a:r>
              <a:rPr lang="en-US" b="0" i="0" dirty="0">
                <a:solidFill>
                  <a:srgbClr val="374151"/>
                </a:solidFill>
                <a:effectLst/>
                <a:latin typeface="Söhne"/>
              </a:rPr>
              <a:t> Client-side scripting language.</a:t>
            </a:r>
          </a:p>
          <a:p>
            <a:pPr lvl="1"/>
            <a:r>
              <a:rPr lang="en-US" b="1" i="0" dirty="0" err="1">
                <a:solidFill>
                  <a:srgbClr val="374151"/>
                </a:solidFill>
                <a:effectLst/>
                <a:latin typeface="Söhne"/>
              </a:rPr>
              <a:t>SQLAlchemy</a:t>
            </a:r>
            <a:r>
              <a:rPr lang="en-US" b="1" i="0" dirty="0">
                <a:solidFill>
                  <a:srgbClr val="374151"/>
                </a:solidFill>
                <a:effectLst/>
                <a:latin typeface="Söhne"/>
              </a:rPr>
              <a:t>:</a:t>
            </a:r>
            <a:r>
              <a:rPr lang="en-US" b="0" i="0" dirty="0">
                <a:solidFill>
                  <a:srgbClr val="374151"/>
                </a:solidFill>
                <a:effectLst/>
                <a:latin typeface="Söhne"/>
              </a:rPr>
              <a:t> SQL toolkit and Object-Relational Mapping (ORM).</a:t>
            </a:r>
          </a:p>
          <a:p>
            <a:endParaRPr lang="en-US" dirty="0"/>
          </a:p>
          <a:p>
            <a:pPr algn="l"/>
            <a:r>
              <a:rPr lang="en-US" b="1" i="0" dirty="0">
                <a:effectLst/>
                <a:latin typeface="Söhne"/>
              </a:rPr>
              <a:t>ASP.NET Stack:</a:t>
            </a:r>
          </a:p>
          <a:p>
            <a:pPr lvl="1"/>
            <a:r>
              <a:rPr lang="en-US" b="1" i="0" dirty="0">
                <a:solidFill>
                  <a:srgbClr val="374151"/>
                </a:solidFill>
                <a:effectLst/>
                <a:latin typeface="Söhne"/>
              </a:rPr>
              <a:t>Windows:</a:t>
            </a:r>
            <a:r>
              <a:rPr lang="en-US" b="0" i="0" dirty="0">
                <a:solidFill>
                  <a:srgbClr val="374151"/>
                </a:solidFill>
                <a:effectLst/>
                <a:latin typeface="Söhne"/>
              </a:rPr>
              <a:t> Operating system.</a:t>
            </a:r>
          </a:p>
          <a:p>
            <a:pPr lvl="1"/>
            <a:r>
              <a:rPr lang="en-US" b="1" i="0" dirty="0">
                <a:solidFill>
                  <a:srgbClr val="374151"/>
                </a:solidFill>
                <a:effectLst/>
                <a:latin typeface="Söhne"/>
              </a:rPr>
              <a:t>Internet Information Services (IIS):</a:t>
            </a:r>
            <a:r>
              <a:rPr lang="en-US" b="0" i="0" dirty="0">
                <a:solidFill>
                  <a:srgbClr val="374151"/>
                </a:solidFill>
                <a:effectLst/>
                <a:latin typeface="Söhne"/>
              </a:rPr>
              <a:t> Web server.</a:t>
            </a:r>
          </a:p>
          <a:p>
            <a:pPr lvl="1"/>
            <a:r>
              <a:rPr lang="en-US" b="1" i="0" dirty="0">
                <a:solidFill>
                  <a:srgbClr val="374151"/>
                </a:solidFill>
                <a:effectLst/>
                <a:latin typeface="Söhne"/>
              </a:rPr>
              <a:t>Microsoft SQL Server:</a:t>
            </a:r>
            <a:r>
              <a:rPr lang="en-US" b="0" i="0" dirty="0">
                <a:solidFill>
                  <a:srgbClr val="374151"/>
                </a:solidFill>
                <a:effectLst/>
                <a:latin typeface="Söhne"/>
              </a:rPr>
              <a:t> Relational database management system.</a:t>
            </a:r>
          </a:p>
          <a:p>
            <a:pPr lvl="1"/>
            <a:r>
              <a:rPr lang="en-US" b="1" i="0" dirty="0">
                <a:solidFill>
                  <a:srgbClr val="374151"/>
                </a:solidFill>
                <a:effectLst/>
                <a:latin typeface="Söhne"/>
              </a:rPr>
              <a:t>ASP.NET:</a:t>
            </a:r>
            <a:r>
              <a:rPr lang="en-US" b="0" i="0" dirty="0">
                <a:solidFill>
                  <a:srgbClr val="374151"/>
                </a:solidFill>
                <a:effectLst/>
                <a:latin typeface="Söhne"/>
              </a:rPr>
              <a:t> Web application framework.</a:t>
            </a:r>
          </a:p>
          <a:p>
            <a:endParaRPr lang="en-US" dirty="0"/>
          </a:p>
        </p:txBody>
      </p:sp>
    </p:spTree>
    <p:extLst>
      <p:ext uri="{BB962C8B-B14F-4D97-AF65-F5344CB8AC3E}">
        <p14:creationId xmlns:p14="http://schemas.microsoft.com/office/powerpoint/2010/main" val="3243251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6D6DE-CBD3-71AC-28E8-8D43DCACB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4C5E5E-BF74-585A-28B5-FEC0F8088F6D}"/>
              </a:ext>
            </a:extLst>
          </p:cNvPr>
          <p:cNvSpPr>
            <a:spLocks noGrp="1"/>
          </p:cNvSpPr>
          <p:nvPr>
            <p:ph idx="1"/>
          </p:nvPr>
        </p:nvSpPr>
        <p:spPr/>
        <p:txBody>
          <a:bodyPr>
            <a:normAutofit/>
          </a:bodyPr>
          <a:lstStyle/>
          <a:p>
            <a:pPr algn="l"/>
            <a:r>
              <a:rPr lang="en-US" b="1" i="0" dirty="0">
                <a:effectLst/>
                <a:latin typeface="Söhne"/>
              </a:rPr>
              <a:t>Django Stack:</a:t>
            </a:r>
          </a:p>
          <a:p>
            <a:pPr lvl="1"/>
            <a:r>
              <a:rPr lang="en-US" b="1" i="0" dirty="0">
                <a:solidFill>
                  <a:srgbClr val="374151"/>
                </a:solidFill>
                <a:effectLst/>
                <a:latin typeface="Söhne"/>
              </a:rPr>
              <a:t>Django:</a:t>
            </a:r>
            <a:r>
              <a:rPr lang="en-US" b="0" i="0" dirty="0">
                <a:solidFill>
                  <a:srgbClr val="374151"/>
                </a:solidFill>
                <a:effectLst/>
                <a:latin typeface="Söhne"/>
              </a:rPr>
              <a:t> Python web framework for the backend.</a:t>
            </a:r>
          </a:p>
          <a:p>
            <a:pPr lvl="1"/>
            <a:r>
              <a:rPr lang="en-US" b="1" i="0" dirty="0">
                <a:solidFill>
                  <a:srgbClr val="374151"/>
                </a:solidFill>
                <a:effectLst/>
                <a:latin typeface="Söhne"/>
              </a:rPr>
              <a:t>Django REST framework:</a:t>
            </a:r>
            <a:r>
              <a:rPr lang="en-US" b="0" i="0" dirty="0">
                <a:solidFill>
                  <a:srgbClr val="374151"/>
                </a:solidFill>
                <a:effectLst/>
                <a:latin typeface="Söhne"/>
              </a:rPr>
              <a:t> Extension for building APIs.</a:t>
            </a:r>
          </a:p>
          <a:p>
            <a:pPr lvl="1"/>
            <a:r>
              <a:rPr lang="en-US" b="1" i="0" dirty="0">
                <a:solidFill>
                  <a:srgbClr val="374151"/>
                </a:solidFill>
                <a:effectLst/>
                <a:latin typeface="Söhne"/>
              </a:rPr>
              <a:t>HTML/CSS/JavaScript:</a:t>
            </a:r>
            <a:r>
              <a:rPr lang="en-US" b="0" i="0" dirty="0">
                <a:solidFill>
                  <a:srgbClr val="374151"/>
                </a:solidFill>
                <a:effectLst/>
                <a:latin typeface="Söhne"/>
              </a:rPr>
              <a:t> Frontend development.</a:t>
            </a:r>
          </a:p>
          <a:p>
            <a:pPr lvl="1"/>
            <a:r>
              <a:rPr lang="en-US" b="1" i="0" dirty="0">
                <a:solidFill>
                  <a:srgbClr val="374151"/>
                </a:solidFill>
                <a:effectLst/>
                <a:latin typeface="Söhne"/>
              </a:rPr>
              <a:t>Database (e.g., PostgreSQL, MySQL):</a:t>
            </a:r>
            <a:r>
              <a:rPr lang="en-US" b="0" i="0" dirty="0">
                <a:solidFill>
                  <a:srgbClr val="374151"/>
                </a:solidFill>
                <a:effectLst/>
                <a:latin typeface="Söhne"/>
              </a:rPr>
              <a:t> For data storage.</a:t>
            </a:r>
          </a:p>
          <a:p>
            <a:pPr algn="l"/>
            <a:r>
              <a:rPr lang="en-US" b="1" i="0" dirty="0">
                <a:effectLst/>
                <a:latin typeface="Söhne"/>
              </a:rPr>
              <a:t>Spring Stack (Java):</a:t>
            </a:r>
          </a:p>
          <a:p>
            <a:pPr lvl="1"/>
            <a:r>
              <a:rPr lang="en-US" b="1" i="0" dirty="0">
                <a:solidFill>
                  <a:srgbClr val="374151"/>
                </a:solidFill>
                <a:effectLst/>
                <a:latin typeface="Söhne"/>
              </a:rPr>
              <a:t>Spring Boot:</a:t>
            </a:r>
            <a:r>
              <a:rPr lang="en-US" b="0" i="0" dirty="0">
                <a:solidFill>
                  <a:srgbClr val="374151"/>
                </a:solidFill>
                <a:effectLst/>
                <a:latin typeface="Söhne"/>
              </a:rPr>
              <a:t> Java-based framework for backend development.</a:t>
            </a:r>
          </a:p>
          <a:p>
            <a:pPr lvl="1"/>
            <a:r>
              <a:rPr lang="en-US" b="1" i="0" dirty="0">
                <a:solidFill>
                  <a:srgbClr val="374151"/>
                </a:solidFill>
                <a:effectLst/>
                <a:latin typeface="Söhne"/>
              </a:rPr>
              <a:t>Spring MVC:</a:t>
            </a:r>
            <a:r>
              <a:rPr lang="en-US" b="0" i="0" dirty="0">
                <a:solidFill>
                  <a:srgbClr val="374151"/>
                </a:solidFill>
                <a:effectLst/>
                <a:latin typeface="Söhne"/>
              </a:rPr>
              <a:t> Web module for building web applications.</a:t>
            </a:r>
          </a:p>
          <a:p>
            <a:pPr lvl="1"/>
            <a:r>
              <a:rPr lang="en-US" b="1" i="0" dirty="0" err="1">
                <a:solidFill>
                  <a:srgbClr val="374151"/>
                </a:solidFill>
                <a:effectLst/>
                <a:latin typeface="Söhne"/>
              </a:rPr>
              <a:t>Thymeleaf</a:t>
            </a:r>
            <a:r>
              <a:rPr lang="en-US" b="1" i="0" dirty="0">
                <a:solidFill>
                  <a:srgbClr val="374151"/>
                </a:solidFill>
                <a:effectLst/>
                <a:latin typeface="Söhne"/>
              </a:rPr>
              <a:t> or React:</a:t>
            </a:r>
            <a:r>
              <a:rPr lang="en-US" b="0" i="0" dirty="0">
                <a:solidFill>
                  <a:srgbClr val="374151"/>
                </a:solidFill>
                <a:effectLst/>
                <a:latin typeface="Söhne"/>
              </a:rPr>
              <a:t> Frontend templating or JavaScript library.</a:t>
            </a:r>
          </a:p>
          <a:p>
            <a:pPr lvl="1"/>
            <a:r>
              <a:rPr lang="en-US" b="1" i="0" dirty="0">
                <a:solidFill>
                  <a:srgbClr val="374151"/>
                </a:solidFill>
                <a:effectLst/>
                <a:latin typeface="Söhne"/>
              </a:rPr>
              <a:t>Database (e.g., MySQL, PostgreSQL):</a:t>
            </a:r>
            <a:r>
              <a:rPr lang="en-US" b="0" i="0" dirty="0">
                <a:solidFill>
                  <a:srgbClr val="374151"/>
                </a:solidFill>
                <a:effectLst/>
                <a:latin typeface="Söhne"/>
              </a:rPr>
              <a:t> For data storage.</a:t>
            </a:r>
          </a:p>
          <a:p>
            <a:pPr lvl="2"/>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14662519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FFA19-8CF2-7036-D089-614CB29AC3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FACCCE-67B9-5EA8-2E3E-F7672390BE6F}"/>
              </a:ext>
            </a:extLst>
          </p:cNvPr>
          <p:cNvSpPr>
            <a:spLocks noGrp="1"/>
          </p:cNvSpPr>
          <p:nvPr>
            <p:ph idx="1"/>
          </p:nvPr>
        </p:nvSpPr>
        <p:spPr/>
        <p:txBody>
          <a:bodyPr/>
          <a:lstStyle/>
          <a:p>
            <a:pPr algn="l"/>
            <a:r>
              <a:rPr lang="en-US" b="1" i="0" dirty="0">
                <a:effectLst/>
                <a:latin typeface="Söhne"/>
              </a:rPr>
              <a:t>Flask/Vue.js Stack (Python):</a:t>
            </a:r>
          </a:p>
          <a:p>
            <a:pPr lvl="1"/>
            <a:r>
              <a:rPr lang="en-US" b="1" i="0" dirty="0">
                <a:solidFill>
                  <a:srgbClr val="374151"/>
                </a:solidFill>
                <a:effectLst/>
                <a:latin typeface="Söhne"/>
              </a:rPr>
              <a:t>Flask:</a:t>
            </a:r>
            <a:r>
              <a:rPr lang="en-US" b="0" i="0" dirty="0">
                <a:solidFill>
                  <a:srgbClr val="374151"/>
                </a:solidFill>
                <a:effectLst/>
                <a:latin typeface="Söhne"/>
              </a:rPr>
              <a:t> Python web framework for backend.</a:t>
            </a:r>
          </a:p>
          <a:p>
            <a:pPr lvl="1"/>
            <a:r>
              <a:rPr lang="en-US" b="1" i="0" dirty="0">
                <a:solidFill>
                  <a:srgbClr val="374151"/>
                </a:solidFill>
                <a:effectLst/>
                <a:latin typeface="Söhne"/>
              </a:rPr>
              <a:t>Vue.js:</a:t>
            </a:r>
            <a:r>
              <a:rPr lang="en-US" b="0" i="0" dirty="0">
                <a:solidFill>
                  <a:srgbClr val="374151"/>
                </a:solidFill>
                <a:effectLst/>
                <a:latin typeface="Söhne"/>
              </a:rPr>
              <a:t> Frontend JavaScript framework for building user interfaces.</a:t>
            </a:r>
          </a:p>
          <a:p>
            <a:pPr lvl="1"/>
            <a:r>
              <a:rPr lang="en-US" b="1" i="0" dirty="0" err="1">
                <a:solidFill>
                  <a:srgbClr val="374151"/>
                </a:solidFill>
                <a:effectLst/>
                <a:latin typeface="Söhne"/>
              </a:rPr>
              <a:t>SQLAlchemy</a:t>
            </a:r>
            <a:r>
              <a:rPr lang="en-US" b="1" i="0" dirty="0">
                <a:solidFill>
                  <a:srgbClr val="374151"/>
                </a:solidFill>
                <a:effectLst/>
                <a:latin typeface="Söhne"/>
              </a:rPr>
              <a:t>:</a:t>
            </a:r>
            <a:r>
              <a:rPr lang="en-US" b="0" i="0" dirty="0">
                <a:solidFill>
                  <a:srgbClr val="374151"/>
                </a:solidFill>
                <a:effectLst/>
                <a:latin typeface="Söhne"/>
              </a:rPr>
              <a:t> SQL toolkit and ORM for database interactions.</a:t>
            </a:r>
          </a:p>
          <a:p>
            <a:pPr lvl="1"/>
            <a:endParaRPr lang="en-US" dirty="0">
              <a:solidFill>
                <a:srgbClr val="374151"/>
              </a:solidFill>
              <a:latin typeface="Söhne"/>
            </a:endParaRPr>
          </a:p>
          <a:p>
            <a:pPr lvl="1"/>
            <a:endParaRPr lang="en-US" b="0" i="0" dirty="0">
              <a:solidFill>
                <a:srgbClr val="374151"/>
              </a:solidFill>
              <a:effectLst/>
              <a:latin typeface="Söhne"/>
            </a:endParaRPr>
          </a:p>
          <a:p>
            <a:pPr marL="457200" lvl="1" indent="0">
              <a:buNone/>
            </a:pPr>
            <a:r>
              <a:rPr lang="en-US" dirty="0">
                <a:solidFill>
                  <a:srgbClr val="374151"/>
                </a:solidFill>
                <a:latin typeface="Söhne"/>
              </a:rPr>
              <a:t>many more…</a:t>
            </a:r>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29095333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7CF6-EB18-C477-2B87-229DA1043B24}"/>
              </a:ext>
            </a:extLst>
          </p:cNvPr>
          <p:cNvSpPr>
            <a:spLocks noGrp="1"/>
          </p:cNvSpPr>
          <p:nvPr>
            <p:ph type="title"/>
          </p:nvPr>
        </p:nvSpPr>
        <p:spPr/>
        <p:txBody>
          <a:bodyPr/>
          <a:lstStyle/>
          <a:p>
            <a:r>
              <a:rPr lang="en-US" dirty="0"/>
              <a:t>React vs Django</a:t>
            </a:r>
          </a:p>
        </p:txBody>
      </p:sp>
      <p:sp>
        <p:nvSpPr>
          <p:cNvPr id="3" name="Content Placeholder 2">
            <a:extLst>
              <a:ext uri="{FF2B5EF4-FFF2-40B4-BE49-F238E27FC236}">
                <a16:creationId xmlns:a16="http://schemas.microsoft.com/office/drawing/2014/main" id="{C0D1E314-0260-6B98-1EC8-BEDE7158A21C}"/>
              </a:ext>
            </a:extLst>
          </p:cNvPr>
          <p:cNvSpPr>
            <a:spLocks noGrp="1"/>
          </p:cNvSpPr>
          <p:nvPr>
            <p:ph idx="1"/>
          </p:nvPr>
        </p:nvSpPr>
        <p:spPr/>
        <p:txBody>
          <a:bodyPr/>
          <a:lstStyle/>
          <a:p>
            <a:r>
              <a:rPr lang="en-US" b="0" i="0" u="none" strike="noStrike" dirty="0">
                <a:solidFill>
                  <a:srgbClr val="6062F9"/>
                </a:solidFill>
                <a:effectLst/>
                <a:highlight>
                  <a:srgbClr val="FFFFFF"/>
                </a:highlight>
                <a:latin typeface="hellix"/>
              </a:rPr>
              <a:t>Django is a high-level Python web framework</a:t>
            </a:r>
            <a:r>
              <a:rPr lang="en-US" b="0" i="0" dirty="0">
                <a:solidFill>
                  <a:srgbClr val="3F3D65"/>
                </a:solidFill>
                <a:effectLst/>
                <a:highlight>
                  <a:srgbClr val="FFFFFF"/>
                </a:highlight>
                <a:latin typeface="hellix"/>
              </a:rPr>
              <a:t> used for web development, while React is a JavaScript library for building user interfaces.</a:t>
            </a:r>
            <a:endParaRPr lang="en-US" dirty="0"/>
          </a:p>
        </p:txBody>
      </p:sp>
    </p:spTree>
    <p:extLst>
      <p:ext uri="{BB962C8B-B14F-4D97-AF65-F5344CB8AC3E}">
        <p14:creationId xmlns:p14="http://schemas.microsoft.com/office/powerpoint/2010/main" val="9933764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C398E-B8CE-83F2-2E43-4823A9DAC3C0}"/>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C8CC1967-09C6-5EBB-971B-527397990349}"/>
              </a:ext>
            </a:extLst>
          </p:cNvPr>
          <p:cNvGraphicFramePr>
            <a:graphicFrameLocks noGrp="1"/>
          </p:cNvGraphicFramePr>
          <p:nvPr>
            <p:ph idx="1"/>
            <p:extLst>
              <p:ext uri="{D42A27DB-BD31-4B8C-83A1-F6EECF244321}">
                <p14:modId xmlns:p14="http://schemas.microsoft.com/office/powerpoint/2010/main" val="2037855197"/>
              </p:ext>
            </p:extLst>
          </p:nvPr>
        </p:nvGraphicFramePr>
        <p:xfrm>
          <a:off x="1504709" y="347242"/>
          <a:ext cx="8646288" cy="6079921"/>
        </p:xfrm>
        <a:graphic>
          <a:graphicData uri="http://schemas.openxmlformats.org/drawingml/2006/table">
            <a:tbl>
              <a:tblPr/>
              <a:tblGrid>
                <a:gridCol w="2882096">
                  <a:extLst>
                    <a:ext uri="{9D8B030D-6E8A-4147-A177-3AD203B41FA5}">
                      <a16:colId xmlns:a16="http://schemas.microsoft.com/office/drawing/2014/main" val="2812853158"/>
                    </a:ext>
                  </a:extLst>
                </a:gridCol>
                <a:gridCol w="2882096">
                  <a:extLst>
                    <a:ext uri="{9D8B030D-6E8A-4147-A177-3AD203B41FA5}">
                      <a16:colId xmlns:a16="http://schemas.microsoft.com/office/drawing/2014/main" val="3741946100"/>
                    </a:ext>
                  </a:extLst>
                </a:gridCol>
                <a:gridCol w="2882096">
                  <a:extLst>
                    <a:ext uri="{9D8B030D-6E8A-4147-A177-3AD203B41FA5}">
                      <a16:colId xmlns:a16="http://schemas.microsoft.com/office/drawing/2014/main" val="1911378882"/>
                    </a:ext>
                  </a:extLst>
                </a:gridCol>
              </a:tblGrid>
              <a:tr h="228365">
                <a:tc>
                  <a:txBody>
                    <a:bodyPr/>
                    <a:lstStyle/>
                    <a:p>
                      <a:pPr algn="l"/>
                      <a:r>
                        <a:rPr lang="en-US" sz="2000" b="1" i="0" dirty="0">
                          <a:solidFill>
                            <a:srgbClr val="186E76"/>
                          </a:solidFill>
                          <a:effectLst/>
                          <a:highlight>
                            <a:srgbClr val="D0E7F6"/>
                          </a:highlight>
                        </a:rPr>
                        <a:t>Factors</a:t>
                      </a:r>
                    </a:p>
                  </a:txBody>
                  <a:tcPr marL="33995" marR="33995" marT="33995" marB="33995" anchor="ctr">
                    <a:lnL>
                      <a:noFill/>
                    </a:lnL>
                    <a:lnR w="15240" cap="flat" cmpd="sng" algn="ctr">
                      <a:solidFill>
                        <a:srgbClr val="F08A0C"/>
                      </a:solidFill>
                      <a:prstDash val="solid"/>
                      <a:round/>
                      <a:headEnd type="none" w="med" len="med"/>
                      <a:tailEnd type="none" w="med" len="med"/>
                    </a:lnR>
                    <a:lnT>
                      <a:noFill/>
                    </a:lnT>
                    <a:lnB w="7620" cap="flat" cmpd="sng" algn="ctr">
                      <a:solidFill>
                        <a:srgbClr val="0014CD"/>
                      </a:solidFill>
                      <a:prstDash val="solid"/>
                      <a:round/>
                      <a:headEnd type="none" w="med" len="med"/>
                      <a:tailEnd type="none" w="med" len="med"/>
                    </a:lnB>
                    <a:solidFill>
                      <a:srgbClr val="D0E7F6"/>
                    </a:solidFill>
                  </a:tcPr>
                </a:tc>
                <a:tc>
                  <a:txBody>
                    <a:bodyPr/>
                    <a:lstStyle/>
                    <a:p>
                      <a:pPr algn="l"/>
                      <a:r>
                        <a:rPr lang="en-US" sz="2000" b="1" i="0" dirty="0">
                          <a:solidFill>
                            <a:srgbClr val="186E76"/>
                          </a:solidFill>
                          <a:effectLst/>
                          <a:highlight>
                            <a:srgbClr val="D0E7F6"/>
                          </a:highlight>
                        </a:rPr>
                        <a:t>Django</a:t>
                      </a:r>
                    </a:p>
                  </a:txBody>
                  <a:tcPr marL="33995" marR="33995" marT="33995" marB="33995" anchor="ctr">
                    <a:lnL w="15240" cap="flat" cmpd="sng" algn="ctr">
                      <a:solidFill>
                        <a:srgbClr val="F08A0C"/>
                      </a:solidFill>
                      <a:prstDash val="solid"/>
                      <a:round/>
                      <a:headEnd type="none" w="med" len="med"/>
                      <a:tailEnd type="none" w="med" len="med"/>
                    </a:lnL>
                    <a:lnR w="15240" cap="flat" cmpd="sng" algn="ctr">
                      <a:solidFill>
                        <a:srgbClr val="F0CC0C"/>
                      </a:solidFill>
                      <a:prstDash val="solid"/>
                      <a:round/>
                      <a:headEnd type="none" w="med" len="med"/>
                      <a:tailEnd type="none" w="med" len="med"/>
                    </a:lnR>
                    <a:lnT>
                      <a:noFill/>
                    </a:lnT>
                    <a:lnB w="7620" cap="flat" cmpd="sng" algn="ctr">
                      <a:solidFill>
                        <a:srgbClr val="7028CD"/>
                      </a:solidFill>
                      <a:prstDash val="solid"/>
                      <a:round/>
                      <a:headEnd type="none" w="med" len="med"/>
                      <a:tailEnd type="none" w="med" len="med"/>
                    </a:lnB>
                    <a:solidFill>
                      <a:srgbClr val="D0E7F6"/>
                    </a:solidFill>
                  </a:tcPr>
                </a:tc>
                <a:tc>
                  <a:txBody>
                    <a:bodyPr/>
                    <a:lstStyle/>
                    <a:p>
                      <a:pPr algn="l"/>
                      <a:r>
                        <a:rPr lang="en-US" sz="2000" b="1" i="0" dirty="0">
                          <a:solidFill>
                            <a:srgbClr val="186E76"/>
                          </a:solidFill>
                          <a:effectLst/>
                          <a:highlight>
                            <a:srgbClr val="D0E7F6"/>
                          </a:highlight>
                        </a:rPr>
                        <a:t>React</a:t>
                      </a:r>
                    </a:p>
                  </a:txBody>
                  <a:tcPr marL="33995" marR="33995" marT="33995" marB="33995" anchor="ctr">
                    <a:lnL w="15240" cap="flat" cmpd="sng" algn="ctr">
                      <a:solidFill>
                        <a:srgbClr val="F0CC0C"/>
                      </a:solidFill>
                      <a:prstDash val="solid"/>
                      <a:round/>
                      <a:headEnd type="none" w="med" len="med"/>
                      <a:tailEnd type="none" w="med" len="med"/>
                    </a:lnL>
                    <a:lnR w="15240" cap="flat" cmpd="sng" algn="ctr">
                      <a:solidFill>
                        <a:srgbClr val="3005CD"/>
                      </a:solidFill>
                      <a:prstDash val="solid"/>
                      <a:round/>
                      <a:headEnd type="none" w="med" len="med"/>
                      <a:tailEnd type="none" w="med" len="med"/>
                    </a:lnR>
                    <a:lnT>
                      <a:noFill/>
                    </a:lnT>
                    <a:lnB w="7620" cap="flat" cmpd="sng" algn="ctr">
                      <a:solidFill>
                        <a:srgbClr val="60FABF"/>
                      </a:solidFill>
                      <a:prstDash val="solid"/>
                      <a:round/>
                      <a:headEnd type="none" w="med" len="med"/>
                      <a:tailEnd type="none" w="med" len="med"/>
                    </a:lnB>
                    <a:solidFill>
                      <a:srgbClr val="D0E7F6"/>
                    </a:solidFill>
                  </a:tcPr>
                </a:tc>
                <a:extLst>
                  <a:ext uri="{0D108BD9-81ED-4DB2-BD59-A6C34878D82A}">
                    <a16:rowId xmlns:a16="http://schemas.microsoft.com/office/drawing/2014/main" val="799028802"/>
                  </a:ext>
                </a:extLst>
              </a:tr>
              <a:tr h="488896">
                <a:tc>
                  <a:txBody>
                    <a:bodyPr/>
                    <a:lstStyle/>
                    <a:p>
                      <a:r>
                        <a:rPr lang="en-US" sz="2000" b="1" i="0">
                          <a:solidFill>
                            <a:srgbClr val="000000"/>
                          </a:solidFill>
                          <a:effectLst/>
                          <a:highlight>
                            <a:srgbClr val="F0F9FF"/>
                          </a:highlight>
                        </a:rPr>
                        <a:t>Types of Frameworks</a:t>
                      </a:r>
                      <a:endParaRPr lang="en-US" sz="2000">
                        <a:solidFill>
                          <a:srgbClr val="000000"/>
                        </a:solidFill>
                        <a:effectLst/>
                        <a:highlight>
                          <a:srgbClr val="F0F9FF"/>
                        </a:highlight>
                      </a:endParaRPr>
                    </a:p>
                  </a:txBody>
                  <a:tcPr marL="33995" marR="33995" marT="33995" marB="33995" anchor="ctr">
                    <a:lnL w="7620" cap="flat" cmpd="sng" algn="ctr">
                      <a:solidFill>
                        <a:srgbClr val="0014CD"/>
                      </a:solidFill>
                      <a:prstDash val="solid"/>
                      <a:round/>
                      <a:headEnd type="none" w="med" len="med"/>
                      <a:tailEnd type="none" w="med" len="med"/>
                    </a:lnL>
                    <a:lnR w="7620" cap="flat" cmpd="sng" algn="ctr">
                      <a:solidFill>
                        <a:srgbClr val="7028CD"/>
                      </a:solidFill>
                      <a:prstDash val="solid"/>
                      <a:round/>
                      <a:headEnd type="none" w="med" len="med"/>
                      <a:tailEnd type="none" w="med" len="med"/>
                    </a:lnR>
                    <a:lnT w="7620" cap="flat" cmpd="sng" algn="ctr">
                      <a:solidFill>
                        <a:srgbClr val="0014CD"/>
                      </a:solidFill>
                      <a:prstDash val="solid"/>
                      <a:round/>
                      <a:headEnd type="none" w="med" len="med"/>
                      <a:tailEnd type="none" w="med" len="med"/>
                    </a:lnT>
                    <a:lnB w="7620" cap="flat" cmpd="sng" algn="ctr">
                      <a:solidFill>
                        <a:srgbClr val="C0602A"/>
                      </a:solidFill>
                      <a:prstDash val="solid"/>
                      <a:round/>
                      <a:headEnd type="none" w="med" len="med"/>
                      <a:tailEnd type="none" w="med" len="med"/>
                    </a:lnB>
                    <a:solidFill>
                      <a:srgbClr val="F0F9FF"/>
                    </a:solidFill>
                  </a:tcPr>
                </a:tc>
                <a:tc>
                  <a:txBody>
                    <a:bodyPr/>
                    <a:lstStyle/>
                    <a:p>
                      <a:r>
                        <a:rPr lang="en-US" sz="1500">
                          <a:solidFill>
                            <a:srgbClr val="000000"/>
                          </a:solidFill>
                          <a:effectLst/>
                          <a:highlight>
                            <a:srgbClr val="F0F9FF"/>
                          </a:highlight>
                        </a:rPr>
                        <a:t>Python-based full-stack framework</a:t>
                      </a:r>
                    </a:p>
                  </a:txBody>
                  <a:tcPr marL="33995" marR="33995" marT="33995" marB="33995" anchor="ctr">
                    <a:lnL w="7620" cap="flat" cmpd="sng" algn="ctr">
                      <a:solidFill>
                        <a:srgbClr val="7028CD"/>
                      </a:solidFill>
                      <a:prstDash val="solid"/>
                      <a:round/>
                      <a:headEnd type="none" w="med" len="med"/>
                      <a:tailEnd type="none" w="med" len="med"/>
                    </a:lnL>
                    <a:lnR w="7620" cap="flat" cmpd="sng" algn="ctr">
                      <a:solidFill>
                        <a:srgbClr val="60FABF"/>
                      </a:solidFill>
                      <a:prstDash val="solid"/>
                      <a:round/>
                      <a:headEnd type="none" w="med" len="med"/>
                      <a:tailEnd type="none" w="med" len="med"/>
                    </a:lnR>
                    <a:lnT w="7620" cap="flat" cmpd="sng" algn="ctr">
                      <a:solidFill>
                        <a:srgbClr val="7028CD"/>
                      </a:solidFill>
                      <a:prstDash val="solid"/>
                      <a:round/>
                      <a:headEnd type="none" w="med" len="med"/>
                      <a:tailEnd type="none" w="med" len="med"/>
                    </a:lnT>
                    <a:lnB w="7620" cap="flat" cmpd="sng" algn="ctr">
                      <a:solidFill>
                        <a:srgbClr val="E0AA35"/>
                      </a:solidFill>
                      <a:prstDash val="solid"/>
                      <a:round/>
                      <a:headEnd type="none" w="med" len="med"/>
                      <a:tailEnd type="none" w="med" len="med"/>
                    </a:lnB>
                    <a:solidFill>
                      <a:srgbClr val="F0F9FF"/>
                    </a:solidFill>
                  </a:tcPr>
                </a:tc>
                <a:tc>
                  <a:txBody>
                    <a:bodyPr/>
                    <a:lstStyle/>
                    <a:p>
                      <a:r>
                        <a:rPr lang="en-US" sz="1500">
                          <a:solidFill>
                            <a:srgbClr val="000000"/>
                          </a:solidFill>
                          <a:effectLst/>
                          <a:highlight>
                            <a:srgbClr val="F0F9FF"/>
                          </a:highlight>
                        </a:rPr>
                        <a:t>JavaScript library for front-end development</a:t>
                      </a:r>
                    </a:p>
                  </a:txBody>
                  <a:tcPr marL="33995" marR="33995" marT="33995" marB="33995" anchor="ctr">
                    <a:lnL w="7620" cap="flat" cmpd="sng" algn="ctr">
                      <a:solidFill>
                        <a:srgbClr val="60FABF"/>
                      </a:solidFill>
                      <a:prstDash val="solid"/>
                      <a:round/>
                      <a:headEnd type="none" w="med" len="med"/>
                      <a:tailEnd type="none" w="med" len="med"/>
                    </a:lnL>
                    <a:lnR w="7620" cap="flat" cmpd="sng" algn="ctr">
                      <a:solidFill>
                        <a:srgbClr val="60FABF"/>
                      </a:solidFill>
                      <a:prstDash val="solid"/>
                      <a:round/>
                      <a:headEnd type="none" w="med" len="med"/>
                      <a:tailEnd type="none" w="med" len="med"/>
                    </a:lnR>
                    <a:lnT w="7620" cap="flat" cmpd="sng" algn="ctr">
                      <a:solidFill>
                        <a:srgbClr val="60FABF"/>
                      </a:solidFill>
                      <a:prstDash val="solid"/>
                      <a:round/>
                      <a:headEnd type="none" w="med" len="med"/>
                      <a:tailEnd type="none" w="med" len="med"/>
                    </a:lnT>
                    <a:lnB w="7620" cap="flat" cmpd="sng" algn="ctr">
                      <a:solidFill>
                        <a:srgbClr val="007AB3"/>
                      </a:solidFill>
                      <a:prstDash val="solid"/>
                      <a:round/>
                      <a:headEnd type="none" w="med" len="med"/>
                      <a:tailEnd type="none" w="med" len="med"/>
                    </a:lnB>
                    <a:solidFill>
                      <a:srgbClr val="F0F9FF"/>
                    </a:solidFill>
                  </a:tcPr>
                </a:tc>
                <a:extLst>
                  <a:ext uri="{0D108BD9-81ED-4DB2-BD59-A6C34878D82A}">
                    <a16:rowId xmlns:a16="http://schemas.microsoft.com/office/drawing/2014/main" val="638915215"/>
                  </a:ext>
                </a:extLst>
              </a:tr>
              <a:tr h="622232">
                <a:tc>
                  <a:txBody>
                    <a:bodyPr/>
                    <a:lstStyle/>
                    <a:p>
                      <a:r>
                        <a:rPr lang="en-US" sz="2000" b="1" i="0">
                          <a:solidFill>
                            <a:srgbClr val="000000"/>
                          </a:solidFill>
                          <a:effectLst/>
                          <a:highlight>
                            <a:srgbClr val="F0F9FF"/>
                          </a:highlight>
                        </a:rPr>
                        <a:t>Development of UI</a:t>
                      </a:r>
                      <a:endParaRPr lang="en-US" sz="2000">
                        <a:solidFill>
                          <a:srgbClr val="000000"/>
                        </a:solidFill>
                        <a:effectLst/>
                        <a:highlight>
                          <a:srgbClr val="F0F9FF"/>
                        </a:highlight>
                      </a:endParaRPr>
                    </a:p>
                  </a:txBody>
                  <a:tcPr marL="33995" marR="33995" marT="33995" marB="33995" anchor="ctr">
                    <a:lnL w="7620" cap="flat" cmpd="sng" algn="ctr">
                      <a:solidFill>
                        <a:srgbClr val="C0602A"/>
                      </a:solidFill>
                      <a:prstDash val="solid"/>
                      <a:round/>
                      <a:headEnd type="none" w="med" len="med"/>
                      <a:tailEnd type="none" w="med" len="med"/>
                    </a:lnL>
                    <a:lnR w="7620" cap="flat" cmpd="sng" algn="ctr">
                      <a:solidFill>
                        <a:srgbClr val="E0AA35"/>
                      </a:solidFill>
                      <a:prstDash val="solid"/>
                      <a:round/>
                      <a:headEnd type="none" w="med" len="med"/>
                      <a:tailEnd type="none" w="med" len="med"/>
                    </a:lnR>
                    <a:lnT w="7620" cap="flat" cmpd="sng" algn="ctr">
                      <a:solidFill>
                        <a:srgbClr val="C0602A"/>
                      </a:solidFill>
                      <a:prstDash val="solid"/>
                      <a:round/>
                      <a:headEnd type="none" w="med" len="med"/>
                      <a:tailEnd type="none" w="med" len="med"/>
                    </a:lnT>
                    <a:lnB w="7620" cap="flat" cmpd="sng" algn="ctr">
                      <a:solidFill>
                        <a:srgbClr val="C0602A"/>
                      </a:solidFill>
                      <a:prstDash val="solid"/>
                      <a:round/>
                      <a:headEnd type="none" w="med" len="med"/>
                      <a:tailEnd type="none" w="med" len="med"/>
                    </a:lnB>
                    <a:solidFill>
                      <a:srgbClr val="F0F9FF"/>
                    </a:solidFill>
                  </a:tcPr>
                </a:tc>
                <a:tc>
                  <a:txBody>
                    <a:bodyPr/>
                    <a:lstStyle/>
                    <a:p>
                      <a:r>
                        <a:rPr lang="en-US" sz="1500">
                          <a:solidFill>
                            <a:srgbClr val="000000"/>
                          </a:solidFill>
                          <a:effectLst/>
                          <a:highlight>
                            <a:srgbClr val="F0F9FF"/>
                          </a:highlight>
                        </a:rPr>
                        <a:t>It uses a template for client-side rendering</a:t>
                      </a:r>
                    </a:p>
                  </a:txBody>
                  <a:tcPr marL="33995" marR="33995" marT="33995" marB="33995" anchor="ctr">
                    <a:lnL w="7620" cap="flat" cmpd="sng" algn="ctr">
                      <a:solidFill>
                        <a:srgbClr val="E0AA35"/>
                      </a:solidFill>
                      <a:prstDash val="solid"/>
                      <a:round/>
                      <a:headEnd type="none" w="med" len="med"/>
                      <a:tailEnd type="none" w="med" len="med"/>
                    </a:lnL>
                    <a:lnR w="7620" cap="flat" cmpd="sng" algn="ctr">
                      <a:solidFill>
                        <a:srgbClr val="007AB3"/>
                      </a:solidFill>
                      <a:prstDash val="solid"/>
                      <a:round/>
                      <a:headEnd type="none" w="med" len="med"/>
                      <a:tailEnd type="none" w="med" len="med"/>
                    </a:lnR>
                    <a:lnT w="7620" cap="flat" cmpd="sng" algn="ctr">
                      <a:solidFill>
                        <a:srgbClr val="E0AA35"/>
                      </a:solidFill>
                      <a:prstDash val="solid"/>
                      <a:round/>
                      <a:headEnd type="none" w="med" len="med"/>
                      <a:tailEnd type="none" w="med" len="med"/>
                    </a:lnT>
                    <a:lnB w="7620" cap="flat" cmpd="sng" algn="ctr">
                      <a:solidFill>
                        <a:srgbClr val="00D253"/>
                      </a:solidFill>
                      <a:prstDash val="solid"/>
                      <a:round/>
                      <a:headEnd type="none" w="med" len="med"/>
                      <a:tailEnd type="none" w="med" len="med"/>
                    </a:lnB>
                    <a:solidFill>
                      <a:srgbClr val="F0F9FF"/>
                    </a:solidFill>
                  </a:tcPr>
                </a:tc>
                <a:tc>
                  <a:txBody>
                    <a:bodyPr/>
                    <a:lstStyle/>
                    <a:p>
                      <a:r>
                        <a:rPr lang="en-US" sz="1500">
                          <a:solidFill>
                            <a:srgbClr val="000000"/>
                          </a:solidFill>
                          <a:effectLst/>
                          <a:highlight>
                            <a:srgbClr val="F0F9FF"/>
                          </a:highlight>
                        </a:rPr>
                        <a:t>It uses declarative components for UI development</a:t>
                      </a:r>
                    </a:p>
                  </a:txBody>
                  <a:tcPr marL="33995" marR="33995" marT="33995" marB="33995" anchor="ctr">
                    <a:lnL w="7620" cap="flat" cmpd="sng" algn="ctr">
                      <a:solidFill>
                        <a:srgbClr val="007AB3"/>
                      </a:solidFill>
                      <a:prstDash val="solid"/>
                      <a:round/>
                      <a:headEnd type="none" w="med" len="med"/>
                      <a:tailEnd type="none" w="med" len="med"/>
                    </a:lnL>
                    <a:lnR w="7620" cap="flat" cmpd="sng" algn="ctr">
                      <a:solidFill>
                        <a:srgbClr val="007AB3"/>
                      </a:solidFill>
                      <a:prstDash val="solid"/>
                      <a:round/>
                      <a:headEnd type="none" w="med" len="med"/>
                      <a:tailEnd type="none" w="med" len="med"/>
                    </a:lnR>
                    <a:lnT w="7620" cap="flat" cmpd="sng" algn="ctr">
                      <a:solidFill>
                        <a:srgbClr val="007AB3"/>
                      </a:solidFill>
                      <a:prstDash val="solid"/>
                      <a:round/>
                      <a:headEnd type="none" w="med" len="med"/>
                      <a:tailEnd type="none" w="med" len="med"/>
                    </a:lnT>
                    <a:lnB w="7620" cap="flat" cmpd="sng" algn="ctr">
                      <a:solidFill>
                        <a:srgbClr val="405E54"/>
                      </a:solidFill>
                      <a:prstDash val="solid"/>
                      <a:round/>
                      <a:headEnd type="none" w="med" len="med"/>
                      <a:tailEnd type="none" w="med" len="med"/>
                    </a:lnB>
                    <a:solidFill>
                      <a:srgbClr val="F0F9FF"/>
                    </a:solidFill>
                  </a:tcPr>
                </a:tc>
                <a:extLst>
                  <a:ext uri="{0D108BD9-81ED-4DB2-BD59-A6C34878D82A}">
                    <a16:rowId xmlns:a16="http://schemas.microsoft.com/office/drawing/2014/main" val="3645155881"/>
                  </a:ext>
                </a:extLst>
              </a:tr>
              <a:tr h="228365">
                <a:tc>
                  <a:txBody>
                    <a:bodyPr/>
                    <a:lstStyle/>
                    <a:p>
                      <a:r>
                        <a:rPr lang="en-US" sz="2000" b="1" i="0">
                          <a:solidFill>
                            <a:srgbClr val="000000"/>
                          </a:solidFill>
                          <a:effectLst/>
                          <a:highlight>
                            <a:srgbClr val="F0F9FF"/>
                          </a:highlight>
                        </a:rPr>
                        <a:t>Security</a:t>
                      </a:r>
                      <a:endParaRPr lang="en-US" sz="2000">
                        <a:solidFill>
                          <a:srgbClr val="000000"/>
                        </a:solidFill>
                        <a:effectLst/>
                        <a:highlight>
                          <a:srgbClr val="F0F9FF"/>
                        </a:highlight>
                      </a:endParaRPr>
                    </a:p>
                  </a:txBody>
                  <a:tcPr marL="33995" marR="33995" marT="33995" marB="33995" anchor="ctr">
                    <a:lnL w="7620" cap="flat" cmpd="sng" algn="ctr">
                      <a:solidFill>
                        <a:srgbClr val="C0602A"/>
                      </a:solidFill>
                      <a:prstDash val="solid"/>
                      <a:round/>
                      <a:headEnd type="none" w="med" len="med"/>
                      <a:tailEnd type="none" w="med" len="med"/>
                    </a:lnL>
                    <a:lnR w="7620" cap="flat" cmpd="sng" algn="ctr">
                      <a:solidFill>
                        <a:srgbClr val="00D253"/>
                      </a:solidFill>
                      <a:prstDash val="solid"/>
                      <a:round/>
                      <a:headEnd type="none" w="med" len="med"/>
                      <a:tailEnd type="none" w="med" len="med"/>
                    </a:lnR>
                    <a:lnT w="7620" cap="flat" cmpd="sng" algn="ctr">
                      <a:solidFill>
                        <a:srgbClr val="C0602A"/>
                      </a:solidFill>
                      <a:prstDash val="solid"/>
                      <a:round/>
                      <a:headEnd type="none" w="med" len="med"/>
                      <a:tailEnd type="none" w="med" len="med"/>
                    </a:lnT>
                    <a:lnB w="7620" cap="flat" cmpd="sng" algn="ctr">
                      <a:solidFill>
                        <a:srgbClr val="60632A"/>
                      </a:solidFill>
                      <a:prstDash val="solid"/>
                      <a:round/>
                      <a:headEnd type="none" w="med" len="med"/>
                      <a:tailEnd type="none" w="med" len="med"/>
                    </a:lnB>
                    <a:solidFill>
                      <a:srgbClr val="F0F9FF"/>
                    </a:solidFill>
                  </a:tcPr>
                </a:tc>
                <a:tc>
                  <a:txBody>
                    <a:bodyPr/>
                    <a:lstStyle/>
                    <a:p>
                      <a:r>
                        <a:rPr lang="en-US" sz="1500">
                          <a:solidFill>
                            <a:srgbClr val="000000"/>
                          </a:solidFill>
                          <a:effectLst/>
                          <a:highlight>
                            <a:srgbClr val="F0F9FF"/>
                          </a:highlight>
                        </a:rPr>
                        <a:t>Robust security</a:t>
                      </a:r>
                    </a:p>
                  </a:txBody>
                  <a:tcPr marL="33995" marR="33995" marT="33995" marB="33995" anchor="ctr">
                    <a:lnL w="7620" cap="flat" cmpd="sng" algn="ctr">
                      <a:solidFill>
                        <a:srgbClr val="00D253"/>
                      </a:solidFill>
                      <a:prstDash val="solid"/>
                      <a:round/>
                      <a:headEnd type="none" w="med" len="med"/>
                      <a:tailEnd type="none" w="med" len="med"/>
                    </a:lnL>
                    <a:lnR w="7620" cap="flat" cmpd="sng" algn="ctr">
                      <a:solidFill>
                        <a:srgbClr val="405E54"/>
                      </a:solidFill>
                      <a:prstDash val="solid"/>
                      <a:round/>
                      <a:headEnd type="none" w="med" len="med"/>
                      <a:tailEnd type="none" w="med" len="med"/>
                    </a:lnR>
                    <a:lnT w="7620" cap="flat" cmpd="sng" algn="ctr">
                      <a:solidFill>
                        <a:srgbClr val="00D253"/>
                      </a:solidFill>
                      <a:prstDash val="solid"/>
                      <a:round/>
                      <a:headEnd type="none" w="med" len="med"/>
                      <a:tailEnd type="none" w="med" len="med"/>
                    </a:lnT>
                    <a:lnB w="7620" cap="flat" cmpd="sng" algn="ctr">
                      <a:solidFill>
                        <a:srgbClr val="10DD17"/>
                      </a:solidFill>
                      <a:prstDash val="solid"/>
                      <a:round/>
                      <a:headEnd type="none" w="med" len="med"/>
                      <a:tailEnd type="none" w="med" len="med"/>
                    </a:lnB>
                    <a:solidFill>
                      <a:srgbClr val="F0F9FF"/>
                    </a:solidFill>
                  </a:tcPr>
                </a:tc>
                <a:tc>
                  <a:txBody>
                    <a:bodyPr/>
                    <a:lstStyle/>
                    <a:p>
                      <a:r>
                        <a:rPr lang="en-US" sz="1500">
                          <a:solidFill>
                            <a:srgbClr val="000000"/>
                          </a:solidFill>
                          <a:effectLst/>
                          <a:highlight>
                            <a:srgbClr val="F0F9FF"/>
                          </a:highlight>
                        </a:rPr>
                        <a:t>Not secure</a:t>
                      </a:r>
                    </a:p>
                  </a:txBody>
                  <a:tcPr marL="33995" marR="33995" marT="33995" marB="33995" anchor="ctr">
                    <a:lnL w="7620" cap="flat" cmpd="sng" algn="ctr">
                      <a:solidFill>
                        <a:srgbClr val="405E54"/>
                      </a:solidFill>
                      <a:prstDash val="solid"/>
                      <a:round/>
                      <a:headEnd type="none" w="med" len="med"/>
                      <a:tailEnd type="none" w="med" len="med"/>
                    </a:lnL>
                    <a:lnR w="7620" cap="flat" cmpd="sng" algn="ctr">
                      <a:solidFill>
                        <a:srgbClr val="405E54"/>
                      </a:solidFill>
                      <a:prstDash val="solid"/>
                      <a:round/>
                      <a:headEnd type="none" w="med" len="med"/>
                      <a:tailEnd type="none" w="med" len="med"/>
                    </a:lnR>
                    <a:lnT w="7620" cap="flat" cmpd="sng" algn="ctr">
                      <a:solidFill>
                        <a:srgbClr val="405E54"/>
                      </a:solidFill>
                      <a:prstDash val="solid"/>
                      <a:round/>
                      <a:headEnd type="none" w="med" len="med"/>
                      <a:tailEnd type="none" w="med" len="med"/>
                    </a:lnT>
                    <a:lnB w="7620" cap="flat" cmpd="sng" algn="ctr">
                      <a:solidFill>
                        <a:srgbClr val="F08F18"/>
                      </a:solidFill>
                      <a:prstDash val="solid"/>
                      <a:round/>
                      <a:headEnd type="none" w="med" len="med"/>
                      <a:tailEnd type="none" w="med" len="med"/>
                    </a:lnB>
                    <a:solidFill>
                      <a:srgbClr val="F0F9FF"/>
                    </a:solidFill>
                  </a:tcPr>
                </a:tc>
                <a:extLst>
                  <a:ext uri="{0D108BD9-81ED-4DB2-BD59-A6C34878D82A}">
                    <a16:rowId xmlns:a16="http://schemas.microsoft.com/office/drawing/2014/main" val="661548982"/>
                  </a:ext>
                </a:extLst>
              </a:tr>
              <a:tr h="355561">
                <a:tc>
                  <a:txBody>
                    <a:bodyPr/>
                    <a:lstStyle/>
                    <a:p>
                      <a:r>
                        <a:rPr lang="en-US" sz="2000" b="1" i="0">
                          <a:solidFill>
                            <a:srgbClr val="000000"/>
                          </a:solidFill>
                          <a:effectLst/>
                          <a:highlight>
                            <a:srgbClr val="F0F9FF"/>
                          </a:highlight>
                        </a:rPr>
                        <a:t>Building UI</a:t>
                      </a:r>
                      <a:endParaRPr lang="en-US" sz="2000">
                        <a:solidFill>
                          <a:srgbClr val="000000"/>
                        </a:solidFill>
                        <a:effectLst/>
                        <a:highlight>
                          <a:srgbClr val="F0F9FF"/>
                        </a:highlight>
                      </a:endParaRPr>
                    </a:p>
                  </a:txBody>
                  <a:tcPr marL="33995" marR="33995" marT="33995" marB="33995" anchor="ctr">
                    <a:lnL w="7620" cap="flat" cmpd="sng" algn="ctr">
                      <a:solidFill>
                        <a:srgbClr val="60632A"/>
                      </a:solidFill>
                      <a:prstDash val="solid"/>
                      <a:round/>
                      <a:headEnd type="none" w="med" len="med"/>
                      <a:tailEnd type="none" w="med" len="med"/>
                    </a:lnL>
                    <a:lnR w="7620" cap="flat" cmpd="sng" algn="ctr">
                      <a:solidFill>
                        <a:srgbClr val="10DD17"/>
                      </a:solidFill>
                      <a:prstDash val="solid"/>
                      <a:round/>
                      <a:headEnd type="none" w="med" len="med"/>
                      <a:tailEnd type="none" w="med" len="med"/>
                    </a:lnR>
                    <a:lnT w="7620" cap="flat" cmpd="sng" algn="ctr">
                      <a:solidFill>
                        <a:srgbClr val="60632A"/>
                      </a:solidFill>
                      <a:prstDash val="solid"/>
                      <a:round/>
                      <a:headEnd type="none" w="med" len="med"/>
                      <a:tailEnd type="none" w="med" len="med"/>
                    </a:lnT>
                    <a:lnB w="7620" cap="flat" cmpd="sng" algn="ctr">
                      <a:solidFill>
                        <a:srgbClr val="0007E9"/>
                      </a:solidFill>
                      <a:prstDash val="solid"/>
                      <a:round/>
                      <a:headEnd type="none" w="med" len="med"/>
                      <a:tailEnd type="none" w="med" len="med"/>
                    </a:lnB>
                    <a:solidFill>
                      <a:srgbClr val="F0F9FF"/>
                    </a:solidFill>
                  </a:tcPr>
                </a:tc>
                <a:tc>
                  <a:txBody>
                    <a:bodyPr/>
                    <a:lstStyle/>
                    <a:p>
                      <a:r>
                        <a:rPr lang="en-US" sz="1500" dirty="0">
                          <a:solidFill>
                            <a:srgbClr val="000000"/>
                          </a:solidFill>
                          <a:effectLst/>
                          <a:highlight>
                            <a:srgbClr val="F0F9FF"/>
                          </a:highlight>
                        </a:rPr>
                        <a:t>It uses template (MVT)</a:t>
                      </a:r>
                    </a:p>
                  </a:txBody>
                  <a:tcPr marL="33995" marR="33995" marT="33995" marB="33995" anchor="ctr">
                    <a:lnL w="7620" cap="flat" cmpd="sng" algn="ctr">
                      <a:solidFill>
                        <a:srgbClr val="10DD17"/>
                      </a:solidFill>
                      <a:prstDash val="solid"/>
                      <a:round/>
                      <a:headEnd type="none" w="med" len="med"/>
                      <a:tailEnd type="none" w="med" len="med"/>
                    </a:lnL>
                    <a:lnR w="7620" cap="flat" cmpd="sng" algn="ctr">
                      <a:solidFill>
                        <a:srgbClr val="F08F18"/>
                      </a:solidFill>
                      <a:prstDash val="solid"/>
                      <a:round/>
                      <a:headEnd type="none" w="med" len="med"/>
                      <a:tailEnd type="none" w="med" len="med"/>
                    </a:lnR>
                    <a:lnT w="7620" cap="flat" cmpd="sng" algn="ctr">
                      <a:solidFill>
                        <a:srgbClr val="10DD17"/>
                      </a:solidFill>
                      <a:prstDash val="solid"/>
                      <a:round/>
                      <a:headEnd type="none" w="med" len="med"/>
                      <a:tailEnd type="none" w="med" len="med"/>
                    </a:lnT>
                    <a:lnB w="7620" cap="flat" cmpd="sng" algn="ctr">
                      <a:solidFill>
                        <a:srgbClr val="A006E9"/>
                      </a:solidFill>
                      <a:prstDash val="solid"/>
                      <a:round/>
                      <a:headEnd type="none" w="med" len="med"/>
                      <a:tailEnd type="none" w="med" len="med"/>
                    </a:lnB>
                    <a:solidFill>
                      <a:srgbClr val="F0F9FF"/>
                    </a:solidFill>
                  </a:tcPr>
                </a:tc>
                <a:tc>
                  <a:txBody>
                    <a:bodyPr/>
                    <a:lstStyle/>
                    <a:p>
                      <a:r>
                        <a:rPr lang="en-US" sz="1500" dirty="0">
                          <a:solidFill>
                            <a:srgbClr val="000000"/>
                          </a:solidFill>
                          <a:effectLst/>
                          <a:highlight>
                            <a:srgbClr val="F0F9FF"/>
                          </a:highlight>
                        </a:rPr>
                        <a:t>It uses component(MVC)</a:t>
                      </a:r>
                    </a:p>
                  </a:txBody>
                  <a:tcPr marL="33995" marR="33995" marT="33995" marB="33995" anchor="ctr">
                    <a:lnL w="7620" cap="flat" cmpd="sng" algn="ctr">
                      <a:solidFill>
                        <a:srgbClr val="F08F18"/>
                      </a:solidFill>
                      <a:prstDash val="solid"/>
                      <a:round/>
                      <a:headEnd type="none" w="med" len="med"/>
                      <a:tailEnd type="none" w="med" len="med"/>
                    </a:lnL>
                    <a:lnR w="7620" cap="flat" cmpd="sng" algn="ctr">
                      <a:solidFill>
                        <a:srgbClr val="F08F18"/>
                      </a:solidFill>
                      <a:prstDash val="solid"/>
                      <a:round/>
                      <a:headEnd type="none" w="med" len="med"/>
                      <a:tailEnd type="none" w="med" len="med"/>
                    </a:lnR>
                    <a:lnT w="7620" cap="flat" cmpd="sng" algn="ctr">
                      <a:solidFill>
                        <a:srgbClr val="F08F18"/>
                      </a:solidFill>
                      <a:prstDash val="solid"/>
                      <a:round/>
                      <a:headEnd type="none" w="med" len="med"/>
                      <a:tailEnd type="none" w="med" len="med"/>
                    </a:lnT>
                    <a:lnB w="7620" cap="flat" cmpd="sng" algn="ctr">
                      <a:solidFill>
                        <a:srgbClr val="500BE9"/>
                      </a:solidFill>
                      <a:prstDash val="solid"/>
                      <a:round/>
                      <a:headEnd type="none" w="med" len="med"/>
                      <a:tailEnd type="none" w="med" len="med"/>
                    </a:lnB>
                    <a:solidFill>
                      <a:srgbClr val="F0F9FF"/>
                    </a:solidFill>
                  </a:tcPr>
                </a:tc>
                <a:extLst>
                  <a:ext uri="{0D108BD9-81ED-4DB2-BD59-A6C34878D82A}">
                    <a16:rowId xmlns:a16="http://schemas.microsoft.com/office/drawing/2014/main" val="1074167121"/>
                  </a:ext>
                </a:extLst>
              </a:tr>
              <a:tr h="888903">
                <a:tc>
                  <a:txBody>
                    <a:bodyPr/>
                    <a:lstStyle/>
                    <a:p>
                      <a:r>
                        <a:rPr lang="en-US" sz="2000" b="1" i="0" dirty="0">
                          <a:solidFill>
                            <a:srgbClr val="000000"/>
                          </a:solidFill>
                          <a:effectLst/>
                          <a:highlight>
                            <a:srgbClr val="F0F9FF"/>
                          </a:highlight>
                        </a:rPr>
                        <a:t>APIs and Data Handling</a:t>
                      </a:r>
                      <a:endParaRPr lang="en-US" sz="2000" dirty="0">
                        <a:solidFill>
                          <a:srgbClr val="000000"/>
                        </a:solidFill>
                        <a:effectLst/>
                        <a:highlight>
                          <a:srgbClr val="F0F9FF"/>
                        </a:highlight>
                      </a:endParaRPr>
                    </a:p>
                  </a:txBody>
                  <a:tcPr marL="33995" marR="33995" marT="33995" marB="33995" anchor="ctr">
                    <a:lnL w="7620" cap="flat" cmpd="sng" algn="ctr">
                      <a:solidFill>
                        <a:srgbClr val="0007E9"/>
                      </a:solidFill>
                      <a:prstDash val="solid"/>
                      <a:round/>
                      <a:headEnd type="none" w="med" len="med"/>
                      <a:tailEnd type="none" w="med" len="med"/>
                    </a:lnL>
                    <a:lnR w="7620" cap="flat" cmpd="sng" algn="ctr">
                      <a:solidFill>
                        <a:srgbClr val="A006E9"/>
                      </a:solidFill>
                      <a:prstDash val="solid"/>
                      <a:round/>
                      <a:headEnd type="none" w="med" len="med"/>
                      <a:tailEnd type="none" w="med" len="med"/>
                    </a:lnR>
                    <a:lnT w="7620" cap="flat" cmpd="sng" algn="ctr">
                      <a:solidFill>
                        <a:srgbClr val="0007E9"/>
                      </a:solidFill>
                      <a:prstDash val="solid"/>
                      <a:round/>
                      <a:headEnd type="none" w="med" len="med"/>
                      <a:tailEnd type="none" w="med" len="med"/>
                    </a:lnT>
                    <a:lnB w="7620" cap="flat" cmpd="sng" algn="ctr">
                      <a:solidFill>
                        <a:srgbClr val="800BE9"/>
                      </a:solidFill>
                      <a:prstDash val="solid"/>
                      <a:round/>
                      <a:headEnd type="none" w="med" len="med"/>
                      <a:tailEnd type="none" w="med" len="med"/>
                    </a:lnB>
                    <a:solidFill>
                      <a:srgbClr val="F0F9FF"/>
                    </a:solidFill>
                  </a:tcPr>
                </a:tc>
                <a:tc>
                  <a:txBody>
                    <a:bodyPr/>
                    <a:lstStyle/>
                    <a:p>
                      <a:r>
                        <a:rPr lang="en-US" sz="1500">
                          <a:solidFill>
                            <a:srgbClr val="000000"/>
                          </a:solidFill>
                          <a:effectLst/>
                          <a:highlight>
                            <a:srgbClr val="F0F9FF"/>
                          </a:highlight>
                        </a:rPr>
                        <a:t>ORM handles the database operations. Best suited for data intensive projects.</a:t>
                      </a:r>
                    </a:p>
                  </a:txBody>
                  <a:tcPr marL="33995" marR="33995" marT="33995" marB="33995" anchor="ctr">
                    <a:lnL w="7620" cap="flat" cmpd="sng" algn="ctr">
                      <a:solidFill>
                        <a:srgbClr val="A006E9"/>
                      </a:solidFill>
                      <a:prstDash val="solid"/>
                      <a:round/>
                      <a:headEnd type="none" w="med" len="med"/>
                      <a:tailEnd type="none" w="med" len="med"/>
                    </a:lnL>
                    <a:lnR w="7620" cap="flat" cmpd="sng" algn="ctr">
                      <a:solidFill>
                        <a:srgbClr val="500BE9"/>
                      </a:solidFill>
                      <a:prstDash val="solid"/>
                      <a:round/>
                      <a:headEnd type="none" w="med" len="med"/>
                      <a:tailEnd type="none" w="med" len="med"/>
                    </a:lnR>
                    <a:lnT w="7620" cap="flat" cmpd="sng" algn="ctr">
                      <a:solidFill>
                        <a:srgbClr val="A006E9"/>
                      </a:solidFill>
                      <a:prstDash val="solid"/>
                      <a:round/>
                      <a:headEnd type="none" w="med" len="med"/>
                      <a:tailEnd type="none" w="med" len="med"/>
                    </a:lnT>
                    <a:lnB w="7620" cap="flat" cmpd="sng" algn="ctr">
                      <a:solidFill>
                        <a:srgbClr val="F01FE9"/>
                      </a:solidFill>
                      <a:prstDash val="solid"/>
                      <a:round/>
                      <a:headEnd type="none" w="med" len="med"/>
                      <a:tailEnd type="none" w="med" len="med"/>
                    </a:lnB>
                    <a:solidFill>
                      <a:srgbClr val="F0F9FF"/>
                    </a:solidFill>
                  </a:tcPr>
                </a:tc>
                <a:tc>
                  <a:txBody>
                    <a:bodyPr/>
                    <a:lstStyle/>
                    <a:p>
                      <a:r>
                        <a:rPr lang="en-US" sz="1500">
                          <a:solidFill>
                            <a:srgbClr val="000000"/>
                          </a:solidFill>
                          <a:effectLst/>
                          <a:highlight>
                            <a:srgbClr val="F0F9FF"/>
                          </a:highlight>
                        </a:rPr>
                        <a:t>React interacts with APIs; best suited for Single Page Application (SPA).</a:t>
                      </a:r>
                    </a:p>
                  </a:txBody>
                  <a:tcPr marL="33995" marR="33995" marT="33995" marB="33995" anchor="ctr">
                    <a:lnL w="7620" cap="flat" cmpd="sng" algn="ctr">
                      <a:solidFill>
                        <a:srgbClr val="500BE9"/>
                      </a:solidFill>
                      <a:prstDash val="solid"/>
                      <a:round/>
                      <a:headEnd type="none" w="med" len="med"/>
                      <a:tailEnd type="none" w="med" len="med"/>
                    </a:lnL>
                    <a:lnR w="7620" cap="flat" cmpd="sng" algn="ctr">
                      <a:solidFill>
                        <a:srgbClr val="500BE9"/>
                      </a:solidFill>
                      <a:prstDash val="solid"/>
                      <a:round/>
                      <a:headEnd type="none" w="med" len="med"/>
                      <a:tailEnd type="none" w="med" len="med"/>
                    </a:lnR>
                    <a:lnT w="7620" cap="flat" cmpd="sng" algn="ctr">
                      <a:solidFill>
                        <a:srgbClr val="500BE9"/>
                      </a:solidFill>
                      <a:prstDash val="solid"/>
                      <a:round/>
                      <a:headEnd type="none" w="med" len="med"/>
                      <a:tailEnd type="none" w="med" len="med"/>
                    </a:lnT>
                    <a:lnB w="7620" cap="flat" cmpd="sng" algn="ctr">
                      <a:solidFill>
                        <a:srgbClr val="204AE9"/>
                      </a:solidFill>
                      <a:prstDash val="solid"/>
                      <a:round/>
                      <a:headEnd type="none" w="med" len="med"/>
                      <a:tailEnd type="none" w="med" len="med"/>
                    </a:lnB>
                    <a:solidFill>
                      <a:srgbClr val="F0F9FF"/>
                    </a:solidFill>
                  </a:tcPr>
                </a:tc>
                <a:extLst>
                  <a:ext uri="{0D108BD9-81ED-4DB2-BD59-A6C34878D82A}">
                    <a16:rowId xmlns:a16="http://schemas.microsoft.com/office/drawing/2014/main" val="113543894"/>
                  </a:ext>
                </a:extLst>
              </a:tr>
              <a:tr h="488896">
                <a:tc>
                  <a:txBody>
                    <a:bodyPr/>
                    <a:lstStyle/>
                    <a:p>
                      <a:r>
                        <a:rPr lang="en-US" sz="2000" b="1" i="0">
                          <a:solidFill>
                            <a:srgbClr val="000000"/>
                          </a:solidFill>
                          <a:effectLst/>
                          <a:highlight>
                            <a:srgbClr val="F0F9FF"/>
                          </a:highlight>
                        </a:rPr>
                        <a:t>Project Suitability</a:t>
                      </a:r>
                      <a:endParaRPr lang="en-US" sz="2000">
                        <a:solidFill>
                          <a:srgbClr val="000000"/>
                        </a:solidFill>
                        <a:effectLst/>
                        <a:highlight>
                          <a:srgbClr val="F0F9FF"/>
                        </a:highlight>
                      </a:endParaRPr>
                    </a:p>
                  </a:txBody>
                  <a:tcPr marL="33995" marR="33995" marT="33995" marB="33995" anchor="ctr">
                    <a:lnL w="7620" cap="flat" cmpd="sng" algn="ctr">
                      <a:solidFill>
                        <a:srgbClr val="800BE9"/>
                      </a:solidFill>
                      <a:prstDash val="solid"/>
                      <a:round/>
                      <a:headEnd type="none" w="med" len="med"/>
                      <a:tailEnd type="none" w="med" len="med"/>
                    </a:lnL>
                    <a:lnR w="7620" cap="flat" cmpd="sng" algn="ctr">
                      <a:solidFill>
                        <a:srgbClr val="F01FE9"/>
                      </a:solidFill>
                      <a:prstDash val="solid"/>
                      <a:round/>
                      <a:headEnd type="none" w="med" len="med"/>
                      <a:tailEnd type="none" w="med" len="med"/>
                    </a:lnR>
                    <a:lnT w="7620" cap="flat" cmpd="sng" algn="ctr">
                      <a:solidFill>
                        <a:srgbClr val="800BE9"/>
                      </a:solidFill>
                      <a:prstDash val="solid"/>
                      <a:round/>
                      <a:headEnd type="none" w="med" len="med"/>
                      <a:tailEnd type="none" w="med" len="med"/>
                    </a:lnT>
                    <a:lnB w="7620" cap="flat" cmpd="sng" algn="ctr">
                      <a:solidFill>
                        <a:srgbClr val="005BE9"/>
                      </a:solidFill>
                      <a:prstDash val="solid"/>
                      <a:round/>
                      <a:headEnd type="none" w="med" len="med"/>
                      <a:tailEnd type="none" w="med" len="med"/>
                    </a:lnB>
                    <a:solidFill>
                      <a:srgbClr val="F0F9FF"/>
                    </a:solidFill>
                  </a:tcPr>
                </a:tc>
                <a:tc>
                  <a:txBody>
                    <a:bodyPr/>
                    <a:lstStyle/>
                    <a:p>
                      <a:r>
                        <a:rPr lang="en-US" sz="1500">
                          <a:solidFill>
                            <a:srgbClr val="000000"/>
                          </a:solidFill>
                          <a:effectLst/>
                          <a:highlight>
                            <a:srgbClr val="F0F9FF"/>
                          </a:highlight>
                        </a:rPr>
                        <a:t>Suitable for both large and small projects</a:t>
                      </a:r>
                    </a:p>
                  </a:txBody>
                  <a:tcPr marL="33995" marR="33995" marT="33995" marB="33995" anchor="ctr">
                    <a:lnL w="7620" cap="flat" cmpd="sng" algn="ctr">
                      <a:solidFill>
                        <a:srgbClr val="F01FE9"/>
                      </a:solidFill>
                      <a:prstDash val="solid"/>
                      <a:round/>
                      <a:headEnd type="none" w="med" len="med"/>
                      <a:tailEnd type="none" w="med" len="med"/>
                    </a:lnL>
                    <a:lnR w="7620" cap="flat" cmpd="sng" algn="ctr">
                      <a:solidFill>
                        <a:srgbClr val="204AE9"/>
                      </a:solidFill>
                      <a:prstDash val="solid"/>
                      <a:round/>
                      <a:headEnd type="none" w="med" len="med"/>
                      <a:tailEnd type="none" w="med" len="med"/>
                    </a:lnR>
                    <a:lnT w="7620" cap="flat" cmpd="sng" algn="ctr">
                      <a:solidFill>
                        <a:srgbClr val="F01FE9"/>
                      </a:solidFill>
                      <a:prstDash val="solid"/>
                      <a:round/>
                      <a:headEnd type="none" w="med" len="med"/>
                      <a:tailEnd type="none" w="med" len="med"/>
                    </a:lnT>
                    <a:lnB w="7620" cap="flat" cmpd="sng" algn="ctr">
                      <a:solidFill>
                        <a:srgbClr val="2068E9"/>
                      </a:solidFill>
                      <a:prstDash val="solid"/>
                      <a:round/>
                      <a:headEnd type="none" w="med" len="med"/>
                      <a:tailEnd type="none" w="med" len="med"/>
                    </a:lnB>
                    <a:solidFill>
                      <a:srgbClr val="F0F9FF"/>
                    </a:solidFill>
                  </a:tcPr>
                </a:tc>
                <a:tc>
                  <a:txBody>
                    <a:bodyPr/>
                    <a:lstStyle/>
                    <a:p>
                      <a:r>
                        <a:rPr lang="en-US" sz="1500">
                          <a:solidFill>
                            <a:srgbClr val="000000"/>
                          </a:solidFill>
                          <a:effectLst/>
                          <a:highlight>
                            <a:srgbClr val="F0F9FF"/>
                          </a:highlight>
                        </a:rPr>
                        <a:t> Suitable for both large and small projects</a:t>
                      </a:r>
                    </a:p>
                  </a:txBody>
                  <a:tcPr marL="33995" marR="33995" marT="33995" marB="33995" anchor="ctr">
                    <a:lnL w="7620" cap="flat" cmpd="sng" algn="ctr">
                      <a:solidFill>
                        <a:srgbClr val="204AE9"/>
                      </a:solidFill>
                      <a:prstDash val="solid"/>
                      <a:round/>
                      <a:headEnd type="none" w="med" len="med"/>
                      <a:tailEnd type="none" w="med" len="med"/>
                    </a:lnL>
                    <a:lnR w="7620" cap="flat" cmpd="sng" algn="ctr">
                      <a:solidFill>
                        <a:srgbClr val="204AE9"/>
                      </a:solidFill>
                      <a:prstDash val="solid"/>
                      <a:round/>
                      <a:headEnd type="none" w="med" len="med"/>
                      <a:tailEnd type="none" w="med" len="med"/>
                    </a:lnR>
                    <a:lnT w="7620" cap="flat" cmpd="sng" algn="ctr">
                      <a:solidFill>
                        <a:srgbClr val="204AE9"/>
                      </a:solidFill>
                      <a:prstDash val="solid"/>
                      <a:round/>
                      <a:headEnd type="none" w="med" len="med"/>
                      <a:tailEnd type="none" w="med" len="med"/>
                    </a:lnT>
                    <a:lnB w="7620" cap="flat" cmpd="sng" algn="ctr">
                      <a:solidFill>
                        <a:srgbClr val="4093E9"/>
                      </a:solidFill>
                      <a:prstDash val="solid"/>
                      <a:round/>
                      <a:headEnd type="none" w="med" len="med"/>
                      <a:tailEnd type="none" w="med" len="med"/>
                    </a:lnB>
                    <a:solidFill>
                      <a:srgbClr val="F0F9FF"/>
                    </a:solidFill>
                  </a:tcPr>
                </a:tc>
                <a:extLst>
                  <a:ext uri="{0D108BD9-81ED-4DB2-BD59-A6C34878D82A}">
                    <a16:rowId xmlns:a16="http://schemas.microsoft.com/office/drawing/2014/main" val="3219165779"/>
                  </a:ext>
                </a:extLst>
              </a:tr>
              <a:tr h="1022237">
                <a:tc>
                  <a:txBody>
                    <a:bodyPr/>
                    <a:lstStyle/>
                    <a:p>
                      <a:r>
                        <a:rPr lang="en-US" sz="2000" b="1" i="0">
                          <a:solidFill>
                            <a:srgbClr val="000000"/>
                          </a:solidFill>
                          <a:effectLst/>
                          <a:highlight>
                            <a:srgbClr val="F0F9FF"/>
                          </a:highlight>
                        </a:rPr>
                        <a:t>Performance/ Scalability</a:t>
                      </a:r>
                      <a:endParaRPr lang="en-US" sz="2000">
                        <a:solidFill>
                          <a:srgbClr val="000000"/>
                        </a:solidFill>
                        <a:effectLst/>
                        <a:highlight>
                          <a:srgbClr val="F0F9FF"/>
                        </a:highlight>
                      </a:endParaRPr>
                    </a:p>
                  </a:txBody>
                  <a:tcPr marL="33995" marR="33995" marT="33995" marB="33995" anchor="ctr">
                    <a:lnL w="7620" cap="flat" cmpd="sng" algn="ctr">
                      <a:solidFill>
                        <a:srgbClr val="005BE9"/>
                      </a:solidFill>
                      <a:prstDash val="solid"/>
                      <a:round/>
                      <a:headEnd type="none" w="med" len="med"/>
                      <a:tailEnd type="none" w="med" len="med"/>
                    </a:lnL>
                    <a:lnR w="7620" cap="flat" cmpd="sng" algn="ctr">
                      <a:solidFill>
                        <a:srgbClr val="2068E9"/>
                      </a:solidFill>
                      <a:prstDash val="solid"/>
                      <a:round/>
                      <a:headEnd type="none" w="med" len="med"/>
                      <a:tailEnd type="none" w="med" len="med"/>
                    </a:lnR>
                    <a:lnT w="7620" cap="flat" cmpd="sng" algn="ctr">
                      <a:solidFill>
                        <a:srgbClr val="005BE9"/>
                      </a:solidFill>
                      <a:prstDash val="solid"/>
                      <a:round/>
                      <a:headEnd type="none" w="med" len="med"/>
                      <a:tailEnd type="none" w="med" len="med"/>
                    </a:lnT>
                    <a:lnB w="7620" cap="flat" cmpd="sng" algn="ctr">
                      <a:solidFill>
                        <a:srgbClr val="60C8E8"/>
                      </a:solidFill>
                      <a:prstDash val="solid"/>
                      <a:round/>
                      <a:headEnd type="none" w="med" len="med"/>
                      <a:tailEnd type="none" w="med" len="med"/>
                    </a:lnB>
                    <a:solidFill>
                      <a:srgbClr val="F0F9FF"/>
                    </a:solidFill>
                  </a:tcPr>
                </a:tc>
                <a:tc>
                  <a:txBody>
                    <a:bodyPr/>
                    <a:lstStyle/>
                    <a:p>
                      <a:r>
                        <a:rPr lang="en-US" sz="1500">
                          <a:solidFill>
                            <a:srgbClr val="000000"/>
                          </a:solidFill>
                          <a:effectLst/>
                          <a:highlight>
                            <a:srgbClr val="F0F9FF"/>
                          </a:highlight>
                        </a:rPr>
                        <a:t>Its organized approach provides seamless scalability for complex applications.</a:t>
                      </a:r>
                    </a:p>
                  </a:txBody>
                  <a:tcPr marL="33995" marR="33995" marT="33995" marB="33995" anchor="ctr">
                    <a:lnL w="7620" cap="flat" cmpd="sng" algn="ctr">
                      <a:solidFill>
                        <a:srgbClr val="2068E9"/>
                      </a:solidFill>
                      <a:prstDash val="solid"/>
                      <a:round/>
                      <a:headEnd type="none" w="med" len="med"/>
                      <a:tailEnd type="none" w="med" len="med"/>
                    </a:lnL>
                    <a:lnR w="7620" cap="flat" cmpd="sng" algn="ctr">
                      <a:solidFill>
                        <a:srgbClr val="4093E9"/>
                      </a:solidFill>
                      <a:prstDash val="solid"/>
                      <a:round/>
                      <a:headEnd type="none" w="med" len="med"/>
                      <a:tailEnd type="none" w="med" len="med"/>
                    </a:lnR>
                    <a:lnT w="7620" cap="flat" cmpd="sng" algn="ctr">
                      <a:solidFill>
                        <a:srgbClr val="2068E9"/>
                      </a:solidFill>
                      <a:prstDash val="solid"/>
                      <a:round/>
                      <a:headEnd type="none" w="med" len="med"/>
                      <a:tailEnd type="none" w="med" len="med"/>
                    </a:lnT>
                    <a:lnB w="7620" cap="flat" cmpd="sng" algn="ctr">
                      <a:solidFill>
                        <a:srgbClr val="F0CBE8"/>
                      </a:solidFill>
                      <a:prstDash val="solid"/>
                      <a:round/>
                      <a:headEnd type="none" w="med" len="med"/>
                      <a:tailEnd type="none" w="med" len="med"/>
                    </a:lnB>
                    <a:solidFill>
                      <a:srgbClr val="F0F9FF"/>
                    </a:solidFill>
                  </a:tcPr>
                </a:tc>
                <a:tc>
                  <a:txBody>
                    <a:bodyPr/>
                    <a:lstStyle/>
                    <a:p>
                      <a:r>
                        <a:rPr lang="en-US" sz="1500">
                          <a:solidFill>
                            <a:srgbClr val="000000"/>
                          </a:solidFill>
                          <a:effectLst/>
                          <a:highlight>
                            <a:srgbClr val="F0F9FF"/>
                          </a:highlight>
                        </a:rPr>
                        <a:t>High-performance for UI rendering</a:t>
                      </a:r>
                    </a:p>
                  </a:txBody>
                  <a:tcPr marL="33995" marR="33995" marT="33995" marB="33995" anchor="ctr">
                    <a:lnL w="7620" cap="flat" cmpd="sng" algn="ctr">
                      <a:solidFill>
                        <a:srgbClr val="4093E9"/>
                      </a:solidFill>
                      <a:prstDash val="solid"/>
                      <a:round/>
                      <a:headEnd type="none" w="med" len="med"/>
                      <a:tailEnd type="none" w="med" len="med"/>
                    </a:lnL>
                    <a:lnR w="7620" cap="flat" cmpd="sng" algn="ctr">
                      <a:solidFill>
                        <a:srgbClr val="4093E9"/>
                      </a:solidFill>
                      <a:prstDash val="solid"/>
                      <a:round/>
                      <a:headEnd type="none" w="med" len="med"/>
                      <a:tailEnd type="none" w="med" len="med"/>
                    </a:lnR>
                    <a:lnT w="7620" cap="flat" cmpd="sng" algn="ctr">
                      <a:solidFill>
                        <a:srgbClr val="4093E9"/>
                      </a:solidFill>
                      <a:prstDash val="solid"/>
                      <a:round/>
                      <a:headEnd type="none" w="med" len="med"/>
                      <a:tailEnd type="none" w="med" len="med"/>
                    </a:lnT>
                    <a:lnB w="7620" cap="flat" cmpd="sng" algn="ctr">
                      <a:solidFill>
                        <a:srgbClr val="20CCE8"/>
                      </a:solidFill>
                      <a:prstDash val="solid"/>
                      <a:round/>
                      <a:headEnd type="none" w="med" len="med"/>
                      <a:tailEnd type="none" w="med" len="med"/>
                    </a:lnB>
                    <a:solidFill>
                      <a:srgbClr val="F0F9FF"/>
                    </a:solidFill>
                  </a:tcPr>
                </a:tc>
                <a:extLst>
                  <a:ext uri="{0D108BD9-81ED-4DB2-BD59-A6C34878D82A}">
                    <a16:rowId xmlns:a16="http://schemas.microsoft.com/office/drawing/2014/main" val="3992736750"/>
                  </a:ext>
                </a:extLst>
              </a:tr>
              <a:tr h="755567">
                <a:tc>
                  <a:txBody>
                    <a:bodyPr/>
                    <a:lstStyle/>
                    <a:p>
                      <a:r>
                        <a:rPr lang="en-US" sz="2000" b="1" i="0">
                          <a:solidFill>
                            <a:srgbClr val="000000"/>
                          </a:solidFill>
                          <a:effectLst/>
                          <a:highlight>
                            <a:srgbClr val="F0F9FF"/>
                          </a:highlight>
                        </a:rPr>
                        <a:t>SEO-Friendly</a:t>
                      </a:r>
                      <a:endParaRPr lang="en-US" sz="2000">
                        <a:solidFill>
                          <a:srgbClr val="000000"/>
                        </a:solidFill>
                        <a:effectLst/>
                        <a:highlight>
                          <a:srgbClr val="F0F9FF"/>
                        </a:highlight>
                      </a:endParaRPr>
                    </a:p>
                  </a:txBody>
                  <a:tcPr marL="33995" marR="33995" marT="33995" marB="33995" anchor="ctr">
                    <a:lnL w="7620" cap="flat" cmpd="sng" algn="ctr">
                      <a:solidFill>
                        <a:srgbClr val="60C8E8"/>
                      </a:solidFill>
                      <a:prstDash val="solid"/>
                      <a:round/>
                      <a:headEnd type="none" w="med" len="med"/>
                      <a:tailEnd type="none" w="med" len="med"/>
                    </a:lnL>
                    <a:lnR w="7620" cap="flat" cmpd="sng" algn="ctr">
                      <a:solidFill>
                        <a:srgbClr val="F0CBE8"/>
                      </a:solidFill>
                      <a:prstDash val="solid"/>
                      <a:round/>
                      <a:headEnd type="none" w="med" len="med"/>
                      <a:tailEnd type="none" w="med" len="med"/>
                    </a:lnR>
                    <a:lnT w="7620" cap="flat" cmpd="sng" algn="ctr">
                      <a:solidFill>
                        <a:srgbClr val="60C8E8"/>
                      </a:solidFill>
                      <a:prstDash val="solid"/>
                      <a:round/>
                      <a:headEnd type="none" w="med" len="med"/>
                      <a:tailEnd type="none" w="med" len="med"/>
                    </a:lnT>
                    <a:lnB w="7620" cap="flat" cmpd="sng" algn="ctr">
                      <a:solidFill>
                        <a:srgbClr val="E0CFE8"/>
                      </a:solidFill>
                      <a:prstDash val="solid"/>
                      <a:round/>
                      <a:headEnd type="none" w="med" len="med"/>
                      <a:tailEnd type="none" w="med" len="med"/>
                    </a:lnB>
                    <a:solidFill>
                      <a:srgbClr val="F0F9FF"/>
                    </a:solidFill>
                  </a:tcPr>
                </a:tc>
                <a:tc>
                  <a:txBody>
                    <a:bodyPr/>
                    <a:lstStyle/>
                    <a:p>
                      <a:r>
                        <a:rPr lang="en-US" sz="1500">
                          <a:solidFill>
                            <a:srgbClr val="000000"/>
                          </a:solidFill>
                          <a:effectLst/>
                          <a:highlight>
                            <a:srgbClr val="F0F9FF"/>
                          </a:highlight>
                        </a:rPr>
                        <a:t>It provides out-of-the-box support for server-side rendering.</a:t>
                      </a:r>
                    </a:p>
                  </a:txBody>
                  <a:tcPr marL="33995" marR="33995" marT="33995" marB="33995" anchor="ctr">
                    <a:lnL w="7620" cap="flat" cmpd="sng" algn="ctr">
                      <a:solidFill>
                        <a:srgbClr val="F0CBE8"/>
                      </a:solidFill>
                      <a:prstDash val="solid"/>
                      <a:round/>
                      <a:headEnd type="none" w="med" len="med"/>
                      <a:tailEnd type="none" w="med" len="med"/>
                    </a:lnL>
                    <a:lnR w="7620" cap="flat" cmpd="sng" algn="ctr">
                      <a:solidFill>
                        <a:srgbClr val="20CCE8"/>
                      </a:solidFill>
                      <a:prstDash val="solid"/>
                      <a:round/>
                      <a:headEnd type="none" w="med" len="med"/>
                      <a:tailEnd type="none" w="med" len="med"/>
                    </a:lnR>
                    <a:lnT w="7620" cap="flat" cmpd="sng" algn="ctr">
                      <a:solidFill>
                        <a:srgbClr val="F0CBE8"/>
                      </a:solidFill>
                      <a:prstDash val="solid"/>
                      <a:round/>
                      <a:headEnd type="none" w="med" len="med"/>
                      <a:tailEnd type="none" w="med" len="med"/>
                    </a:lnT>
                    <a:lnB w="7620" cap="flat" cmpd="sng" algn="ctr">
                      <a:solidFill>
                        <a:srgbClr val="C0D7E8"/>
                      </a:solidFill>
                      <a:prstDash val="solid"/>
                      <a:round/>
                      <a:headEnd type="none" w="med" len="med"/>
                      <a:tailEnd type="none" w="med" len="med"/>
                    </a:lnB>
                    <a:solidFill>
                      <a:srgbClr val="F0F9FF"/>
                    </a:solidFill>
                  </a:tcPr>
                </a:tc>
                <a:tc>
                  <a:txBody>
                    <a:bodyPr/>
                    <a:lstStyle/>
                    <a:p>
                      <a:r>
                        <a:rPr lang="en-US" sz="1500">
                          <a:solidFill>
                            <a:srgbClr val="000000"/>
                          </a:solidFill>
                          <a:effectLst/>
                          <a:highlight>
                            <a:srgbClr val="F0F9FF"/>
                          </a:highlight>
                        </a:rPr>
                        <a:t>It requires third-party tools for SEO-friendly rendering.</a:t>
                      </a:r>
                    </a:p>
                  </a:txBody>
                  <a:tcPr marL="33995" marR="33995" marT="33995" marB="33995" anchor="ctr">
                    <a:lnL w="7620" cap="flat" cmpd="sng" algn="ctr">
                      <a:solidFill>
                        <a:srgbClr val="20CCE8"/>
                      </a:solidFill>
                      <a:prstDash val="solid"/>
                      <a:round/>
                      <a:headEnd type="none" w="med" len="med"/>
                      <a:tailEnd type="none" w="med" len="med"/>
                    </a:lnL>
                    <a:lnR w="7620" cap="flat" cmpd="sng" algn="ctr">
                      <a:solidFill>
                        <a:srgbClr val="20CCE8"/>
                      </a:solidFill>
                      <a:prstDash val="solid"/>
                      <a:round/>
                      <a:headEnd type="none" w="med" len="med"/>
                      <a:tailEnd type="none" w="med" len="med"/>
                    </a:lnR>
                    <a:lnT w="7620" cap="flat" cmpd="sng" algn="ctr">
                      <a:solidFill>
                        <a:srgbClr val="20CCE8"/>
                      </a:solidFill>
                      <a:prstDash val="solid"/>
                      <a:round/>
                      <a:headEnd type="none" w="med" len="med"/>
                      <a:tailEnd type="none" w="med" len="med"/>
                    </a:lnT>
                    <a:lnB w="7620" cap="flat" cmpd="sng" algn="ctr">
                      <a:solidFill>
                        <a:srgbClr val="A0D9E8"/>
                      </a:solidFill>
                      <a:prstDash val="solid"/>
                      <a:round/>
                      <a:headEnd type="none" w="med" len="med"/>
                      <a:tailEnd type="none" w="med" len="med"/>
                    </a:lnB>
                    <a:solidFill>
                      <a:srgbClr val="F0F9FF"/>
                    </a:solidFill>
                  </a:tcPr>
                </a:tc>
                <a:extLst>
                  <a:ext uri="{0D108BD9-81ED-4DB2-BD59-A6C34878D82A}">
                    <a16:rowId xmlns:a16="http://schemas.microsoft.com/office/drawing/2014/main" val="1757664268"/>
                  </a:ext>
                </a:extLst>
              </a:tr>
              <a:tr h="622232">
                <a:tc>
                  <a:txBody>
                    <a:bodyPr/>
                    <a:lstStyle/>
                    <a:p>
                      <a:r>
                        <a:rPr lang="en-US" sz="2000" b="1" i="0" dirty="0">
                          <a:solidFill>
                            <a:srgbClr val="000000"/>
                          </a:solidFill>
                          <a:effectLst/>
                          <a:highlight>
                            <a:srgbClr val="F0F9FF"/>
                          </a:highlight>
                        </a:rPr>
                        <a:t>Learning Curve</a:t>
                      </a:r>
                      <a:endParaRPr lang="en-US" sz="2000" dirty="0">
                        <a:solidFill>
                          <a:srgbClr val="000000"/>
                        </a:solidFill>
                        <a:effectLst/>
                        <a:highlight>
                          <a:srgbClr val="F0F9FF"/>
                        </a:highlight>
                      </a:endParaRPr>
                    </a:p>
                  </a:txBody>
                  <a:tcPr marL="33995" marR="33995" marT="33995" marB="33995" anchor="ctr">
                    <a:lnL w="7620" cap="flat" cmpd="sng" algn="ctr">
                      <a:solidFill>
                        <a:srgbClr val="E0CFE8"/>
                      </a:solidFill>
                      <a:prstDash val="solid"/>
                      <a:round/>
                      <a:headEnd type="none" w="med" len="med"/>
                      <a:tailEnd type="none" w="med" len="med"/>
                    </a:lnL>
                    <a:lnR w="7620" cap="flat" cmpd="sng" algn="ctr">
                      <a:solidFill>
                        <a:srgbClr val="C0D7E8"/>
                      </a:solidFill>
                      <a:prstDash val="solid"/>
                      <a:round/>
                      <a:headEnd type="none" w="med" len="med"/>
                      <a:tailEnd type="none" w="med" len="med"/>
                    </a:lnR>
                    <a:lnT w="7620" cap="flat" cmpd="sng" algn="ctr">
                      <a:solidFill>
                        <a:srgbClr val="E0CFE8"/>
                      </a:solidFill>
                      <a:prstDash val="solid"/>
                      <a:round/>
                      <a:headEnd type="none" w="med" len="med"/>
                      <a:tailEnd type="none" w="med" len="med"/>
                    </a:lnT>
                    <a:lnB>
                      <a:noFill/>
                    </a:lnB>
                    <a:solidFill>
                      <a:srgbClr val="F0F9FF"/>
                    </a:solidFill>
                  </a:tcPr>
                </a:tc>
                <a:tc>
                  <a:txBody>
                    <a:bodyPr/>
                    <a:lstStyle/>
                    <a:p>
                      <a:r>
                        <a:rPr lang="en-US" sz="1500">
                          <a:solidFill>
                            <a:srgbClr val="000000"/>
                          </a:solidFill>
                          <a:effectLst/>
                          <a:highlight>
                            <a:srgbClr val="F0F9FF"/>
                          </a:highlight>
                        </a:rPr>
                        <a:t>It is a lot easier to learn due to concise and clear syntax.</a:t>
                      </a:r>
                    </a:p>
                  </a:txBody>
                  <a:tcPr marL="33995" marR="33995" marT="33995" marB="33995" anchor="ctr">
                    <a:lnL w="7620" cap="flat" cmpd="sng" algn="ctr">
                      <a:solidFill>
                        <a:srgbClr val="C0D7E8"/>
                      </a:solidFill>
                      <a:prstDash val="solid"/>
                      <a:round/>
                      <a:headEnd type="none" w="med" len="med"/>
                      <a:tailEnd type="none" w="med" len="med"/>
                    </a:lnL>
                    <a:lnR w="7620" cap="flat" cmpd="sng" algn="ctr">
                      <a:solidFill>
                        <a:srgbClr val="A0D9E8"/>
                      </a:solidFill>
                      <a:prstDash val="solid"/>
                      <a:round/>
                      <a:headEnd type="none" w="med" len="med"/>
                      <a:tailEnd type="none" w="med" len="med"/>
                    </a:lnR>
                    <a:lnT w="7620" cap="flat" cmpd="sng" algn="ctr">
                      <a:solidFill>
                        <a:srgbClr val="C0D7E8"/>
                      </a:solidFill>
                      <a:prstDash val="solid"/>
                      <a:round/>
                      <a:headEnd type="none" w="med" len="med"/>
                      <a:tailEnd type="none" w="med" len="med"/>
                    </a:lnT>
                    <a:lnB>
                      <a:noFill/>
                    </a:lnB>
                    <a:solidFill>
                      <a:srgbClr val="F0F9FF"/>
                    </a:solidFill>
                  </a:tcPr>
                </a:tc>
                <a:tc>
                  <a:txBody>
                    <a:bodyPr/>
                    <a:lstStyle/>
                    <a:p>
                      <a:r>
                        <a:rPr lang="en-US" sz="1500" dirty="0">
                          <a:solidFill>
                            <a:srgbClr val="000000"/>
                          </a:solidFill>
                          <a:effectLst/>
                          <a:highlight>
                            <a:srgbClr val="F0F9FF"/>
                          </a:highlight>
                        </a:rPr>
                        <a:t>Familiarity with JavaScript can help to start.</a:t>
                      </a:r>
                    </a:p>
                  </a:txBody>
                  <a:tcPr marL="33995" marR="33995" marT="33995" marB="33995" anchor="ctr">
                    <a:lnL w="7620" cap="flat" cmpd="sng" algn="ctr">
                      <a:solidFill>
                        <a:srgbClr val="A0D9E8"/>
                      </a:solidFill>
                      <a:prstDash val="solid"/>
                      <a:round/>
                      <a:headEnd type="none" w="med" len="med"/>
                      <a:tailEnd type="none" w="med" len="med"/>
                    </a:lnL>
                    <a:lnR w="7620" cap="flat" cmpd="sng" algn="ctr">
                      <a:solidFill>
                        <a:srgbClr val="A0D9E8"/>
                      </a:solidFill>
                      <a:prstDash val="solid"/>
                      <a:round/>
                      <a:headEnd type="none" w="med" len="med"/>
                      <a:tailEnd type="none" w="med" len="med"/>
                    </a:lnR>
                    <a:lnT w="7620" cap="flat" cmpd="sng" algn="ctr">
                      <a:solidFill>
                        <a:srgbClr val="A0D9E8"/>
                      </a:solidFill>
                      <a:prstDash val="solid"/>
                      <a:round/>
                      <a:headEnd type="none" w="med" len="med"/>
                      <a:tailEnd type="none" w="med" len="med"/>
                    </a:lnT>
                    <a:lnB>
                      <a:noFill/>
                    </a:lnB>
                    <a:solidFill>
                      <a:srgbClr val="F0F9FF"/>
                    </a:solidFill>
                  </a:tcPr>
                </a:tc>
                <a:extLst>
                  <a:ext uri="{0D108BD9-81ED-4DB2-BD59-A6C34878D82A}">
                    <a16:rowId xmlns:a16="http://schemas.microsoft.com/office/drawing/2014/main" val="1398596640"/>
                  </a:ext>
                </a:extLst>
              </a:tr>
            </a:tbl>
          </a:graphicData>
        </a:graphic>
      </p:graphicFrame>
    </p:spTree>
    <p:extLst>
      <p:ext uri="{BB962C8B-B14F-4D97-AF65-F5344CB8AC3E}">
        <p14:creationId xmlns:p14="http://schemas.microsoft.com/office/powerpoint/2010/main" val="3842340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7F133-5393-2279-F401-4B0F98748B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28CD620-B5AE-AC43-0576-3F8D80D30EA4}"/>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F434237E-8FC0-AAEF-0DD2-34680C5B6418}"/>
              </a:ext>
            </a:extLst>
          </p:cNvPr>
          <p:cNvPicPr>
            <a:picLocks noChangeAspect="1"/>
          </p:cNvPicPr>
          <p:nvPr/>
        </p:nvPicPr>
        <p:blipFill>
          <a:blip r:embed="rId2"/>
          <a:stretch>
            <a:fillRect/>
          </a:stretch>
        </p:blipFill>
        <p:spPr>
          <a:xfrm>
            <a:off x="491672" y="770022"/>
            <a:ext cx="10369094" cy="4716378"/>
          </a:xfrm>
          <a:prstGeom prst="rect">
            <a:avLst/>
          </a:prstGeom>
        </p:spPr>
      </p:pic>
    </p:spTree>
    <p:extLst>
      <p:ext uri="{BB962C8B-B14F-4D97-AF65-F5344CB8AC3E}">
        <p14:creationId xmlns:p14="http://schemas.microsoft.com/office/powerpoint/2010/main" val="37742051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C2931-390B-EAC7-7855-CED6B93EBBEA}"/>
              </a:ext>
            </a:extLst>
          </p:cNvPr>
          <p:cNvSpPr>
            <a:spLocks noGrp="1"/>
          </p:cNvSpPr>
          <p:nvPr>
            <p:ph type="title"/>
          </p:nvPr>
        </p:nvSpPr>
        <p:spPr/>
        <p:txBody>
          <a:bodyPr/>
          <a:lstStyle/>
          <a:p>
            <a:r>
              <a:rPr lang="en-US" dirty="0"/>
              <a:t>Components of Assessment</a:t>
            </a:r>
          </a:p>
        </p:txBody>
      </p:sp>
      <p:sp>
        <p:nvSpPr>
          <p:cNvPr id="3" name="Content Placeholder 2">
            <a:extLst>
              <a:ext uri="{FF2B5EF4-FFF2-40B4-BE49-F238E27FC236}">
                <a16:creationId xmlns:a16="http://schemas.microsoft.com/office/drawing/2014/main" id="{12936FF5-D8D5-B165-F008-9B85DE6EC653}"/>
              </a:ext>
            </a:extLst>
          </p:cNvPr>
          <p:cNvSpPr>
            <a:spLocks noGrp="1"/>
          </p:cNvSpPr>
          <p:nvPr>
            <p:ph idx="1"/>
          </p:nvPr>
        </p:nvSpPr>
        <p:spPr/>
        <p:txBody>
          <a:bodyPr>
            <a:normAutofit lnSpcReduction="10000"/>
          </a:bodyPr>
          <a:lstStyle/>
          <a:p>
            <a:r>
              <a:rPr lang="en-US" dirty="0"/>
              <a:t>Assignment1 – HTML and CSS</a:t>
            </a:r>
          </a:p>
          <a:p>
            <a:r>
              <a:rPr lang="en-US" dirty="0"/>
              <a:t>Assignment 2 - JS</a:t>
            </a:r>
          </a:p>
          <a:p>
            <a:r>
              <a:rPr lang="en-US" dirty="0"/>
              <a:t>Assignment 3 – Bootstrap, </a:t>
            </a:r>
            <a:r>
              <a:rPr lang="en-US" dirty="0" err="1"/>
              <a:t>jquery</a:t>
            </a:r>
            <a:r>
              <a:rPr lang="en-US" dirty="0"/>
              <a:t>, Django/ react</a:t>
            </a:r>
          </a:p>
          <a:p>
            <a:r>
              <a:rPr lang="en-US" dirty="0"/>
              <a:t>Assignment - Database</a:t>
            </a:r>
          </a:p>
          <a:p>
            <a:r>
              <a:rPr lang="en-US" dirty="0"/>
              <a:t>Lab Assessment  - 15</a:t>
            </a:r>
          </a:p>
          <a:p>
            <a:r>
              <a:rPr lang="en-US" dirty="0"/>
              <a:t>Project evaluation  – 6 M + 9M functionality = 15</a:t>
            </a:r>
          </a:p>
          <a:p>
            <a:pPr marL="0" indent="0">
              <a:buNone/>
            </a:pPr>
            <a:endParaRPr lang="en-US" dirty="0"/>
          </a:p>
          <a:p>
            <a:r>
              <a:rPr lang="en-US" dirty="0" err="1"/>
              <a:t>Midsem</a:t>
            </a:r>
            <a:r>
              <a:rPr lang="en-US" dirty="0"/>
              <a:t> – 20</a:t>
            </a:r>
          </a:p>
          <a:p>
            <a:r>
              <a:rPr lang="en-US" dirty="0" err="1"/>
              <a:t>Endsem</a:t>
            </a:r>
            <a:r>
              <a:rPr lang="en-US" dirty="0"/>
              <a:t> - 30</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161134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67646-E0FC-D0FA-31A7-0A9625FD151B}"/>
              </a:ext>
            </a:extLst>
          </p:cNvPr>
          <p:cNvSpPr>
            <a:spLocks noGrp="1"/>
          </p:cNvSpPr>
          <p:nvPr>
            <p:ph type="title"/>
          </p:nvPr>
        </p:nvSpPr>
        <p:spPr/>
        <p:txBody>
          <a:bodyPr/>
          <a:lstStyle/>
          <a:p>
            <a:r>
              <a:rPr lang="en-US" dirty="0"/>
              <a:t>Main Components</a:t>
            </a:r>
          </a:p>
        </p:txBody>
      </p:sp>
      <p:sp>
        <p:nvSpPr>
          <p:cNvPr id="3" name="Content Placeholder 2">
            <a:extLst>
              <a:ext uri="{FF2B5EF4-FFF2-40B4-BE49-F238E27FC236}">
                <a16:creationId xmlns:a16="http://schemas.microsoft.com/office/drawing/2014/main" id="{ED894556-8338-62A8-EB42-45A1D5DD1C08}"/>
              </a:ext>
            </a:extLst>
          </p:cNvPr>
          <p:cNvSpPr>
            <a:spLocks noGrp="1"/>
          </p:cNvSpPr>
          <p:nvPr>
            <p:ph idx="1"/>
          </p:nvPr>
        </p:nvSpPr>
        <p:spPr/>
        <p:txBody>
          <a:bodyPr/>
          <a:lstStyle/>
          <a:p>
            <a:endParaRPr lang="en-US" dirty="0"/>
          </a:p>
        </p:txBody>
      </p:sp>
      <p:pic>
        <p:nvPicPr>
          <p:cNvPr id="9" name="Picture 8">
            <a:extLst>
              <a:ext uri="{FF2B5EF4-FFF2-40B4-BE49-F238E27FC236}">
                <a16:creationId xmlns:a16="http://schemas.microsoft.com/office/drawing/2014/main" id="{BA936403-1F08-8D62-DB83-5E43E3BE1D0B}"/>
              </a:ext>
            </a:extLst>
          </p:cNvPr>
          <p:cNvPicPr>
            <a:picLocks noChangeAspect="1"/>
          </p:cNvPicPr>
          <p:nvPr/>
        </p:nvPicPr>
        <p:blipFill>
          <a:blip r:embed="rId2"/>
          <a:stretch>
            <a:fillRect/>
          </a:stretch>
        </p:blipFill>
        <p:spPr>
          <a:xfrm>
            <a:off x="5538440" y="1416205"/>
            <a:ext cx="5398060" cy="4818403"/>
          </a:xfrm>
          <a:prstGeom prst="rect">
            <a:avLst/>
          </a:prstGeom>
        </p:spPr>
      </p:pic>
    </p:spTree>
    <p:extLst>
      <p:ext uri="{BB962C8B-B14F-4D97-AF65-F5344CB8AC3E}">
        <p14:creationId xmlns:p14="http://schemas.microsoft.com/office/powerpoint/2010/main" val="3271860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E0F01-D385-A9AA-423F-3B01680CAC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13F0FA-9AEC-10B9-9F01-86BBCC5C256C}"/>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71214639-AE47-F209-0D47-EAAF75ECF163}"/>
              </a:ext>
            </a:extLst>
          </p:cNvPr>
          <p:cNvPicPr>
            <a:picLocks noChangeAspect="1"/>
          </p:cNvPicPr>
          <p:nvPr/>
        </p:nvPicPr>
        <p:blipFill>
          <a:blip r:embed="rId2"/>
          <a:stretch>
            <a:fillRect/>
          </a:stretch>
        </p:blipFill>
        <p:spPr>
          <a:xfrm>
            <a:off x="3408218" y="281767"/>
            <a:ext cx="5569527" cy="6082633"/>
          </a:xfrm>
          <a:prstGeom prst="rect">
            <a:avLst/>
          </a:prstGeom>
        </p:spPr>
      </p:pic>
    </p:spTree>
    <p:extLst>
      <p:ext uri="{BB962C8B-B14F-4D97-AF65-F5344CB8AC3E}">
        <p14:creationId xmlns:p14="http://schemas.microsoft.com/office/powerpoint/2010/main" val="3107386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2755</TotalTime>
  <Words>3513</Words>
  <Application>Microsoft Office PowerPoint</Application>
  <PresentationFormat>Widescreen</PresentationFormat>
  <Paragraphs>309</Paragraphs>
  <Slides>70</Slides>
  <Notes>14</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70</vt:i4>
      </vt:variant>
    </vt:vector>
  </HeadingPairs>
  <TitlesOfParts>
    <vt:vector size="89" baseType="lpstr">
      <vt:lpstr>ADLaM Display</vt:lpstr>
      <vt:lpstr>Arial</vt:lpstr>
      <vt:lpstr>Calibri</vt:lpstr>
      <vt:lpstr>Calibri Light</vt:lpstr>
      <vt:lpstr>Georgia</vt:lpstr>
      <vt:lpstr>Google Sans</vt:lpstr>
      <vt:lpstr>guardian-text-oreilly</vt:lpstr>
      <vt:lpstr>hellix</vt:lpstr>
      <vt:lpstr>Helvetica Neue</vt:lpstr>
      <vt:lpstr>helveticaregular</vt:lpstr>
      <vt:lpstr>IBM Plex Sans</vt:lpstr>
      <vt:lpstr>Inter</vt:lpstr>
      <vt:lpstr>Montserrat</vt:lpstr>
      <vt:lpstr>Nunito</vt:lpstr>
      <vt:lpstr>poppins</vt:lpstr>
      <vt:lpstr>Söhne</vt:lpstr>
      <vt:lpstr>system-ui</vt:lpstr>
      <vt:lpstr>Times New Roman</vt:lpstr>
      <vt:lpstr>Office Theme</vt:lpstr>
      <vt:lpstr>Full Stack Development</vt:lpstr>
      <vt:lpstr>PowerPoint Presentation</vt:lpstr>
      <vt:lpstr>PowerPoint Presentation</vt:lpstr>
      <vt:lpstr>Full Stack Development</vt:lpstr>
      <vt:lpstr>Front end development</vt:lpstr>
      <vt:lpstr>Frontend Languages</vt:lpstr>
      <vt:lpstr>PowerPoint Presentation</vt:lpstr>
      <vt:lpstr>Main Components</vt:lpstr>
      <vt:lpstr>PowerPoint Presentation</vt:lpstr>
      <vt:lpstr>HTML - Hyper Text Markup Language</vt:lpstr>
      <vt:lpstr>CSS- Cascading Style Sheets</vt:lpstr>
      <vt:lpstr>JS- Java Script</vt:lpstr>
      <vt:lpstr>Backend Development</vt:lpstr>
      <vt:lpstr>Backend languages</vt:lpstr>
      <vt:lpstr>DBMS</vt:lpstr>
      <vt:lpstr>Commonly used Databases</vt:lpstr>
      <vt:lpstr>Web Development Frameworks</vt:lpstr>
      <vt:lpstr>PowerPoint Presentation</vt:lpstr>
      <vt:lpstr>Web Development Framework</vt:lpstr>
      <vt:lpstr>PowerPoint Presentation</vt:lpstr>
      <vt:lpstr>Benefits of using Web Development Frameworks </vt:lpstr>
      <vt:lpstr>Types of Web Development Frameworks</vt:lpstr>
      <vt:lpstr>Front end frameworks</vt:lpstr>
      <vt:lpstr>Frontend Frameworks and Libraries</vt:lpstr>
      <vt:lpstr> Back-end frameworks</vt:lpstr>
      <vt:lpstr>Backend Languages and framework</vt:lpstr>
      <vt:lpstr>2023</vt:lpstr>
      <vt:lpstr>Differences</vt:lpstr>
      <vt:lpstr>Web Framework Architecture</vt:lpstr>
      <vt:lpstr>Three- Tier Architecture</vt:lpstr>
      <vt:lpstr>PowerPoint Presentation</vt:lpstr>
      <vt:lpstr>Web Framework Architecture/ pattern</vt:lpstr>
      <vt:lpstr>Model-View-Controller (MVC) Architecture </vt:lpstr>
      <vt:lpstr>In Detail</vt:lpstr>
      <vt:lpstr>MVC pattern</vt:lpstr>
      <vt:lpstr>For e.g. Add an item to cart</vt:lpstr>
      <vt:lpstr>Another Simple eg for MVC architecture</vt:lpstr>
      <vt:lpstr>Generally</vt:lpstr>
      <vt:lpstr>PowerPoint Presentation</vt:lpstr>
      <vt:lpstr>MVP architecture</vt:lpstr>
      <vt:lpstr>MVP architecture</vt:lpstr>
      <vt:lpstr>Benefits of MVP over MVC</vt:lpstr>
      <vt:lpstr>MVP components</vt:lpstr>
      <vt:lpstr>Model-View-ViewModel (MVVM) Architecture</vt:lpstr>
      <vt:lpstr>PowerPoint Presentation</vt:lpstr>
      <vt:lpstr>Model-View-ViewModel (MVVM) Architecture</vt:lpstr>
      <vt:lpstr>PowerPoint Presentation</vt:lpstr>
      <vt:lpstr>PowerPoint Presentation</vt:lpstr>
      <vt:lpstr>PowerPoint Presentation</vt:lpstr>
      <vt:lpstr>Eg</vt:lpstr>
      <vt:lpstr>Benefits of MVVM</vt:lpstr>
      <vt:lpstr>Model View Template (MVT)</vt:lpstr>
      <vt:lpstr>PowerPoint Presentation</vt:lpstr>
      <vt:lpstr>PowerPoint Presentation</vt:lpstr>
      <vt:lpstr>PowerPoint Presentation</vt:lpstr>
      <vt:lpstr>Other terminologies…</vt:lpstr>
      <vt:lpstr>Application Stack </vt:lpstr>
      <vt:lpstr>Technology Stack</vt:lpstr>
      <vt:lpstr>MEAN STACK</vt:lpstr>
      <vt:lpstr>MEAN Stack</vt:lpstr>
      <vt:lpstr>MERN STACK</vt:lpstr>
      <vt:lpstr>MEAN Vs MERN </vt:lpstr>
      <vt:lpstr>Which one to use?</vt:lpstr>
      <vt:lpstr>Other stacks?</vt:lpstr>
      <vt:lpstr>PowerPoint Presentation</vt:lpstr>
      <vt:lpstr>PowerPoint Presentation</vt:lpstr>
      <vt:lpstr>PowerPoint Presentation</vt:lpstr>
      <vt:lpstr>React vs Django</vt:lpstr>
      <vt:lpstr>PowerPoint Presentation</vt:lpstr>
      <vt:lpstr>Components of Assessment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Development Frameworks</dc:title>
  <dc:creator>Ms. Radha D</dc:creator>
  <cp:lastModifiedBy>GURUPRIYA</cp:lastModifiedBy>
  <cp:revision>26</cp:revision>
  <dcterms:created xsi:type="dcterms:W3CDTF">2023-05-06T03:32:38Z</dcterms:created>
  <dcterms:modified xsi:type="dcterms:W3CDTF">2024-07-17T03:26:08Z</dcterms:modified>
</cp:coreProperties>
</file>