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18" r:id="rId2"/>
    <p:sldId id="335" r:id="rId3"/>
    <p:sldId id="337" r:id="rId4"/>
    <p:sldId id="338" r:id="rId5"/>
    <p:sldId id="339" r:id="rId6"/>
    <p:sldId id="340" r:id="rId7"/>
    <p:sldId id="343" r:id="rId8"/>
    <p:sldId id="336" r:id="rId9"/>
    <p:sldId id="341" r:id="rId10"/>
    <p:sldId id="342" r:id="rId11"/>
    <p:sldId id="386" r:id="rId12"/>
    <p:sldId id="344" r:id="rId13"/>
    <p:sldId id="387" r:id="rId14"/>
    <p:sldId id="388" r:id="rId15"/>
    <p:sldId id="333" r:id="rId16"/>
    <p:sldId id="334" r:id="rId17"/>
    <p:sldId id="321" r:id="rId18"/>
    <p:sldId id="323" r:id="rId19"/>
    <p:sldId id="325" r:id="rId20"/>
    <p:sldId id="326" r:id="rId21"/>
    <p:sldId id="328" r:id="rId22"/>
    <p:sldId id="261" r:id="rId23"/>
    <p:sldId id="329" r:id="rId24"/>
    <p:sldId id="330" r:id="rId25"/>
    <p:sldId id="332" r:id="rId26"/>
    <p:sldId id="320" r:id="rId27"/>
    <p:sldId id="331" r:id="rId28"/>
    <p:sldId id="345" r:id="rId29"/>
    <p:sldId id="346" r:id="rId30"/>
    <p:sldId id="353" r:id="rId31"/>
    <p:sldId id="349" r:id="rId32"/>
    <p:sldId id="350" r:id="rId33"/>
    <p:sldId id="352" r:id="rId34"/>
    <p:sldId id="351" r:id="rId35"/>
    <p:sldId id="354" r:id="rId36"/>
    <p:sldId id="355" r:id="rId37"/>
    <p:sldId id="356" r:id="rId38"/>
    <p:sldId id="357" r:id="rId39"/>
    <p:sldId id="358" r:id="rId40"/>
    <p:sldId id="359" r:id="rId41"/>
    <p:sldId id="360" r:id="rId42"/>
    <p:sldId id="362" r:id="rId43"/>
    <p:sldId id="363" r:id="rId44"/>
    <p:sldId id="366" r:id="rId45"/>
    <p:sldId id="364" r:id="rId46"/>
    <p:sldId id="365" r:id="rId47"/>
    <p:sldId id="373" r:id="rId48"/>
    <p:sldId id="374" r:id="rId49"/>
    <p:sldId id="367" r:id="rId50"/>
    <p:sldId id="376" r:id="rId51"/>
    <p:sldId id="379" r:id="rId52"/>
    <p:sldId id="368" r:id="rId53"/>
    <p:sldId id="369" r:id="rId54"/>
    <p:sldId id="370" r:id="rId55"/>
    <p:sldId id="375" r:id="rId56"/>
    <p:sldId id="377" r:id="rId57"/>
    <p:sldId id="378" r:id="rId58"/>
    <p:sldId id="371" r:id="rId59"/>
    <p:sldId id="348" r:id="rId60"/>
    <p:sldId id="361" r:id="rId61"/>
    <p:sldId id="380" r:id="rId62"/>
    <p:sldId id="383" r:id="rId63"/>
    <p:sldId id="382" r:id="rId64"/>
    <p:sldId id="389" r:id="rId65"/>
    <p:sldId id="385" r:id="rId66"/>
    <p:sldId id="381" r:id="rId67"/>
    <p:sldId id="372" r:id="rId68"/>
    <p:sldId id="290" r:id="rId69"/>
    <p:sldId id="311" r:id="rId70"/>
    <p:sldId id="27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B72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32FBA-B469-E3EB-3534-09F71FB5CAAD}" v="14" dt="2024-07-24T08:32:35.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399" autoAdjust="0"/>
  </p:normalViewPr>
  <p:slideViewPr>
    <p:cSldViewPr snapToGrid="0">
      <p:cViewPr varScale="1">
        <p:scale>
          <a:sx n="57" d="100"/>
          <a:sy n="57" d="100"/>
        </p:scale>
        <p:origin x="11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Radha D" userId="S::d_radha@blr.amrita.edu::4126211a-86ba-4121-aa0b-fb26e8af84f7" providerId="AD" clId="Web-{11588360-8E3F-79DD-3D5E-C4363C0B12A4}"/>
    <pc:docChg chg="addSld modSld">
      <pc:chgData name="Dr. Radha D" userId="S::d_radha@blr.amrita.edu::4126211a-86ba-4121-aa0b-fb26e8af84f7" providerId="AD" clId="Web-{11588360-8E3F-79DD-3D5E-C4363C0B12A4}" dt="2024-07-19T09:51:22.055" v="3"/>
      <pc:docMkLst>
        <pc:docMk/>
      </pc:docMkLst>
      <pc:sldChg chg="addSp delSp modSp new">
        <pc:chgData name="Dr. Radha D" userId="S::d_radha@blr.amrita.edu::4126211a-86ba-4121-aa0b-fb26e8af84f7" providerId="AD" clId="Web-{11588360-8E3F-79DD-3D5E-C4363C0B12A4}" dt="2024-07-19T09:49:47.038" v="1"/>
        <pc:sldMkLst>
          <pc:docMk/>
          <pc:sldMk cId="908045532" sldId="387"/>
        </pc:sldMkLst>
        <pc:spChg chg="del">
          <ac:chgData name="Dr. Radha D" userId="S::d_radha@blr.amrita.edu::4126211a-86ba-4121-aa0b-fb26e8af84f7" providerId="AD" clId="Web-{11588360-8E3F-79DD-3D5E-C4363C0B12A4}" dt="2024-07-19T09:49:47.038" v="1"/>
          <ac:spMkLst>
            <pc:docMk/>
            <pc:sldMk cId="908045532" sldId="387"/>
            <ac:spMk id="3" creationId="{E14FD3FB-DBD4-191B-6A9C-EEE72604303D}"/>
          </ac:spMkLst>
        </pc:spChg>
        <pc:picChg chg="add mod ord">
          <ac:chgData name="Dr. Radha D" userId="S::d_radha@blr.amrita.edu::4126211a-86ba-4121-aa0b-fb26e8af84f7" providerId="AD" clId="Web-{11588360-8E3F-79DD-3D5E-C4363C0B12A4}" dt="2024-07-19T09:49:47.038" v="1"/>
          <ac:picMkLst>
            <pc:docMk/>
            <pc:sldMk cId="908045532" sldId="387"/>
            <ac:picMk id="4" creationId="{138863C2-44D1-0D2A-5052-228CEF38F025}"/>
          </ac:picMkLst>
        </pc:picChg>
      </pc:sldChg>
      <pc:sldChg chg="addSp delSp modSp new">
        <pc:chgData name="Dr. Radha D" userId="S::d_radha@blr.amrita.edu::4126211a-86ba-4121-aa0b-fb26e8af84f7" providerId="AD" clId="Web-{11588360-8E3F-79DD-3D5E-C4363C0B12A4}" dt="2024-07-19T09:51:22.055" v="3"/>
        <pc:sldMkLst>
          <pc:docMk/>
          <pc:sldMk cId="536879547" sldId="388"/>
        </pc:sldMkLst>
        <pc:spChg chg="del">
          <ac:chgData name="Dr. Radha D" userId="S::d_radha@blr.amrita.edu::4126211a-86ba-4121-aa0b-fb26e8af84f7" providerId="AD" clId="Web-{11588360-8E3F-79DD-3D5E-C4363C0B12A4}" dt="2024-07-19T09:51:22.055" v="3"/>
          <ac:spMkLst>
            <pc:docMk/>
            <pc:sldMk cId="536879547" sldId="388"/>
            <ac:spMk id="3" creationId="{6C07699F-1ADA-BB8C-43F4-A34C2DCD465F}"/>
          </ac:spMkLst>
        </pc:spChg>
        <pc:picChg chg="add mod ord">
          <ac:chgData name="Dr. Radha D" userId="S::d_radha@blr.amrita.edu::4126211a-86ba-4121-aa0b-fb26e8af84f7" providerId="AD" clId="Web-{11588360-8E3F-79DD-3D5E-C4363C0B12A4}" dt="2024-07-19T09:51:22.055" v="3"/>
          <ac:picMkLst>
            <pc:docMk/>
            <pc:sldMk cId="536879547" sldId="388"/>
            <ac:picMk id="4" creationId="{8A532F8D-1FE3-BC5F-3E6C-9F44284487CE}"/>
          </ac:picMkLst>
        </pc:picChg>
      </pc:sldChg>
    </pc:docChg>
  </pc:docChgLst>
  <pc:docChgLst>
    <pc:chgData name="Dr. Radha D" userId="S::d_radha@blr.amrita.edu::4126211a-86ba-4121-aa0b-fb26e8af84f7" providerId="AD" clId="Web-{04232FBA-B469-E3EB-3534-09F71FB5CAAD}"/>
    <pc:docChg chg="modSld">
      <pc:chgData name="Dr. Radha D" userId="S::d_radha@blr.amrita.edu::4126211a-86ba-4121-aa0b-fb26e8af84f7" providerId="AD" clId="Web-{04232FBA-B469-E3EB-3534-09F71FB5CAAD}" dt="2024-07-24T08:22:55.091" v="12" actId="20577"/>
      <pc:docMkLst>
        <pc:docMk/>
      </pc:docMkLst>
      <pc:sldChg chg="modSp">
        <pc:chgData name="Dr. Radha D" userId="S::d_radha@blr.amrita.edu::4126211a-86ba-4121-aa0b-fb26e8af84f7" providerId="AD" clId="Web-{04232FBA-B469-E3EB-3534-09F71FB5CAAD}" dt="2024-07-24T08:22:55.091" v="12" actId="20577"/>
        <pc:sldMkLst>
          <pc:docMk/>
          <pc:sldMk cId="380904390" sldId="321"/>
        </pc:sldMkLst>
        <pc:spChg chg="mod">
          <ac:chgData name="Dr. Radha D" userId="S::d_radha@blr.amrita.edu::4126211a-86ba-4121-aa0b-fb26e8af84f7" providerId="AD" clId="Web-{04232FBA-B469-E3EB-3534-09F71FB5CAAD}" dt="2024-07-24T08:22:55.091" v="12" actId="20577"/>
          <ac:spMkLst>
            <pc:docMk/>
            <pc:sldMk cId="380904390" sldId="321"/>
            <ac:spMk id="3" creationId="{19C5056B-0B02-A87C-4677-9C9D26948C0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7B09B2-2D40-4516-AA50-96F4553DCBD9}" type="datetimeFigureOut">
              <a:rPr lang="en-US" smtClean="0"/>
              <a:t>7/11/2025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264E-FB3B-463A-9EE2-CE69146D79E5}" type="slidenum">
              <a:rPr lang="en-US" smtClean="0"/>
              <a:t>‹#›</a:t>
            </a:fld>
            <a:endParaRPr lang="en-US"/>
          </a:p>
        </p:txBody>
      </p:sp>
    </p:spTree>
    <p:extLst>
      <p:ext uri="{BB962C8B-B14F-4D97-AF65-F5344CB8AC3E}">
        <p14:creationId xmlns:p14="http://schemas.microsoft.com/office/powerpoint/2010/main" val="284574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URL uniform resource locator, resources are webpages, images text documents etc.. </a:t>
            </a:r>
            <a:r>
              <a:rPr lang="en-US" dirty="0" err="1"/>
              <a:t>http+encryption</a:t>
            </a:r>
            <a:r>
              <a:rPr lang="en-US" dirty="0"/>
              <a:t>  </a:t>
            </a:r>
            <a:r>
              <a:rPr lang="en-US" dirty="0" err="1"/>
              <a:t>document.body.contentEditable</a:t>
            </a:r>
            <a:r>
              <a:rPr lang="en-US" dirty="0"/>
              <a:t>=true</a:t>
            </a:r>
          </a:p>
        </p:txBody>
      </p:sp>
      <p:sp>
        <p:nvSpPr>
          <p:cNvPr id="4" name="Slide Number Placeholder 3"/>
          <p:cNvSpPr>
            <a:spLocks noGrp="1"/>
          </p:cNvSpPr>
          <p:nvPr>
            <p:ph type="sldNum" sz="quarter" idx="5"/>
          </p:nvPr>
        </p:nvSpPr>
        <p:spPr/>
        <p:txBody>
          <a:bodyPr/>
          <a:lstStyle/>
          <a:p>
            <a:fld id="{0AAB264E-FB3B-463A-9EE2-CE69146D79E5}" type="slidenum">
              <a:rPr lang="en-US" smtClean="0"/>
              <a:t>2</a:t>
            </a:fld>
            <a:endParaRPr lang="en-US"/>
          </a:p>
        </p:txBody>
      </p:sp>
    </p:spTree>
    <p:extLst>
      <p:ext uri="{BB962C8B-B14F-4D97-AF65-F5344CB8AC3E}">
        <p14:creationId xmlns:p14="http://schemas.microsoft.com/office/powerpoint/2010/main" val="2139542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https://developer.chrome.com/docs/devtools/performance/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https://www.youtube.com/watch?v=Uuaue9odUEo&amp;t=11s</a:t>
            </a:r>
          </a:p>
          <a:p>
            <a:endParaRPr lang="en-US" dirty="0"/>
          </a:p>
        </p:txBody>
      </p:sp>
      <p:sp>
        <p:nvSpPr>
          <p:cNvPr id="4" name="Slide Number Placeholder 3"/>
          <p:cNvSpPr>
            <a:spLocks noGrp="1"/>
          </p:cNvSpPr>
          <p:nvPr>
            <p:ph type="sldNum" sz="quarter" idx="5"/>
          </p:nvPr>
        </p:nvSpPr>
        <p:spPr/>
        <p:txBody>
          <a:bodyPr/>
          <a:lstStyle/>
          <a:p>
            <a:fld id="{0AAB264E-FB3B-463A-9EE2-CE69146D79E5}" type="slidenum">
              <a:rPr lang="en-US" smtClean="0"/>
              <a:t>59</a:t>
            </a:fld>
            <a:endParaRPr lang="en-US"/>
          </a:p>
        </p:txBody>
      </p:sp>
    </p:spTree>
    <p:extLst>
      <p:ext uri="{BB962C8B-B14F-4D97-AF65-F5344CB8AC3E}">
        <p14:creationId xmlns:p14="http://schemas.microsoft.com/office/powerpoint/2010/main" val="199958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“https://formsubmit.com/your@email.com” https://www.youtube.com/watch?v=iSobU_DjNN4</a:t>
            </a:r>
          </a:p>
        </p:txBody>
      </p:sp>
      <p:sp>
        <p:nvSpPr>
          <p:cNvPr id="4" name="Slide Number Placeholder 3"/>
          <p:cNvSpPr>
            <a:spLocks noGrp="1"/>
          </p:cNvSpPr>
          <p:nvPr>
            <p:ph type="sldNum" sz="quarter" idx="5"/>
          </p:nvPr>
        </p:nvSpPr>
        <p:spPr/>
        <p:txBody>
          <a:bodyPr/>
          <a:lstStyle/>
          <a:p>
            <a:fld id="{0AAB264E-FB3B-463A-9EE2-CE69146D79E5}" type="slidenum">
              <a:rPr lang="en-US" smtClean="0"/>
              <a:t>62</a:t>
            </a:fld>
            <a:endParaRPr lang="en-US"/>
          </a:p>
        </p:txBody>
      </p:sp>
    </p:spTree>
    <p:extLst>
      <p:ext uri="{BB962C8B-B14F-4D97-AF65-F5344CB8AC3E}">
        <p14:creationId xmlns:p14="http://schemas.microsoft.com/office/powerpoint/2010/main" val="31334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code 200 successful or OK</a:t>
            </a:r>
          </a:p>
        </p:txBody>
      </p:sp>
      <p:sp>
        <p:nvSpPr>
          <p:cNvPr id="4" name="Slide Number Placeholder 3"/>
          <p:cNvSpPr>
            <a:spLocks noGrp="1"/>
          </p:cNvSpPr>
          <p:nvPr>
            <p:ph type="sldNum" sz="quarter" idx="5"/>
          </p:nvPr>
        </p:nvSpPr>
        <p:spPr/>
        <p:txBody>
          <a:bodyPr/>
          <a:lstStyle/>
          <a:p>
            <a:fld id="{0AAB264E-FB3B-463A-9EE2-CE69146D79E5}" type="slidenum">
              <a:rPr lang="en-US" smtClean="0"/>
              <a:t>3</a:t>
            </a:fld>
            <a:endParaRPr lang="en-US"/>
          </a:p>
        </p:txBody>
      </p:sp>
    </p:spTree>
    <p:extLst>
      <p:ext uri="{BB962C8B-B14F-4D97-AF65-F5344CB8AC3E}">
        <p14:creationId xmlns:p14="http://schemas.microsoft.com/office/powerpoint/2010/main" val="1417125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http requests to server</a:t>
            </a:r>
          </a:p>
        </p:txBody>
      </p:sp>
      <p:sp>
        <p:nvSpPr>
          <p:cNvPr id="4" name="Slide Number Placeholder 3"/>
          <p:cNvSpPr>
            <a:spLocks noGrp="1"/>
          </p:cNvSpPr>
          <p:nvPr>
            <p:ph type="sldNum" sz="quarter" idx="5"/>
          </p:nvPr>
        </p:nvSpPr>
        <p:spPr/>
        <p:txBody>
          <a:bodyPr/>
          <a:lstStyle/>
          <a:p>
            <a:fld id="{0AAB264E-FB3B-463A-9EE2-CE69146D79E5}" type="slidenum">
              <a:rPr lang="en-US" smtClean="0"/>
              <a:t>5</a:t>
            </a:fld>
            <a:endParaRPr lang="en-US"/>
          </a:p>
        </p:txBody>
      </p:sp>
    </p:spTree>
    <p:extLst>
      <p:ext uri="{BB962C8B-B14F-4D97-AF65-F5344CB8AC3E}">
        <p14:creationId xmlns:p14="http://schemas.microsoft.com/office/powerpoint/2010/main" val="3496924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of html objects DOM</a:t>
            </a:r>
          </a:p>
        </p:txBody>
      </p:sp>
      <p:sp>
        <p:nvSpPr>
          <p:cNvPr id="4" name="Slide Number Placeholder 3"/>
          <p:cNvSpPr>
            <a:spLocks noGrp="1"/>
          </p:cNvSpPr>
          <p:nvPr>
            <p:ph type="sldNum" sz="quarter" idx="5"/>
          </p:nvPr>
        </p:nvSpPr>
        <p:spPr/>
        <p:txBody>
          <a:bodyPr/>
          <a:lstStyle/>
          <a:p>
            <a:fld id="{0AAB264E-FB3B-463A-9EE2-CE69146D79E5}" type="slidenum">
              <a:rPr lang="en-US" smtClean="0"/>
              <a:t>10</a:t>
            </a:fld>
            <a:endParaRPr lang="en-US"/>
          </a:p>
        </p:txBody>
      </p:sp>
    </p:spTree>
    <p:extLst>
      <p:ext uri="{BB962C8B-B14F-4D97-AF65-F5344CB8AC3E}">
        <p14:creationId xmlns:p14="http://schemas.microsoft.com/office/powerpoint/2010/main" val="1289196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 text, images and other contents using tags</a:t>
            </a:r>
          </a:p>
        </p:txBody>
      </p:sp>
      <p:sp>
        <p:nvSpPr>
          <p:cNvPr id="4" name="Slide Number Placeholder 3"/>
          <p:cNvSpPr>
            <a:spLocks noGrp="1"/>
          </p:cNvSpPr>
          <p:nvPr>
            <p:ph type="sldNum" sz="quarter" idx="5"/>
          </p:nvPr>
        </p:nvSpPr>
        <p:spPr/>
        <p:txBody>
          <a:bodyPr/>
          <a:lstStyle/>
          <a:p>
            <a:fld id="{7BB6475C-E85C-4060-8B6C-D8BF97EDD790}" type="slidenum">
              <a:rPr lang="en-US" smtClean="0"/>
              <a:t>17</a:t>
            </a:fld>
            <a:endParaRPr lang="en-US"/>
          </a:p>
        </p:txBody>
      </p:sp>
    </p:spTree>
    <p:extLst>
      <p:ext uri="{BB962C8B-B14F-4D97-AF65-F5344CB8AC3E}">
        <p14:creationId xmlns:p14="http://schemas.microsoft.com/office/powerpoint/2010/main" val="3674862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6475C-E85C-4060-8B6C-D8BF97EDD790}" type="slidenum">
              <a:rPr lang="en-US" smtClean="0"/>
              <a:t>21</a:t>
            </a:fld>
            <a:endParaRPr lang="en-US"/>
          </a:p>
        </p:txBody>
      </p:sp>
    </p:spTree>
    <p:extLst>
      <p:ext uri="{BB962C8B-B14F-4D97-AF65-F5344CB8AC3E}">
        <p14:creationId xmlns:p14="http://schemas.microsoft.com/office/powerpoint/2010/main" val="17732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44D156-0191-7FE7-AA80-F2BE8C61140E}"/>
              </a:ext>
            </a:extLst>
          </p:cNvPr>
          <p:cNvSpPr>
            <a:spLocks noGrp="1" noChangeArrowheads="1"/>
          </p:cNvSpPr>
          <p:nvPr>
            <p:ph type="sldNum" sz="quarter" idx="5"/>
          </p:nvPr>
        </p:nvSpPr>
        <p:spPr>
          <a:ln/>
        </p:spPr>
        <p:txBody>
          <a:bodyPr/>
          <a:lstStyle/>
          <a:p>
            <a:fld id="{0D57224E-E454-419A-8B30-23EE0F5F29EC}" type="slidenum">
              <a:rPr lang="en-US" altLang="en-US"/>
              <a:pPr/>
              <a:t>22</a:t>
            </a:fld>
            <a:endParaRPr lang="en-US" altLang="en-US"/>
          </a:p>
        </p:txBody>
      </p:sp>
      <p:sp>
        <p:nvSpPr>
          <p:cNvPr id="25602" name="Rectangle 2">
            <a:extLst>
              <a:ext uri="{FF2B5EF4-FFF2-40B4-BE49-F238E27FC236}">
                <a16:creationId xmlns:a16="http://schemas.microsoft.com/office/drawing/2014/main" id="{BC5804F0-36B5-2518-DDB9-63CD76892A13}"/>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167D7E17-35DB-0E58-6B69-1549835390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C0D0E"/>
                </a:solidFill>
                <a:effectLst/>
                <a:latin typeface="-apple-system"/>
              </a:rPr>
              <a:t>None of &lt;</a:t>
            </a:r>
            <a:r>
              <a:rPr lang="en-US" b="0" i="0" dirty="0" err="1">
                <a:solidFill>
                  <a:srgbClr val="0C0D0E"/>
                </a:solidFill>
                <a:effectLst/>
                <a:latin typeface="-apple-system"/>
              </a:rPr>
              <a:t>img</a:t>
            </a:r>
            <a:r>
              <a:rPr lang="en-US" b="0" i="0" dirty="0">
                <a:solidFill>
                  <a:srgbClr val="0C0D0E"/>
                </a:solidFill>
                <a:effectLst/>
                <a:latin typeface="-apple-system"/>
              </a:rPr>
              <a:t> /&gt;, &lt;input /&gt; or &lt;button /&gt; are HTML tags. They're XHTML tags. HTML tags never have a / before the closing &gt;. &lt;</a:t>
            </a:r>
            <a:r>
              <a:rPr lang="en-US" b="0" i="0" dirty="0" err="1">
                <a:solidFill>
                  <a:srgbClr val="0C0D0E"/>
                </a:solidFill>
                <a:effectLst/>
                <a:latin typeface="-apple-system"/>
              </a:rPr>
              <a:t>br</a:t>
            </a:r>
            <a:r>
              <a:rPr lang="en-US" b="0" i="0" dirty="0">
                <a:solidFill>
                  <a:srgbClr val="0C0D0E"/>
                </a:solidFill>
                <a:effectLst/>
                <a:latin typeface="-apple-system"/>
              </a:rPr>
              <a:t>/&gt;</a:t>
            </a:r>
            <a:endParaRPr lang="en-US" dirty="0"/>
          </a:p>
          <a:p>
            <a:endParaRPr lang="en-US" dirty="0"/>
          </a:p>
        </p:txBody>
      </p:sp>
      <p:sp>
        <p:nvSpPr>
          <p:cNvPr id="4" name="Slide Number Placeholder 3"/>
          <p:cNvSpPr>
            <a:spLocks noGrp="1"/>
          </p:cNvSpPr>
          <p:nvPr>
            <p:ph type="sldNum" sz="quarter" idx="5"/>
          </p:nvPr>
        </p:nvSpPr>
        <p:spPr/>
        <p:txBody>
          <a:bodyPr/>
          <a:lstStyle/>
          <a:p>
            <a:fld id="{0AAB264E-FB3B-463A-9EE2-CE69146D79E5}" type="slidenum">
              <a:rPr lang="en-US" smtClean="0"/>
              <a:t>24</a:t>
            </a:fld>
            <a:endParaRPr lang="en-US"/>
          </a:p>
        </p:txBody>
      </p:sp>
    </p:spTree>
    <p:extLst>
      <p:ext uri="{BB962C8B-B14F-4D97-AF65-F5344CB8AC3E}">
        <p14:creationId xmlns:p14="http://schemas.microsoft.com/office/powerpoint/2010/main" val="3763029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AB264E-FB3B-463A-9EE2-CE69146D79E5}" type="slidenum">
              <a:rPr lang="en-US" smtClean="0"/>
              <a:t>25</a:t>
            </a:fld>
            <a:endParaRPr lang="en-US"/>
          </a:p>
        </p:txBody>
      </p:sp>
    </p:spTree>
    <p:extLst>
      <p:ext uri="{BB962C8B-B14F-4D97-AF65-F5344CB8AC3E}">
        <p14:creationId xmlns:p14="http://schemas.microsoft.com/office/powerpoint/2010/main" val="2083316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8ED5-3D64-B243-EE0F-2F65FE2D7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A77CE7-3D05-78C6-D677-7B94C0E597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2D3A4A-C709-F21A-960C-14381397582C}"/>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5" name="Footer Placeholder 4">
            <a:extLst>
              <a:ext uri="{FF2B5EF4-FFF2-40B4-BE49-F238E27FC236}">
                <a16:creationId xmlns:a16="http://schemas.microsoft.com/office/drawing/2014/main" id="{309D037C-1DD9-7E38-F85E-F8F7A382B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DCA0F-21CF-C366-B159-5CA499CDDC5F}"/>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3038395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895E-CFC3-0EA9-6EB3-D2D6B3F96A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68B15B-B29B-AC1D-EB25-79DBABB29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C129A-F837-E708-CEB5-7F47F254583A}"/>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5" name="Footer Placeholder 4">
            <a:extLst>
              <a:ext uri="{FF2B5EF4-FFF2-40B4-BE49-F238E27FC236}">
                <a16:creationId xmlns:a16="http://schemas.microsoft.com/office/drawing/2014/main" id="{4DD574C3-3712-8548-966F-B2E8F8CE35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79706-8CD6-36DE-84D2-0A7CFB248D90}"/>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3618706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930EE4-9C5D-5B78-A756-D00CB4DFDE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0915BE-6C63-0987-2E8B-9DCDC48735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F5BA2-606E-4A9A-0951-76FBC8A026A1}"/>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5" name="Footer Placeholder 4">
            <a:extLst>
              <a:ext uri="{FF2B5EF4-FFF2-40B4-BE49-F238E27FC236}">
                <a16:creationId xmlns:a16="http://schemas.microsoft.com/office/drawing/2014/main" id="{4193ABB3-7FDF-D84E-C05A-AB012A400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DBA80-29DE-5C54-4C66-81F393292556}"/>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320787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153C-A789-35C7-88FB-1A330A77EDAC}"/>
              </a:ext>
            </a:extLst>
          </p:cNvPr>
          <p:cNvSpPr>
            <a:spLocks noGrp="1"/>
          </p:cNvSpPr>
          <p:nvPr>
            <p:ph type="title"/>
          </p:nvPr>
        </p:nvSpPr>
        <p:spPr/>
        <p:txBody>
          <a:bodyPr/>
          <a:lstStyle>
            <a:lvl1pPr>
              <a:defRPr>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D14C6466-DA49-E129-C5F4-156C67B202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FE91E-919B-5490-80FC-B19F40A95A03}"/>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5" name="Footer Placeholder 4">
            <a:extLst>
              <a:ext uri="{FF2B5EF4-FFF2-40B4-BE49-F238E27FC236}">
                <a16:creationId xmlns:a16="http://schemas.microsoft.com/office/drawing/2014/main" id="{9B006EF8-132A-97AE-4ADF-89CEE765EF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C5C30-45A3-984C-97BE-B11CC7FA7D61}"/>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282439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8999-6661-5C48-A107-88632F452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5CE9C9-25C6-4EA2-4417-E7E90CB8F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D1F35D-C06F-68CE-6BB2-7E0C8BE8FA18}"/>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5" name="Footer Placeholder 4">
            <a:extLst>
              <a:ext uri="{FF2B5EF4-FFF2-40B4-BE49-F238E27FC236}">
                <a16:creationId xmlns:a16="http://schemas.microsoft.com/office/drawing/2014/main" id="{79188FB6-FFBC-EDF5-84D7-CA0672579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3D3AC-3D9C-71BA-C55D-CBD6E9D44B98}"/>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23959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1D65-A360-A770-3833-55CD971A6F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E64F7-9F92-43E3-D065-708EC99654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26A8D0-4F9B-BE5F-3666-CDF7ACCD29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0B387B-8AEA-FE6C-665F-68A5A80BF6A8}"/>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6" name="Footer Placeholder 5">
            <a:extLst>
              <a:ext uri="{FF2B5EF4-FFF2-40B4-BE49-F238E27FC236}">
                <a16:creationId xmlns:a16="http://schemas.microsoft.com/office/drawing/2014/main" id="{A78189E9-D621-C007-D26D-D983259C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4DC94-71BB-E069-4CFB-3ADEB9A5AFB9}"/>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207752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5573-1465-A5E2-41AB-1FD6674559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C90D53-0CD5-C737-1B68-2E0FFAFA94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8C7B89-F271-CD3D-859F-382C8D43AB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B5D562-4051-8CA1-0F66-E3AFF0A48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42976-CE50-8511-8238-ED3061A53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6A55D6-A114-AC56-954C-3F0FC928A4F9}"/>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8" name="Footer Placeholder 7">
            <a:extLst>
              <a:ext uri="{FF2B5EF4-FFF2-40B4-BE49-F238E27FC236}">
                <a16:creationId xmlns:a16="http://schemas.microsoft.com/office/drawing/2014/main" id="{7E63729F-DA7C-A812-A60D-109516788F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9B9FAF-4C50-0913-7A31-21DD605D1A6E}"/>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2531538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F61A-C8D9-9081-7415-8F26012030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7C142-5178-BA93-544E-5A560648FC0C}"/>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4" name="Footer Placeholder 3">
            <a:extLst>
              <a:ext uri="{FF2B5EF4-FFF2-40B4-BE49-F238E27FC236}">
                <a16:creationId xmlns:a16="http://schemas.microsoft.com/office/drawing/2014/main" id="{ABC846DB-E262-BD84-A2D9-DEC886E2FA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880DE-A8DA-4BCE-7CE9-2EF5DD90E7CB}"/>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173273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65C5DB-F672-2DA9-34D3-7916BF5BA145}"/>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3" name="Footer Placeholder 2">
            <a:extLst>
              <a:ext uri="{FF2B5EF4-FFF2-40B4-BE49-F238E27FC236}">
                <a16:creationId xmlns:a16="http://schemas.microsoft.com/office/drawing/2014/main" id="{BA1F25D7-9A09-B263-91C0-A3F9FDB83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B487A4-27CE-2BDD-891B-169997595771}"/>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978301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44AC-8E9C-AFB5-DAB3-D758F1F451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4017A-68D8-7255-9DDD-15F905ED6A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ABE5EE-A929-6C32-BF12-41A0E2152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A9407-54CF-0FF1-082C-FC928CCECC80}"/>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6" name="Footer Placeholder 5">
            <a:extLst>
              <a:ext uri="{FF2B5EF4-FFF2-40B4-BE49-F238E27FC236}">
                <a16:creationId xmlns:a16="http://schemas.microsoft.com/office/drawing/2014/main" id="{293CDC34-C0B0-3BD3-C84B-0898F080F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2FDE5-8CF2-022D-D06D-A3DC0A9C3FB0}"/>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138688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0F167-D675-A699-A8B4-C1065184C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4F238E-9529-B9D1-1F83-3963B1668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4FEB75-73E5-BBBE-594B-1F72F7015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D1A12-3B1A-1779-A451-29B7A8DD0CF2}"/>
              </a:ext>
            </a:extLst>
          </p:cNvPr>
          <p:cNvSpPr>
            <a:spLocks noGrp="1"/>
          </p:cNvSpPr>
          <p:nvPr>
            <p:ph type="dt" sz="half" idx="10"/>
          </p:nvPr>
        </p:nvSpPr>
        <p:spPr/>
        <p:txBody>
          <a:bodyPr/>
          <a:lstStyle/>
          <a:p>
            <a:fld id="{DDD9367E-90A9-425D-A446-674355E938F3}" type="datetimeFigureOut">
              <a:rPr lang="en-US" smtClean="0"/>
              <a:t>7/11/2025</a:t>
            </a:fld>
            <a:endParaRPr lang="en-US"/>
          </a:p>
        </p:txBody>
      </p:sp>
      <p:sp>
        <p:nvSpPr>
          <p:cNvPr id="6" name="Footer Placeholder 5">
            <a:extLst>
              <a:ext uri="{FF2B5EF4-FFF2-40B4-BE49-F238E27FC236}">
                <a16:creationId xmlns:a16="http://schemas.microsoft.com/office/drawing/2014/main" id="{993B43A2-0069-F356-8064-6272A065E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286A9-8319-1B7C-0AD9-5E9784ECE980}"/>
              </a:ext>
            </a:extLst>
          </p:cNvPr>
          <p:cNvSpPr>
            <a:spLocks noGrp="1"/>
          </p:cNvSpPr>
          <p:nvPr>
            <p:ph type="sldNum" sz="quarter" idx="12"/>
          </p:nvPr>
        </p:nvSpPr>
        <p:spPr/>
        <p:txBody>
          <a:bodyPr/>
          <a:lstStyle/>
          <a:p>
            <a:fld id="{5121E0C5-D6D5-4E0A-BA02-D9EC6E8D3E25}" type="slidenum">
              <a:rPr lang="en-US" smtClean="0"/>
              <a:t>‹#›</a:t>
            </a:fld>
            <a:endParaRPr lang="en-US"/>
          </a:p>
        </p:txBody>
      </p:sp>
    </p:spTree>
    <p:extLst>
      <p:ext uri="{BB962C8B-B14F-4D97-AF65-F5344CB8AC3E}">
        <p14:creationId xmlns:p14="http://schemas.microsoft.com/office/powerpoint/2010/main" val="97685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3C8BFF-61EA-9E5C-0B1C-3B8D60AEC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D0A88A-42B3-EFB3-C50F-BE078D223F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986C5-F987-D298-059B-B064815E3B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9367E-90A9-425D-A446-674355E938F3}" type="datetimeFigureOut">
              <a:rPr lang="en-US" smtClean="0"/>
              <a:t>7/11/2025</a:t>
            </a:fld>
            <a:endParaRPr lang="en-US"/>
          </a:p>
        </p:txBody>
      </p:sp>
      <p:sp>
        <p:nvSpPr>
          <p:cNvPr id="5" name="Footer Placeholder 4">
            <a:extLst>
              <a:ext uri="{FF2B5EF4-FFF2-40B4-BE49-F238E27FC236}">
                <a16:creationId xmlns:a16="http://schemas.microsoft.com/office/drawing/2014/main" id="{0BC765A1-2E76-051B-C9FA-BF12E7027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F2075A-E52A-7997-FED1-400027B7A2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1E0C5-D6D5-4E0A-BA02-D9EC6E8D3E25}" type="slidenum">
              <a:rPr lang="en-US" smtClean="0"/>
              <a:t>‹#›</a:t>
            </a:fld>
            <a:endParaRPr lang="en-US"/>
          </a:p>
        </p:txBody>
      </p:sp>
    </p:spTree>
    <p:extLst>
      <p:ext uri="{BB962C8B-B14F-4D97-AF65-F5344CB8AC3E}">
        <p14:creationId xmlns:p14="http://schemas.microsoft.com/office/powerpoint/2010/main" val="100198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quietfunglowinglight.neverssl.com/onlin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amrita.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mozilla.org/en-US/docs/Glossary/Browser" TargetMode="External"/><Relationship Id="rId2" Type="http://schemas.openxmlformats.org/officeDocument/2006/relationships/hyperlink" Target="https://developer.mozilla.org/en-US/docs/Glossary/Search_engin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developer.mozilla.org/en-US/docs/Web/HTML/Element/meta" TargetMode="External"/><Relationship Id="rId3" Type="http://schemas.openxmlformats.org/officeDocument/2006/relationships/hyperlink" Target="https://developer.mozilla.org/en-US/docs/Web/HTML/Element/head" TargetMode="External"/><Relationship Id="rId7" Type="http://schemas.openxmlformats.org/officeDocument/2006/relationships/hyperlink" Target="https://developer.mozilla.org/en-US/docs/Web/HTML/Element/link" TargetMode="External"/><Relationship Id="rId2" Type="http://schemas.openxmlformats.org/officeDocument/2006/relationships/hyperlink" Target="https://developer.mozilla.org/en-US/docs/Web/HTML/Element/bas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style" TargetMode="External"/><Relationship Id="rId5" Type="http://schemas.openxmlformats.org/officeDocument/2006/relationships/hyperlink" Target="https://developer.mozilla.org/en-US/docs/Web/HTML/Element/script" TargetMode="External"/><Relationship Id="rId10" Type="http://schemas.openxmlformats.org/officeDocument/2006/relationships/hyperlink" Target="https://developer.mozilla.org/en-US/docs/Glossary/Browser" TargetMode="External"/><Relationship Id="rId4" Type="http://schemas.openxmlformats.org/officeDocument/2006/relationships/hyperlink" Target="https://developer.mozilla.org/en-US/docs/Web/HTML/Element/title" TargetMode="External"/><Relationship Id="rId9" Type="http://schemas.openxmlformats.org/officeDocument/2006/relationships/hyperlink" Target="https://developer.mozilla.org/en-US/docs/Glossary/Metadata"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mozilla.org/en-US/docs/Web/HTML/Element/bod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developer.mozilla.org/en-US/docs/Web/HTML/Element/header" TargetMode="External"/><Relationship Id="rId13" Type="http://schemas.openxmlformats.org/officeDocument/2006/relationships/hyperlink" Target="https://developer.mozilla.org/en-US/docs/Web/HTML/Element/search" TargetMode="External"/><Relationship Id="rId3" Type="http://schemas.openxmlformats.org/officeDocument/2006/relationships/hyperlink" Target="https://developer.mozilla.org/en-US/docs/Web/HTML/Element/article" TargetMode="External"/><Relationship Id="rId7" Type="http://schemas.openxmlformats.org/officeDocument/2006/relationships/hyperlink" Target="https://developer.mozilla.org/en-US/docs/Web/HTML/Element/Heading_Elements" TargetMode="External"/><Relationship Id="rId12" Type="http://schemas.openxmlformats.org/officeDocument/2006/relationships/hyperlink" Target="https://developer.mozilla.org/en-US/docs/Web/HTML/Element/section" TargetMode="External"/><Relationship Id="rId2" Type="http://schemas.openxmlformats.org/officeDocument/2006/relationships/hyperlink" Target="https://developer.mozilla.org/en-US/docs/Web/HTML/Element/address"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Content_categories#sectioning_content" TargetMode="External"/><Relationship Id="rId11" Type="http://schemas.openxmlformats.org/officeDocument/2006/relationships/hyperlink" Target="https://developer.mozilla.org/en-US/docs/Web/HTML/Element/nav" TargetMode="External"/><Relationship Id="rId5" Type="http://schemas.openxmlformats.org/officeDocument/2006/relationships/hyperlink" Target="https://developer.mozilla.org/en-US/docs/Web/HTML/Element/footer" TargetMode="External"/><Relationship Id="rId10" Type="http://schemas.openxmlformats.org/officeDocument/2006/relationships/hyperlink" Target="https://developer.mozilla.org/en-US/docs/Web/HTML/Element/main" TargetMode="External"/><Relationship Id="rId4" Type="http://schemas.openxmlformats.org/officeDocument/2006/relationships/hyperlink" Target="https://developer.mozilla.org/en-US/docs/Web/HTML/Element/aside" TargetMode="External"/><Relationship Id="rId9" Type="http://schemas.openxmlformats.org/officeDocument/2006/relationships/hyperlink" Target="https://developer.mozilla.org/en-US/docs/Web/HTML/Element/hgroup"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www.w3schools.com/tags/tag_img.asp" TargetMode="External"/><Relationship Id="rId3" Type="http://schemas.openxmlformats.org/officeDocument/2006/relationships/hyperlink" Target="https://developer.mozilla.org/en-US/docs/Glossary/Hyperlink" TargetMode="External"/><Relationship Id="rId7" Type="http://schemas.openxmlformats.org/officeDocument/2006/relationships/hyperlink" Target="https://developer.mozilla.org/en-US/docs/Web/HTML/Element/map" TargetMode="External"/><Relationship Id="rId2" Type="http://schemas.openxmlformats.org/officeDocument/2006/relationships/hyperlink" Target="https://developer.mozilla.org/en-US/docs/Web/HTML/Element/area"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HTML/Element/img" TargetMode="External"/><Relationship Id="rId11" Type="http://schemas.openxmlformats.org/officeDocument/2006/relationships/hyperlink" Target="https://developer.mozilla.org/en-US/docs/Web/HTML/Element/video" TargetMode="External"/><Relationship Id="rId5" Type="http://schemas.openxmlformats.org/officeDocument/2006/relationships/hyperlink" Target="https://developer.mozilla.org/en-US/docs/Web/API/MediaStream" TargetMode="External"/><Relationship Id="rId10" Type="http://schemas.openxmlformats.org/officeDocument/2006/relationships/hyperlink" Target="https://developer.mozilla.org/en-US/docs/Web/API/WebVTT_API" TargetMode="External"/><Relationship Id="rId4" Type="http://schemas.openxmlformats.org/officeDocument/2006/relationships/hyperlink" Target="https://developer.mozilla.org/en-US/docs/Web/HTML/Element/audio" TargetMode="External"/><Relationship Id="rId9" Type="http://schemas.openxmlformats.org/officeDocument/2006/relationships/hyperlink" Target="https://developer.mozilla.org/en-US/docs/Web/HTML/Element/trac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w3schools.com/tags/tag_input.asp"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geeksforgeeks.org/html-input-tag"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developer.chrome.com/docs/devtools/performanc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headspin.io/blog/chrome-devtools-a-complete-guid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formsubmit.co/?utm_source=formsubmit.co&amp;utm_medium=site%20link&amp;utm_campaign=submission%20pag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30DB-EEB8-3011-1F55-380F4E1D3787}"/>
              </a:ext>
            </a:extLst>
          </p:cNvPr>
          <p:cNvSpPr>
            <a:spLocks noGrp="1"/>
          </p:cNvSpPr>
          <p:nvPr>
            <p:ph type="title"/>
          </p:nvPr>
        </p:nvSpPr>
        <p:spPr/>
        <p:txBody>
          <a:bodyPr/>
          <a:lstStyle/>
          <a:p>
            <a:pPr algn="ctr"/>
            <a:r>
              <a:rPr lang="en-US" dirty="0"/>
              <a:t>FRONT END DEVELOPMENT</a:t>
            </a:r>
          </a:p>
        </p:txBody>
      </p:sp>
      <p:sp>
        <p:nvSpPr>
          <p:cNvPr id="3" name="Content Placeholder 2">
            <a:extLst>
              <a:ext uri="{FF2B5EF4-FFF2-40B4-BE49-F238E27FC236}">
                <a16:creationId xmlns:a16="http://schemas.microsoft.com/office/drawing/2014/main" id="{208CCC84-CCB0-0865-1FC4-8F329EB3E620}"/>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79DFD391-04AA-E2F5-B224-59BA983BF8BA}"/>
              </a:ext>
            </a:extLst>
          </p:cNvPr>
          <p:cNvSpPr txBox="1"/>
          <p:nvPr/>
        </p:nvSpPr>
        <p:spPr>
          <a:xfrm flipH="1">
            <a:off x="1814263" y="1747806"/>
            <a:ext cx="8005461" cy="4708981"/>
          </a:xfrm>
          <a:prstGeom prst="rect">
            <a:avLst/>
          </a:prstGeom>
          <a:noFill/>
        </p:spPr>
        <p:txBody>
          <a:bodyPr wrap="square" rtlCol="0">
            <a:spAutoFit/>
          </a:bodyPr>
          <a:lstStyle/>
          <a:p>
            <a:pPr algn="ctr"/>
            <a:r>
              <a:rPr lang="en-US" sz="6000" dirty="0">
                <a:latin typeface="ADLaM Display" panose="02010000000000000000" pitchFamily="2" charset="0"/>
                <a:ea typeface="ADLaM Display" panose="02010000000000000000" pitchFamily="2" charset="0"/>
                <a:cs typeface="ADLaM Display" panose="02010000000000000000" pitchFamily="2" charset="0"/>
              </a:rPr>
              <a:t>Working of a web page,</a:t>
            </a:r>
          </a:p>
          <a:p>
            <a:pPr algn="ctr"/>
            <a:r>
              <a:rPr lang="en-US" sz="6000" dirty="0">
                <a:latin typeface="ADLaM Display" panose="02010000000000000000" pitchFamily="2" charset="0"/>
                <a:ea typeface="ADLaM Display" panose="02010000000000000000" pitchFamily="2" charset="0"/>
                <a:cs typeface="ADLaM Display" panose="02010000000000000000" pitchFamily="2" charset="0"/>
              </a:rPr>
              <a:t>HTML,</a:t>
            </a:r>
          </a:p>
          <a:p>
            <a:pPr algn="ctr"/>
            <a:r>
              <a:rPr lang="en-US" sz="6000" dirty="0">
                <a:latin typeface="ADLaM Display" panose="02010000000000000000" pitchFamily="2" charset="0"/>
                <a:ea typeface="ADLaM Display" panose="02010000000000000000" pitchFamily="2" charset="0"/>
                <a:cs typeface="ADLaM Display" panose="02010000000000000000" pitchFamily="2" charset="0"/>
              </a:rPr>
              <a:t>CSS,</a:t>
            </a:r>
          </a:p>
          <a:p>
            <a:pPr algn="ctr"/>
            <a:r>
              <a:rPr lang="en-US" sz="6000" dirty="0" err="1">
                <a:latin typeface="ADLaM Display" panose="02010000000000000000" pitchFamily="2" charset="0"/>
                <a:ea typeface="ADLaM Display" panose="02010000000000000000" pitchFamily="2" charset="0"/>
                <a:cs typeface="ADLaM Display" panose="02010000000000000000" pitchFamily="2" charset="0"/>
              </a:rPr>
              <a:t>Javascript</a:t>
            </a:r>
            <a:endParaRPr lang="en-US" sz="60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2874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A59B-9467-D2E3-C550-C648DCB484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F12B1C-579D-B723-1558-9DF4F051DBB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4ACB68F-D655-10E5-C9D3-214DF15B0A7D}"/>
              </a:ext>
            </a:extLst>
          </p:cNvPr>
          <p:cNvPicPr>
            <a:picLocks noChangeAspect="1"/>
          </p:cNvPicPr>
          <p:nvPr/>
        </p:nvPicPr>
        <p:blipFill>
          <a:blip r:embed="rId3"/>
          <a:stretch>
            <a:fillRect/>
          </a:stretch>
        </p:blipFill>
        <p:spPr>
          <a:xfrm>
            <a:off x="1815344" y="1860109"/>
            <a:ext cx="6129121" cy="3468976"/>
          </a:xfrm>
          <a:prstGeom prst="rect">
            <a:avLst/>
          </a:prstGeom>
        </p:spPr>
      </p:pic>
    </p:spTree>
    <p:extLst>
      <p:ext uri="{BB962C8B-B14F-4D97-AF65-F5344CB8AC3E}">
        <p14:creationId xmlns:p14="http://schemas.microsoft.com/office/powerpoint/2010/main" val="1378440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8042-3A79-1A7C-67DE-E819FE4132B7}"/>
              </a:ext>
            </a:extLst>
          </p:cNvPr>
          <p:cNvSpPr>
            <a:spLocks noGrp="1"/>
          </p:cNvSpPr>
          <p:nvPr>
            <p:ph type="title"/>
          </p:nvPr>
        </p:nvSpPr>
        <p:spPr/>
        <p:txBody>
          <a:bodyPr/>
          <a:lstStyle/>
          <a:p>
            <a:r>
              <a:rPr lang="en-US" dirty="0"/>
              <a:t>HTTP vs HTTPS</a:t>
            </a:r>
          </a:p>
        </p:txBody>
      </p:sp>
      <p:sp>
        <p:nvSpPr>
          <p:cNvPr id="3" name="Content Placeholder 2">
            <a:extLst>
              <a:ext uri="{FF2B5EF4-FFF2-40B4-BE49-F238E27FC236}">
                <a16:creationId xmlns:a16="http://schemas.microsoft.com/office/drawing/2014/main" id="{C310B5C8-5E57-475D-AED6-C1FC6AF01CB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5E0433B-903F-2515-CB30-E6AEFA721B42}"/>
              </a:ext>
            </a:extLst>
          </p:cNvPr>
          <p:cNvPicPr>
            <a:picLocks noChangeAspect="1"/>
          </p:cNvPicPr>
          <p:nvPr/>
        </p:nvPicPr>
        <p:blipFill>
          <a:blip r:embed="rId2"/>
          <a:stretch>
            <a:fillRect/>
          </a:stretch>
        </p:blipFill>
        <p:spPr>
          <a:xfrm>
            <a:off x="1156712" y="1847713"/>
            <a:ext cx="7979931" cy="4149964"/>
          </a:xfrm>
          <a:prstGeom prst="rect">
            <a:avLst/>
          </a:prstGeom>
        </p:spPr>
      </p:pic>
    </p:spTree>
    <p:extLst>
      <p:ext uri="{BB962C8B-B14F-4D97-AF65-F5344CB8AC3E}">
        <p14:creationId xmlns:p14="http://schemas.microsoft.com/office/powerpoint/2010/main" val="143236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C72B-F7F7-F55B-551F-35D4F3AD1AD3}"/>
              </a:ext>
            </a:extLst>
          </p:cNvPr>
          <p:cNvSpPr>
            <a:spLocks noGrp="1"/>
          </p:cNvSpPr>
          <p:nvPr>
            <p:ph type="title"/>
          </p:nvPr>
        </p:nvSpPr>
        <p:spPr/>
        <p:txBody>
          <a:bodyPr/>
          <a:lstStyle/>
          <a:p>
            <a:r>
              <a:rPr lang="en-US" dirty="0"/>
              <a:t>Try and check in browser</a:t>
            </a:r>
          </a:p>
        </p:txBody>
      </p:sp>
      <p:sp>
        <p:nvSpPr>
          <p:cNvPr id="3" name="Content Placeholder 2">
            <a:extLst>
              <a:ext uri="{FF2B5EF4-FFF2-40B4-BE49-F238E27FC236}">
                <a16:creationId xmlns:a16="http://schemas.microsoft.com/office/drawing/2014/main" id="{91625452-38D3-F590-2E64-FAB735603B75}"/>
              </a:ext>
            </a:extLst>
          </p:cNvPr>
          <p:cNvSpPr>
            <a:spLocks noGrp="1"/>
          </p:cNvSpPr>
          <p:nvPr>
            <p:ph idx="1"/>
          </p:nvPr>
        </p:nvSpPr>
        <p:spPr/>
        <p:txBody>
          <a:bodyPr/>
          <a:lstStyle/>
          <a:p>
            <a:r>
              <a:rPr lang="en-US" dirty="0"/>
              <a:t>Inspect the network traffic etc..</a:t>
            </a:r>
          </a:p>
          <a:p>
            <a:endParaRPr lang="en-US" dirty="0"/>
          </a:p>
          <a:p>
            <a:r>
              <a:rPr lang="en-US" dirty="0">
                <a:hlinkClick r:id="rId2"/>
              </a:rPr>
              <a:t>http://quietfunglowinglight.neverssl.com/online/</a:t>
            </a:r>
            <a:r>
              <a:rPr lang="en-US" dirty="0"/>
              <a:t> - http page vs https page</a:t>
            </a:r>
          </a:p>
        </p:txBody>
      </p:sp>
    </p:spTree>
    <p:extLst>
      <p:ext uri="{BB962C8B-B14F-4D97-AF65-F5344CB8AC3E}">
        <p14:creationId xmlns:p14="http://schemas.microsoft.com/office/powerpoint/2010/main" val="4144886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16D7-B3D4-0395-5B2F-E841875CFEB9}"/>
              </a:ext>
            </a:extLst>
          </p:cNvPr>
          <p:cNvSpPr>
            <a:spLocks noGrp="1"/>
          </p:cNvSpPr>
          <p:nvPr>
            <p:ph type="title"/>
          </p:nvPr>
        </p:nvSpPr>
        <p:spPr/>
        <p:txBody>
          <a:bodyPr/>
          <a:lstStyle/>
          <a:p>
            <a:endParaRPr lang="en-US"/>
          </a:p>
        </p:txBody>
      </p:sp>
      <p:pic>
        <p:nvPicPr>
          <p:cNvPr id="4" name="Content Placeholder 3" descr="A white background with black text&#10;&#10;Description automatically generated">
            <a:extLst>
              <a:ext uri="{FF2B5EF4-FFF2-40B4-BE49-F238E27FC236}">
                <a16:creationId xmlns:a16="http://schemas.microsoft.com/office/drawing/2014/main" id="{138863C2-44D1-0D2A-5052-228CEF38F025}"/>
              </a:ext>
            </a:extLst>
          </p:cNvPr>
          <p:cNvPicPr>
            <a:picLocks noGrp="1" noChangeAspect="1"/>
          </p:cNvPicPr>
          <p:nvPr>
            <p:ph idx="1"/>
          </p:nvPr>
        </p:nvPicPr>
        <p:blipFill>
          <a:blip r:embed="rId2"/>
          <a:stretch>
            <a:fillRect/>
          </a:stretch>
        </p:blipFill>
        <p:spPr>
          <a:xfrm>
            <a:off x="1366837" y="2615406"/>
            <a:ext cx="9458325" cy="2771775"/>
          </a:xfrm>
        </p:spPr>
      </p:pic>
    </p:spTree>
    <p:extLst>
      <p:ext uri="{BB962C8B-B14F-4D97-AF65-F5344CB8AC3E}">
        <p14:creationId xmlns:p14="http://schemas.microsoft.com/office/powerpoint/2010/main" val="90804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7512-E677-8B24-0D3F-1953518DDE97}"/>
              </a:ext>
            </a:extLst>
          </p:cNvPr>
          <p:cNvSpPr>
            <a:spLocks noGrp="1"/>
          </p:cNvSpPr>
          <p:nvPr>
            <p:ph type="title"/>
          </p:nvPr>
        </p:nvSpPr>
        <p:spPr/>
        <p:txBody>
          <a:bodyPr/>
          <a:lstStyle/>
          <a:p>
            <a:endParaRPr lang="en-US"/>
          </a:p>
        </p:txBody>
      </p:sp>
      <p:pic>
        <p:nvPicPr>
          <p:cNvPr id="4" name="Content Placeholder 3" descr="A white text on a white background&#10;&#10;Description automatically generated">
            <a:extLst>
              <a:ext uri="{FF2B5EF4-FFF2-40B4-BE49-F238E27FC236}">
                <a16:creationId xmlns:a16="http://schemas.microsoft.com/office/drawing/2014/main" id="{8A532F8D-1FE3-BC5F-3E6C-9F44284487CE}"/>
              </a:ext>
            </a:extLst>
          </p:cNvPr>
          <p:cNvPicPr>
            <a:picLocks noGrp="1" noChangeAspect="1"/>
          </p:cNvPicPr>
          <p:nvPr>
            <p:ph idx="1"/>
          </p:nvPr>
        </p:nvPicPr>
        <p:blipFill>
          <a:blip r:embed="rId2"/>
          <a:stretch>
            <a:fillRect/>
          </a:stretch>
        </p:blipFill>
        <p:spPr>
          <a:xfrm>
            <a:off x="1822364" y="1825625"/>
            <a:ext cx="8547271" cy="4351338"/>
          </a:xfrm>
        </p:spPr>
      </p:pic>
    </p:spTree>
    <p:extLst>
      <p:ext uri="{BB962C8B-B14F-4D97-AF65-F5344CB8AC3E}">
        <p14:creationId xmlns:p14="http://schemas.microsoft.com/office/powerpoint/2010/main" val="53687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8B4E-4A13-06BF-2650-9AFFDC4BAB77}"/>
              </a:ext>
            </a:extLst>
          </p:cNvPr>
          <p:cNvSpPr>
            <a:spLocks noGrp="1"/>
          </p:cNvSpPr>
          <p:nvPr>
            <p:ph type="title"/>
          </p:nvPr>
        </p:nvSpPr>
        <p:spPr/>
        <p:txBody>
          <a:bodyPr/>
          <a:lstStyle/>
          <a:p>
            <a:r>
              <a:rPr lang="en-US" dirty="0"/>
              <a:t>Web page development</a:t>
            </a:r>
          </a:p>
        </p:txBody>
      </p:sp>
      <p:pic>
        <p:nvPicPr>
          <p:cNvPr id="5" name="Content Placeholder 4">
            <a:extLst>
              <a:ext uri="{FF2B5EF4-FFF2-40B4-BE49-F238E27FC236}">
                <a16:creationId xmlns:a16="http://schemas.microsoft.com/office/drawing/2014/main" id="{6969EB3B-AEF7-A0B5-E341-5873DABCA6EB}"/>
              </a:ext>
            </a:extLst>
          </p:cNvPr>
          <p:cNvPicPr>
            <a:picLocks noGrp="1" noChangeAspect="1"/>
          </p:cNvPicPr>
          <p:nvPr>
            <p:ph idx="1"/>
          </p:nvPr>
        </p:nvPicPr>
        <p:blipFill>
          <a:blip r:embed="rId2"/>
          <a:stretch>
            <a:fillRect/>
          </a:stretch>
        </p:blipFill>
        <p:spPr>
          <a:xfrm>
            <a:off x="1520890" y="2334638"/>
            <a:ext cx="8933594" cy="3416148"/>
          </a:xfrm>
        </p:spPr>
      </p:pic>
    </p:spTree>
    <p:extLst>
      <p:ext uri="{BB962C8B-B14F-4D97-AF65-F5344CB8AC3E}">
        <p14:creationId xmlns:p14="http://schemas.microsoft.com/office/powerpoint/2010/main" val="135807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522E-5737-FB9F-7330-419374A65242}"/>
              </a:ext>
            </a:extLst>
          </p:cNvPr>
          <p:cNvSpPr>
            <a:spLocks noGrp="1"/>
          </p:cNvSpPr>
          <p:nvPr>
            <p:ph type="title"/>
          </p:nvPr>
        </p:nvSpPr>
        <p:spPr/>
        <p:txBody>
          <a:bodyPr/>
          <a:lstStyle/>
          <a:p>
            <a:r>
              <a:rPr lang="en-US" dirty="0"/>
              <a:t>Front end Languages</a:t>
            </a:r>
          </a:p>
        </p:txBody>
      </p:sp>
      <p:sp>
        <p:nvSpPr>
          <p:cNvPr id="3" name="Content Placeholder 2">
            <a:extLst>
              <a:ext uri="{FF2B5EF4-FFF2-40B4-BE49-F238E27FC236}">
                <a16:creationId xmlns:a16="http://schemas.microsoft.com/office/drawing/2014/main" id="{0DCF033A-CE8A-AC23-A220-EBBABA1BD346}"/>
              </a:ext>
            </a:extLst>
          </p:cNvPr>
          <p:cNvSpPr>
            <a:spLocks noGrp="1"/>
          </p:cNvSpPr>
          <p:nvPr>
            <p:ph idx="1"/>
          </p:nvPr>
        </p:nvSpPr>
        <p:spPr/>
        <p:txBody>
          <a:bodyPr>
            <a:normAutofit/>
          </a:bodyPr>
          <a:lstStyle/>
          <a:p>
            <a:pPr marL="0" indent="0">
              <a:buNone/>
            </a:pPr>
            <a:r>
              <a:rPr lang="en-US" sz="3600" b="1" dirty="0"/>
              <a:t>HTML, </a:t>
            </a:r>
          </a:p>
          <a:p>
            <a:pPr marL="0" indent="0">
              <a:buNone/>
            </a:pPr>
            <a:r>
              <a:rPr lang="en-US" sz="3600" b="1" dirty="0"/>
              <a:t>CSS, </a:t>
            </a:r>
          </a:p>
          <a:p>
            <a:pPr marL="0" indent="0">
              <a:buNone/>
            </a:pPr>
            <a:r>
              <a:rPr lang="en-US" sz="3600" b="1" dirty="0"/>
              <a:t>JavaScript</a:t>
            </a:r>
          </a:p>
        </p:txBody>
      </p:sp>
    </p:spTree>
    <p:extLst>
      <p:ext uri="{BB962C8B-B14F-4D97-AF65-F5344CB8AC3E}">
        <p14:creationId xmlns:p14="http://schemas.microsoft.com/office/powerpoint/2010/main" val="1792774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1A9E-0279-20C3-121A-4671372A8591}"/>
              </a:ext>
            </a:extLst>
          </p:cNvPr>
          <p:cNvSpPr>
            <a:spLocks noGrp="1"/>
          </p:cNvSpPr>
          <p:nvPr>
            <p:ph type="title"/>
          </p:nvPr>
        </p:nvSpPr>
        <p:spPr/>
        <p:txBody>
          <a:bodyPr/>
          <a:lstStyle/>
          <a:p>
            <a:r>
              <a:rPr lang="en-US" dirty="0"/>
              <a:t>HTML</a:t>
            </a:r>
          </a:p>
        </p:txBody>
      </p:sp>
      <p:sp>
        <p:nvSpPr>
          <p:cNvPr id="3" name="Content Placeholder 2">
            <a:extLst>
              <a:ext uri="{FF2B5EF4-FFF2-40B4-BE49-F238E27FC236}">
                <a16:creationId xmlns:a16="http://schemas.microsoft.com/office/drawing/2014/main" id="{19C5056B-0B02-A87C-4677-9C9D26948C0C}"/>
              </a:ext>
            </a:extLst>
          </p:cNvPr>
          <p:cNvSpPr>
            <a:spLocks noGrp="1"/>
          </p:cNvSpPr>
          <p:nvPr>
            <p:ph idx="1"/>
          </p:nvPr>
        </p:nvSpPr>
        <p:spPr>
          <a:xfrm>
            <a:off x="838200" y="1750499"/>
            <a:ext cx="11162650" cy="4426464"/>
          </a:xfrm>
        </p:spPr>
        <p:txBody>
          <a:bodyPr vert="horz" lIns="91440" tIns="45720" rIns="91440" bIns="45720" rtlCol="0" anchor="t">
            <a:normAutofit/>
          </a:bodyPr>
          <a:lstStyle/>
          <a:p>
            <a:r>
              <a:rPr lang="en-US" dirty="0" err="1">
                <a:highlight>
                  <a:srgbClr val="FFFF00"/>
                </a:highlight>
              </a:rPr>
              <a:t>HyperText</a:t>
            </a:r>
            <a:r>
              <a:rPr lang="en-US" dirty="0">
                <a:highlight>
                  <a:srgbClr val="FFFF00"/>
                </a:highlight>
              </a:rPr>
              <a:t> </a:t>
            </a:r>
            <a:r>
              <a:rPr lang="en-US" dirty="0">
                <a:highlight>
                  <a:srgbClr val="FF0000"/>
                </a:highlight>
              </a:rPr>
              <a:t>Markup</a:t>
            </a:r>
            <a:r>
              <a:rPr lang="en-US" dirty="0"/>
              <a:t> Language         - </a:t>
            </a:r>
            <a:r>
              <a:rPr lang="en-US" dirty="0">
                <a:highlight>
                  <a:srgbClr val="FFFF00"/>
                </a:highlight>
              </a:rPr>
              <a:t>links that connect web pages to 	</a:t>
            </a:r>
            <a:r>
              <a:rPr lang="en-US" dirty="0"/>
              <a:t>					         </a:t>
            </a:r>
            <a:r>
              <a:rPr lang="en-US" dirty="0">
                <a:highlight>
                  <a:srgbClr val="FFFF00"/>
                </a:highlight>
              </a:rPr>
              <a:t>      one another</a:t>
            </a:r>
          </a:p>
          <a:p>
            <a:pPr lvl="2"/>
            <a:endParaRPr lang="en-US" dirty="0">
              <a:highlight>
                <a:srgbClr val="FFFF00"/>
              </a:highlight>
            </a:endParaRPr>
          </a:p>
          <a:p>
            <a:pPr marL="3657600" lvl="8" indent="0">
              <a:buNone/>
            </a:pPr>
            <a:r>
              <a:rPr lang="en-US" sz="2800" dirty="0"/>
              <a:t>                    </a:t>
            </a:r>
            <a:r>
              <a:rPr lang="en-US" sz="2800" dirty="0">
                <a:highlight>
                  <a:srgbClr val="FF0000"/>
                </a:highlight>
              </a:rPr>
              <a:t>to annotate text, images and other     </a:t>
            </a:r>
          </a:p>
          <a:p>
            <a:pPr marL="3657600" lvl="8" indent="0">
              <a:buNone/>
            </a:pPr>
            <a:r>
              <a:rPr lang="en-US" sz="2800" dirty="0"/>
              <a:t>                    </a:t>
            </a:r>
            <a:r>
              <a:rPr lang="en-US" sz="2800" dirty="0">
                <a:highlight>
                  <a:srgbClr val="FF0000"/>
                </a:highlight>
              </a:rPr>
              <a:t>content to display in a web browser</a:t>
            </a:r>
          </a:p>
          <a:p>
            <a:endParaRPr lang="en-US" dirty="0"/>
          </a:p>
          <a:p>
            <a:r>
              <a:rPr lang="en-US" altLang="en-US" dirty="0"/>
              <a:t>Language that drives web pages in WWW</a:t>
            </a:r>
          </a:p>
          <a:p>
            <a:r>
              <a:rPr lang="en-US" dirty="0"/>
              <a:t>Basic building block of the Web</a:t>
            </a:r>
          </a:p>
          <a:p>
            <a:r>
              <a:rPr lang="en-US" dirty="0"/>
              <a:t>Defines structure of the web content</a:t>
            </a:r>
          </a:p>
        </p:txBody>
      </p:sp>
    </p:spTree>
    <p:extLst>
      <p:ext uri="{BB962C8B-B14F-4D97-AF65-F5344CB8AC3E}">
        <p14:creationId xmlns:p14="http://schemas.microsoft.com/office/powerpoint/2010/main" val="38090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4E5728B-9EDB-3073-FD3F-1E8EE6AA5B63}"/>
              </a:ext>
            </a:extLst>
          </p:cNvPr>
          <p:cNvSpPr>
            <a:spLocks noGrp="1" noChangeArrowheads="1"/>
          </p:cNvSpPr>
          <p:nvPr>
            <p:ph type="title"/>
          </p:nvPr>
        </p:nvSpPr>
        <p:spPr/>
        <p:txBody>
          <a:bodyPr/>
          <a:lstStyle/>
          <a:p>
            <a:r>
              <a:rPr lang="en-US" altLang="en-US"/>
              <a:t>Words to remember</a:t>
            </a:r>
          </a:p>
        </p:txBody>
      </p:sp>
      <p:sp>
        <p:nvSpPr>
          <p:cNvPr id="61443" name="Rectangle 3">
            <a:extLst>
              <a:ext uri="{FF2B5EF4-FFF2-40B4-BE49-F238E27FC236}">
                <a16:creationId xmlns:a16="http://schemas.microsoft.com/office/drawing/2014/main" id="{FBB718C7-B37A-66AA-4E86-DDDFEA299ADC}"/>
              </a:ext>
            </a:extLst>
          </p:cNvPr>
          <p:cNvSpPr>
            <a:spLocks noGrp="1" noChangeArrowheads="1"/>
          </p:cNvSpPr>
          <p:nvPr>
            <p:ph type="body" idx="1"/>
          </p:nvPr>
        </p:nvSpPr>
        <p:spPr/>
        <p:txBody>
          <a:bodyPr/>
          <a:lstStyle/>
          <a:p>
            <a:pPr>
              <a:lnSpc>
                <a:spcPct val="90000"/>
              </a:lnSpc>
            </a:pPr>
            <a:r>
              <a:rPr lang="en-US" altLang="en-US" dirty="0"/>
              <a:t>Tag</a:t>
            </a:r>
          </a:p>
          <a:p>
            <a:pPr lvl="1">
              <a:lnSpc>
                <a:spcPct val="90000"/>
              </a:lnSpc>
            </a:pPr>
            <a:r>
              <a:rPr lang="en-US" altLang="en-US" dirty="0"/>
              <a:t>Used to specify special regions to the web browser. Tags look like this: &lt;tag&gt; </a:t>
            </a:r>
          </a:p>
          <a:p>
            <a:pPr>
              <a:lnSpc>
                <a:spcPct val="90000"/>
              </a:lnSpc>
            </a:pPr>
            <a:r>
              <a:rPr lang="en-US" altLang="en-US" dirty="0"/>
              <a:t>Element</a:t>
            </a:r>
          </a:p>
          <a:p>
            <a:pPr lvl="1">
              <a:lnSpc>
                <a:spcPct val="90000"/>
              </a:lnSpc>
            </a:pPr>
            <a:r>
              <a:rPr lang="en-US" altLang="en-US" dirty="0"/>
              <a:t>A complete tag, having an opening &lt;tag&gt; and a closing &lt;/tag&gt;. </a:t>
            </a:r>
          </a:p>
          <a:p>
            <a:pPr>
              <a:lnSpc>
                <a:spcPct val="90000"/>
              </a:lnSpc>
            </a:pPr>
            <a:r>
              <a:rPr lang="en-US" altLang="en-US" dirty="0"/>
              <a:t>Attribute</a:t>
            </a:r>
          </a:p>
          <a:p>
            <a:pPr lvl="1">
              <a:lnSpc>
                <a:spcPct val="90000"/>
              </a:lnSpc>
            </a:pPr>
            <a:r>
              <a:rPr lang="en-US" altLang="en-US" dirty="0"/>
              <a:t>Used to modify the value of the HTML element. Elements will often have multiple attributes.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FE04944-EB57-1E31-EA60-91F35EBAB470}"/>
              </a:ext>
            </a:extLst>
          </p:cNvPr>
          <p:cNvSpPr>
            <a:spLocks noGrp="1" noChangeArrowheads="1"/>
          </p:cNvSpPr>
          <p:nvPr>
            <p:ph type="title"/>
          </p:nvPr>
        </p:nvSpPr>
        <p:spPr/>
        <p:txBody>
          <a:bodyPr/>
          <a:lstStyle/>
          <a:p>
            <a:r>
              <a:rPr lang="en-US" altLang="en-US"/>
              <a:t>Element?</a:t>
            </a:r>
          </a:p>
        </p:txBody>
      </p:sp>
      <p:sp>
        <p:nvSpPr>
          <p:cNvPr id="62467" name="Rectangle 3">
            <a:extLst>
              <a:ext uri="{FF2B5EF4-FFF2-40B4-BE49-F238E27FC236}">
                <a16:creationId xmlns:a16="http://schemas.microsoft.com/office/drawing/2014/main" id="{A7D20792-77A1-31FC-B36F-2BC57E6184AA}"/>
              </a:ext>
            </a:extLst>
          </p:cNvPr>
          <p:cNvSpPr>
            <a:spLocks noGrp="1" noChangeArrowheads="1"/>
          </p:cNvSpPr>
          <p:nvPr>
            <p:ph type="body" idx="1"/>
          </p:nvPr>
        </p:nvSpPr>
        <p:spPr/>
        <p:txBody>
          <a:bodyPr/>
          <a:lstStyle/>
          <a:p>
            <a:pPr marL="533400" indent="-533400"/>
            <a:r>
              <a:rPr lang="en-US" altLang="en-US"/>
              <a:t>An element consists of three basic parts: an opening tag, the element's content, and finally, a closing tag. </a:t>
            </a:r>
          </a:p>
          <a:p>
            <a:pPr marL="533400" indent="-533400"/>
            <a:r>
              <a:rPr lang="en-US" altLang="en-US" b="1"/>
              <a:t>&lt;p&gt;</a:t>
            </a:r>
            <a:r>
              <a:rPr lang="en-US" altLang="en-US"/>
              <a:t> - opening paragraph tag </a:t>
            </a:r>
          </a:p>
          <a:p>
            <a:pPr marL="533400" indent="-533400"/>
            <a:r>
              <a:rPr lang="en-US" altLang="en-US" b="1"/>
              <a:t>Element Content</a:t>
            </a:r>
            <a:r>
              <a:rPr lang="en-US" altLang="en-US"/>
              <a:t> - paragraph content </a:t>
            </a:r>
          </a:p>
          <a:p>
            <a:pPr marL="533400" indent="-533400"/>
            <a:r>
              <a:rPr lang="en-US" altLang="en-US" b="1"/>
              <a:t>&lt;/p&gt;</a:t>
            </a:r>
            <a:r>
              <a:rPr lang="en-US" altLang="en-US"/>
              <a:t> - closing tag </a:t>
            </a:r>
          </a:p>
          <a:p>
            <a:pPr marL="533400" indent="-533400"/>
            <a:r>
              <a:rPr lang="en-US" altLang="en-US"/>
              <a:t>Every webpage contains four basic elements. The </a:t>
            </a:r>
            <a:r>
              <a:rPr lang="en-US" altLang="en-US" i="1"/>
              <a:t>html</a:t>
            </a:r>
            <a:r>
              <a:rPr lang="en-US" altLang="en-US"/>
              <a:t>, </a:t>
            </a:r>
            <a:r>
              <a:rPr lang="en-US" altLang="en-US" i="1"/>
              <a:t>head</a:t>
            </a:r>
            <a:r>
              <a:rPr lang="en-US" altLang="en-US"/>
              <a:t>, </a:t>
            </a:r>
            <a:r>
              <a:rPr lang="en-US" altLang="en-US" i="1"/>
              <a:t>title</a:t>
            </a:r>
            <a:r>
              <a:rPr lang="en-US" altLang="en-US"/>
              <a:t>, and </a:t>
            </a:r>
            <a:r>
              <a:rPr lang="en-US" altLang="en-US" i="1"/>
              <a:t>body</a:t>
            </a:r>
            <a:r>
              <a:rPr lang="en-US" altLang="en-US"/>
              <a:t> elements.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2CC1-5CF0-10FA-96AD-836977EA111F}"/>
              </a:ext>
            </a:extLst>
          </p:cNvPr>
          <p:cNvSpPr>
            <a:spLocks noGrp="1"/>
          </p:cNvSpPr>
          <p:nvPr>
            <p:ph type="title"/>
          </p:nvPr>
        </p:nvSpPr>
        <p:spPr/>
        <p:txBody>
          <a:bodyPr/>
          <a:lstStyle/>
          <a:p>
            <a:r>
              <a:rPr lang="en-US" dirty="0"/>
              <a:t>How the web works</a:t>
            </a:r>
          </a:p>
        </p:txBody>
      </p:sp>
      <p:sp>
        <p:nvSpPr>
          <p:cNvPr id="3" name="Content Placeholder 2">
            <a:extLst>
              <a:ext uri="{FF2B5EF4-FFF2-40B4-BE49-F238E27FC236}">
                <a16:creationId xmlns:a16="http://schemas.microsoft.com/office/drawing/2014/main" id="{32FD1D2E-C874-2691-36A3-C1BC72EA7A80}"/>
              </a:ext>
            </a:extLst>
          </p:cNvPr>
          <p:cNvSpPr>
            <a:spLocks noGrp="1"/>
          </p:cNvSpPr>
          <p:nvPr>
            <p:ph idx="1"/>
          </p:nvPr>
        </p:nvSpPr>
        <p:spPr/>
        <p:txBody>
          <a:bodyPr/>
          <a:lstStyle/>
          <a:p>
            <a:r>
              <a:rPr lang="en-US" dirty="0">
                <a:hlinkClick r:id="rId3"/>
              </a:rPr>
              <a:t>http://www.google.com</a:t>
            </a:r>
            <a:endParaRPr lang="en-US" dirty="0"/>
          </a:p>
          <a:p>
            <a:r>
              <a:rPr lang="en-US" dirty="0">
                <a:hlinkClick r:id="rId4"/>
              </a:rPr>
              <a:t>http://amrita.edu</a:t>
            </a:r>
            <a:endParaRPr lang="en-US" dirty="0"/>
          </a:p>
          <a:p>
            <a:endParaRPr lang="en-US" dirty="0"/>
          </a:p>
          <a:p>
            <a:endParaRPr lang="en-US" dirty="0"/>
          </a:p>
          <a:p>
            <a:endParaRPr lang="en-US" dirty="0"/>
          </a:p>
          <a:p>
            <a:r>
              <a:rPr lang="en-US" dirty="0"/>
              <a:t>Client</a:t>
            </a:r>
            <a:r>
              <a:rPr lang="en-US" dirty="0">
                <a:sym typeface="Wingdings" panose="05000000000000000000" pitchFamily="2" charset="2"/>
              </a:rPr>
              <a:t>  Server    browserwebserver</a:t>
            </a:r>
          </a:p>
          <a:p>
            <a:r>
              <a:rPr lang="en-US" dirty="0">
                <a:sym typeface="Wingdings" panose="05000000000000000000" pitchFamily="2" charset="2"/>
              </a:rPr>
              <a:t>HTTP helps to communicate with client and server (structured)</a:t>
            </a:r>
          </a:p>
          <a:p>
            <a:r>
              <a:rPr lang="en-US" dirty="0">
                <a:sym typeface="Wingdings" panose="05000000000000000000" pitchFamily="2" charset="2"/>
              </a:rPr>
              <a:t>HTTPS?   </a:t>
            </a:r>
            <a:endParaRPr lang="en-US" dirty="0"/>
          </a:p>
        </p:txBody>
      </p:sp>
    </p:spTree>
    <p:extLst>
      <p:ext uri="{BB962C8B-B14F-4D97-AF65-F5344CB8AC3E}">
        <p14:creationId xmlns:p14="http://schemas.microsoft.com/office/powerpoint/2010/main" val="865607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962A-F5C8-66D1-3233-618AE7B857A4}"/>
              </a:ext>
            </a:extLst>
          </p:cNvPr>
          <p:cNvSpPr>
            <a:spLocks noGrp="1"/>
          </p:cNvSpPr>
          <p:nvPr>
            <p:ph type="title"/>
          </p:nvPr>
        </p:nvSpPr>
        <p:spPr/>
        <p:txBody>
          <a:bodyPr/>
          <a:lstStyle/>
          <a:p>
            <a:r>
              <a:rPr lang="en-US" dirty="0"/>
              <a:t>4 basic elements of a Webpage</a:t>
            </a:r>
          </a:p>
        </p:txBody>
      </p:sp>
      <p:sp>
        <p:nvSpPr>
          <p:cNvPr id="3" name="Content Placeholder 2">
            <a:extLst>
              <a:ext uri="{FF2B5EF4-FFF2-40B4-BE49-F238E27FC236}">
                <a16:creationId xmlns:a16="http://schemas.microsoft.com/office/drawing/2014/main" id="{7008E168-570E-90D7-DA06-48ADB44A26F8}"/>
              </a:ext>
            </a:extLst>
          </p:cNvPr>
          <p:cNvSpPr>
            <a:spLocks noGrp="1"/>
          </p:cNvSpPr>
          <p:nvPr>
            <p:ph idx="1"/>
          </p:nvPr>
        </p:nvSpPr>
        <p:spPr/>
        <p:txBody>
          <a:bodyPr/>
          <a:lstStyle/>
          <a:p>
            <a:r>
              <a:rPr lang="en-US" altLang="en-US" dirty="0"/>
              <a:t> </a:t>
            </a:r>
            <a:r>
              <a:rPr lang="en-US" altLang="en-US" i="1" dirty="0"/>
              <a:t>html</a:t>
            </a:r>
            <a:r>
              <a:rPr lang="en-US" altLang="en-US" dirty="0"/>
              <a:t>,</a:t>
            </a:r>
          </a:p>
          <a:p>
            <a:r>
              <a:rPr lang="en-US" altLang="en-US" dirty="0"/>
              <a:t> </a:t>
            </a:r>
            <a:r>
              <a:rPr lang="en-US" altLang="en-US" i="1" dirty="0"/>
              <a:t>head</a:t>
            </a:r>
            <a:r>
              <a:rPr lang="en-US" altLang="en-US" dirty="0"/>
              <a:t>, </a:t>
            </a:r>
          </a:p>
          <a:p>
            <a:r>
              <a:rPr lang="en-US" altLang="en-US" i="1" dirty="0"/>
              <a:t>title</a:t>
            </a:r>
            <a:r>
              <a:rPr lang="en-US" altLang="en-US" dirty="0"/>
              <a:t>, and </a:t>
            </a:r>
          </a:p>
          <a:p>
            <a:r>
              <a:rPr lang="en-US" altLang="en-US" i="1" dirty="0"/>
              <a:t>body.</a:t>
            </a:r>
            <a:endParaRPr lang="en-US" altLang="en-US" dirty="0"/>
          </a:p>
          <a:p>
            <a:endParaRPr lang="en-US" dirty="0"/>
          </a:p>
        </p:txBody>
      </p:sp>
    </p:spTree>
    <p:extLst>
      <p:ext uri="{BB962C8B-B14F-4D97-AF65-F5344CB8AC3E}">
        <p14:creationId xmlns:p14="http://schemas.microsoft.com/office/powerpoint/2010/main" val="1423931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EB04C10-4B51-C22D-70DC-09C768CDB19E}"/>
              </a:ext>
            </a:extLst>
          </p:cNvPr>
          <p:cNvSpPr>
            <a:spLocks noGrp="1" noChangeArrowheads="1"/>
          </p:cNvSpPr>
          <p:nvPr>
            <p:ph type="title"/>
          </p:nvPr>
        </p:nvSpPr>
        <p:spPr/>
        <p:txBody>
          <a:bodyPr/>
          <a:lstStyle/>
          <a:p>
            <a:r>
              <a:rPr lang="en-US" altLang="en-US" dirty="0"/>
              <a:t>Basic elements</a:t>
            </a:r>
          </a:p>
        </p:txBody>
      </p:sp>
      <p:sp>
        <p:nvSpPr>
          <p:cNvPr id="63491" name="Rectangle 3">
            <a:extLst>
              <a:ext uri="{FF2B5EF4-FFF2-40B4-BE49-F238E27FC236}">
                <a16:creationId xmlns:a16="http://schemas.microsoft.com/office/drawing/2014/main" id="{649A8206-1004-7926-C776-C53CC9F91252}"/>
              </a:ext>
            </a:extLst>
          </p:cNvPr>
          <p:cNvSpPr>
            <a:spLocks noGrp="1" noChangeArrowheads="1"/>
          </p:cNvSpPr>
          <p:nvPr>
            <p:ph type="body" idx="1"/>
          </p:nvPr>
        </p:nvSpPr>
        <p:spPr/>
        <p:txBody>
          <a:bodyPr/>
          <a:lstStyle/>
          <a:p>
            <a:pPr>
              <a:lnSpc>
                <a:spcPct val="90000"/>
              </a:lnSpc>
            </a:pPr>
            <a:r>
              <a:rPr lang="en-US" altLang="en-US"/>
              <a:t>&lt;html&gt; begins and ends each and every web page. </a:t>
            </a:r>
          </a:p>
          <a:p>
            <a:pPr>
              <a:lnSpc>
                <a:spcPct val="90000"/>
              </a:lnSpc>
            </a:pPr>
            <a:r>
              <a:rPr lang="en-US" altLang="en-US"/>
              <a:t>The &lt;head&gt; element comes next.</a:t>
            </a:r>
          </a:p>
          <a:p>
            <a:pPr lvl="1">
              <a:lnSpc>
                <a:spcPct val="90000"/>
              </a:lnSpc>
            </a:pPr>
            <a:r>
              <a:rPr lang="en-US" altLang="en-US"/>
              <a:t>Tags placed within the </a:t>
            </a:r>
            <a:r>
              <a:rPr lang="en-US" altLang="en-US" i="1"/>
              <a:t>head</a:t>
            </a:r>
            <a:r>
              <a:rPr lang="en-US" altLang="en-US"/>
              <a:t> element are not directly displayed by browsers. </a:t>
            </a:r>
          </a:p>
          <a:p>
            <a:pPr>
              <a:lnSpc>
                <a:spcPct val="90000"/>
              </a:lnSpc>
            </a:pPr>
            <a:r>
              <a:rPr lang="en-US" altLang="en-US"/>
              <a:t>Place the &lt;title&gt; tag within the &lt;head&gt; element to title your page. The title will be displayed at the top of a viewer's browser. </a:t>
            </a:r>
          </a:p>
          <a:p>
            <a:pPr>
              <a:lnSpc>
                <a:spcPct val="90000"/>
              </a:lnSpc>
            </a:pPr>
            <a:r>
              <a:rPr lang="en-US" altLang="en-US"/>
              <a:t>The &lt;body&gt; element is where </a:t>
            </a:r>
            <a:r>
              <a:rPr lang="en-US" altLang="en-US" i="1"/>
              <a:t>all</a:t>
            </a:r>
            <a:r>
              <a:rPr lang="en-US" altLang="en-US"/>
              <a:t> content is placed. Paragraphs, pictures, tables, etc.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37F0974-D7DD-1BCB-564B-B5C1ECB53ADA}"/>
              </a:ext>
            </a:extLst>
          </p:cNvPr>
          <p:cNvSpPr>
            <a:spLocks noGrp="1" noChangeArrowheads="1"/>
          </p:cNvSpPr>
          <p:nvPr>
            <p:ph type="title"/>
          </p:nvPr>
        </p:nvSpPr>
        <p:spPr/>
        <p:txBody>
          <a:bodyPr/>
          <a:lstStyle/>
          <a:p>
            <a:r>
              <a:rPr lang="en-US" altLang="en-US" dirty="0"/>
              <a:t>A Simple HTML File – </a:t>
            </a:r>
            <a:r>
              <a:rPr lang="en-US" altLang="en-US" sz="3600" dirty="0"/>
              <a:t>ex1.html</a:t>
            </a:r>
          </a:p>
        </p:txBody>
      </p:sp>
      <p:sp>
        <p:nvSpPr>
          <p:cNvPr id="23555" name="Rectangle 3">
            <a:extLst>
              <a:ext uri="{FF2B5EF4-FFF2-40B4-BE49-F238E27FC236}">
                <a16:creationId xmlns:a16="http://schemas.microsoft.com/office/drawing/2014/main" id="{1B5CC69C-6A2B-6BD3-5E8A-9069B2C79E8A}"/>
              </a:ext>
            </a:extLst>
          </p:cNvPr>
          <p:cNvSpPr>
            <a:spLocks noGrp="1" noChangeArrowheads="1"/>
          </p:cNvSpPr>
          <p:nvPr>
            <p:ph type="body" idx="1"/>
          </p:nvPr>
        </p:nvSpPr>
        <p:spPr/>
        <p:txBody>
          <a:bodyPr/>
          <a:lstStyle/>
          <a:p>
            <a:pPr lvl="3">
              <a:buFont typeface="Wingdings" panose="05000000000000000000" pitchFamily="2" charset="2"/>
              <a:buNone/>
            </a:pPr>
            <a:r>
              <a:rPr lang="en-US" altLang="en-US" b="1" dirty="0"/>
              <a:t>&lt;html&gt;</a:t>
            </a:r>
          </a:p>
          <a:p>
            <a:pPr lvl="3">
              <a:buFont typeface="Wingdings" panose="05000000000000000000" pitchFamily="2" charset="2"/>
              <a:buNone/>
            </a:pPr>
            <a:endParaRPr lang="en-US" altLang="en-US" b="1" dirty="0"/>
          </a:p>
          <a:p>
            <a:pPr lvl="3">
              <a:buFont typeface="Wingdings" panose="05000000000000000000" pitchFamily="2" charset="2"/>
              <a:buNone/>
            </a:pPr>
            <a:r>
              <a:rPr lang="en-US" altLang="en-US" b="1" dirty="0"/>
              <a:t>&lt;head&gt;</a:t>
            </a:r>
          </a:p>
          <a:p>
            <a:pPr lvl="3">
              <a:buFont typeface="Wingdings" panose="05000000000000000000" pitchFamily="2" charset="2"/>
              <a:buNone/>
            </a:pPr>
            <a:r>
              <a:rPr lang="en-US" altLang="en-US" b="1" dirty="0"/>
              <a:t>&lt;title&gt;</a:t>
            </a:r>
            <a:r>
              <a:rPr lang="en-US" altLang="en-US" dirty="0"/>
              <a:t>HTML Example</a:t>
            </a:r>
            <a:r>
              <a:rPr lang="en-US" altLang="en-US" b="1" dirty="0"/>
              <a:t>&lt;/title&gt;</a:t>
            </a:r>
          </a:p>
          <a:p>
            <a:pPr lvl="3">
              <a:buFont typeface="Wingdings" panose="05000000000000000000" pitchFamily="2" charset="2"/>
              <a:buNone/>
            </a:pPr>
            <a:r>
              <a:rPr lang="en-US" altLang="en-US" b="1" dirty="0"/>
              <a:t>&lt;/head&gt;</a:t>
            </a:r>
          </a:p>
          <a:p>
            <a:pPr lvl="3">
              <a:buFont typeface="Wingdings" panose="05000000000000000000" pitchFamily="2" charset="2"/>
              <a:buNone/>
            </a:pPr>
            <a:endParaRPr lang="en-US" altLang="en-US" b="1" dirty="0"/>
          </a:p>
          <a:p>
            <a:pPr lvl="3">
              <a:buFont typeface="Wingdings" panose="05000000000000000000" pitchFamily="2" charset="2"/>
              <a:buNone/>
            </a:pPr>
            <a:r>
              <a:rPr lang="en-US" altLang="en-US" b="1" dirty="0"/>
              <a:t>&lt;body&gt;</a:t>
            </a:r>
          </a:p>
          <a:p>
            <a:pPr lvl="3">
              <a:buFont typeface="Wingdings" panose="05000000000000000000" pitchFamily="2" charset="2"/>
              <a:buNone/>
            </a:pPr>
            <a:r>
              <a:rPr lang="en-US" altLang="en-US" dirty="0"/>
              <a:t>Welcome to the world of HTML.</a:t>
            </a:r>
          </a:p>
          <a:p>
            <a:pPr lvl="3">
              <a:buFont typeface="Wingdings" panose="05000000000000000000" pitchFamily="2" charset="2"/>
              <a:buNone/>
            </a:pPr>
            <a:r>
              <a:rPr lang="en-US" altLang="en-US" b="1" dirty="0"/>
              <a:t>&lt;/body&gt;</a:t>
            </a:r>
          </a:p>
          <a:p>
            <a:pPr lvl="3">
              <a:buFont typeface="Wingdings" panose="05000000000000000000" pitchFamily="2" charset="2"/>
              <a:buNone/>
            </a:pPr>
            <a:endParaRPr lang="en-US" altLang="en-US" b="1" dirty="0"/>
          </a:p>
          <a:p>
            <a:pPr lvl="3">
              <a:buFont typeface="Wingdings" panose="05000000000000000000" pitchFamily="2" charset="2"/>
              <a:buNone/>
            </a:pPr>
            <a:r>
              <a:rPr lang="en-US" altLang="en-US" b="1" dirty="0"/>
              <a:t>&lt;/html&gt;</a:t>
            </a:r>
          </a:p>
          <a:p>
            <a:pPr>
              <a:buFont typeface="Wingdings" panose="05000000000000000000" pitchFamily="2" charset="2"/>
              <a:buNone/>
            </a:pPr>
            <a:endParaRPr lang="en-US" altLang="en-US"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1FE56C29-06EA-AE26-32CF-81217C6365FE}"/>
              </a:ext>
            </a:extLst>
          </p:cNvPr>
          <p:cNvSpPr>
            <a:spLocks noChangeArrowheads="1"/>
          </p:cNvSpPr>
          <p:nvPr/>
        </p:nvSpPr>
        <p:spPr bwMode="auto">
          <a:xfrm>
            <a:off x="1267327" y="352926"/>
            <a:ext cx="77724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800" dirty="0">
                <a:latin typeface="ADLaM Display" panose="02010000000000000000" pitchFamily="2" charset="0"/>
                <a:ea typeface="ADLaM Display" panose="02010000000000000000" pitchFamily="2" charset="0"/>
                <a:cs typeface="ADLaM Display" panose="02010000000000000000" pitchFamily="2" charset="0"/>
              </a:rPr>
              <a:t>Tags</a:t>
            </a:r>
          </a:p>
        </p:txBody>
      </p:sp>
      <p:sp>
        <p:nvSpPr>
          <p:cNvPr id="26627" name="Rectangle 3">
            <a:extLst>
              <a:ext uri="{FF2B5EF4-FFF2-40B4-BE49-F238E27FC236}">
                <a16:creationId xmlns:a16="http://schemas.microsoft.com/office/drawing/2014/main" id="{B9D79A8A-B063-1CF3-A1F5-CC00658C911D}"/>
              </a:ext>
            </a:extLst>
          </p:cNvPr>
          <p:cNvSpPr>
            <a:spLocks noChangeArrowheads="1"/>
          </p:cNvSpPr>
          <p:nvPr/>
        </p:nvSpPr>
        <p:spPr bwMode="auto">
          <a:xfrm>
            <a:off x="1315453" y="1519989"/>
            <a:ext cx="1013058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tx2"/>
              </a:buClr>
              <a:buSzPct val="90000"/>
              <a:buFont typeface="Symbol" panose="05050102010706020507" pitchFamily="18" charset="2"/>
              <a:buChar char="¨"/>
            </a:pPr>
            <a:r>
              <a:rPr lang="en-US" altLang="en-US" sz="2800" dirty="0">
                <a:latin typeface="Arial" panose="020B0604020202020204" pitchFamily="34" charset="0"/>
              </a:rPr>
              <a:t>Tags are embedded commands within a document that communicates to the browser.</a:t>
            </a:r>
          </a:p>
          <a:p>
            <a:pPr eaLnBrk="1" hangingPunct="1">
              <a:spcBef>
                <a:spcPct val="20000"/>
              </a:spcBef>
              <a:buClr>
                <a:schemeClr val="tx2"/>
              </a:buClr>
              <a:buSzPct val="90000"/>
              <a:buFont typeface="Symbol" panose="05050102010706020507" pitchFamily="18" charset="2"/>
              <a:buChar char="¨"/>
            </a:pPr>
            <a:r>
              <a:rPr lang="en-US" altLang="en-US" sz="2800" dirty="0">
                <a:latin typeface="Arial" panose="020B0604020202020204" pitchFamily="34" charset="0"/>
              </a:rPr>
              <a:t>&lt;opening tag&gt; Content &lt;/closing tag&gt;</a:t>
            </a:r>
          </a:p>
          <a:p>
            <a:pPr eaLnBrk="1" hangingPunct="1">
              <a:spcBef>
                <a:spcPct val="20000"/>
              </a:spcBef>
              <a:buClr>
                <a:schemeClr val="tx2"/>
              </a:buClr>
              <a:buSzPct val="90000"/>
              <a:buFont typeface="Symbol" panose="05050102010706020507" pitchFamily="18" charset="2"/>
              <a:buChar char="¨"/>
            </a:pPr>
            <a:r>
              <a:rPr lang="en-US" altLang="en-US" sz="2800" dirty="0">
                <a:latin typeface="Arial" panose="020B0604020202020204" pitchFamily="34" charset="0"/>
              </a:rPr>
              <a:t>Any number of white-spaces are compressed into a single one</a:t>
            </a:r>
          </a:p>
          <a:p>
            <a:pPr eaLnBrk="1" hangingPunct="1">
              <a:spcBef>
                <a:spcPct val="20000"/>
              </a:spcBef>
              <a:buClr>
                <a:schemeClr val="tx2"/>
              </a:buClr>
              <a:buSzPct val="90000"/>
              <a:buFont typeface="Symbol" panose="05050102010706020507" pitchFamily="18" charset="2"/>
              <a:buChar char="¨"/>
            </a:pPr>
            <a:r>
              <a:rPr lang="en-US" altLang="en-US" sz="2800" dirty="0">
                <a:latin typeface="Arial" panose="020B0604020202020204" pitchFamily="34" charset="0"/>
              </a:rPr>
              <a:t>Examples of Tags</a:t>
            </a:r>
            <a:endParaRPr lang="en-US" altLang="en-US" dirty="0">
              <a:latin typeface="Arial" panose="020B0604020202020204" pitchFamily="34" charset="0"/>
            </a:endParaRPr>
          </a:p>
          <a:p>
            <a:pPr lvl="1" eaLnBrk="1" hangingPunct="1">
              <a:spcBef>
                <a:spcPct val="20000"/>
              </a:spcBef>
              <a:buClr>
                <a:schemeClr val="tx2"/>
              </a:buClr>
              <a:buSzPct val="90000"/>
              <a:buFont typeface="Symbol" panose="05050102010706020507" pitchFamily="18" charset="2"/>
              <a:buChar char="¨"/>
            </a:pPr>
            <a:r>
              <a:rPr lang="en-US" altLang="en-US" dirty="0">
                <a:latin typeface="Arial" panose="020B0604020202020204" pitchFamily="34" charset="0"/>
              </a:rPr>
              <a:t>&lt;p&gt;Paragraph Tag&lt;/p&gt;</a:t>
            </a:r>
          </a:p>
          <a:p>
            <a:pPr lvl="1" eaLnBrk="1" hangingPunct="1">
              <a:spcBef>
                <a:spcPct val="20000"/>
              </a:spcBef>
              <a:buClr>
                <a:schemeClr val="tx2"/>
              </a:buClr>
              <a:buSzPct val="90000"/>
              <a:buFont typeface="Symbol" panose="05050102010706020507" pitchFamily="18" charset="2"/>
              <a:buChar char="¨"/>
            </a:pPr>
            <a:r>
              <a:rPr lang="en-US" altLang="en-US" dirty="0">
                <a:latin typeface="Arial" panose="020B0604020202020204" pitchFamily="34" charset="0"/>
              </a:rPr>
              <a:t>&lt;h2&gt;Heading Tag&lt;/h2&gt;</a:t>
            </a:r>
          </a:p>
          <a:p>
            <a:pPr lvl="1" eaLnBrk="1" hangingPunct="1">
              <a:spcBef>
                <a:spcPct val="20000"/>
              </a:spcBef>
              <a:buClr>
                <a:schemeClr val="tx2"/>
              </a:buClr>
              <a:buSzPct val="90000"/>
              <a:buFont typeface="Symbol" panose="05050102010706020507" pitchFamily="18" charset="2"/>
              <a:buChar char="¨"/>
            </a:pPr>
            <a:r>
              <a:rPr lang="en-US" altLang="en-US" dirty="0">
                <a:latin typeface="Arial" panose="020B0604020202020204" pitchFamily="34" charset="0"/>
              </a:rPr>
              <a:t>&lt;b&gt;</a:t>
            </a:r>
            <a:r>
              <a:rPr lang="en-US" altLang="en-US" b="1" dirty="0">
                <a:latin typeface="Arial" panose="020B0604020202020204" pitchFamily="34" charset="0"/>
              </a:rPr>
              <a:t>Bold Tag</a:t>
            </a:r>
            <a:r>
              <a:rPr lang="en-US" altLang="en-US" dirty="0">
                <a:latin typeface="Arial" panose="020B0604020202020204" pitchFamily="34" charset="0"/>
              </a:rPr>
              <a:t>&lt;/b&gt; or &lt;strong&gt; </a:t>
            </a:r>
            <a:r>
              <a:rPr lang="en-US" altLang="en-US" b="1" dirty="0">
                <a:latin typeface="Arial" panose="020B0604020202020204" pitchFamily="34" charset="0"/>
              </a:rPr>
              <a:t>Bold Tag</a:t>
            </a:r>
            <a:r>
              <a:rPr lang="en-US" altLang="en-US" dirty="0">
                <a:latin typeface="Arial" panose="020B0604020202020204" pitchFamily="34" charset="0"/>
              </a:rPr>
              <a:t> &lt;/strong&gt;</a:t>
            </a:r>
          </a:p>
          <a:p>
            <a:pPr lvl="1" eaLnBrk="1" hangingPunct="1">
              <a:spcBef>
                <a:spcPct val="20000"/>
              </a:spcBef>
              <a:buClr>
                <a:schemeClr val="tx2"/>
              </a:buClr>
              <a:buSzPct val="90000"/>
              <a:buFont typeface="Symbol" panose="05050102010706020507" pitchFamily="18" charset="2"/>
              <a:buChar char="¨"/>
            </a:pPr>
            <a:r>
              <a:rPr lang="en-US" altLang="en-US" dirty="0">
                <a:latin typeface="Arial" panose="020B0604020202020204" pitchFamily="34" charset="0"/>
              </a:rPr>
              <a:t>&lt;</a:t>
            </a:r>
            <a:r>
              <a:rPr lang="en-US" altLang="en-US" dirty="0" err="1">
                <a:latin typeface="Arial" panose="020B0604020202020204" pitchFamily="34" charset="0"/>
              </a:rPr>
              <a:t>i</a:t>
            </a:r>
            <a:r>
              <a:rPr lang="en-US" altLang="en-US" dirty="0">
                <a:latin typeface="Arial" panose="020B0604020202020204" pitchFamily="34" charset="0"/>
              </a:rPr>
              <a:t>&gt;</a:t>
            </a:r>
            <a:r>
              <a:rPr lang="en-US" altLang="en-US" i="1" dirty="0">
                <a:latin typeface="Arial" panose="020B0604020202020204" pitchFamily="34" charset="0"/>
              </a:rPr>
              <a:t>Italic Tag</a:t>
            </a:r>
            <a:r>
              <a:rPr lang="en-US" altLang="en-US" dirty="0">
                <a:latin typeface="Arial" panose="020B0604020202020204" pitchFamily="34" charset="0"/>
              </a:rPr>
              <a:t>&lt;/</a:t>
            </a:r>
            <a:r>
              <a:rPr lang="en-US" altLang="en-US" dirty="0" err="1">
                <a:latin typeface="Arial" panose="020B0604020202020204" pitchFamily="34" charset="0"/>
              </a:rPr>
              <a:t>i</a:t>
            </a:r>
            <a:r>
              <a:rPr lang="en-US" altLang="en-US" dirty="0">
                <a:latin typeface="Arial" panose="020B0604020202020204" pitchFamily="34" charset="0"/>
              </a:rPr>
              <a:t>&gt; or &lt;</a:t>
            </a:r>
            <a:r>
              <a:rPr lang="en-US" altLang="en-US" dirty="0" err="1">
                <a:latin typeface="Arial" panose="020B0604020202020204" pitchFamily="34" charset="0"/>
              </a:rPr>
              <a:t>em</a:t>
            </a:r>
            <a:r>
              <a:rPr lang="en-US" altLang="en-US" dirty="0">
                <a:latin typeface="Arial" panose="020B0604020202020204" pitchFamily="34" charset="0"/>
              </a:rPr>
              <a:t>&gt; </a:t>
            </a:r>
            <a:r>
              <a:rPr lang="en-US" altLang="en-US" i="1" dirty="0">
                <a:latin typeface="Arial" panose="020B0604020202020204" pitchFamily="34" charset="0"/>
              </a:rPr>
              <a:t>Italic Tag</a:t>
            </a:r>
            <a:r>
              <a:rPr lang="en-US" altLang="en-US" dirty="0">
                <a:latin typeface="Arial" panose="020B0604020202020204" pitchFamily="34" charset="0"/>
              </a:rPr>
              <a:t> &lt;/</a:t>
            </a:r>
            <a:r>
              <a:rPr lang="en-US" altLang="en-US" dirty="0" err="1">
                <a:latin typeface="Arial" panose="020B0604020202020204" pitchFamily="34" charset="0"/>
              </a:rPr>
              <a:t>i</a:t>
            </a:r>
            <a:r>
              <a:rPr lang="en-US" altLang="en-US" dirty="0">
                <a:latin typeface="Arial" panose="020B0604020202020204" pitchFamily="34" charset="0"/>
              </a:rPr>
              <a:t>&gt;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174D2DB4-46E3-8F8D-1F69-0EDEA38D0B46}"/>
              </a:ext>
            </a:extLst>
          </p:cNvPr>
          <p:cNvSpPr>
            <a:spLocks noChangeArrowheads="1"/>
          </p:cNvSpPr>
          <p:nvPr/>
        </p:nvSpPr>
        <p:spPr bwMode="auto">
          <a:xfrm>
            <a:off x="1502228" y="351453"/>
            <a:ext cx="77724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eaLnBrk="0" hangingPunct="0">
              <a:defRPr sz="2400">
                <a:solidFill>
                  <a:schemeClr val="tx1"/>
                </a:solidFill>
                <a:latin typeface="Times New Roman" panose="02020603050405020304" pitchFamily="18" charset="0"/>
              </a:defRPr>
            </a:lvl3pPr>
            <a:lvl4pPr eaLnBrk="0" hangingPunct="0">
              <a:defRPr sz="2400">
                <a:solidFill>
                  <a:schemeClr val="tx1"/>
                </a:solidFill>
                <a:latin typeface="Times New Roman" panose="02020603050405020304" pitchFamily="18" charset="0"/>
              </a:defRPr>
            </a:lvl4pPr>
            <a:lvl5pPr eaLnBrk="0" hangingPunct="0">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4800" dirty="0">
                <a:latin typeface="ADLaM Display" panose="02010000000000000000" pitchFamily="2" charset="0"/>
                <a:ea typeface="ADLaM Display" panose="02010000000000000000" pitchFamily="2" charset="0"/>
                <a:cs typeface="ADLaM Display" panose="02010000000000000000" pitchFamily="2" charset="0"/>
              </a:rPr>
              <a:t>More HTML tags</a:t>
            </a:r>
          </a:p>
        </p:txBody>
      </p:sp>
      <p:sp>
        <p:nvSpPr>
          <p:cNvPr id="66563" name="Rectangle 3">
            <a:extLst>
              <a:ext uri="{FF2B5EF4-FFF2-40B4-BE49-F238E27FC236}">
                <a16:creationId xmlns:a16="http://schemas.microsoft.com/office/drawing/2014/main" id="{33CA3BCE-B197-5B14-FC58-16D95A4DBCDB}"/>
              </a:ext>
            </a:extLst>
          </p:cNvPr>
          <p:cNvSpPr>
            <a:spLocks noChangeArrowheads="1"/>
          </p:cNvSpPr>
          <p:nvPr/>
        </p:nvSpPr>
        <p:spPr bwMode="auto">
          <a:xfrm>
            <a:off x="2743200" y="16002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Clr>
                <a:schemeClr val="tx2"/>
              </a:buClr>
              <a:buSzPct val="90000"/>
              <a:buFont typeface="Symbol" panose="05050102010706020507" pitchFamily="18" charset="2"/>
              <a:buChar char="¨"/>
            </a:pPr>
            <a:r>
              <a:rPr lang="en-US" altLang="en-US" sz="2800">
                <a:latin typeface="Arial" panose="020B0604020202020204" pitchFamily="34" charset="0"/>
              </a:rPr>
              <a:t>Tags Without Closing Tags</a:t>
            </a:r>
          </a:p>
          <a:p>
            <a:pPr eaLnBrk="1" hangingPunct="1">
              <a:spcBef>
                <a:spcPct val="20000"/>
              </a:spcBef>
              <a:buClr>
                <a:schemeClr val="tx2"/>
              </a:buClr>
              <a:buSzPct val="90000"/>
              <a:buFont typeface="Symbol" panose="05050102010706020507" pitchFamily="18" charset="2"/>
              <a:buChar char="¨"/>
            </a:pPr>
            <a:r>
              <a:rPr lang="en-US" altLang="en-US" sz="2800">
                <a:latin typeface="Arial" panose="020B0604020202020204" pitchFamily="34" charset="0"/>
              </a:rPr>
              <a:t>They still have the 3 basic parts (opening/closing and content). </a:t>
            </a:r>
          </a:p>
          <a:p>
            <a:pPr eaLnBrk="1" hangingPunct="1">
              <a:spcBef>
                <a:spcPct val="20000"/>
              </a:spcBef>
              <a:buClr>
                <a:schemeClr val="tx2"/>
              </a:buClr>
              <a:buSzPct val="90000"/>
              <a:buFont typeface="Symbol" panose="05050102010706020507" pitchFamily="18" charset="2"/>
              <a:buChar char="¨"/>
            </a:pPr>
            <a:r>
              <a:rPr lang="en-US" altLang="en-US" sz="2800">
                <a:latin typeface="Arial" panose="020B0604020202020204" pitchFamily="34" charset="0"/>
              </a:rPr>
              <a:t>do not require a formal &lt;/closingtag&gt;</a:t>
            </a:r>
          </a:p>
          <a:p>
            <a:pPr eaLnBrk="1" hangingPunct="1">
              <a:spcBef>
                <a:spcPct val="20000"/>
              </a:spcBef>
              <a:buClr>
                <a:schemeClr val="tx2"/>
              </a:buClr>
              <a:buSzPct val="90000"/>
              <a:buFont typeface="Symbol" panose="05050102010706020507" pitchFamily="18" charset="2"/>
              <a:buChar char="¨"/>
            </a:pPr>
            <a:r>
              <a:rPr lang="en-US" altLang="en-US" sz="2800">
                <a:latin typeface="Arial" panose="020B0604020202020204" pitchFamily="34" charset="0"/>
              </a:rPr>
              <a:t>Examples:</a:t>
            </a:r>
          </a:p>
          <a:p>
            <a:pPr lvl="1" eaLnBrk="1" hangingPunct="1">
              <a:spcBef>
                <a:spcPct val="20000"/>
              </a:spcBef>
              <a:buClr>
                <a:schemeClr val="tx2"/>
              </a:buClr>
              <a:buSzPct val="90000"/>
              <a:buFont typeface="Symbol" panose="05050102010706020507" pitchFamily="18" charset="2"/>
              <a:buChar char="¨"/>
            </a:pPr>
            <a:r>
              <a:rPr lang="en-US" altLang="en-US" sz="2600">
                <a:latin typeface="Arial" panose="020B0604020202020204" pitchFamily="34" charset="0"/>
              </a:rPr>
              <a:t>&lt;img src="mypic.jpg" /&gt; -- Image Tag</a:t>
            </a:r>
          </a:p>
          <a:p>
            <a:pPr lvl="1" eaLnBrk="1" hangingPunct="1">
              <a:spcBef>
                <a:spcPct val="20000"/>
              </a:spcBef>
              <a:buClr>
                <a:schemeClr val="tx2"/>
              </a:buClr>
              <a:buSzPct val="90000"/>
              <a:buFont typeface="Symbol" panose="05050102010706020507" pitchFamily="18" charset="2"/>
              <a:buChar char="¨"/>
            </a:pPr>
            <a:r>
              <a:rPr lang="en-US" altLang="en-US" sz="2600">
                <a:latin typeface="Arial" panose="020B0604020202020204" pitchFamily="34" charset="0"/>
              </a:rPr>
              <a:t>&lt;br /&gt; -- Line Break Tag</a:t>
            </a:r>
          </a:p>
          <a:p>
            <a:pPr lvl="1" eaLnBrk="1" hangingPunct="1">
              <a:spcBef>
                <a:spcPct val="20000"/>
              </a:spcBef>
              <a:buClr>
                <a:schemeClr val="tx2"/>
              </a:buClr>
              <a:buSzPct val="90000"/>
              <a:buFont typeface="Symbol" panose="05050102010706020507" pitchFamily="18" charset="2"/>
              <a:buChar char="¨"/>
            </a:pPr>
            <a:r>
              <a:rPr lang="en-US" altLang="en-US" sz="2600">
                <a:latin typeface="Arial" panose="020B0604020202020204" pitchFamily="34" charset="0"/>
              </a:rPr>
              <a:t>&lt;input type="text" size="12" /&gt; -- Input Field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7A292-D0A9-9384-C0A1-CF1334717D04}"/>
              </a:ext>
            </a:extLst>
          </p:cNvPr>
          <p:cNvSpPr>
            <a:spLocks noGrp="1"/>
          </p:cNvSpPr>
          <p:nvPr>
            <p:ph type="title"/>
          </p:nvPr>
        </p:nvSpPr>
        <p:spPr/>
        <p:txBody>
          <a:bodyPr/>
          <a:lstStyle/>
          <a:p>
            <a:r>
              <a:rPr lang="en-US" dirty="0"/>
              <a:t>Attributes</a:t>
            </a:r>
          </a:p>
        </p:txBody>
      </p:sp>
      <p:sp>
        <p:nvSpPr>
          <p:cNvPr id="3" name="Content Placeholder 2">
            <a:extLst>
              <a:ext uri="{FF2B5EF4-FFF2-40B4-BE49-F238E27FC236}">
                <a16:creationId xmlns:a16="http://schemas.microsoft.com/office/drawing/2014/main" id="{CE62F3BF-694F-1D86-73CD-2EA3226C5C0A}"/>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HTML attributes provide additional information about HTML elements.</a:t>
            </a:r>
          </a:p>
          <a:p>
            <a:pPr algn="l">
              <a:buFont typeface="Arial" panose="020B0604020202020204" pitchFamily="34" charset="0"/>
              <a:buChar char="•"/>
            </a:pPr>
            <a:r>
              <a:rPr lang="en-US" b="0" i="0" dirty="0">
                <a:solidFill>
                  <a:srgbClr val="000000"/>
                </a:solidFill>
                <a:effectLst/>
                <a:latin typeface="Verdana" panose="020B0604030504040204" pitchFamily="34" charset="0"/>
              </a:rPr>
              <a:t>All HTML elements can have </a:t>
            </a:r>
            <a:r>
              <a:rPr lang="en-US" b="1" i="0" dirty="0">
                <a:solidFill>
                  <a:srgbClr val="000000"/>
                </a:solidFill>
                <a:effectLst/>
                <a:latin typeface="Verdana" panose="020B0604030504040204" pitchFamily="34" charset="0"/>
              </a:rPr>
              <a:t>attributes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Attributes are always specified in </a:t>
            </a:r>
            <a:r>
              <a:rPr lang="en-US" b="1" i="0" dirty="0">
                <a:solidFill>
                  <a:srgbClr val="000000"/>
                </a:solidFill>
                <a:effectLst/>
                <a:latin typeface="Verdana" panose="020B0604030504040204" pitchFamily="34" charset="0"/>
              </a:rPr>
              <a:t>the start tag</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Attributes usually come in name/value pairs like </a:t>
            </a:r>
            <a:r>
              <a:rPr lang="en-US" b="1" i="0" dirty="0">
                <a:solidFill>
                  <a:srgbClr val="000000"/>
                </a:solidFill>
                <a:effectLst/>
                <a:latin typeface="Verdana" panose="020B0604030504040204" pitchFamily="34" charset="0"/>
              </a:rPr>
              <a:t>name="value“</a:t>
            </a:r>
          </a:p>
          <a:p>
            <a:pPr algn="l">
              <a:buFont typeface="Arial" panose="020B0604020202020204" pitchFamily="34" charset="0"/>
              <a:buChar char="•"/>
            </a:pPr>
            <a:endParaRPr lang="en-US" b="1" dirty="0">
              <a:solidFill>
                <a:srgbClr val="000000"/>
              </a:solidFill>
              <a:latin typeface="Verdana" panose="020B0604030504040204" pitchFamily="34" charset="0"/>
            </a:endParaRPr>
          </a:p>
          <a:p>
            <a:pPr algn="l">
              <a:buFont typeface="Arial" panose="020B0604020202020204" pitchFamily="34" charset="0"/>
              <a:buChar char="•"/>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FF0000"/>
                </a:solidFill>
                <a:effectLst/>
                <a:latin typeface="Consolas" panose="020B0609020204030204" pitchFamily="49" charset="0"/>
              </a:rPr>
              <a:t> lang</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en</a:t>
            </a:r>
            <a:r>
              <a:rPr lang="en-US" b="0" i="0">
                <a:solidFill>
                  <a:srgbClr val="0000CD"/>
                </a:solidFill>
                <a:effectLst/>
                <a:latin typeface="Consolas" panose="020B0609020204030204" pitchFamily="49" charset="0"/>
              </a:rPr>
              <a:t>"&gt;</a:t>
            </a:r>
            <a:endParaRPr lang="en-US"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276389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98A37-2839-94DB-1B9B-5F3250510A96}"/>
              </a:ext>
            </a:extLst>
          </p:cNvPr>
          <p:cNvSpPr>
            <a:spLocks noGrp="1"/>
          </p:cNvSpPr>
          <p:nvPr>
            <p:ph type="title"/>
          </p:nvPr>
        </p:nvSpPr>
        <p:spPr/>
        <p:txBody>
          <a:bodyPr/>
          <a:lstStyle/>
          <a:p>
            <a:r>
              <a:rPr lang="en-US" altLang="en-US" b="1" dirty="0">
                <a:latin typeface="Garamond" panose="02020404030301010803" pitchFamily="18" charset="0"/>
              </a:rPr>
              <a:t>Common features</a:t>
            </a:r>
            <a:br>
              <a:rPr lang="en-US" altLang="en-US" b="1" dirty="0">
                <a:latin typeface="Garamond" panose="02020404030301010803" pitchFamily="18" charset="0"/>
              </a:rPr>
            </a:br>
            <a:endParaRPr lang="en-US" dirty="0"/>
          </a:p>
        </p:txBody>
      </p:sp>
      <p:sp>
        <p:nvSpPr>
          <p:cNvPr id="3" name="Content Placeholder 2">
            <a:extLst>
              <a:ext uri="{FF2B5EF4-FFF2-40B4-BE49-F238E27FC236}">
                <a16:creationId xmlns:a16="http://schemas.microsoft.com/office/drawing/2014/main" id="{793ECFA1-995E-2E11-6F66-72F3E36401FD}"/>
              </a:ext>
            </a:extLst>
          </p:cNvPr>
          <p:cNvSpPr>
            <a:spLocks noGrp="1"/>
          </p:cNvSpPr>
          <p:nvPr>
            <p:ph idx="1"/>
          </p:nvPr>
        </p:nvSpPr>
        <p:spPr/>
        <p:txBody>
          <a:bodyPr/>
          <a:lstStyle/>
          <a:p>
            <a:pPr lvl="1"/>
            <a:r>
              <a:rPr lang="en-US" altLang="en-US" b="1" dirty="0">
                <a:latin typeface="Garamond" panose="02020404030301010803" pitchFamily="18" charset="0"/>
              </a:rPr>
              <a:t>Tables</a:t>
            </a:r>
          </a:p>
          <a:p>
            <a:pPr lvl="1"/>
            <a:r>
              <a:rPr lang="en-US" altLang="en-US" b="1" dirty="0">
                <a:latin typeface="Garamond" panose="02020404030301010803" pitchFamily="18" charset="0"/>
              </a:rPr>
              <a:t>Frame</a:t>
            </a:r>
          </a:p>
          <a:p>
            <a:pPr lvl="1"/>
            <a:r>
              <a:rPr lang="en-US" altLang="en-US" b="1" dirty="0">
                <a:latin typeface="Garamond" panose="02020404030301010803" pitchFamily="18" charset="0"/>
              </a:rPr>
              <a:t>Form</a:t>
            </a:r>
          </a:p>
          <a:p>
            <a:pPr lvl="1"/>
            <a:r>
              <a:rPr lang="en-US" altLang="en-US" b="1" dirty="0">
                <a:latin typeface="Garamond" panose="02020404030301010803" pitchFamily="18" charset="0"/>
              </a:rPr>
              <a:t>Image map</a:t>
            </a:r>
          </a:p>
          <a:p>
            <a:pPr lvl="1"/>
            <a:r>
              <a:rPr lang="en-US" altLang="en-US" b="1" dirty="0">
                <a:latin typeface="Garamond" panose="02020404030301010803" pitchFamily="18" charset="0"/>
              </a:rPr>
              <a:t>Character Set</a:t>
            </a:r>
          </a:p>
          <a:p>
            <a:pPr lvl="1"/>
            <a:r>
              <a:rPr lang="en-US" altLang="en-US" b="1" dirty="0">
                <a:latin typeface="Garamond" panose="02020404030301010803" pitchFamily="18" charset="0"/>
              </a:rPr>
              <a:t>Meta tags</a:t>
            </a:r>
          </a:p>
          <a:p>
            <a:pPr lvl="1"/>
            <a:r>
              <a:rPr lang="en-US" altLang="en-US" b="1" dirty="0">
                <a:latin typeface="Garamond" panose="02020404030301010803" pitchFamily="18" charset="0"/>
              </a:rPr>
              <a:t>Images, Hyperlink, </a:t>
            </a:r>
            <a:r>
              <a:rPr lang="en-US" altLang="en-US" b="1" dirty="0" err="1">
                <a:latin typeface="Garamond" panose="02020404030301010803" pitchFamily="18" charset="0"/>
              </a:rPr>
              <a:t>etc</a:t>
            </a:r>
            <a:r>
              <a:rPr lang="en-US" altLang="en-US" b="1" dirty="0">
                <a:latin typeface="Garamond" panose="02020404030301010803" pitchFamily="18" charset="0"/>
              </a:rPr>
              <a:t>…</a:t>
            </a:r>
            <a:endParaRPr lang="en-US" dirty="0"/>
          </a:p>
        </p:txBody>
      </p:sp>
    </p:spTree>
    <p:extLst>
      <p:ext uri="{BB962C8B-B14F-4D97-AF65-F5344CB8AC3E}">
        <p14:creationId xmlns:p14="http://schemas.microsoft.com/office/powerpoint/2010/main" val="57033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3450-F499-F51E-3797-421FC3CE0CAF}"/>
              </a:ext>
            </a:extLst>
          </p:cNvPr>
          <p:cNvSpPr>
            <a:spLocks noGrp="1"/>
          </p:cNvSpPr>
          <p:nvPr>
            <p:ph type="title"/>
          </p:nvPr>
        </p:nvSpPr>
        <p:spPr/>
        <p:txBody>
          <a:bodyPr/>
          <a:lstStyle/>
          <a:p>
            <a:r>
              <a:rPr lang="en-US" dirty="0"/>
              <a:t>HTML Headings</a:t>
            </a:r>
          </a:p>
        </p:txBody>
      </p:sp>
      <p:sp>
        <p:nvSpPr>
          <p:cNvPr id="4" name="Rectangle 1">
            <a:extLst>
              <a:ext uri="{FF2B5EF4-FFF2-40B4-BE49-F238E27FC236}">
                <a16:creationId xmlns:a16="http://schemas.microsoft.com/office/drawing/2014/main" id="{1282E41E-0329-A6E8-1CCE-3877B9E79D50}"/>
              </a:ext>
            </a:extLst>
          </p:cNvPr>
          <p:cNvSpPr>
            <a:spLocks noGrp="1" noChangeArrowheads="1"/>
          </p:cNvSpPr>
          <p:nvPr>
            <p:ph idx="1"/>
          </p:nvPr>
        </p:nvSpPr>
        <p:spPr bwMode="auto">
          <a:xfrm>
            <a:off x="838200" y="2016140"/>
            <a:ext cx="1002550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HTML headings are defined with the </a:t>
            </a:r>
            <a:r>
              <a:rPr kumimoji="0" lang="en-US" altLang="en-US" b="0" i="0" u="none" strike="noStrike" cap="none" normalizeH="0" baseline="0" dirty="0">
                <a:ln>
                  <a:noFill/>
                </a:ln>
                <a:solidFill>
                  <a:srgbClr val="DC143C"/>
                </a:solidFill>
                <a:effectLst/>
                <a:latin typeface="Consolas" panose="020B0609020204030204" pitchFamily="49" charset="0"/>
              </a:rPr>
              <a:t>&lt;h1&gt;</a:t>
            </a:r>
            <a:r>
              <a:rPr kumimoji="0" lang="en-US" altLang="en-US" b="0" i="0" u="none" strike="noStrike" cap="none" normalizeH="0" baseline="0" dirty="0">
                <a:ln>
                  <a:noFill/>
                </a:ln>
                <a:solidFill>
                  <a:srgbClr val="000000"/>
                </a:solidFill>
                <a:effectLst/>
                <a:latin typeface="Verdana" panose="020B0604030504040204" pitchFamily="34" charset="0"/>
              </a:rPr>
              <a:t> to </a:t>
            </a:r>
            <a:r>
              <a:rPr kumimoji="0" lang="en-US" altLang="en-US" b="0" i="0" u="none" strike="noStrike" cap="none" normalizeH="0" baseline="0" dirty="0">
                <a:ln>
                  <a:noFill/>
                </a:ln>
                <a:solidFill>
                  <a:srgbClr val="DC143C"/>
                </a:solidFill>
                <a:effectLst/>
                <a:latin typeface="Consolas" panose="020B0609020204030204" pitchFamily="49" charset="0"/>
              </a:rPr>
              <a:t>&lt;h6&gt;</a:t>
            </a:r>
            <a:r>
              <a:rPr kumimoji="0" lang="en-US" altLang="en-US" b="0" i="0" u="none" strike="noStrike" cap="none" normalizeH="0" baseline="0" dirty="0">
                <a:ln>
                  <a:noFill/>
                </a:ln>
                <a:solidFill>
                  <a:srgbClr val="000000"/>
                </a:solidFill>
                <a:effectLst/>
                <a:latin typeface="Verdana" panose="020B0604030504040204" pitchFamily="34" charset="0"/>
              </a:rPr>
              <a:t> tags.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erdana" panose="020B0604030504040204" pitchFamily="34" charset="0"/>
            </a:endParaRPr>
          </a:p>
          <a:p>
            <a:pPr marL="0" indent="0">
              <a:lnSpc>
                <a:spcPct val="100000"/>
              </a:lnSpc>
              <a:buNone/>
            </a:pPr>
            <a:r>
              <a:rPr lang="en-US" altLang="en-US" dirty="0">
                <a:solidFill>
                  <a:srgbClr val="000000"/>
                </a:solidFill>
                <a:latin typeface="Verdana" panose="020B0604030504040204" pitchFamily="34" charset="0"/>
              </a:rPr>
              <a:t>Each HTML heading has a default size. </a:t>
            </a:r>
          </a:p>
          <a:p>
            <a:pPr marL="0" indent="0">
              <a:lnSpc>
                <a:spcPct val="100000"/>
              </a:lnSpc>
              <a:buNone/>
            </a:pPr>
            <a:r>
              <a:rPr lang="en-US" altLang="en-US" dirty="0">
                <a:solidFill>
                  <a:srgbClr val="000000"/>
                </a:solidFill>
                <a:latin typeface="Verdana" panose="020B0604030504040204" pitchFamily="34" charset="0"/>
              </a:rPr>
              <a:t>However, you can specify the size for any heading </a:t>
            </a:r>
          </a:p>
          <a:p>
            <a:pPr marL="0" indent="0">
              <a:lnSpc>
                <a:spcPct val="100000"/>
              </a:lnSpc>
              <a:buNone/>
            </a:pPr>
            <a:r>
              <a:rPr lang="en-US" altLang="en-US" dirty="0">
                <a:solidFill>
                  <a:srgbClr val="000000"/>
                </a:solidFill>
                <a:latin typeface="Verdana" panose="020B0604030504040204" pitchFamily="34" charset="0"/>
              </a:rPr>
              <a:t>with the style attribute.</a:t>
            </a:r>
          </a:p>
          <a:p>
            <a:pPr marL="0" indent="0">
              <a:lnSpc>
                <a:spcPct val="100000"/>
              </a:lnSpc>
              <a:buNone/>
            </a:pPr>
            <a:r>
              <a:rPr lang="en-US" altLang="en-US" dirty="0" err="1">
                <a:solidFill>
                  <a:srgbClr val="000000"/>
                </a:solidFill>
                <a:latin typeface="Verdana" panose="020B0604030504040204" pitchFamily="34" charset="0"/>
              </a:rPr>
              <a:t>Eg</a:t>
            </a:r>
            <a:r>
              <a:rPr lang="en-US" altLang="en-US" dirty="0">
                <a:solidFill>
                  <a:srgbClr val="000000"/>
                </a:solidFill>
                <a:latin typeface="Verdana" panose="020B0604030504040204" pitchFamily="34" charset="0"/>
              </a:rPr>
              <a:t> &lt;h1 style=“font-size:50px;”&gt; Heading &lt;/h1&gt;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011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98DD-2632-1A8D-124B-F8843A9326FA}"/>
              </a:ext>
            </a:extLst>
          </p:cNvPr>
          <p:cNvSpPr>
            <a:spLocks noGrp="1"/>
          </p:cNvSpPr>
          <p:nvPr>
            <p:ph type="title"/>
          </p:nvPr>
        </p:nvSpPr>
        <p:spPr/>
        <p:txBody>
          <a:bodyPr/>
          <a:lstStyle/>
          <a:p>
            <a:r>
              <a:rPr lang="en-US" dirty="0"/>
              <a:t>HTML Paragraphs</a:t>
            </a:r>
          </a:p>
        </p:txBody>
      </p:sp>
      <p:sp>
        <p:nvSpPr>
          <p:cNvPr id="4" name="Rectangle 1">
            <a:extLst>
              <a:ext uri="{FF2B5EF4-FFF2-40B4-BE49-F238E27FC236}">
                <a16:creationId xmlns:a16="http://schemas.microsoft.com/office/drawing/2014/main" id="{3C751349-3466-C20D-402C-565FDC3D6B4D}"/>
              </a:ext>
            </a:extLst>
          </p:cNvPr>
          <p:cNvSpPr>
            <a:spLocks noGrp="1" noChangeArrowheads="1"/>
          </p:cNvSpPr>
          <p:nvPr>
            <p:ph idx="1"/>
          </p:nvPr>
        </p:nvSpPr>
        <p:spPr bwMode="auto">
          <a:xfrm>
            <a:off x="372979" y="1932373"/>
            <a:ext cx="11533029"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The HTML </a:t>
            </a:r>
            <a:r>
              <a:rPr kumimoji="0" lang="en-US" altLang="en-US" sz="3200" b="0" i="0" u="none" strike="noStrike" cap="none" normalizeH="0" baseline="0" dirty="0">
                <a:ln>
                  <a:noFill/>
                </a:ln>
                <a:solidFill>
                  <a:srgbClr val="DC143C"/>
                </a:solidFill>
                <a:effectLst/>
                <a:latin typeface="Consolas" panose="020B0609020204030204" pitchFamily="49" charset="0"/>
              </a:rPr>
              <a:t>&lt;p&gt;</a:t>
            </a:r>
            <a:r>
              <a:rPr kumimoji="0" lang="en-US" altLang="en-US" sz="3200" b="0" i="0" u="none" strike="noStrike" cap="none" normalizeH="0" baseline="0" dirty="0">
                <a:ln>
                  <a:noFill/>
                </a:ln>
                <a:solidFill>
                  <a:srgbClr val="000000"/>
                </a:solidFill>
                <a:effectLst/>
                <a:latin typeface="Verdana" panose="020B0604030504040204" pitchFamily="34" charset="0"/>
              </a:rPr>
              <a:t> element defines a paragraph.</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A paragraph always starts on a new line, and browsers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automatically add some white space (a margin)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before and after a paragraph.</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00"/>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Removes extra spaces</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0738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B960-0A9C-E953-C6C7-39EC7162F8EE}"/>
              </a:ext>
            </a:extLst>
          </p:cNvPr>
          <p:cNvSpPr>
            <a:spLocks noGrp="1"/>
          </p:cNvSpPr>
          <p:nvPr>
            <p:ph type="title"/>
          </p:nvPr>
        </p:nvSpPr>
        <p:spPr/>
        <p:txBody>
          <a:bodyPr/>
          <a:lstStyle/>
          <a:p>
            <a:r>
              <a:rPr lang="en-US" dirty="0"/>
              <a:t>Line Breaks, </a:t>
            </a:r>
            <a:r>
              <a:rPr lang="en-US" dirty="0" err="1"/>
              <a:t>Horizantal</a:t>
            </a:r>
            <a:r>
              <a:rPr lang="en-US" dirty="0"/>
              <a:t> rule, Preformatted text</a:t>
            </a:r>
          </a:p>
        </p:txBody>
      </p:sp>
      <p:sp>
        <p:nvSpPr>
          <p:cNvPr id="3" name="Content Placeholder 2">
            <a:extLst>
              <a:ext uri="{FF2B5EF4-FFF2-40B4-BE49-F238E27FC236}">
                <a16:creationId xmlns:a16="http://schemas.microsoft.com/office/drawing/2014/main" id="{8E252285-AC35-4379-3492-08732EBFC789}"/>
              </a:ext>
            </a:extLst>
          </p:cNvPr>
          <p:cNvSpPr>
            <a:spLocks noGrp="1"/>
          </p:cNvSpPr>
          <p:nvPr>
            <p:ph idx="1"/>
          </p:nvPr>
        </p:nvSpPr>
        <p:spPr/>
        <p:txBody>
          <a:bodyPr/>
          <a:lstStyle/>
          <a:p>
            <a:pPr marL="0" indent="0">
              <a:buNone/>
            </a:pPr>
            <a:r>
              <a:rPr lang="en-US" sz="4400" dirty="0"/>
              <a:t>&lt;</a:t>
            </a:r>
            <a:r>
              <a:rPr lang="en-US" sz="4400" dirty="0" err="1"/>
              <a:t>br</a:t>
            </a:r>
            <a:r>
              <a:rPr lang="en-US" sz="4400" dirty="0"/>
              <a:t>&gt;  </a:t>
            </a:r>
            <a:r>
              <a:rPr lang="en-US" sz="3200" b="0" i="0" dirty="0">
                <a:solidFill>
                  <a:srgbClr val="000000"/>
                </a:solidFill>
                <a:effectLst/>
                <a:latin typeface="Verdana" panose="020B0604030504040204" pitchFamily="34" charset="0"/>
              </a:rPr>
              <a:t>element defines a line break</a:t>
            </a:r>
            <a:endParaRPr lang="en-US" sz="4400" dirty="0"/>
          </a:p>
          <a:p>
            <a:pPr marL="0" indent="0">
              <a:buNone/>
            </a:pPr>
            <a:r>
              <a:rPr lang="en-US" sz="4400" dirty="0"/>
              <a:t>&lt;</a:t>
            </a:r>
            <a:r>
              <a:rPr lang="en-US" sz="4400" dirty="0" err="1"/>
              <a:t>hr</a:t>
            </a:r>
            <a:r>
              <a:rPr lang="en-US" sz="4400" dirty="0"/>
              <a:t>&gt;</a:t>
            </a:r>
          </a:p>
          <a:p>
            <a:pPr marL="0" indent="0">
              <a:buNone/>
            </a:pPr>
            <a:r>
              <a:rPr lang="en-US" sz="4400" dirty="0"/>
              <a:t>&lt;pre&gt; </a:t>
            </a:r>
            <a:r>
              <a:rPr lang="en-US" sz="3200" b="0" i="0" dirty="0">
                <a:solidFill>
                  <a:srgbClr val="000000"/>
                </a:solidFill>
                <a:effectLst/>
                <a:latin typeface="Verdana" panose="020B0604030504040204" pitchFamily="34" charset="0"/>
              </a:rPr>
              <a:t>element defines preformatted text.</a:t>
            </a:r>
            <a:endParaRPr lang="en-US" sz="4400" dirty="0"/>
          </a:p>
          <a:p>
            <a:pPr marL="0" indent="0">
              <a:buNone/>
            </a:pPr>
            <a:endParaRPr lang="en-US" dirty="0"/>
          </a:p>
        </p:txBody>
      </p:sp>
    </p:spTree>
    <p:extLst>
      <p:ext uri="{BB962C8B-B14F-4D97-AF65-F5344CB8AC3E}">
        <p14:creationId xmlns:p14="http://schemas.microsoft.com/office/powerpoint/2010/main" val="4244888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246C-3C3B-C96C-E365-160A485F9B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C01889-CF60-1933-85FD-3F5D2EC1762B}"/>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4E31EC8F-7267-CE4B-9217-E30896F8625C}"/>
              </a:ext>
            </a:extLst>
          </p:cNvPr>
          <p:cNvPicPr>
            <a:picLocks noChangeAspect="1"/>
          </p:cNvPicPr>
          <p:nvPr/>
        </p:nvPicPr>
        <p:blipFill>
          <a:blip r:embed="rId3"/>
          <a:stretch>
            <a:fillRect/>
          </a:stretch>
        </p:blipFill>
        <p:spPr>
          <a:xfrm>
            <a:off x="387924" y="692728"/>
            <a:ext cx="4658711" cy="5597236"/>
          </a:xfrm>
          <a:prstGeom prst="rect">
            <a:avLst/>
          </a:prstGeom>
        </p:spPr>
      </p:pic>
      <p:pic>
        <p:nvPicPr>
          <p:cNvPr id="15" name="Picture 14">
            <a:extLst>
              <a:ext uri="{FF2B5EF4-FFF2-40B4-BE49-F238E27FC236}">
                <a16:creationId xmlns:a16="http://schemas.microsoft.com/office/drawing/2014/main" id="{36D5D92F-9FF1-2D1F-F62C-3A211AE91161}"/>
              </a:ext>
            </a:extLst>
          </p:cNvPr>
          <p:cNvPicPr>
            <a:picLocks noChangeAspect="1"/>
          </p:cNvPicPr>
          <p:nvPr/>
        </p:nvPicPr>
        <p:blipFill>
          <a:blip r:embed="rId4"/>
          <a:stretch>
            <a:fillRect/>
          </a:stretch>
        </p:blipFill>
        <p:spPr>
          <a:xfrm>
            <a:off x="6539347" y="0"/>
            <a:ext cx="4516580" cy="6268967"/>
          </a:xfrm>
          <a:prstGeom prst="rect">
            <a:avLst/>
          </a:prstGeom>
        </p:spPr>
      </p:pic>
    </p:spTree>
    <p:extLst>
      <p:ext uri="{BB962C8B-B14F-4D97-AF65-F5344CB8AC3E}">
        <p14:creationId xmlns:p14="http://schemas.microsoft.com/office/powerpoint/2010/main" val="2439773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C2CF-A648-4E70-301D-124D65AE7B5D}"/>
              </a:ext>
            </a:extLst>
          </p:cNvPr>
          <p:cNvSpPr>
            <a:spLocks noGrp="1"/>
          </p:cNvSpPr>
          <p:nvPr>
            <p:ph type="title"/>
          </p:nvPr>
        </p:nvSpPr>
        <p:spPr/>
        <p:txBody>
          <a:bodyPr/>
          <a:lstStyle/>
          <a:p>
            <a:r>
              <a:rPr lang="en-US" dirty="0"/>
              <a:t>Deeper into HTML elements</a:t>
            </a:r>
          </a:p>
        </p:txBody>
      </p:sp>
      <p:sp>
        <p:nvSpPr>
          <p:cNvPr id="3" name="Content Placeholder 2">
            <a:extLst>
              <a:ext uri="{FF2B5EF4-FFF2-40B4-BE49-F238E27FC236}">
                <a16:creationId xmlns:a16="http://schemas.microsoft.com/office/drawing/2014/main" id="{23689159-10E1-CEA8-FA7C-A093E33D51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6750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38EB-E669-A7EF-6177-1F7695687E24}"/>
              </a:ext>
            </a:extLst>
          </p:cNvPr>
          <p:cNvSpPr>
            <a:spLocks noGrp="1"/>
          </p:cNvSpPr>
          <p:nvPr>
            <p:ph type="title"/>
          </p:nvPr>
        </p:nvSpPr>
        <p:spPr/>
        <p:txBody>
          <a:bodyPr/>
          <a:lstStyle/>
          <a:p>
            <a:r>
              <a:rPr lang="en-US" dirty="0"/>
              <a:t>Classification of HTML elements</a:t>
            </a:r>
          </a:p>
        </p:txBody>
      </p:sp>
      <p:sp>
        <p:nvSpPr>
          <p:cNvPr id="3" name="Content Placeholder 2">
            <a:extLst>
              <a:ext uri="{FF2B5EF4-FFF2-40B4-BE49-F238E27FC236}">
                <a16:creationId xmlns:a16="http://schemas.microsoft.com/office/drawing/2014/main" id="{CDE1EAF8-1EA9-0DFC-3A50-A2E08F72F0FD}"/>
              </a:ext>
            </a:extLst>
          </p:cNvPr>
          <p:cNvSpPr>
            <a:spLocks noGrp="1"/>
          </p:cNvSpPr>
          <p:nvPr>
            <p:ph idx="1"/>
          </p:nvPr>
        </p:nvSpPr>
        <p:spPr/>
        <p:txBody>
          <a:bodyPr/>
          <a:lstStyle/>
          <a:p>
            <a:r>
              <a:rPr lang="en-US" sz="4000" b="1" dirty="0">
                <a:solidFill>
                  <a:srgbClr val="FF0000"/>
                </a:solidFill>
              </a:rPr>
              <a:t>Main root</a:t>
            </a:r>
          </a:p>
          <a:p>
            <a:pPr marL="0" indent="0" algn="just">
              <a:buNone/>
            </a:pPr>
            <a:r>
              <a:rPr lang="en-US" dirty="0"/>
              <a:t>&lt;html&gt; - </a:t>
            </a:r>
            <a:r>
              <a:rPr lang="en-US" b="0" i="0" dirty="0">
                <a:solidFill>
                  <a:srgbClr val="1B1B1B"/>
                </a:solidFill>
                <a:effectLst/>
                <a:latin typeface="Inter"/>
              </a:rPr>
              <a:t>Represents the root (top-level element) of an HTML document, so it is also referred to as the </a:t>
            </a:r>
            <a:r>
              <a:rPr lang="en-US" b="0" i="1" dirty="0">
                <a:solidFill>
                  <a:srgbClr val="1B1B1B"/>
                </a:solidFill>
                <a:effectLst/>
                <a:latin typeface="Inter"/>
              </a:rPr>
              <a:t>root element</a:t>
            </a:r>
            <a:r>
              <a:rPr lang="en-US" b="0" i="0" dirty="0">
                <a:solidFill>
                  <a:srgbClr val="1B1B1B"/>
                </a:solidFill>
                <a:effectLst/>
                <a:latin typeface="Inter"/>
              </a:rPr>
              <a:t>. All other elements must be descendants of this element.</a:t>
            </a:r>
            <a:endParaRPr lang="en-US" dirty="0"/>
          </a:p>
        </p:txBody>
      </p:sp>
    </p:spTree>
    <p:extLst>
      <p:ext uri="{BB962C8B-B14F-4D97-AF65-F5344CB8AC3E}">
        <p14:creationId xmlns:p14="http://schemas.microsoft.com/office/powerpoint/2010/main" val="201688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CDC3-ABD6-68C9-7C74-CE5242EBD3F4}"/>
              </a:ext>
            </a:extLst>
          </p:cNvPr>
          <p:cNvSpPr>
            <a:spLocks noGrp="1"/>
          </p:cNvSpPr>
          <p:nvPr>
            <p:ph type="title"/>
          </p:nvPr>
        </p:nvSpPr>
        <p:spPr/>
        <p:txBody>
          <a:bodyPr/>
          <a:lstStyle/>
          <a:p>
            <a:r>
              <a:rPr lang="en-US" dirty="0">
                <a:solidFill>
                  <a:srgbClr val="FF0000"/>
                </a:solidFill>
              </a:rPr>
              <a:t>Document’s metadata</a:t>
            </a:r>
          </a:p>
        </p:txBody>
      </p:sp>
      <p:sp>
        <p:nvSpPr>
          <p:cNvPr id="3" name="Content Placeholder 2">
            <a:extLst>
              <a:ext uri="{FF2B5EF4-FFF2-40B4-BE49-F238E27FC236}">
                <a16:creationId xmlns:a16="http://schemas.microsoft.com/office/drawing/2014/main" id="{ABE967C3-0615-3689-6B0F-FFD68283B824}"/>
              </a:ext>
            </a:extLst>
          </p:cNvPr>
          <p:cNvSpPr>
            <a:spLocks noGrp="1"/>
          </p:cNvSpPr>
          <p:nvPr>
            <p:ph idx="1"/>
          </p:nvPr>
        </p:nvSpPr>
        <p:spPr/>
        <p:txBody>
          <a:bodyPr/>
          <a:lstStyle/>
          <a:p>
            <a:pPr marL="0" indent="0" algn="just">
              <a:buNone/>
            </a:pPr>
            <a:r>
              <a:rPr lang="en-US" b="0" i="0" dirty="0">
                <a:solidFill>
                  <a:srgbClr val="1B1B1B"/>
                </a:solidFill>
                <a:effectLst/>
                <a:latin typeface="Inter"/>
              </a:rPr>
              <a:t>Metadata contains information about the page. This includes information about styles, scripts, and data to help software (</a:t>
            </a:r>
            <a:r>
              <a:rPr lang="en-US" b="0" i="0" u="sng" dirty="0">
                <a:effectLst/>
                <a:latin typeface="Inter"/>
                <a:hlinkClick r:id="rId2"/>
              </a:rPr>
              <a:t>search engines</a:t>
            </a:r>
            <a:r>
              <a:rPr lang="en-US" b="0" i="0" dirty="0">
                <a:solidFill>
                  <a:srgbClr val="1B1B1B"/>
                </a:solidFill>
                <a:effectLst/>
                <a:latin typeface="Inter"/>
              </a:rPr>
              <a:t>, </a:t>
            </a:r>
            <a:r>
              <a:rPr lang="en-US" b="0" i="0" u="sng" dirty="0">
                <a:effectLst/>
                <a:latin typeface="Inter"/>
                <a:hlinkClick r:id="rId3"/>
              </a:rPr>
              <a:t>browsers</a:t>
            </a:r>
            <a:r>
              <a:rPr lang="en-US" b="0" i="0" dirty="0">
                <a:solidFill>
                  <a:srgbClr val="1B1B1B"/>
                </a:solidFill>
                <a:effectLst/>
                <a:latin typeface="Inter"/>
              </a:rPr>
              <a:t>, etc.) use and render the page. Metadata for styles and scripts may be defined on the page or linked to another file that has the information.</a:t>
            </a:r>
          </a:p>
          <a:p>
            <a:pPr marL="0" indent="0" algn="just">
              <a:buNone/>
            </a:pPr>
            <a:endParaRPr lang="en-US" dirty="0">
              <a:solidFill>
                <a:srgbClr val="1B1B1B"/>
              </a:solidFill>
              <a:latin typeface="Inter"/>
            </a:endParaRPr>
          </a:p>
        </p:txBody>
      </p:sp>
    </p:spTree>
    <p:extLst>
      <p:ext uri="{BB962C8B-B14F-4D97-AF65-F5344CB8AC3E}">
        <p14:creationId xmlns:p14="http://schemas.microsoft.com/office/powerpoint/2010/main" val="2298458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8C4F3BB-2991-D65F-E496-6BC28EFE82DA}"/>
              </a:ext>
            </a:extLst>
          </p:cNvPr>
          <p:cNvGraphicFramePr>
            <a:graphicFrameLocks noGrp="1"/>
          </p:cNvGraphicFramePr>
          <p:nvPr>
            <p:ph idx="1"/>
            <p:extLst>
              <p:ext uri="{D42A27DB-BD31-4B8C-83A1-F6EECF244321}">
                <p14:modId xmlns:p14="http://schemas.microsoft.com/office/powerpoint/2010/main" val="2851619326"/>
              </p:ext>
            </p:extLst>
          </p:nvPr>
        </p:nvGraphicFramePr>
        <p:xfrm>
          <a:off x="643467" y="304800"/>
          <a:ext cx="10905066" cy="5937194"/>
        </p:xfrm>
        <a:graphic>
          <a:graphicData uri="http://schemas.openxmlformats.org/drawingml/2006/table">
            <a:tbl>
              <a:tblPr firstRow="1" bandRow="1"/>
              <a:tblGrid>
                <a:gridCol w="1686890">
                  <a:extLst>
                    <a:ext uri="{9D8B030D-6E8A-4147-A177-3AD203B41FA5}">
                      <a16:colId xmlns:a16="http://schemas.microsoft.com/office/drawing/2014/main" val="700595670"/>
                    </a:ext>
                  </a:extLst>
                </a:gridCol>
                <a:gridCol w="9218176">
                  <a:extLst>
                    <a:ext uri="{9D8B030D-6E8A-4147-A177-3AD203B41FA5}">
                      <a16:colId xmlns:a16="http://schemas.microsoft.com/office/drawing/2014/main" val="1110930314"/>
                    </a:ext>
                  </a:extLst>
                </a:gridCol>
              </a:tblGrid>
              <a:tr h="706992">
                <a:tc>
                  <a:txBody>
                    <a:bodyPr/>
                    <a:lstStyle/>
                    <a:p>
                      <a:pPr algn="l" fontAlgn="ctr"/>
                      <a:r>
                        <a:rPr lang="en-US" sz="1900" dirty="0">
                          <a:effectLst/>
                        </a:rPr>
                        <a:t>Meta element tags</a:t>
                      </a:r>
                    </a:p>
                  </a:txBody>
                  <a:tcPr marL="63679" marR="63679" marT="31838" marB="31838" anchor="ctr">
                    <a:lnL>
                      <a:noFill/>
                    </a:lnL>
                    <a:lnR>
                      <a:noFill/>
                    </a:lnR>
                    <a:lnT>
                      <a:noFill/>
                    </a:lnT>
                    <a:lnB>
                      <a:noFill/>
                    </a:lnB>
                    <a:solidFill>
                      <a:srgbClr val="FFFFFF"/>
                    </a:solidFill>
                  </a:tcPr>
                </a:tc>
                <a:tc>
                  <a:txBody>
                    <a:bodyPr/>
                    <a:lstStyle/>
                    <a:p>
                      <a:pPr algn="l" fontAlgn="ctr"/>
                      <a:r>
                        <a:rPr lang="en-US" sz="1900">
                          <a:effectLst/>
                        </a:rPr>
                        <a:t>Description</a:t>
                      </a:r>
                    </a:p>
                  </a:txBody>
                  <a:tcPr marL="63679" marR="63679" marT="31838" marB="31838" anchor="ctr">
                    <a:lnL>
                      <a:noFill/>
                    </a:lnL>
                    <a:lnR>
                      <a:noFill/>
                    </a:lnR>
                    <a:lnT>
                      <a:noFill/>
                    </a:lnT>
                    <a:lnB>
                      <a:noFill/>
                    </a:lnB>
                    <a:solidFill>
                      <a:srgbClr val="FFFFFF"/>
                    </a:solidFill>
                  </a:tcPr>
                </a:tc>
                <a:extLst>
                  <a:ext uri="{0D108BD9-81ED-4DB2-BD59-A6C34878D82A}">
                    <a16:rowId xmlns:a16="http://schemas.microsoft.com/office/drawing/2014/main" val="3695198463"/>
                  </a:ext>
                </a:extLst>
              </a:tr>
              <a:tr h="767858">
                <a:tc>
                  <a:txBody>
                    <a:bodyPr/>
                    <a:lstStyle/>
                    <a:p>
                      <a:pPr fontAlgn="ctr"/>
                      <a:r>
                        <a:rPr lang="en-US" sz="1900" u="sng">
                          <a:effectLst/>
                          <a:hlinkClick r:id="rId2"/>
                        </a:rPr>
                        <a:t>&lt;base&gt;</a:t>
                      </a:r>
                      <a:endParaRPr lang="en-US" sz="1900">
                        <a:effectLst/>
                      </a:endParaRPr>
                    </a:p>
                  </a:txBody>
                  <a:tcPr marL="63679" marR="63679" marT="31838" marB="31838" anchor="ctr">
                    <a:lnL>
                      <a:noFill/>
                    </a:lnL>
                    <a:lnR>
                      <a:noFill/>
                    </a:lnR>
                    <a:lnT>
                      <a:noFill/>
                    </a:lnT>
                    <a:lnB>
                      <a:noFill/>
                    </a:lnB>
                    <a:solidFill>
                      <a:srgbClr val="FFFFFF"/>
                    </a:solidFill>
                  </a:tcPr>
                </a:tc>
                <a:tc>
                  <a:txBody>
                    <a:bodyPr/>
                    <a:lstStyle/>
                    <a:p>
                      <a:pPr fontAlgn="ctr"/>
                      <a:r>
                        <a:rPr lang="en-US" sz="1900">
                          <a:effectLst/>
                        </a:rPr>
                        <a:t>Specifies the base URL to use for all relative URLs in a document. There can be only one such element in a document.</a:t>
                      </a:r>
                    </a:p>
                  </a:txBody>
                  <a:tcPr marL="63679" marR="63679" marT="31838" marB="31838" anchor="ctr">
                    <a:lnL>
                      <a:noFill/>
                    </a:lnL>
                    <a:lnR>
                      <a:noFill/>
                    </a:lnR>
                    <a:lnT>
                      <a:noFill/>
                    </a:lnT>
                    <a:lnB>
                      <a:noFill/>
                    </a:lnB>
                    <a:solidFill>
                      <a:srgbClr val="FFFFFF"/>
                    </a:solidFill>
                  </a:tcPr>
                </a:tc>
                <a:extLst>
                  <a:ext uri="{0D108BD9-81ED-4DB2-BD59-A6C34878D82A}">
                    <a16:rowId xmlns:a16="http://schemas.microsoft.com/office/drawing/2014/main" val="322952837"/>
                  </a:ext>
                </a:extLst>
              </a:tr>
              <a:tr h="767858">
                <a:tc>
                  <a:txBody>
                    <a:bodyPr/>
                    <a:lstStyle/>
                    <a:p>
                      <a:pPr fontAlgn="ctr"/>
                      <a:r>
                        <a:rPr lang="en-US" sz="1900" u="sng">
                          <a:effectLst/>
                          <a:hlinkClick r:id="rId3"/>
                        </a:rPr>
                        <a:t>&lt;head&gt;</a:t>
                      </a:r>
                      <a:endParaRPr lang="en-US" sz="1900">
                        <a:effectLst/>
                      </a:endParaRPr>
                    </a:p>
                  </a:txBody>
                  <a:tcPr marL="63679" marR="63679" marT="31838" marB="31838" anchor="ctr">
                    <a:lnL>
                      <a:noFill/>
                    </a:lnL>
                    <a:lnR>
                      <a:noFill/>
                    </a:lnR>
                    <a:lnT>
                      <a:noFill/>
                    </a:lnT>
                    <a:lnB>
                      <a:noFill/>
                    </a:lnB>
                    <a:solidFill>
                      <a:srgbClr val="FFFFFF"/>
                    </a:solidFill>
                  </a:tcPr>
                </a:tc>
                <a:tc>
                  <a:txBody>
                    <a:bodyPr/>
                    <a:lstStyle/>
                    <a:p>
                      <a:pPr fontAlgn="ctr"/>
                      <a:r>
                        <a:rPr lang="en-US" sz="1900">
                          <a:effectLst/>
                        </a:rPr>
                        <a:t>Contains machine-readable information (metadata) about the document, like its </a:t>
                      </a:r>
                      <a:r>
                        <a:rPr lang="en-US" sz="1900" u="sng">
                          <a:effectLst/>
                          <a:hlinkClick r:id="rId4"/>
                        </a:rPr>
                        <a:t>title</a:t>
                      </a:r>
                      <a:r>
                        <a:rPr lang="en-US" sz="1900">
                          <a:effectLst/>
                        </a:rPr>
                        <a:t>, </a:t>
                      </a:r>
                      <a:r>
                        <a:rPr lang="en-US" sz="1900" u="sng">
                          <a:effectLst/>
                          <a:hlinkClick r:id="rId5"/>
                        </a:rPr>
                        <a:t>scripts</a:t>
                      </a:r>
                      <a:r>
                        <a:rPr lang="en-US" sz="1900">
                          <a:effectLst/>
                        </a:rPr>
                        <a:t>, and </a:t>
                      </a:r>
                      <a:r>
                        <a:rPr lang="en-US" sz="1900" u="sng">
                          <a:effectLst/>
                          <a:hlinkClick r:id="rId6"/>
                        </a:rPr>
                        <a:t>style sheets</a:t>
                      </a:r>
                      <a:r>
                        <a:rPr lang="en-US" sz="1900">
                          <a:effectLst/>
                        </a:rPr>
                        <a:t>.</a:t>
                      </a:r>
                    </a:p>
                  </a:txBody>
                  <a:tcPr marL="63679" marR="63679" marT="31838" marB="31838" anchor="ctr">
                    <a:lnL>
                      <a:noFill/>
                    </a:lnL>
                    <a:lnR>
                      <a:noFill/>
                    </a:lnR>
                    <a:lnT>
                      <a:noFill/>
                    </a:lnT>
                    <a:lnB>
                      <a:noFill/>
                    </a:lnB>
                    <a:solidFill>
                      <a:srgbClr val="FFFFFF"/>
                    </a:solidFill>
                  </a:tcPr>
                </a:tc>
                <a:extLst>
                  <a:ext uri="{0D108BD9-81ED-4DB2-BD59-A6C34878D82A}">
                    <a16:rowId xmlns:a16="http://schemas.microsoft.com/office/drawing/2014/main" val="1487928928"/>
                  </a:ext>
                </a:extLst>
              </a:tr>
              <a:tr h="1390912">
                <a:tc>
                  <a:txBody>
                    <a:bodyPr/>
                    <a:lstStyle/>
                    <a:p>
                      <a:pPr fontAlgn="ctr"/>
                      <a:r>
                        <a:rPr lang="en-US" sz="1900" u="sng">
                          <a:effectLst/>
                          <a:hlinkClick r:id="rId7"/>
                        </a:rPr>
                        <a:t>&lt;link&gt;</a:t>
                      </a:r>
                      <a:endParaRPr lang="en-US" sz="1900">
                        <a:effectLst/>
                      </a:endParaRPr>
                    </a:p>
                  </a:txBody>
                  <a:tcPr marL="63679" marR="63679" marT="31838" marB="31838" anchor="ctr">
                    <a:lnL>
                      <a:noFill/>
                    </a:lnL>
                    <a:lnR>
                      <a:noFill/>
                    </a:lnR>
                    <a:lnT>
                      <a:noFill/>
                    </a:lnT>
                    <a:lnB>
                      <a:noFill/>
                    </a:lnB>
                    <a:solidFill>
                      <a:srgbClr val="FFFFFF"/>
                    </a:solidFill>
                  </a:tcPr>
                </a:tc>
                <a:tc>
                  <a:txBody>
                    <a:bodyPr/>
                    <a:lstStyle/>
                    <a:p>
                      <a:pPr fontAlgn="ctr"/>
                      <a:r>
                        <a:rPr lang="en-US" sz="1900" dirty="0">
                          <a:effectLst/>
                        </a:rPr>
                        <a:t>Specifies relationships between the current document and an external resource. This element is most commonly used to link to CSS but is also used to establish site icons (both "favicon" style icons and icons for the home screen and apps on mobile devices) among other things.</a:t>
                      </a:r>
                    </a:p>
                  </a:txBody>
                  <a:tcPr marL="63679" marR="63679" marT="31838" marB="31838" anchor="ctr">
                    <a:lnL>
                      <a:noFill/>
                    </a:lnL>
                    <a:lnR>
                      <a:noFill/>
                    </a:lnR>
                    <a:lnT>
                      <a:noFill/>
                    </a:lnT>
                    <a:lnB>
                      <a:noFill/>
                    </a:lnB>
                    <a:solidFill>
                      <a:srgbClr val="FFFFFF"/>
                    </a:solidFill>
                  </a:tcPr>
                </a:tc>
                <a:extLst>
                  <a:ext uri="{0D108BD9-81ED-4DB2-BD59-A6C34878D82A}">
                    <a16:rowId xmlns:a16="http://schemas.microsoft.com/office/drawing/2014/main" val="1571479684"/>
                  </a:ext>
                </a:extLst>
              </a:tr>
              <a:tr h="767858">
                <a:tc>
                  <a:txBody>
                    <a:bodyPr/>
                    <a:lstStyle/>
                    <a:p>
                      <a:pPr fontAlgn="ctr"/>
                      <a:r>
                        <a:rPr lang="en-US" sz="1900" u="sng">
                          <a:effectLst/>
                          <a:hlinkClick r:id="rId8"/>
                        </a:rPr>
                        <a:t>&lt;meta&gt;</a:t>
                      </a:r>
                      <a:endParaRPr lang="en-US" sz="1900">
                        <a:effectLst/>
                      </a:endParaRPr>
                    </a:p>
                  </a:txBody>
                  <a:tcPr marL="63679" marR="63679" marT="31838" marB="31838" anchor="ctr">
                    <a:lnL>
                      <a:noFill/>
                    </a:lnL>
                    <a:lnR>
                      <a:noFill/>
                    </a:lnR>
                    <a:lnT>
                      <a:noFill/>
                    </a:lnT>
                    <a:lnB>
                      <a:noFill/>
                    </a:lnB>
                    <a:solidFill>
                      <a:srgbClr val="FFFFFF"/>
                    </a:solidFill>
                  </a:tcPr>
                </a:tc>
                <a:tc>
                  <a:txBody>
                    <a:bodyPr/>
                    <a:lstStyle/>
                    <a:p>
                      <a:pPr fontAlgn="ctr"/>
                      <a:r>
                        <a:rPr lang="en-US" sz="1900" dirty="0">
                          <a:effectLst/>
                        </a:rPr>
                        <a:t>Represents </a:t>
                      </a:r>
                      <a:r>
                        <a:rPr lang="en-US" sz="1900" u="sng" dirty="0">
                          <a:effectLst/>
                          <a:hlinkClick r:id="rId9"/>
                        </a:rPr>
                        <a:t>metadata</a:t>
                      </a:r>
                      <a:r>
                        <a:rPr lang="en-US" sz="1900" dirty="0">
                          <a:effectLst/>
                        </a:rPr>
                        <a:t> that cannot be represented by other HTML meta-related elements, like </a:t>
                      </a:r>
                      <a:r>
                        <a:rPr lang="en-US" sz="1900" u="sng" dirty="0">
                          <a:effectLst/>
                          <a:hlinkClick r:id="rId2"/>
                        </a:rPr>
                        <a:t>&lt;base&gt;</a:t>
                      </a:r>
                      <a:r>
                        <a:rPr lang="en-US" sz="1900" dirty="0">
                          <a:effectLst/>
                        </a:rPr>
                        <a:t>, </a:t>
                      </a:r>
                      <a:r>
                        <a:rPr lang="en-US" sz="1900" u="sng" dirty="0">
                          <a:effectLst/>
                          <a:hlinkClick r:id="rId7"/>
                        </a:rPr>
                        <a:t>&lt;link&gt;</a:t>
                      </a:r>
                      <a:r>
                        <a:rPr lang="en-US" sz="1900" dirty="0">
                          <a:effectLst/>
                        </a:rPr>
                        <a:t>, </a:t>
                      </a:r>
                      <a:r>
                        <a:rPr lang="en-US" sz="1900" u="sng" dirty="0">
                          <a:effectLst/>
                          <a:hlinkClick r:id="rId5"/>
                        </a:rPr>
                        <a:t>&lt;script&gt;</a:t>
                      </a:r>
                      <a:r>
                        <a:rPr lang="en-US" sz="1900" dirty="0">
                          <a:effectLst/>
                        </a:rPr>
                        <a:t>, </a:t>
                      </a:r>
                      <a:r>
                        <a:rPr lang="en-US" sz="1900" u="sng" dirty="0">
                          <a:effectLst/>
                          <a:hlinkClick r:id="rId6"/>
                        </a:rPr>
                        <a:t>&lt;style&gt;</a:t>
                      </a:r>
                      <a:r>
                        <a:rPr lang="en-US" sz="1900" dirty="0">
                          <a:effectLst/>
                        </a:rPr>
                        <a:t> and </a:t>
                      </a:r>
                      <a:r>
                        <a:rPr lang="en-US" sz="1900" u="sng" dirty="0">
                          <a:effectLst/>
                          <a:hlinkClick r:id="rId4"/>
                        </a:rPr>
                        <a:t>&lt;title&gt;</a:t>
                      </a:r>
                      <a:r>
                        <a:rPr lang="en-US" sz="1900" dirty="0">
                          <a:effectLst/>
                        </a:rPr>
                        <a:t>. </a:t>
                      </a:r>
                    </a:p>
                  </a:txBody>
                  <a:tcPr marL="63679" marR="63679" marT="31838" marB="31838" anchor="ctr">
                    <a:lnL>
                      <a:noFill/>
                    </a:lnL>
                    <a:lnR>
                      <a:noFill/>
                    </a:lnR>
                    <a:lnT>
                      <a:noFill/>
                    </a:lnT>
                    <a:lnB>
                      <a:noFill/>
                    </a:lnB>
                    <a:solidFill>
                      <a:srgbClr val="FFFFFF"/>
                    </a:solidFill>
                  </a:tcPr>
                </a:tc>
                <a:extLst>
                  <a:ext uri="{0D108BD9-81ED-4DB2-BD59-A6C34878D82A}">
                    <a16:rowId xmlns:a16="http://schemas.microsoft.com/office/drawing/2014/main" val="3598428350"/>
                  </a:ext>
                </a:extLst>
              </a:tr>
              <a:tr h="767858">
                <a:tc>
                  <a:txBody>
                    <a:bodyPr/>
                    <a:lstStyle/>
                    <a:p>
                      <a:pPr fontAlgn="ctr"/>
                      <a:r>
                        <a:rPr lang="en-US" sz="1900" u="sng">
                          <a:effectLst/>
                          <a:hlinkClick r:id="rId6"/>
                        </a:rPr>
                        <a:t>&lt;style&gt;</a:t>
                      </a:r>
                      <a:endParaRPr lang="en-US" sz="1900">
                        <a:effectLst/>
                      </a:endParaRPr>
                    </a:p>
                  </a:txBody>
                  <a:tcPr marL="63679" marR="63679" marT="31838" marB="31838" anchor="ctr">
                    <a:lnL>
                      <a:noFill/>
                    </a:lnL>
                    <a:lnR>
                      <a:noFill/>
                    </a:lnR>
                    <a:lnT>
                      <a:noFill/>
                    </a:lnT>
                    <a:lnB>
                      <a:noFill/>
                    </a:lnB>
                    <a:solidFill>
                      <a:srgbClr val="FFFFFF"/>
                    </a:solidFill>
                  </a:tcPr>
                </a:tc>
                <a:tc>
                  <a:txBody>
                    <a:bodyPr/>
                    <a:lstStyle/>
                    <a:p>
                      <a:pPr fontAlgn="ctr"/>
                      <a:r>
                        <a:rPr lang="en-US" sz="1900">
                          <a:effectLst/>
                        </a:rPr>
                        <a:t>Contains style information for a document or part of a document. It contains CSS, which is applied to the contents of the document containing this element.</a:t>
                      </a:r>
                    </a:p>
                  </a:txBody>
                  <a:tcPr marL="63679" marR="63679" marT="31838" marB="31838" anchor="ctr">
                    <a:lnL>
                      <a:noFill/>
                    </a:lnL>
                    <a:lnR>
                      <a:noFill/>
                    </a:lnR>
                    <a:lnT>
                      <a:noFill/>
                    </a:lnT>
                    <a:lnB>
                      <a:noFill/>
                    </a:lnB>
                    <a:solidFill>
                      <a:srgbClr val="FFFFFF"/>
                    </a:solidFill>
                  </a:tcPr>
                </a:tc>
                <a:extLst>
                  <a:ext uri="{0D108BD9-81ED-4DB2-BD59-A6C34878D82A}">
                    <a16:rowId xmlns:a16="http://schemas.microsoft.com/office/drawing/2014/main" val="2971404988"/>
                  </a:ext>
                </a:extLst>
              </a:tr>
              <a:tr h="767858">
                <a:tc>
                  <a:txBody>
                    <a:bodyPr/>
                    <a:lstStyle/>
                    <a:p>
                      <a:pPr fontAlgn="ctr"/>
                      <a:r>
                        <a:rPr lang="en-US" sz="1900" u="sng">
                          <a:effectLst/>
                          <a:hlinkClick r:id="rId4"/>
                        </a:rPr>
                        <a:t>&lt;title&gt;</a:t>
                      </a:r>
                      <a:endParaRPr lang="en-US" sz="1900">
                        <a:effectLst/>
                      </a:endParaRPr>
                    </a:p>
                  </a:txBody>
                  <a:tcPr marL="63679" marR="63679" marT="31838" marB="31838" anchor="ctr">
                    <a:lnL>
                      <a:noFill/>
                    </a:lnL>
                    <a:lnR>
                      <a:noFill/>
                    </a:lnR>
                    <a:lnT>
                      <a:noFill/>
                    </a:lnT>
                    <a:lnB>
                      <a:noFill/>
                    </a:lnB>
                    <a:solidFill>
                      <a:srgbClr val="FFFFFF"/>
                    </a:solidFill>
                  </a:tcPr>
                </a:tc>
                <a:tc>
                  <a:txBody>
                    <a:bodyPr/>
                    <a:lstStyle/>
                    <a:p>
                      <a:pPr fontAlgn="ctr"/>
                      <a:r>
                        <a:rPr lang="en-US" sz="1900" dirty="0">
                          <a:effectLst/>
                        </a:rPr>
                        <a:t>Defines the document's title that is shown in a </a:t>
                      </a:r>
                      <a:r>
                        <a:rPr lang="en-US" sz="1900" u="sng" dirty="0">
                          <a:effectLst/>
                          <a:hlinkClick r:id="rId10"/>
                        </a:rPr>
                        <a:t>browser</a:t>
                      </a:r>
                      <a:r>
                        <a:rPr lang="en-US" sz="1900" dirty="0">
                          <a:effectLst/>
                        </a:rPr>
                        <a:t>'s title bar or a page's tab. It only contains text; tags within the element are ignored.</a:t>
                      </a:r>
                    </a:p>
                  </a:txBody>
                  <a:tcPr marL="63679" marR="63679" marT="31838" marB="31838" anchor="ctr">
                    <a:lnL>
                      <a:noFill/>
                    </a:lnL>
                    <a:lnR>
                      <a:noFill/>
                    </a:lnR>
                    <a:lnT>
                      <a:noFill/>
                    </a:lnT>
                    <a:lnB>
                      <a:noFill/>
                    </a:lnB>
                    <a:solidFill>
                      <a:srgbClr val="FFFFFF"/>
                    </a:solidFill>
                  </a:tcPr>
                </a:tc>
                <a:extLst>
                  <a:ext uri="{0D108BD9-81ED-4DB2-BD59-A6C34878D82A}">
                    <a16:rowId xmlns:a16="http://schemas.microsoft.com/office/drawing/2014/main" val="1743036121"/>
                  </a:ext>
                </a:extLst>
              </a:tr>
            </a:tbl>
          </a:graphicData>
        </a:graphic>
      </p:graphicFrame>
    </p:spTree>
    <p:extLst>
      <p:ext uri="{BB962C8B-B14F-4D97-AF65-F5344CB8AC3E}">
        <p14:creationId xmlns:p14="http://schemas.microsoft.com/office/powerpoint/2010/main" val="2045641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E1512-4529-1F87-711A-FBAD2F1677A3}"/>
              </a:ext>
            </a:extLst>
          </p:cNvPr>
          <p:cNvSpPr>
            <a:spLocks noGrp="1"/>
          </p:cNvSpPr>
          <p:nvPr>
            <p:ph type="title"/>
          </p:nvPr>
        </p:nvSpPr>
        <p:spPr>
          <a:xfrm>
            <a:off x="841248" y="334644"/>
            <a:ext cx="10509504" cy="1076914"/>
          </a:xfrm>
        </p:spPr>
        <p:txBody>
          <a:bodyPr anchor="ctr">
            <a:normAutofit/>
          </a:bodyPr>
          <a:lstStyle/>
          <a:p>
            <a:pPr marL="0" marR="0" lvl="0" indent="0" defTabSz="914400" rtl="0" eaLnBrk="0" fontAlgn="base" latinLnBrk="0" hangingPunct="0">
              <a:spcBef>
                <a:spcPct val="0"/>
              </a:spcBef>
              <a:spcAft>
                <a:spcPct val="0"/>
              </a:spcAft>
              <a:buClrTx/>
              <a:buSzTx/>
              <a:buFontTx/>
              <a:buNone/>
              <a:tabLst/>
            </a:pPr>
            <a:r>
              <a:rPr lang="en-US" altLang="en-US" sz="4000" b="1" dirty="0"/>
              <a:t>Sectioning root</a:t>
            </a:r>
            <a:endParaRPr kumimoji="0" lang="en-US" altLang="en-US" sz="4000" b="1" i="0"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tabLst/>
            </a:pPr>
            <a:endParaRPr kumimoji="0" lang="en-US" altLang="en-US" sz="4000" b="0" i="0" u="none" strike="noStrike" cap="none" normalizeH="0" baseline="0" dirty="0">
              <a:ln>
                <a:noFill/>
              </a:ln>
              <a:effectLst/>
              <a:latin typeface="Arial" panose="020B0604020202020204" pitchFamily="34" charset="0"/>
            </a:endParaRPr>
          </a:p>
        </p:txBody>
      </p:sp>
      <p:sp>
        <p:nvSpPr>
          <p:cNvPr id="25"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96D28251-FE9E-98BB-3D1D-8FA481380CF1}"/>
              </a:ext>
            </a:extLst>
          </p:cNvPr>
          <p:cNvGraphicFramePr>
            <a:graphicFrameLocks noGrp="1"/>
          </p:cNvGraphicFramePr>
          <p:nvPr>
            <p:ph idx="1"/>
            <p:extLst>
              <p:ext uri="{D42A27DB-BD31-4B8C-83A1-F6EECF244321}">
                <p14:modId xmlns:p14="http://schemas.microsoft.com/office/powerpoint/2010/main" val="450027812"/>
              </p:ext>
            </p:extLst>
          </p:nvPr>
        </p:nvGraphicFramePr>
        <p:xfrm>
          <a:off x="2630186" y="1844842"/>
          <a:ext cx="7524467" cy="3562120"/>
        </p:xfrm>
        <a:graphic>
          <a:graphicData uri="http://schemas.openxmlformats.org/drawingml/2006/table">
            <a:tbl>
              <a:tblPr firstRow="1" bandRow="1">
                <a:solidFill>
                  <a:schemeClr val="bg1">
                    <a:lumMod val="95000"/>
                  </a:schemeClr>
                </a:solidFill>
              </a:tblPr>
              <a:tblGrid>
                <a:gridCol w="2402716">
                  <a:extLst>
                    <a:ext uri="{9D8B030D-6E8A-4147-A177-3AD203B41FA5}">
                      <a16:colId xmlns:a16="http://schemas.microsoft.com/office/drawing/2014/main" val="2965576052"/>
                    </a:ext>
                  </a:extLst>
                </a:gridCol>
                <a:gridCol w="5121751">
                  <a:extLst>
                    <a:ext uri="{9D8B030D-6E8A-4147-A177-3AD203B41FA5}">
                      <a16:colId xmlns:a16="http://schemas.microsoft.com/office/drawing/2014/main" val="504507696"/>
                    </a:ext>
                  </a:extLst>
                </a:gridCol>
              </a:tblGrid>
              <a:tr h="1142115">
                <a:tc>
                  <a:txBody>
                    <a:bodyPr/>
                    <a:lstStyle/>
                    <a:p>
                      <a:pPr algn="l" fontAlgn="ctr"/>
                      <a:r>
                        <a:rPr lang="en-US" sz="3300" b="1" cap="none" spc="0">
                          <a:solidFill>
                            <a:schemeClr val="tx1"/>
                          </a:solidFill>
                          <a:effectLst/>
                        </a:rPr>
                        <a:t>Element</a:t>
                      </a:r>
                    </a:p>
                  </a:txBody>
                  <a:tcPr marL="132017" marR="188595" marT="37719" marB="28289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pPr algn="l" fontAlgn="ctr"/>
                      <a:r>
                        <a:rPr lang="en-US" sz="3300" b="1" cap="none" spc="0">
                          <a:solidFill>
                            <a:schemeClr val="tx1"/>
                          </a:solidFill>
                          <a:effectLst/>
                        </a:rPr>
                        <a:t>Description</a:t>
                      </a:r>
                    </a:p>
                  </a:txBody>
                  <a:tcPr marL="132017" marR="188595" marT="37719" marB="282893"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627458306"/>
                  </a:ext>
                </a:extLst>
              </a:tr>
              <a:tr h="2420005">
                <a:tc>
                  <a:txBody>
                    <a:bodyPr/>
                    <a:lstStyle/>
                    <a:p>
                      <a:pPr fontAlgn="ctr"/>
                      <a:r>
                        <a:rPr lang="en-US" sz="2500" u="sng" cap="none" spc="0">
                          <a:solidFill>
                            <a:schemeClr val="tx1"/>
                          </a:solidFill>
                          <a:effectLst/>
                          <a:hlinkClick r:id="rId2">
                            <a:extLst>
                              <a:ext uri="{A12FA001-AC4F-418D-AE19-62706E023703}">
                                <ahyp:hlinkClr xmlns:ahyp="http://schemas.microsoft.com/office/drawing/2018/hyperlinkcolor" val="tx"/>
                              </a:ext>
                            </a:extLst>
                          </a:hlinkClick>
                        </a:rPr>
                        <a:t>&lt;body&gt;</a:t>
                      </a:r>
                      <a:endParaRPr lang="en-US" sz="2500" cap="none" spc="0">
                        <a:solidFill>
                          <a:schemeClr val="tx1"/>
                        </a:solidFill>
                        <a:effectLst/>
                      </a:endParaRPr>
                    </a:p>
                  </a:txBody>
                  <a:tcPr marL="132017" marR="188595" marT="37719" marB="282893" anchor="ctr">
                    <a:lnL w="12700" cap="flat" cmpd="sng" algn="ctr">
                      <a:solidFill>
                        <a:schemeClr val="tx1"/>
                      </a:solidFill>
                      <a:prstDash val="solid"/>
                    </a:lnL>
                    <a:lnR w="12700" cmpd="sng">
                      <a:noFill/>
                      <a:prstDash val="solid"/>
                    </a:lnR>
                    <a:lnT w="38100" cmpd="sng">
                      <a:noFill/>
                    </a:lnT>
                    <a:lnB w="12700" cmpd="sng">
                      <a:noFill/>
                      <a:prstDash val="solid"/>
                    </a:lnB>
                    <a:solidFill>
                      <a:schemeClr val="bg1">
                        <a:lumMod val="95000"/>
                      </a:schemeClr>
                    </a:solidFill>
                  </a:tcPr>
                </a:tc>
                <a:tc>
                  <a:txBody>
                    <a:bodyPr/>
                    <a:lstStyle/>
                    <a:p>
                      <a:pPr fontAlgn="ctr"/>
                      <a:r>
                        <a:rPr lang="en-US" sz="2500" cap="none" spc="0" dirty="0">
                          <a:solidFill>
                            <a:schemeClr val="tx1"/>
                          </a:solidFill>
                          <a:effectLst/>
                        </a:rPr>
                        <a:t>represents the content of an HTML document. There can be only one such element in a document.</a:t>
                      </a:r>
                    </a:p>
                  </a:txBody>
                  <a:tcPr marL="132017" marR="188595" marT="37719" marB="282893" anchor="ctr">
                    <a:lnL w="12700" cmpd="sng">
                      <a:noFill/>
                      <a:prstDash val="solid"/>
                    </a:lnL>
                    <a:lnR w="12700" cmpd="sng">
                      <a:noFill/>
                      <a:prstDash val="solid"/>
                    </a:lnR>
                    <a:lnT w="38100" cmpd="sng">
                      <a:noFill/>
                    </a:lnT>
                    <a:lnB w="12700" cmpd="sng">
                      <a:noFill/>
                      <a:prstDash val="solid"/>
                    </a:lnB>
                    <a:solidFill>
                      <a:schemeClr val="bg1">
                        <a:lumMod val="95000"/>
                      </a:schemeClr>
                    </a:solidFill>
                  </a:tcPr>
                </a:tc>
                <a:extLst>
                  <a:ext uri="{0D108BD9-81ED-4DB2-BD59-A6C34878D82A}">
                    <a16:rowId xmlns:a16="http://schemas.microsoft.com/office/drawing/2014/main" val="2534022204"/>
                  </a:ext>
                </a:extLst>
              </a:tr>
            </a:tbl>
          </a:graphicData>
        </a:graphic>
      </p:graphicFrame>
    </p:spTree>
    <p:extLst>
      <p:ext uri="{BB962C8B-B14F-4D97-AF65-F5344CB8AC3E}">
        <p14:creationId xmlns:p14="http://schemas.microsoft.com/office/powerpoint/2010/main" val="3527322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DF37C-09E3-EB93-6268-CDC5D157644D}"/>
              </a:ext>
            </a:extLst>
          </p:cNvPr>
          <p:cNvSpPr>
            <a:spLocks noGrp="1"/>
          </p:cNvSpPr>
          <p:nvPr>
            <p:ph type="title"/>
          </p:nvPr>
        </p:nvSpPr>
        <p:spPr>
          <a:xfrm>
            <a:off x="761802" y="240241"/>
            <a:ext cx="10760054" cy="1228299"/>
          </a:xfrm>
        </p:spPr>
        <p:txBody>
          <a:bodyPr vert="horz" lIns="91440" tIns="45720" rIns="91440" bIns="45720" rtlCol="0" anchor="ctr">
            <a:normAutofit/>
          </a:bodyPr>
          <a:lstStyle/>
          <a:p>
            <a:r>
              <a:rPr lang="en-US" kern="1200" dirty="0">
                <a:solidFill>
                  <a:schemeClr val="tx1"/>
                </a:solidFill>
              </a:rPr>
              <a:t>Content Sectioning</a:t>
            </a:r>
          </a:p>
        </p:txBody>
      </p:sp>
      <p:sp>
        <p:nvSpPr>
          <p:cNvPr id="5" name="Rectangle 1">
            <a:extLst>
              <a:ext uri="{FF2B5EF4-FFF2-40B4-BE49-F238E27FC236}">
                <a16:creationId xmlns:a16="http://schemas.microsoft.com/office/drawing/2014/main" id="{A40F2ECF-7C22-7105-1A0A-534164219ADD}"/>
              </a:ext>
            </a:extLst>
          </p:cNvPr>
          <p:cNvSpPr>
            <a:spLocks noChangeArrowheads="1"/>
          </p:cNvSpPr>
          <p:nvPr/>
        </p:nvSpPr>
        <p:spPr bwMode="auto">
          <a:xfrm>
            <a:off x="761802" y="2321476"/>
            <a:ext cx="10127871" cy="385072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eaLnBrk="1" fontAlgn="base" hangingPunct="1">
              <a:lnSpc>
                <a:spcPct val="90000"/>
              </a:lnSpc>
              <a:spcBef>
                <a:spcPct val="0"/>
              </a:spcBef>
              <a:spcAft>
                <a:spcPts val="600"/>
              </a:spcAft>
              <a:buClrTx/>
              <a:buSzTx/>
              <a:tabLst/>
            </a:pPr>
            <a:r>
              <a:rPr kumimoji="0" lang="en-US" altLang="en-US" sz="2800" b="0" i="0" u="none" strike="noStrike" cap="none" normalizeH="0" baseline="0" dirty="0">
                <a:ln>
                  <a:noFill/>
                </a:ln>
                <a:effectLst/>
                <a:latin typeface="+mn-lt"/>
              </a:rPr>
              <a:t>Content sectioning elements allow you to organize the document content into logical pieces. </a:t>
            </a:r>
          </a:p>
          <a:p>
            <a:pPr marR="0" lvl="0" algn="just" eaLnBrk="1" fontAlgn="base" hangingPunct="1">
              <a:lnSpc>
                <a:spcPct val="90000"/>
              </a:lnSpc>
              <a:spcBef>
                <a:spcPct val="0"/>
              </a:spcBef>
              <a:spcAft>
                <a:spcPts val="600"/>
              </a:spcAft>
              <a:buClrTx/>
              <a:buSzTx/>
              <a:tabLst/>
            </a:pPr>
            <a:r>
              <a:rPr kumimoji="0" lang="en-US" altLang="en-US" sz="2800" b="0" i="0" u="none" strike="noStrike" cap="none" normalizeH="0" baseline="0" dirty="0">
                <a:ln>
                  <a:noFill/>
                </a:ln>
                <a:effectLst/>
                <a:latin typeface="+mn-lt"/>
              </a:rPr>
              <a:t>Use the sectioning elements to create a broad outline for your page content, including header and footer navigation, and heading elements to identify sections of content.</a:t>
            </a:r>
          </a:p>
        </p:txBody>
      </p:sp>
    </p:spTree>
    <p:extLst>
      <p:ext uri="{BB962C8B-B14F-4D97-AF65-F5344CB8AC3E}">
        <p14:creationId xmlns:p14="http://schemas.microsoft.com/office/powerpoint/2010/main" val="3553460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5E672-451A-4452-6872-9D7DBFF69425}"/>
              </a:ext>
            </a:extLst>
          </p:cNvPr>
          <p:cNvSpPr>
            <a:spLocks noGrp="1"/>
          </p:cNvSpPr>
          <p:nvPr>
            <p:ph type="title"/>
          </p:nvPr>
        </p:nvSpPr>
        <p:spPr>
          <a:xfrm>
            <a:off x="841248" y="334644"/>
            <a:ext cx="10509504" cy="1076914"/>
          </a:xfrm>
        </p:spPr>
        <p:txBody>
          <a:bodyPr anchor="ctr">
            <a:normAutofit/>
          </a:bodyPr>
          <a:lstStyle/>
          <a:p>
            <a:endParaRPr lang="en-US" sz="4000"/>
          </a:p>
        </p:txBody>
      </p:sp>
      <p:sp>
        <p:nvSpPr>
          <p:cNvPr id="12" name="Rectangle 11">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3">
            <a:extLst>
              <a:ext uri="{FF2B5EF4-FFF2-40B4-BE49-F238E27FC236}">
                <a16:creationId xmlns:a16="http://schemas.microsoft.com/office/drawing/2014/main" id="{7F9F5846-604E-7609-1FD8-1931D16D2F6E}"/>
              </a:ext>
            </a:extLst>
          </p:cNvPr>
          <p:cNvGraphicFramePr>
            <a:graphicFrameLocks noGrp="1"/>
          </p:cNvGraphicFramePr>
          <p:nvPr>
            <p:ph idx="1"/>
            <p:extLst>
              <p:ext uri="{D42A27DB-BD31-4B8C-83A1-F6EECF244321}">
                <p14:modId xmlns:p14="http://schemas.microsoft.com/office/powerpoint/2010/main" val="2231298547"/>
              </p:ext>
            </p:extLst>
          </p:nvPr>
        </p:nvGraphicFramePr>
        <p:xfrm>
          <a:off x="838200" y="0"/>
          <a:ext cx="9987116" cy="7206603"/>
        </p:xfrm>
        <a:graphic>
          <a:graphicData uri="http://schemas.openxmlformats.org/drawingml/2006/table">
            <a:tbl>
              <a:tblPr firstRow="1" bandRow="1">
                <a:noFill/>
              </a:tblPr>
              <a:tblGrid>
                <a:gridCol w="2881444">
                  <a:extLst>
                    <a:ext uri="{9D8B030D-6E8A-4147-A177-3AD203B41FA5}">
                      <a16:colId xmlns:a16="http://schemas.microsoft.com/office/drawing/2014/main" val="446479763"/>
                    </a:ext>
                  </a:extLst>
                </a:gridCol>
                <a:gridCol w="7105672">
                  <a:extLst>
                    <a:ext uri="{9D8B030D-6E8A-4147-A177-3AD203B41FA5}">
                      <a16:colId xmlns:a16="http://schemas.microsoft.com/office/drawing/2014/main" val="2708644022"/>
                    </a:ext>
                  </a:extLst>
                </a:gridCol>
              </a:tblGrid>
              <a:tr h="363987">
                <a:tc>
                  <a:txBody>
                    <a:bodyPr/>
                    <a:lstStyle/>
                    <a:p>
                      <a:pPr algn="l" fontAlgn="ctr"/>
                      <a:r>
                        <a:rPr lang="en-US" sz="2000" b="1" cap="none" spc="0">
                          <a:solidFill>
                            <a:schemeClr val="tx1"/>
                          </a:solidFill>
                          <a:effectLst/>
                        </a:rPr>
                        <a:t>Element</a:t>
                      </a:r>
                    </a:p>
                  </a:txBody>
                  <a:tcPr marL="31296" marR="8648" marT="8942" marB="67063" anchor="b">
                    <a:lnL w="12700" cmpd="sng">
                      <a:noFill/>
                    </a:lnL>
                    <a:lnR w="12700" cmpd="sng">
                      <a:noFill/>
                    </a:lnR>
                    <a:lnT w="9525" cap="flat" cmpd="sng" algn="ctr">
                      <a:noFill/>
                      <a:prstDash val="solid"/>
                    </a:lnT>
                    <a:lnB w="38100" cmpd="sng">
                      <a:noFill/>
                    </a:lnB>
                    <a:noFill/>
                  </a:tcPr>
                </a:tc>
                <a:tc>
                  <a:txBody>
                    <a:bodyPr/>
                    <a:lstStyle/>
                    <a:p>
                      <a:pPr algn="l" fontAlgn="ctr"/>
                      <a:r>
                        <a:rPr lang="en-US" sz="2000" b="1" cap="none" spc="0">
                          <a:solidFill>
                            <a:schemeClr val="tx1"/>
                          </a:solidFill>
                          <a:effectLst/>
                        </a:rPr>
                        <a:t>Description</a:t>
                      </a:r>
                    </a:p>
                  </a:txBody>
                  <a:tcPr marL="31296" marR="8648" marT="8942" marB="67063"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437077041"/>
                  </a:ext>
                </a:extLst>
              </a:tr>
              <a:tr h="464442">
                <a:tc>
                  <a:txBody>
                    <a:bodyPr/>
                    <a:lstStyle/>
                    <a:p>
                      <a:pPr fontAlgn="ctr"/>
                      <a:r>
                        <a:rPr lang="en-US" sz="1400" u="sng" cap="none" spc="0">
                          <a:solidFill>
                            <a:schemeClr val="tx1"/>
                          </a:solidFill>
                          <a:effectLst/>
                          <a:hlinkClick r:id="rId2">
                            <a:extLst>
                              <a:ext uri="{A12FA001-AC4F-418D-AE19-62706E023703}">
                                <ahyp:hlinkClr xmlns:ahyp="http://schemas.microsoft.com/office/drawing/2018/hyperlinkcolor" val="tx"/>
                              </a:ext>
                            </a:extLst>
                          </a:hlinkClick>
                        </a:rPr>
                        <a:t>&lt;address&gt;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fontAlgn="ctr"/>
                      <a:r>
                        <a:rPr lang="en-US" sz="1400" cap="none" spc="0">
                          <a:solidFill>
                            <a:schemeClr val="tx1"/>
                          </a:solidFill>
                          <a:effectLst/>
                        </a:rPr>
                        <a:t>Indicates that the enclosed HTML provides contact information for a person or people, or for an organization.</a:t>
                      </a:r>
                    </a:p>
                  </a:txBody>
                  <a:tcPr marL="31296" marR="8648" marT="8942" marB="67063" anchor="ctr">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726146238"/>
                  </a:ext>
                </a:extLst>
              </a:tr>
              <a:tr h="866260">
                <a:tc>
                  <a:txBody>
                    <a:bodyPr/>
                    <a:lstStyle/>
                    <a:p>
                      <a:pPr fontAlgn="ctr"/>
                      <a:r>
                        <a:rPr lang="en-US" sz="1400" u="sng" cap="none" spc="0">
                          <a:solidFill>
                            <a:schemeClr val="tx1"/>
                          </a:solidFill>
                          <a:effectLst/>
                          <a:hlinkClick r:id="rId3">
                            <a:extLst>
                              <a:ext uri="{A12FA001-AC4F-418D-AE19-62706E023703}">
                                <ahyp:hlinkClr xmlns:ahyp="http://schemas.microsoft.com/office/drawing/2018/hyperlinkcolor" val="tx"/>
                              </a:ext>
                            </a:extLst>
                          </a:hlinkClick>
                        </a:rPr>
                        <a:t>&lt;article&gt;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ctr"/>
                      <a:r>
                        <a:rPr lang="en-US" sz="1400" cap="none" spc="0">
                          <a:solidFill>
                            <a:schemeClr val="tx1"/>
                          </a:solidFill>
                          <a:effectLst/>
                        </a:rPr>
                        <a:t>Represents a self-contained composition in a document, page, application, or site, which is intended to be independently distributable or reusable (e.g., in syndication). Examples include a forum post, a magazine or newspaper article, a blog entry, a product card, a user-submitted comment, an interactive widget or gadget, or any other independent item of content.</a:t>
                      </a:r>
                    </a:p>
                  </a:txBody>
                  <a:tcPr marL="31296" marR="8648" marT="8942" marB="6706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534732337"/>
                  </a:ext>
                </a:extLst>
              </a:tr>
              <a:tr h="479745">
                <a:tc>
                  <a:txBody>
                    <a:bodyPr/>
                    <a:lstStyle/>
                    <a:p>
                      <a:pPr fontAlgn="ctr"/>
                      <a:r>
                        <a:rPr lang="en-US" sz="1400" u="sng" cap="none" spc="0">
                          <a:solidFill>
                            <a:schemeClr val="tx1"/>
                          </a:solidFill>
                          <a:effectLst/>
                          <a:hlinkClick r:id="rId4">
                            <a:extLst>
                              <a:ext uri="{A12FA001-AC4F-418D-AE19-62706E023703}">
                                <ahyp:hlinkClr xmlns:ahyp="http://schemas.microsoft.com/office/drawing/2018/hyperlinkcolor" val="tx"/>
                              </a:ext>
                            </a:extLst>
                          </a:hlinkClick>
                        </a:rPr>
                        <a:t>&lt;aside&gt;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ctr"/>
                      <a:r>
                        <a:rPr lang="en-US" sz="1400" cap="none" spc="0">
                          <a:solidFill>
                            <a:schemeClr val="tx1"/>
                          </a:solidFill>
                          <a:effectLst/>
                        </a:rPr>
                        <a:t>Represents a portion of a document whose content is only indirectly related to the document's main content. Asides are frequently presented as sidebars or call-out boxes.</a:t>
                      </a:r>
                    </a:p>
                  </a:txBody>
                  <a:tcPr marL="31296" marR="8648" marT="8942" marB="67063"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237864585"/>
                  </a:ext>
                </a:extLst>
              </a:tr>
              <a:tr h="665351">
                <a:tc>
                  <a:txBody>
                    <a:bodyPr/>
                    <a:lstStyle/>
                    <a:p>
                      <a:pPr fontAlgn="ctr"/>
                      <a:r>
                        <a:rPr lang="en-US" sz="1400" u="sng" cap="none" spc="0">
                          <a:solidFill>
                            <a:schemeClr val="tx1"/>
                          </a:solidFill>
                          <a:effectLst/>
                          <a:hlinkClick r:id="rId5">
                            <a:extLst>
                              <a:ext uri="{A12FA001-AC4F-418D-AE19-62706E023703}">
                                <ahyp:hlinkClr xmlns:ahyp="http://schemas.microsoft.com/office/drawing/2018/hyperlinkcolor" val="tx"/>
                              </a:ext>
                            </a:extLst>
                          </a:hlinkClick>
                        </a:rPr>
                        <a:t>&lt;footer&gt;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ctr"/>
                      <a:r>
                        <a:rPr lang="en-US" sz="1400" cap="none" spc="0" dirty="0">
                          <a:solidFill>
                            <a:schemeClr val="tx1"/>
                          </a:solidFill>
                          <a:effectLst/>
                        </a:rPr>
                        <a:t>Represents a footer for its nearest ancestor </a:t>
                      </a:r>
                      <a:r>
                        <a:rPr lang="en-US" sz="1400" u="sng" cap="none" spc="0" dirty="0">
                          <a:solidFill>
                            <a:schemeClr val="tx1"/>
                          </a:solidFill>
                          <a:effectLst/>
                          <a:hlinkClick r:id="rId6">
                            <a:extLst>
                              <a:ext uri="{A12FA001-AC4F-418D-AE19-62706E023703}">
                                <ahyp:hlinkClr xmlns:ahyp="http://schemas.microsoft.com/office/drawing/2018/hyperlinkcolor" val="tx"/>
                              </a:ext>
                            </a:extLst>
                          </a:hlinkClick>
                        </a:rPr>
                        <a:t>sectioning content</a:t>
                      </a:r>
                      <a:r>
                        <a:rPr lang="en-US" sz="1400" cap="none" spc="0" dirty="0">
                          <a:solidFill>
                            <a:schemeClr val="tx1"/>
                          </a:solidFill>
                          <a:effectLst/>
                        </a:rPr>
                        <a:t> or </a:t>
                      </a:r>
                      <a:r>
                        <a:rPr lang="en-US" sz="1400" u="sng" cap="none" spc="0" dirty="0">
                          <a:solidFill>
                            <a:schemeClr val="tx1"/>
                          </a:solidFill>
                          <a:effectLst/>
                          <a:hlinkClick r:id="rId7">
                            <a:extLst>
                              <a:ext uri="{A12FA001-AC4F-418D-AE19-62706E023703}">
                                <ahyp:hlinkClr xmlns:ahyp="http://schemas.microsoft.com/office/drawing/2018/hyperlinkcolor" val="tx"/>
                              </a:ext>
                            </a:extLst>
                          </a:hlinkClick>
                        </a:rPr>
                        <a:t>sectioning root</a:t>
                      </a:r>
                      <a:r>
                        <a:rPr lang="en-US" sz="1400" cap="none" spc="0" dirty="0">
                          <a:solidFill>
                            <a:schemeClr val="tx1"/>
                          </a:solidFill>
                          <a:effectLst/>
                        </a:rPr>
                        <a:t> element. A &lt;footer&gt; typically contains information about the author of the section, copyright data, or links to related documents.</a:t>
                      </a:r>
                    </a:p>
                  </a:txBody>
                  <a:tcPr marL="31296" marR="8648" marT="8942" marB="6706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224586825"/>
                  </a:ext>
                </a:extLst>
              </a:tr>
              <a:tr h="665351">
                <a:tc>
                  <a:txBody>
                    <a:bodyPr/>
                    <a:lstStyle/>
                    <a:p>
                      <a:pPr fontAlgn="ctr"/>
                      <a:r>
                        <a:rPr lang="en-US" sz="1400" u="sng" cap="none" spc="0">
                          <a:solidFill>
                            <a:schemeClr val="tx1"/>
                          </a:solidFill>
                          <a:effectLst/>
                          <a:hlinkClick r:id="rId8">
                            <a:extLst>
                              <a:ext uri="{A12FA001-AC4F-418D-AE19-62706E023703}">
                                <ahyp:hlinkClr xmlns:ahyp="http://schemas.microsoft.com/office/drawing/2018/hyperlinkcolor" val="tx"/>
                              </a:ext>
                            </a:extLst>
                          </a:hlinkClick>
                        </a:rPr>
                        <a:t>&lt;header&gt;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ctr"/>
                      <a:r>
                        <a:rPr lang="en-US" sz="1400" cap="none" spc="0">
                          <a:solidFill>
                            <a:schemeClr val="tx1"/>
                          </a:solidFill>
                          <a:effectLst/>
                        </a:rPr>
                        <a:t>Represents introductory content, typically a group of introductory or navigational aids. It may contain some heading elements but also a logo, a search form, an author name, and other elements.</a:t>
                      </a:r>
                    </a:p>
                  </a:txBody>
                  <a:tcPr marL="31296" marR="8648" marT="8942" marB="67063"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806683862"/>
                  </a:ext>
                </a:extLst>
              </a:tr>
              <a:tr h="305028">
                <a:tc>
                  <a:txBody>
                    <a:bodyPr/>
                    <a:lstStyle/>
                    <a:p>
                      <a:pPr fontAlgn="ctr"/>
                      <a:r>
                        <a:rPr lang="pt-BR" sz="1400" u="sng" cap="none" spc="0">
                          <a:solidFill>
                            <a:schemeClr val="tx1"/>
                          </a:solidFill>
                          <a:effectLst/>
                          <a:hlinkClick r:id="rId7">
                            <a:extLst>
                              <a:ext uri="{A12FA001-AC4F-418D-AE19-62706E023703}">
                                <ahyp:hlinkClr xmlns:ahyp="http://schemas.microsoft.com/office/drawing/2018/hyperlinkcolor" val="tx"/>
                              </a:ext>
                            </a:extLst>
                          </a:hlinkClick>
                        </a:rPr>
                        <a:t>&lt;h1&gt;</a:t>
                      </a:r>
                      <a:r>
                        <a:rPr lang="pt-BR" sz="1400" cap="none" spc="0">
                          <a:solidFill>
                            <a:schemeClr val="tx1"/>
                          </a:solidFill>
                          <a:effectLst/>
                        </a:rPr>
                        <a:t>, </a:t>
                      </a:r>
                      <a:r>
                        <a:rPr lang="pt-BR" sz="1400" u="sng" cap="none" spc="0">
                          <a:solidFill>
                            <a:schemeClr val="tx1"/>
                          </a:solidFill>
                          <a:effectLst/>
                          <a:hlinkClick r:id="rId7">
                            <a:extLst>
                              <a:ext uri="{A12FA001-AC4F-418D-AE19-62706E023703}">
                                <ahyp:hlinkClr xmlns:ahyp="http://schemas.microsoft.com/office/drawing/2018/hyperlinkcolor" val="tx"/>
                              </a:ext>
                            </a:extLst>
                          </a:hlinkClick>
                        </a:rPr>
                        <a:t>&lt;h2&gt;</a:t>
                      </a:r>
                      <a:r>
                        <a:rPr lang="pt-BR" sz="1400" cap="none" spc="0">
                          <a:solidFill>
                            <a:schemeClr val="tx1"/>
                          </a:solidFill>
                          <a:effectLst/>
                        </a:rPr>
                        <a:t>, </a:t>
                      </a:r>
                      <a:r>
                        <a:rPr lang="pt-BR" sz="1400" u="sng" cap="none" spc="0">
                          <a:solidFill>
                            <a:schemeClr val="tx1"/>
                          </a:solidFill>
                          <a:effectLst/>
                          <a:hlinkClick r:id="rId7">
                            <a:extLst>
                              <a:ext uri="{A12FA001-AC4F-418D-AE19-62706E023703}">
                                <ahyp:hlinkClr xmlns:ahyp="http://schemas.microsoft.com/office/drawing/2018/hyperlinkcolor" val="tx"/>
                              </a:ext>
                            </a:extLst>
                          </a:hlinkClick>
                        </a:rPr>
                        <a:t>&lt;h3&gt;</a:t>
                      </a:r>
                      <a:r>
                        <a:rPr lang="pt-BR" sz="1400" cap="none" spc="0">
                          <a:solidFill>
                            <a:schemeClr val="tx1"/>
                          </a:solidFill>
                          <a:effectLst/>
                        </a:rPr>
                        <a:t>, </a:t>
                      </a:r>
                      <a:r>
                        <a:rPr lang="pt-BR" sz="1400" u="sng" cap="none" spc="0">
                          <a:solidFill>
                            <a:schemeClr val="tx1"/>
                          </a:solidFill>
                          <a:effectLst/>
                          <a:hlinkClick r:id="rId7">
                            <a:extLst>
                              <a:ext uri="{A12FA001-AC4F-418D-AE19-62706E023703}">
                                <ahyp:hlinkClr xmlns:ahyp="http://schemas.microsoft.com/office/drawing/2018/hyperlinkcolor" val="tx"/>
                              </a:ext>
                            </a:extLst>
                          </a:hlinkClick>
                        </a:rPr>
                        <a:t>&lt;h4&gt;</a:t>
                      </a:r>
                      <a:r>
                        <a:rPr lang="pt-BR" sz="1400" cap="none" spc="0">
                          <a:solidFill>
                            <a:schemeClr val="tx1"/>
                          </a:solidFill>
                          <a:effectLst/>
                        </a:rPr>
                        <a:t>, </a:t>
                      </a:r>
                      <a:r>
                        <a:rPr lang="pt-BR" sz="1400" u="sng" cap="none" spc="0">
                          <a:solidFill>
                            <a:schemeClr val="tx1"/>
                          </a:solidFill>
                          <a:effectLst/>
                          <a:hlinkClick r:id="rId7">
                            <a:extLst>
                              <a:ext uri="{A12FA001-AC4F-418D-AE19-62706E023703}">
                                <ahyp:hlinkClr xmlns:ahyp="http://schemas.microsoft.com/office/drawing/2018/hyperlinkcolor" val="tx"/>
                              </a:ext>
                            </a:extLst>
                          </a:hlinkClick>
                        </a:rPr>
                        <a:t>&lt;h5&gt;</a:t>
                      </a:r>
                      <a:r>
                        <a:rPr lang="pt-BR" sz="1400" cap="none" spc="0">
                          <a:solidFill>
                            <a:schemeClr val="tx1"/>
                          </a:solidFill>
                          <a:effectLst/>
                        </a:rPr>
                        <a:t>, </a:t>
                      </a:r>
                      <a:r>
                        <a:rPr lang="pt-BR" sz="1400" u="sng" cap="none" spc="0">
                          <a:solidFill>
                            <a:schemeClr val="tx1"/>
                          </a:solidFill>
                          <a:effectLst/>
                          <a:hlinkClick r:id="rId7">
                            <a:extLst>
                              <a:ext uri="{A12FA001-AC4F-418D-AE19-62706E023703}">
                                <ahyp:hlinkClr xmlns:ahyp="http://schemas.microsoft.com/office/drawing/2018/hyperlinkcolor" val="tx"/>
                              </a:ext>
                            </a:extLst>
                          </a:hlinkClick>
                        </a:rPr>
                        <a:t>&lt;h6&gt;</a:t>
                      </a:r>
                      <a:endParaRPr lang="pt-BR"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ctr"/>
                      <a:r>
                        <a:rPr lang="en-US" sz="1400" cap="none" spc="0">
                          <a:solidFill>
                            <a:schemeClr val="tx1"/>
                          </a:solidFill>
                          <a:effectLst/>
                        </a:rPr>
                        <a:t>Represent six levels of section headings. &lt;h1&gt; is the highest section level and &lt;h6&gt; is the lowest.</a:t>
                      </a:r>
                    </a:p>
                  </a:txBody>
                  <a:tcPr marL="31296" marR="8648" marT="8942" marB="6706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19084888"/>
                  </a:ext>
                </a:extLst>
              </a:tr>
              <a:tr h="464442">
                <a:tc>
                  <a:txBody>
                    <a:bodyPr/>
                    <a:lstStyle/>
                    <a:p>
                      <a:pPr fontAlgn="ctr"/>
                      <a:r>
                        <a:rPr lang="en-US" sz="1400" u="sng" cap="none" spc="0">
                          <a:solidFill>
                            <a:schemeClr val="tx1"/>
                          </a:solidFill>
                          <a:effectLst/>
                          <a:hlinkClick r:id="rId9">
                            <a:extLst>
                              <a:ext uri="{A12FA001-AC4F-418D-AE19-62706E023703}">
                                <ahyp:hlinkClr xmlns:ahyp="http://schemas.microsoft.com/office/drawing/2018/hyperlinkcolor" val="tx"/>
                              </a:ext>
                            </a:extLst>
                          </a:hlinkClick>
                        </a:rPr>
                        <a:t>&lt;hgroup&gt;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ctr"/>
                      <a:r>
                        <a:rPr lang="en-US" sz="1400" cap="none" spc="0" dirty="0">
                          <a:solidFill>
                            <a:schemeClr val="tx1"/>
                          </a:solidFill>
                          <a:effectLst/>
                        </a:rPr>
                        <a:t>Represents a heading grouped with any secondary content, such as subheadings, an alternative title, or a tagline.</a:t>
                      </a:r>
                    </a:p>
                  </a:txBody>
                  <a:tcPr marL="31296" marR="8648" marT="8942" marB="67063"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369718947"/>
                  </a:ext>
                </a:extLst>
              </a:tr>
              <a:tr h="665351">
                <a:tc>
                  <a:txBody>
                    <a:bodyPr/>
                    <a:lstStyle/>
                    <a:p>
                      <a:pPr fontAlgn="ctr"/>
                      <a:r>
                        <a:rPr lang="en-US" sz="1400" u="sng" cap="none" spc="0">
                          <a:solidFill>
                            <a:schemeClr val="tx1"/>
                          </a:solidFill>
                          <a:effectLst/>
                          <a:hlinkClick r:id="rId10">
                            <a:extLst>
                              <a:ext uri="{A12FA001-AC4F-418D-AE19-62706E023703}">
                                <ahyp:hlinkClr xmlns:ahyp="http://schemas.microsoft.com/office/drawing/2018/hyperlinkcolor" val="tx"/>
                              </a:ext>
                            </a:extLst>
                          </a:hlinkClick>
                        </a:rPr>
                        <a:t>&lt;main&gt;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ctr"/>
                      <a:r>
                        <a:rPr lang="en-US" sz="1400" cap="none" spc="0">
                          <a:solidFill>
                            <a:schemeClr val="tx1"/>
                          </a:solidFill>
                          <a:effectLst/>
                        </a:rPr>
                        <a:t>Represents the dominant content of the body of a document. The main content area consists of content that is directly related to or expands upon the central topic of a document, or the central functionality of an application.</a:t>
                      </a:r>
                    </a:p>
                  </a:txBody>
                  <a:tcPr marL="31296" marR="8648" marT="8942" marB="6706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68130545"/>
                  </a:ext>
                </a:extLst>
              </a:tr>
              <a:tr h="665351">
                <a:tc>
                  <a:txBody>
                    <a:bodyPr/>
                    <a:lstStyle/>
                    <a:p>
                      <a:pPr fontAlgn="ctr"/>
                      <a:r>
                        <a:rPr lang="en-US" sz="1400" u="sng" cap="none" spc="0">
                          <a:solidFill>
                            <a:schemeClr val="tx1"/>
                          </a:solidFill>
                          <a:effectLst/>
                          <a:hlinkClick r:id="rId11">
                            <a:extLst>
                              <a:ext uri="{A12FA001-AC4F-418D-AE19-62706E023703}">
                                <ahyp:hlinkClr xmlns:ahyp="http://schemas.microsoft.com/office/drawing/2018/hyperlinkcolor" val="tx"/>
                              </a:ext>
                            </a:extLst>
                          </a:hlinkClick>
                        </a:rPr>
                        <a:t>&lt;nav&gt;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ctr"/>
                      <a:r>
                        <a:rPr lang="en-US" sz="1400" cap="none" spc="0">
                          <a:solidFill>
                            <a:schemeClr val="tx1"/>
                          </a:solidFill>
                          <a:effectLst/>
                        </a:rPr>
                        <a:t>Represents a section of a page whose purpose is to provide navigation links, either within the current document or to other documents. Common examples of navigation sections are menus, tables of contents, and indexes.</a:t>
                      </a:r>
                    </a:p>
                  </a:txBody>
                  <a:tcPr marL="31296" marR="8648" marT="8942" marB="67063" anchor="ctr">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558227106"/>
                  </a:ext>
                </a:extLst>
              </a:tr>
              <a:tr h="665351">
                <a:tc>
                  <a:txBody>
                    <a:bodyPr/>
                    <a:lstStyle/>
                    <a:p>
                      <a:pPr fontAlgn="ctr"/>
                      <a:r>
                        <a:rPr lang="en-US" sz="1400" u="sng" cap="none" spc="0">
                          <a:solidFill>
                            <a:schemeClr val="tx1"/>
                          </a:solidFill>
                          <a:effectLst/>
                          <a:hlinkClick r:id="rId12">
                            <a:extLst>
                              <a:ext uri="{A12FA001-AC4F-418D-AE19-62706E023703}">
                                <ahyp:hlinkClr xmlns:ahyp="http://schemas.microsoft.com/office/drawing/2018/hyperlinkcolor" val="tx"/>
                              </a:ext>
                            </a:extLst>
                          </a:hlinkClick>
                        </a:rPr>
                        <a:t>&lt;section&gt;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ctr"/>
                      <a:r>
                        <a:rPr lang="en-US" sz="1400" cap="none" spc="0">
                          <a:solidFill>
                            <a:schemeClr val="tx1"/>
                          </a:solidFill>
                          <a:effectLst/>
                        </a:rPr>
                        <a:t>Represents a generic standalone section of a document, which doesn't have a more specific semantic element to represent it. Sections should always have a heading, with very few exceptions.</a:t>
                      </a:r>
                    </a:p>
                  </a:txBody>
                  <a:tcPr marL="31296" marR="8648" marT="8942" marB="67063"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74662192"/>
                  </a:ext>
                </a:extLst>
              </a:tr>
              <a:tr h="464442">
                <a:tc>
                  <a:txBody>
                    <a:bodyPr/>
                    <a:lstStyle/>
                    <a:p>
                      <a:pPr fontAlgn="ctr"/>
                      <a:r>
                        <a:rPr lang="en-US" sz="1400" u="sng" cap="none" spc="0">
                          <a:solidFill>
                            <a:schemeClr val="tx1"/>
                          </a:solidFill>
                          <a:effectLst/>
                          <a:hlinkClick r:id="rId13">
                            <a:extLst>
                              <a:ext uri="{A12FA001-AC4F-418D-AE19-62706E023703}">
                                <ahyp:hlinkClr xmlns:ahyp="http://schemas.microsoft.com/office/drawing/2018/hyperlinkcolor" val="tx"/>
                              </a:ext>
                            </a:extLst>
                          </a:hlinkClick>
                        </a:rPr>
                        <a:t>&lt;search&gt;</a:t>
                      </a:r>
                      <a:endParaRPr lang="en-US" sz="1400" cap="none" spc="0">
                        <a:solidFill>
                          <a:schemeClr val="tx1"/>
                        </a:solidFill>
                        <a:effectLst/>
                      </a:endParaRPr>
                    </a:p>
                  </a:txBody>
                  <a:tcPr marL="31296" marR="8648" marT="8942" marB="67063"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fontAlgn="ctr"/>
                      <a:r>
                        <a:rPr lang="en-US" sz="1400" cap="none" spc="0" dirty="0">
                          <a:solidFill>
                            <a:schemeClr val="tx1"/>
                          </a:solidFill>
                          <a:effectLst/>
                        </a:rPr>
                        <a:t>Represents a part that contains a set of form controls or other content related to performing a search or filtering operation.</a:t>
                      </a:r>
                    </a:p>
                  </a:txBody>
                  <a:tcPr marL="31296" marR="8648" marT="8942" marB="67063"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31267158"/>
                  </a:ext>
                </a:extLst>
              </a:tr>
            </a:tbl>
          </a:graphicData>
        </a:graphic>
      </p:graphicFrame>
    </p:spTree>
    <p:extLst>
      <p:ext uri="{BB962C8B-B14F-4D97-AF65-F5344CB8AC3E}">
        <p14:creationId xmlns:p14="http://schemas.microsoft.com/office/powerpoint/2010/main" val="4234608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1DFE2-AAEA-7594-8CA9-3B8864792568}"/>
              </a:ext>
            </a:extLst>
          </p:cNvPr>
          <p:cNvSpPr>
            <a:spLocks noGrp="1"/>
          </p:cNvSpPr>
          <p:nvPr>
            <p:ph type="title"/>
          </p:nvPr>
        </p:nvSpPr>
        <p:spPr/>
        <p:txBody>
          <a:bodyPr/>
          <a:lstStyle/>
          <a:p>
            <a:r>
              <a:rPr lang="en-US" dirty="0"/>
              <a:t>Text Content</a:t>
            </a:r>
          </a:p>
        </p:txBody>
      </p:sp>
      <p:sp>
        <p:nvSpPr>
          <p:cNvPr id="3" name="Content Placeholder 2">
            <a:extLst>
              <a:ext uri="{FF2B5EF4-FFF2-40B4-BE49-F238E27FC236}">
                <a16:creationId xmlns:a16="http://schemas.microsoft.com/office/drawing/2014/main" id="{EC78CE7A-15B9-4899-36FD-22F568231492}"/>
              </a:ext>
            </a:extLst>
          </p:cNvPr>
          <p:cNvSpPr>
            <a:spLocks noGrp="1"/>
          </p:cNvSpPr>
          <p:nvPr>
            <p:ph idx="1"/>
          </p:nvPr>
        </p:nvSpPr>
        <p:spPr/>
        <p:txBody>
          <a:bodyPr/>
          <a:lstStyle/>
          <a:p>
            <a:r>
              <a:rPr lang="en-US" dirty="0"/>
              <a:t>&lt;Blockquote&gt;</a:t>
            </a:r>
          </a:p>
          <a:p>
            <a:r>
              <a:rPr lang="en-US" dirty="0"/>
              <a:t>&lt;dl&gt; </a:t>
            </a:r>
            <a:r>
              <a:rPr lang="en-US" dirty="0">
                <a:sym typeface="Wingdings" panose="05000000000000000000" pitchFamily="2" charset="2"/>
              </a:rPr>
              <a:t> description list &lt;dt&gt; element &lt;dd&gt; description</a:t>
            </a:r>
          </a:p>
          <a:p>
            <a:r>
              <a:rPr lang="en-US" dirty="0">
                <a:sym typeface="Wingdings" panose="05000000000000000000" pitchFamily="2" charset="2"/>
              </a:rPr>
              <a:t>&lt;figure&gt;&lt;</a:t>
            </a:r>
            <a:r>
              <a:rPr lang="en-US" dirty="0" err="1">
                <a:sym typeface="Wingdings" panose="05000000000000000000" pitchFamily="2" charset="2"/>
              </a:rPr>
              <a:t>figcaption</a:t>
            </a:r>
            <a:r>
              <a:rPr lang="en-US" dirty="0">
                <a:sym typeface="Wingdings" panose="05000000000000000000" pitchFamily="2" charset="2"/>
              </a:rPr>
              <a:t>&gt;</a:t>
            </a:r>
          </a:p>
          <a:p>
            <a:r>
              <a:rPr lang="en-US" dirty="0">
                <a:sym typeface="Wingdings" panose="05000000000000000000" pitchFamily="2" charset="2"/>
              </a:rPr>
              <a:t>&lt;</a:t>
            </a:r>
            <a:r>
              <a:rPr lang="en-US" dirty="0" err="1">
                <a:sym typeface="Wingdings" panose="05000000000000000000" pitchFamily="2" charset="2"/>
              </a:rPr>
              <a:t>hr</a:t>
            </a:r>
            <a:r>
              <a:rPr lang="en-US" dirty="0">
                <a:sym typeface="Wingdings" panose="05000000000000000000" pitchFamily="2" charset="2"/>
              </a:rPr>
              <a:t>&gt;</a:t>
            </a:r>
          </a:p>
          <a:p>
            <a:r>
              <a:rPr lang="en-US" dirty="0">
                <a:sym typeface="Wingdings" panose="05000000000000000000" pitchFamily="2" charset="2"/>
              </a:rPr>
              <a:t>&lt;li&gt;&lt;</a:t>
            </a:r>
            <a:r>
              <a:rPr lang="en-US" dirty="0" err="1">
                <a:sym typeface="Wingdings" panose="05000000000000000000" pitchFamily="2" charset="2"/>
              </a:rPr>
              <a:t>ol</a:t>
            </a:r>
            <a:r>
              <a:rPr lang="en-US" dirty="0">
                <a:sym typeface="Wingdings" panose="05000000000000000000" pitchFamily="2" charset="2"/>
              </a:rPr>
              <a:t>&gt;&lt;</a:t>
            </a:r>
            <a:r>
              <a:rPr lang="en-US" dirty="0" err="1">
                <a:sym typeface="Wingdings" panose="05000000000000000000" pitchFamily="2" charset="2"/>
              </a:rPr>
              <a:t>ul</a:t>
            </a:r>
            <a:r>
              <a:rPr lang="en-US" dirty="0">
                <a:sym typeface="Wingdings" panose="05000000000000000000" pitchFamily="2" charset="2"/>
              </a:rPr>
              <a:t>&gt;&lt;menu&gt;</a:t>
            </a:r>
          </a:p>
          <a:p>
            <a:r>
              <a:rPr lang="en-US" dirty="0">
                <a:sym typeface="Wingdings" panose="05000000000000000000" pitchFamily="2" charset="2"/>
              </a:rPr>
              <a:t>&lt;pre&gt;</a:t>
            </a:r>
          </a:p>
          <a:p>
            <a:pPr marL="0" indent="0">
              <a:buNone/>
            </a:pPr>
            <a:endParaRPr lang="en-US" dirty="0"/>
          </a:p>
        </p:txBody>
      </p:sp>
      <p:pic>
        <p:nvPicPr>
          <p:cNvPr id="5" name="Picture 4">
            <a:extLst>
              <a:ext uri="{FF2B5EF4-FFF2-40B4-BE49-F238E27FC236}">
                <a16:creationId xmlns:a16="http://schemas.microsoft.com/office/drawing/2014/main" id="{64E5BF3C-92C1-02C2-1F33-53337134A41E}"/>
              </a:ext>
            </a:extLst>
          </p:cNvPr>
          <p:cNvPicPr>
            <a:picLocks noChangeAspect="1"/>
          </p:cNvPicPr>
          <p:nvPr/>
        </p:nvPicPr>
        <p:blipFill>
          <a:blip r:embed="rId2"/>
          <a:stretch>
            <a:fillRect/>
          </a:stretch>
        </p:blipFill>
        <p:spPr>
          <a:xfrm>
            <a:off x="8101781" y="373193"/>
            <a:ext cx="3238862" cy="1775853"/>
          </a:xfrm>
          <a:prstGeom prst="rect">
            <a:avLst/>
          </a:prstGeom>
        </p:spPr>
      </p:pic>
      <p:pic>
        <p:nvPicPr>
          <p:cNvPr id="7" name="Picture 6">
            <a:extLst>
              <a:ext uri="{FF2B5EF4-FFF2-40B4-BE49-F238E27FC236}">
                <a16:creationId xmlns:a16="http://schemas.microsoft.com/office/drawing/2014/main" id="{F37F2232-F4C0-9741-FA23-0A398ED0F832}"/>
              </a:ext>
            </a:extLst>
          </p:cNvPr>
          <p:cNvPicPr>
            <a:picLocks noChangeAspect="1"/>
          </p:cNvPicPr>
          <p:nvPr/>
        </p:nvPicPr>
        <p:blipFill>
          <a:blip r:embed="rId3"/>
          <a:stretch>
            <a:fillRect/>
          </a:stretch>
        </p:blipFill>
        <p:spPr>
          <a:xfrm>
            <a:off x="8738959" y="3134964"/>
            <a:ext cx="2476495" cy="1673009"/>
          </a:xfrm>
          <a:prstGeom prst="rect">
            <a:avLst/>
          </a:prstGeom>
        </p:spPr>
      </p:pic>
    </p:spTree>
    <p:extLst>
      <p:ext uri="{BB962C8B-B14F-4D97-AF65-F5344CB8AC3E}">
        <p14:creationId xmlns:p14="http://schemas.microsoft.com/office/powerpoint/2010/main" val="193423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876A-53E9-7A5B-9517-2774803E5883}"/>
              </a:ext>
            </a:extLst>
          </p:cNvPr>
          <p:cNvSpPr>
            <a:spLocks noGrp="1"/>
          </p:cNvSpPr>
          <p:nvPr>
            <p:ph type="title"/>
          </p:nvPr>
        </p:nvSpPr>
        <p:spPr/>
        <p:txBody>
          <a:bodyPr/>
          <a:lstStyle/>
          <a:p>
            <a:r>
              <a:rPr lang="en-US" dirty="0"/>
              <a:t>Inline Text Semantics</a:t>
            </a:r>
          </a:p>
        </p:txBody>
      </p:sp>
      <p:sp>
        <p:nvSpPr>
          <p:cNvPr id="3" name="Content Placeholder 2">
            <a:extLst>
              <a:ext uri="{FF2B5EF4-FFF2-40B4-BE49-F238E27FC236}">
                <a16:creationId xmlns:a16="http://schemas.microsoft.com/office/drawing/2014/main" id="{F6C435E1-4CB0-2701-FD98-B21EC1331A10}"/>
              </a:ext>
            </a:extLst>
          </p:cNvPr>
          <p:cNvSpPr>
            <a:spLocks noGrp="1"/>
          </p:cNvSpPr>
          <p:nvPr>
            <p:ph idx="1"/>
          </p:nvPr>
        </p:nvSpPr>
        <p:spPr/>
        <p:txBody>
          <a:bodyPr>
            <a:normAutofit lnSpcReduction="10000"/>
          </a:bodyPr>
          <a:lstStyle/>
          <a:p>
            <a:r>
              <a:rPr lang="en-US" b="0" i="0" dirty="0">
                <a:solidFill>
                  <a:srgbClr val="1B1B1B"/>
                </a:solidFill>
                <a:effectLst/>
                <a:latin typeface="Inter"/>
              </a:rPr>
              <a:t>Use the HTML inline text semantic to define the meaning, structure, or style of a word, line, or any arbitrary piece of text.</a:t>
            </a:r>
          </a:p>
          <a:p>
            <a:r>
              <a:rPr lang="en-US" dirty="0">
                <a:solidFill>
                  <a:srgbClr val="1B1B1B"/>
                </a:solidFill>
                <a:latin typeface="Inter"/>
              </a:rPr>
              <a:t>&lt;a&gt;</a:t>
            </a:r>
          </a:p>
          <a:p>
            <a:r>
              <a:rPr lang="en-US" dirty="0">
                <a:solidFill>
                  <a:srgbClr val="1B1B1B"/>
                </a:solidFill>
                <a:latin typeface="Inter"/>
              </a:rPr>
              <a:t>&lt;</a:t>
            </a:r>
            <a:r>
              <a:rPr lang="en-US" dirty="0" err="1">
                <a:solidFill>
                  <a:srgbClr val="1B1B1B"/>
                </a:solidFill>
                <a:latin typeface="Inter"/>
              </a:rPr>
              <a:t>abbr</a:t>
            </a:r>
            <a:r>
              <a:rPr lang="en-US" dirty="0">
                <a:solidFill>
                  <a:srgbClr val="1B1B1B"/>
                </a:solidFill>
                <a:latin typeface="Inter"/>
              </a:rPr>
              <a:t>&gt;</a:t>
            </a:r>
          </a:p>
          <a:p>
            <a:r>
              <a:rPr lang="en-US" dirty="0">
                <a:solidFill>
                  <a:srgbClr val="1B1B1B"/>
                </a:solidFill>
                <a:latin typeface="Inter"/>
              </a:rPr>
              <a:t>&lt;b&gt;</a:t>
            </a:r>
          </a:p>
          <a:p>
            <a:r>
              <a:rPr lang="en-US" dirty="0">
                <a:solidFill>
                  <a:srgbClr val="1B1B1B"/>
                </a:solidFill>
                <a:latin typeface="Inter"/>
              </a:rPr>
              <a:t>&lt;</a:t>
            </a:r>
            <a:r>
              <a:rPr lang="en-US" dirty="0" err="1">
                <a:solidFill>
                  <a:srgbClr val="1B1B1B"/>
                </a:solidFill>
                <a:latin typeface="Inter"/>
              </a:rPr>
              <a:t>br</a:t>
            </a:r>
            <a:r>
              <a:rPr lang="en-US" dirty="0">
                <a:solidFill>
                  <a:srgbClr val="1B1B1B"/>
                </a:solidFill>
                <a:latin typeface="Inter"/>
              </a:rPr>
              <a:t>&gt;</a:t>
            </a:r>
          </a:p>
          <a:p>
            <a:r>
              <a:rPr lang="en-US" dirty="0">
                <a:solidFill>
                  <a:srgbClr val="1B1B1B"/>
                </a:solidFill>
                <a:latin typeface="Inter"/>
              </a:rPr>
              <a:t>&lt;code&gt;</a:t>
            </a:r>
          </a:p>
          <a:p>
            <a:r>
              <a:rPr lang="en-US" dirty="0">
                <a:solidFill>
                  <a:srgbClr val="1B1B1B"/>
                </a:solidFill>
                <a:latin typeface="Inter"/>
              </a:rPr>
              <a:t>&lt;cite&gt;</a:t>
            </a:r>
          </a:p>
          <a:p>
            <a:r>
              <a:rPr lang="en-US" dirty="0">
                <a:solidFill>
                  <a:srgbClr val="1B1B1B"/>
                </a:solidFill>
                <a:latin typeface="Inter"/>
              </a:rPr>
              <a:t>&lt;</a:t>
            </a:r>
            <a:r>
              <a:rPr lang="en-US" dirty="0" err="1">
                <a:solidFill>
                  <a:srgbClr val="1B1B1B"/>
                </a:solidFill>
                <a:latin typeface="Inter"/>
              </a:rPr>
              <a:t>em</a:t>
            </a:r>
            <a:r>
              <a:rPr lang="en-US" dirty="0">
                <a:solidFill>
                  <a:srgbClr val="1B1B1B"/>
                </a:solidFill>
                <a:latin typeface="Inter"/>
              </a:rPr>
              <a:t>&gt; &lt;sub&gt; &lt;sup&gt; &lt;u&gt;</a:t>
            </a:r>
            <a:endParaRPr lang="en-US" dirty="0"/>
          </a:p>
        </p:txBody>
      </p:sp>
    </p:spTree>
    <p:extLst>
      <p:ext uri="{BB962C8B-B14F-4D97-AF65-F5344CB8AC3E}">
        <p14:creationId xmlns:p14="http://schemas.microsoft.com/office/powerpoint/2010/main" val="714374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B4283-4EA3-5C02-C2B7-79C3E46B4AC2}"/>
              </a:ext>
            </a:extLst>
          </p:cNvPr>
          <p:cNvSpPr>
            <a:spLocks noGrp="1"/>
          </p:cNvSpPr>
          <p:nvPr>
            <p:ph type="title"/>
          </p:nvPr>
        </p:nvSpPr>
        <p:spPr>
          <a:xfrm>
            <a:off x="671945" y="0"/>
            <a:ext cx="10515600" cy="491613"/>
          </a:xfrm>
        </p:spPr>
        <p:txBody>
          <a:bodyPr>
            <a:normAutofit fontScale="90000"/>
          </a:bodyPr>
          <a:lstStyle/>
          <a:p>
            <a:r>
              <a:rPr lang="en-US" sz="4000" dirty="0"/>
              <a:t>Image and Multimedia</a:t>
            </a:r>
          </a:p>
        </p:txBody>
      </p:sp>
      <p:graphicFrame>
        <p:nvGraphicFramePr>
          <p:cNvPr id="4" name="Content Placeholder 3">
            <a:extLst>
              <a:ext uri="{FF2B5EF4-FFF2-40B4-BE49-F238E27FC236}">
                <a16:creationId xmlns:a16="http://schemas.microsoft.com/office/drawing/2014/main" id="{4D7D1239-C4D9-A198-0DF4-1542A8570020}"/>
              </a:ext>
            </a:extLst>
          </p:cNvPr>
          <p:cNvGraphicFramePr>
            <a:graphicFrameLocks noGrp="1"/>
          </p:cNvGraphicFramePr>
          <p:nvPr>
            <p:ph idx="1"/>
            <p:extLst>
              <p:ext uri="{D42A27DB-BD31-4B8C-83A1-F6EECF244321}">
                <p14:modId xmlns:p14="http://schemas.microsoft.com/office/powerpoint/2010/main" val="3444953056"/>
              </p:ext>
            </p:extLst>
          </p:nvPr>
        </p:nvGraphicFramePr>
        <p:xfrm>
          <a:off x="860509" y="452284"/>
          <a:ext cx="9777993" cy="5782479"/>
        </p:xfrm>
        <a:graphic>
          <a:graphicData uri="http://schemas.openxmlformats.org/drawingml/2006/table">
            <a:tbl>
              <a:tblPr/>
              <a:tblGrid>
                <a:gridCol w="1929324">
                  <a:extLst>
                    <a:ext uri="{9D8B030D-6E8A-4147-A177-3AD203B41FA5}">
                      <a16:colId xmlns:a16="http://schemas.microsoft.com/office/drawing/2014/main" val="3601588044"/>
                    </a:ext>
                  </a:extLst>
                </a:gridCol>
                <a:gridCol w="7848669">
                  <a:extLst>
                    <a:ext uri="{9D8B030D-6E8A-4147-A177-3AD203B41FA5}">
                      <a16:colId xmlns:a16="http://schemas.microsoft.com/office/drawing/2014/main" val="3775666509"/>
                    </a:ext>
                  </a:extLst>
                </a:gridCol>
              </a:tblGrid>
              <a:tr h="975947">
                <a:tc>
                  <a:txBody>
                    <a:bodyPr/>
                    <a:lstStyle/>
                    <a:p>
                      <a:pPr algn="l" fontAlgn="ctr">
                        <a:spcBef>
                          <a:spcPts val="0"/>
                        </a:spcBef>
                        <a:spcAft>
                          <a:spcPts val="0"/>
                        </a:spcAft>
                      </a:pPr>
                      <a:r>
                        <a:rPr lang="en-US" sz="1600" b="0" i="0" u="sng" strike="noStrike" dirty="0">
                          <a:effectLst/>
                          <a:latin typeface="Arial" panose="020B0604020202020204" pitchFamily="34" charset="0"/>
                          <a:hlinkClick r:id="rId2"/>
                        </a:rPr>
                        <a:t>&lt;area&gt;</a:t>
                      </a:r>
                      <a:endParaRPr lang="en-US" sz="1600" b="0" i="0" u="none" strike="noStrike" dirty="0">
                        <a:effectLst/>
                        <a:latin typeface="Arial" panose="020B0604020202020204" pitchFamily="34" charset="0"/>
                      </a:endParaRP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600" b="0" i="0" u="none" strike="noStrike">
                          <a:effectLst/>
                          <a:latin typeface="Arial" panose="020B0604020202020204" pitchFamily="34" charset="0"/>
                        </a:rPr>
                        <a:t>Defines an area inside an image map that has predefined clickable areas. An </a:t>
                      </a:r>
                      <a:r>
                        <a:rPr lang="en-US" sz="1600" b="0" i="1" u="none" strike="noStrike">
                          <a:effectLst/>
                          <a:latin typeface="Arial" panose="020B0604020202020204" pitchFamily="34" charset="0"/>
                        </a:rPr>
                        <a:t>image map</a:t>
                      </a:r>
                      <a:r>
                        <a:rPr lang="en-US" sz="1600" b="0" i="0" u="none" strike="noStrike">
                          <a:effectLst/>
                          <a:latin typeface="Arial" panose="020B0604020202020204" pitchFamily="34" charset="0"/>
                        </a:rPr>
                        <a:t> allows geometric areas on an image to be associated with </a:t>
                      </a:r>
                      <a:r>
                        <a:rPr lang="en-US" sz="1600" b="0" i="0" u="sng" strike="noStrike">
                          <a:effectLst/>
                          <a:latin typeface="Arial" panose="020B0604020202020204" pitchFamily="34" charset="0"/>
                          <a:hlinkClick r:id="rId3"/>
                        </a:rPr>
                        <a:t>hyperlink</a:t>
                      </a:r>
                      <a:r>
                        <a:rPr lang="en-US" sz="1600" b="0" i="0" u="none" strike="noStrike">
                          <a:effectLst/>
                          <a:latin typeface="Arial" panose="020B0604020202020204" pitchFamily="34" charset="0"/>
                        </a:rPr>
                        <a:t>.</a:t>
                      </a: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662795"/>
                  </a:ext>
                </a:extLst>
              </a:tr>
              <a:tr h="979067">
                <a:tc>
                  <a:txBody>
                    <a:bodyPr/>
                    <a:lstStyle/>
                    <a:p>
                      <a:pPr algn="l" fontAlgn="ctr">
                        <a:spcBef>
                          <a:spcPts val="0"/>
                        </a:spcBef>
                        <a:spcAft>
                          <a:spcPts val="0"/>
                        </a:spcAft>
                      </a:pPr>
                      <a:r>
                        <a:rPr lang="en-US" sz="1600" b="0" i="0" u="sng" strike="noStrike" dirty="0">
                          <a:effectLst/>
                          <a:latin typeface="Arial" panose="020B0604020202020204" pitchFamily="34" charset="0"/>
                          <a:hlinkClick r:id="rId4"/>
                        </a:rPr>
                        <a:t>&lt;audio&gt;</a:t>
                      </a:r>
                      <a:endParaRPr lang="en-US" sz="1600" b="0" i="0" u="none" strike="noStrike" dirty="0">
                        <a:effectLst/>
                        <a:latin typeface="Arial" panose="020B0604020202020204" pitchFamily="34" charset="0"/>
                      </a:endParaRP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600" b="0" i="0" u="none" strike="noStrike" dirty="0">
                          <a:effectLst/>
                          <a:latin typeface="Arial" panose="020B0604020202020204" pitchFamily="34" charset="0"/>
                        </a:rPr>
                        <a:t>Used to embed sound content in documents. It may contain one or more audio sources, represented using the </a:t>
                      </a:r>
                      <a:r>
                        <a:rPr lang="en-US" sz="1600" b="0" i="0" u="none" strike="noStrike" dirty="0" err="1">
                          <a:effectLst/>
                          <a:latin typeface="Arial" panose="020B0604020202020204" pitchFamily="34" charset="0"/>
                        </a:rPr>
                        <a:t>src</a:t>
                      </a:r>
                      <a:r>
                        <a:rPr lang="en-US" sz="1600" b="0" i="0" u="none" strike="noStrike" dirty="0">
                          <a:effectLst/>
                          <a:latin typeface="Arial" panose="020B0604020202020204" pitchFamily="34" charset="0"/>
                        </a:rPr>
                        <a:t> attribute or the source element: the browser will choose the most suitable one. It can also be the destination for streamed media, using a </a:t>
                      </a:r>
                      <a:r>
                        <a:rPr lang="en-US" sz="1600" b="0" i="0" u="sng" strike="noStrike" dirty="0" err="1">
                          <a:effectLst/>
                          <a:latin typeface="Arial" panose="020B0604020202020204" pitchFamily="34" charset="0"/>
                          <a:hlinkClick r:id="rId5"/>
                        </a:rPr>
                        <a:t>MediaStream</a:t>
                      </a:r>
                      <a:r>
                        <a:rPr lang="en-US" sz="1600" b="0" i="0" u="none" strike="noStrike" dirty="0">
                          <a:effectLst/>
                          <a:latin typeface="Arial" panose="020B0604020202020204" pitchFamily="34" charset="0"/>
                        </a:rPr>
                        <a:t>.</a:t>
                      </a: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3332733"/>
                  </a:ext>
                </a:extLst>
              </a:tr>
              <a:tr h="378552">
                <a:tc>
                  <a:txBody>
                    <a:bodyPr/>
                    <a:lstStyle/>
                    <a:p>
                      <a:pPr algn="l" fontAlgn="ctr">
                        <a:spcBef>
                          <a:spcPts val="0"/>
                        </a:spcBef>
                        <a:spcAft>
                          <a:spcPts val="0"/>
                        </a:spcAft>
                      </a:pPr>
                      <a:r>
                        <a:rPr lang="en-US" sz="1600" b="0" i="0" u="sng" strike="noStrike">
                          <a:effectLst/>
                          <a:latin typeface="Arial" panose="020B0604020202020204" pitchFamily="34" charset="0"/>
                          <a:hlinkClick r:id="rId6"/>
                        </a:rPr>
                        <a:t>&lt;img&gt;</a:t>
                      </a:r>
                      <a:endParaRPr lang="en-US" sz="1600" b="0" i="0" u="none" strike="noStrike">
                        <a:effectLst/>
                        <a:latin typeface="Arial" panose="020B0604020202020204" pitchFamily="34" charset="0"/>
                      </a:endParaRP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600" b="0" i="0" u="none" strike="noStrike" dirty="0">
                          <a:effectLst/>
                          <a:latin typeface="Arial" panose="020B0604020202020204" pitchFamily="34" charset="0"/>
                        </a:rPr>
                        <a:t>Embeds an image into the document.</a:t>
                      </a: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491738"/>
                  </a:ext>
                </a:extLst>
              </a:tr>
              <a:tr h="1120542">
                <a:tc>
                  <a:txBody>
                    <a:bodyPr/>
                    <a:lstStyle/>
                    <a:p>
                      <a:pPr algn="l" fontAlgn="ctr">
                        <a:spcBef>
                          <a:spcPts val="0"/>
                        </a:spcBef>
                        <a:spcAft>
                          <a:spcPts val="0"/>
                        </a:spcAft>
                      </a:pPr>
                      <a:r>
                        <a:rPr lang="en-US" sz="1600" b="0" i="0" u="sng" strike="noStrike" dirty="0">
                          <a:effectLst/>
                          <a:latin typeface="Arial" panose="020B0604020202020204" pitchFamily="34" charset="0"/>
                          <a:hlinkClick r:id="rId7"/>
                        </a:rPr>
                        <a:t>&lt;map&gt;</a:t>
                      </a:r>
                      <a:endParaRPr lang="en-US" sz="1600" b="0" i="0" u="none" strike="noStrike" dirty="0">
                        <a:effectLst/>
                        <a:latin typeface="Arial" panose="020B0604020202020204" pitchFamily="34" charset="0"/>
                      </a:endParaRP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dirty="0">
                          <a:effectLst/>
                          <a:latin typeface="Arial" panose="020B0604020202020204" pitchFamily="34" charset="0"/>
                        </a:rPr>
                        <a:t>Used with </a:t>
                      </a:r>
                      <a:r>
                        <a:rPr lang="en-US" sz="1600" b="0" i="0" u="sng" strike="noStrike" dirty="0">
                          <a:effectLst/>
                          <a:latin typeface="Arial" panose="020B0604020202020204" pitchFamily="34" charset="0"/>
                          <a:hlinkClick r:id="rId2"/>
                        </a:rPr>
                        <a:t>&lt;area&gt;</a:t>
                      </a:r>
                      <a:r>
                        <a:rPr lang="en-US" sz="1600" b="0" i="0" u="none" strike="noStrike" dirty="0">
                          <a:effectLst/>
                          <a:latin typeface="Arial" panose="020B0604020202020204" pitchFamily="34" charset="0"/>
                        </a:rPr>
                        <a:t> elements to define an image map (a clickable link area). </a:t>
                      </a:r>
                      <a:r>
                        <a:rPr lang="en-US" sz="1400" b="0" i="0" kern="1200" dirty="0">
                          <a:solidFill>
                            <a:schemeClr val="tx1"/>
                          </a:solidFill>
                          <a:effectLst/>
                          <a:latin typeface="+mn-lt"/>
                          <a:ea typeface="+mn-ea"/>
                          <a:cs typeface="+mn-cs"/>
                        </a:rPr>
                        <a:t>The required name attribute of the &lt;map&gt; element is associated with the </a:t>
                      </a:r>
                      <a:r>
                        <a:rPr lang="en-US" sz="1400" b="0" i="0" kern="1200" dirty="0">
                          <a:solidFill>
                            <a:schemeClr val="tx1"/>
                          </a:solidFill>
                          <a:effectLst/>
                          <a:latin typeface="+mn-lt"/>
                          <a:ea typeface="+mn-ea"/>
                          <a:cs typeface="+mn-cs"/>
                          <a:hlinkClick r:id="rId8"/>
                        </a:rPr>
                        <a:t>&lt;</a:t>
                      </a:r>
                      <a:r>
                        <a:rPr lang="en-US" sz="1400" b="0" i="0" kern="1200" dirty="0" err="1">
                          <a:solidFill>
                            <a:schemeClr val="tx1"/>
                          </a:solidFill>
                          <a:effectLst/>
                          <a:latin typeface="+mn-lt"/>
                          <a:ea typeface="+mn-ea"/>
                          <a:cs typeface="+mn-cs"/>
                          <a:hlinkClick r:id="rId8"/>
                        </a:rPr>
                        <a:t>img</a:t>
                      </a:r>
                      <a:r>
                        <a:rPr lang="en-US" sz="1400" b="0" i="0" kern="1200" dirty="0">
                          <a:solidFill>
                            <a:schemeClr val="tx1"/>
                          </a:solidFill>
                          <a:effectLst/>
                          <a:latin typeface="+mn-lt"/>
                          <a:ea typeface="+mn-ea"/>
                          <a:cs typeface="+mn-cs"/>
                          <a:hlinkClick r:id="rId8"/>
                        </a:rPr>
                        <a:t>&gt;</a:t>
                      </a:r>
                      <a:r>
                        <a:rPr lang="en-US" sz="1400" b="0" i="0" kern="1200" dirty="0">
                          <a:solidFill>
                            <a:schemeClr val="tx1"/>
                          </a:solidFill>
                          <a:effectLst/>
                          <a:latin typeface="+mn-lt"/>
                          <a:ea typeface="+mn-ea"/>
                          <a:cs typeface="+mn-cs"/>
                        </a:rPr>
                        <a:t>'s </a:t>
                      </a:r>
                      <a:r>
                        <a:rPr lang="en-US" sz="1400" b="0" i="0" kern="1200" dirty="0" err="1">
                          <a:solidFill>
                            <a:schemeClr val="tx1"/>
                          </a:solidFill>
                          <a:effectLst/>
                          <a:latin typeface="+mn-lt"/>
                          <a:ea typeface="+mn-ea"/>
                          <a:cs typeface="+mn-cs"/>
                        </a:rPr>
                        <a:t>usemap</a:t>
                      </a:r>
                      <a:r>
                        <a:rPr lang="en-US" sz="1400" b="0" i="0" kern="1200" dirty="0">
                          <a:solidFill>
                            <a:schemeClr val="tx1"/>
                          </a:solidFill>
                          <a:effectLst/>
                          <a:latin typeface="+mn-lt"/>
                          <a:ea typeface="+mn-ea"/>
                          <a:cs typeface="+mn-cs"/>
                        </a:rPr>
                        <a:t> attribute and creates a relationship between the image and the map.</a:t>
                      </a:r>
                    </a:p>
                    <a:p>
                      <a:pPr algn="l" fontAlgn="ctr">
                        <a:spcBef>
                          <a:spcPts val="0"/>
                        </a:spcBef>
                        <a:spcAft>
                          <a:spcPts val="0"/>
                        </a:spcAft>
                      </a:pPr>
                      <a:endParaRPr lang="en-US" sz="1600" b="0" i="0" u="none" strike="noStrike" dirty="0">
                        <a:effectLst/>
                        <a:latin typeface="Arial" panose="020B0604020202020204" pitchFamily="34" charset="0"/>
                      </a:endParaRP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3668316"/>
                  </a:ext>
                </a:extLst>
              </a:tr>
              <a:tr h="1274645">
                <a:tc>
                  <a:txBody>
                    <a:bodyPr/>
                    <a:lstStyle/>
                    <a:p>
                      <a:pPr algn="l" fontAlgn="ctr">
                        <a:spcBef>
                          <a:spcPts val="0"/>
                        </a:spcBef>
                        <a:spcAft>
                          <a:spcPts val="0"/>
                        </a:spcAft>
                      </a:pPr>
                      <a:r>
                        <a:rPr lang="en-US" sz="1600" b="0" i="0" u="sng" strike="noStrike">
                          <a:effectLst/>
                          <a:latin typeface="Arial" panose="020B0604020202020204" pitchFamily="34" charset="0"/>
                          <a:hlinkClick r:id="rId9"/>
                        </a:rPr>
                        <a:t>&lt;track&gt;</a:t>
                      </a:r>
                      <a:endParaRPr lang="en-US" sz="1600" b="0" i="0" u="none" strike="noStrike">
                        <a:effectLst/>
                        <a:latin typeface="Arial" panose="020B0604020202020204" pitchFamily="34" charset="0"/>
                      </a:endParaRP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600" b="0" i="0" u="none" strike="noStrike" dirty="0">
                          <a:effectLst/>
                          <a:latin typeface="Arial" panose="020B0604020202020204" pitchFamily="34" charset="0"/>
                        </a:rPr>
                        <a:t>Used as a child of the media elements, audio and video. It lets you specify timed text tracks (or time-based data), for example to automatically handle subtitles. The tracks are formatted in </a:t>
                      </a:r>
                      <a:r>
                        <a:rPr lang="en-US" sz="1600" b="0" i="0" u="sng" strike="noStrike" dirty="0" err="1">
                          <a:effectLst/>
                          <a:latin typeface="Arial" panose="020B0604020202020204" pitchFamily="34" charset="0"/>
                          <a:hlinkClick r:id="rId10"/>
                        </a:rPr>
                        <a:t>WebVTT</a:t>
                      </a:r>
                      <a:r>
                        <a:rPr lang="en-US" sz="1600" b="0" i="0" u="sng" strike="noStrike" dirty="0">
                          <a:effectLst/>
                          <a:latin typeface="Arial" panose="020B0604020202020204" pitchFamily="34" charset="0"/>
                          <a:hlinkClick r:id="rId10"/>
                        </a:rPr>
                        <a:t> format</a:t>
                      </a:r>
                      <a:r>
                        <a:rPr lang="en-US" sz="1600" b="0" i="0" u="none" strike="noStrike" dirty="0">
                          <a:effectLst/>
                          <a:latin typeface="Arial" panose="020B0604020202020204" pitchFamily="34" charset="0"/>
                        </a:rPr>
                        <a:t> (.</a:t>
                      </a:r>
                      <a:r>
                        <a:rPr lang="en-US" sz="1600" b="0" i="0" u="none" strike="noStrike" dirty="0" err="1">
                          <a:effectLst/>
                          <a:latin typeface="Arial" panose="020B0604020202020204" pitchFamily="34" charset="0"/>
                        </a:rPr>
                        <a:t>vtt</a:t>
                      </a:r>
                      <a:r>
                        <a:rPr lang="en-US" sz="1600" b="0" i="0" u="none" strike="noStrike" dirty="0">
                          <a:effectLst/>
                          <a:latin typeface="Arial" panose="020B0604020202020204" pitchFamily="34" charset="0"/>
                        </a:rPr>
                        <a:t> files)—Web Video Text Tracks.</a:t>
                      </a: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8469824"/>
                  </a:ext>
                </a:extLst>
              </a:tr>
              <a:tr h="975947">
                <a:tc>
                  <a:txBody>
                    <a:bodyPr/>
                    <a:lstStyle/>
                    <a:p>
                      <a:pPr algn="l" fontAlgn="ctr">
                        <a:spcBef>
                          <a:spcPts val="0"/>
                        </a:spcBef>
                        <a:spcAft>
                          <a:spcPts val="0"/>
                        </a:spcAft>
                      </a:pPr>
                      <a:r>
                        <a:rPr lang="en-US" sz="1600" b="0" i="0" u="sng" strike="noStrike">
                          <a:effectLst/>
                          <a:latin typeface="Arial" panose="020B0604020202020204" pitchFamily="34" charset="0"/>
                          <a:hlinkClick r:id="rId11"/>
                        </a:rPr>
                        <a:t>&lt;video&gt;</a:t>
                      </a:r>
                      <a:endParaRPr lang="en-US" sz="1600" b="0" i="0" u="none" strike="noStrike">
                        <a:effectLst/>
                        <a:latin typeface="Arial" panose="020B0604020202020204" pitchFamily="34" charset="0"/>
                      </a:endParaRP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spcBef>
                          <a:spcPts val="0"/>
                        </a:spcBef>
                        <a:spcAft>
                          <a:spcPts val="0"/>
                        </a:spcAft>
                      </a:pPr>
                      <a:r>
                        <a:rPr lang="en-US" sz="1600" b="0" i="0" u="none" strike="noStrike" dirty="0">
                          <a:effectLst/>
                          <a:latin typeface="Arial" panose="020B0604020202020204" pitchFamily="34" charset="0"/>
                        </a:rPr>
                        <a:t>Embeds a media player which supports video playback into the document. You can also use &lt;video&gt; for audio content, but the audio element may provide a more appropriate user experience.</a:t>
                      </a:r>
                    </a:p>
                  </a:txBody>
                  <a:tcPr marL="81486" marR="81486" marT="40743" marB="4074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211727"/>
                  </a:ext>
                </a:extLst>
              </a:tr>
            </a:tbl>
          </a:graphicData>
        </a:graphic>
      </p:graphicFrame>
    </p:spTree>
    <p:extLst>
      <p:ext uri="{BB962C8B-B14F-4D97-AF65-F5344CB8AC3E}">
        <p14:creationId xmlns:p14="http://schemas.microsoft.com/office/powerpoint/2010/main" val="134530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A2AF-442A-74F2-D51B-37A50C968CD8}"/>
              </a:ext>
            </a:extLst>
          </p:cNvPr>
          <p:cNvSpPr>
            <a:spLocks noGrp="1"/>
          </p:cNvSpPr>
          <p:nvPr>
            <p:ph type="title"/>
          </p:nvPr>
        </p:nvSpPr>
        <p:spPr/>
        <p:txBody>
          <a:bodyPr/>
          <a:lstStyle/>
          <a:p>
            <a:r>
              <a:rPr lang="en-US" dirty="0"/>
              <a:t>Client Constructs DOM from the html</a:t>
            </a:r>
          </a:p>
        </p:txBody>
      </p:sp>
      <p:sp>
        <p:nvSpPr>
          <p:cNvPr id="3" name="Content Placeholder 2">
            <a:extLst>
              <a:ext uri="{FF2B5EF4-FFF2-40B4-BE49-F238E27FC236}">
                <a16:creationId xmlns:a16="http://schemas.microsoft.com/office/drawing/2014/main" id="{CC8EDEAD-371B-3DB0-4933-A39FD3E30781}"/>
              </a:ext>
            </a:extLst>
          </p:cNvPr>
          <p:cNvSpPr>
            <a:spLocks noGrp="1"/>
          </p:cNvSpPr>
          <p:nvPr>
            <p:ph idx="1"/>
          </p:nvPr>
        </p:nvSpPr>
        <p:spPr/>
        <p:txBody>
          <a:bodyPr/>
          <a:lstStyle/>
          <a:p>
            <a:r>
              <a:rPr lang="en-US" dirty="0"/>
              <a:t>Document Object Model</a:t>
            </a:r>
          </a:p>
        </p:txBody>
      </p:sp>
    </p:spTree>
    <p:extLst>
      <p:ext uri="{BB962C8B-B14F-4D97-AF65-F5344CB8AC3E}">
        <p14:creationId xmlns:p14="http://schemas.microsoft.com/office/powerpoint/2010/main" val="2211107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BCD3-4523-DA61-5362-4D35FCA54A3F}"/>
              </a:ext>
            </a:extLst>
          </p:cNvPr>
          <p:cNvSpPr>
            <a:spLocks noGrp="1"/>
          </p:cNvSpPr>
          <p:nvPr>
            <p:ph type="title"/>
          </p:nvPr>
        </p:nvSpPr>
        <p:spPr/>
        <p:txBody>
          <a:bodyPr/>
          <a:lstStyle/>
          <a:p>
            <a:r>
              <a:rPr lang="en-US" dirty="0"/>
              <a:t>Table tags etc.</a:t>
            </a:r>
          </a:p>
        </p:txBody>
      </p:sp>
      <p:sp>
        <p:nvSpPr>
          <p:cNvPr id="3" name="Content Placeholder 2">
            <a:extLst>
              <a:ext uri="{FF2B5EF4-FFF2-40B4-BE49-F238E27FC236}">
                <a16:creationId xmlns:a16="http://schemas.microsoft.com/office/drawing/2014/main" id="{FFF693A5-59E8-F158-ECBD-9B6B612F0A80}"/>
              </a:ext>
            </a:extLst>
          </p:cNvPr>
          <p:cNvSpPr>
            <a:spLocks noGrp="1"/>
          </p:cNvSpPr>
          <p:nvPr>
            <p:ph idx="1"/>
          </p:nvPr>
        </p:nvSpPr>
        <p:spPr/>
        <p:txBody>
          <a:bodyPr/>
          <a:lstStyle/>
          <a:p>
            <a:pPr algn="l"/>
            <a:r>
              <a:rPr lang="en-US" b="0" i="0" dirty="0">
                <a:solidFill>
                  <a:srgbClr val="1F2328"/>
                </a:solidFill>
                <a:effectLst/>
                <a:latin typeface="-apple-system"/>
              </a:rPr>
              <a:t>Table tags are used to display data in a tabular format. Usually appears in &lt;body&gt; section. The tags also provides attributes that allows cells to span multiple rows and columns.</a:t>
            </a:r>
          </a:p>
          <a:p>
            <a:pPr algn="l">
              <a:buFont typeface="Arial" panose="020B0604020202020204" pitchFamily="34" charset="0"/>
              <a:buChar char="•"/>
            </a:pPr>
            <a:r>
              <a:rPr lang="en-US" b="0" i="0" dirty="0">
                <a:solidFill>
                  <a:srgbClr val="1F2328"/>
                </a:solidFill>
                <a:effectLst/>
                <a:latin typeface="-apple-system"/>
              </a:rPr>
              <a:t>The </a:t>
            </a:r>
            <a:r>
              <a:rPr lang="en-US" b="1" i="0" dirty="0">
                <a:solidFill>
                  <a:srgbClr val="1F2328"/>
                </a:solidFill>
                <a:effectLst/>
                <a:latin typeface="-apple-system"/>
              </a:rPr>
              <a:t>&lt;table&gt;</a:t>
            </a:r>
            <a:r>
              <a:rPr lang="en-US" b="0" i="0" dirty="0">
                <a:solidFill>
                  <a:srgbClr val="1F2328"/>
                </a:solidFill>
                <a:effectLst/>
                <a:latin typeface="-apple-system"/>
              </a:rPr>
              <a:t> tag</a:t>
            </a:r>
          </a:p>
          <a:p>
            <a:pPr algn="l">
              <a:buFont typeface="Arial" panose="020B0604020202020204" pitchFamily="34" charset="0"/>
              <a:buChar char="•"/>
            </a:pPr>
            <a:r>
              <a:rPr lang="en-US" b="0" i="0" dirty="0">
                <a:solidFill>
                  <a:srgbClr val="1F2328"/>
                </a:solidFill>
                <a:effectLst/>
                <a:latin typeface="-apple-system"/>
              </a:rPr>
              <a:t>The </a:t>
            </a:r>
            <a:r>
              <a:rPr lang="en-US" b="1" i="0" dirty="0">
                <a:solidFill>
                  <a:srgbClr val="1F2328"/>
                </a:solidFill>
                <a:effectLst/>
                <a:latin typeface="-apple-system"/>
              </a:rPr>
              <a:t>&lt;</a:t>
            </a:r>
            <a:r>
              <a:rPr lang="en-US" b="1" i="0" dirty="0" err="1">
                <a:solidFill>
                  <a:srgbClr val="1F2328"/>
                </a:solidFill>
                <a:effectLst/>
                <a:latin typeface="-apple-system"/>
              </a:rPr>
              <a:t>th</a:t>
            </a:r>
            <a:r>
              <a:rPr lang="en-US" b="1" i="0" dirty="0">
                <a:solidFill>
                  <a:srgbClr val="1F2328"/>
                </a:solidFill>
                <a:effectLst/>
                <a:latin typeface="-apple-system"/>
              </a:rPr>
              <a:t>&gt;</a:t>
            </a:r>
            <a:r>
              <a:rPr lang="en-US" b="0" i="0" dirty="0">
                <a:solidFill>
                  <a:srgbClr val="1F2328"/>
                </a:solidFill>
                <a:effectLst/>
                <a:latin typeface="-apple-system"/>
              </a:rPr>
              <a:t> tag</a:t>
            </a:r>
          </a:p>
          <a:p>
            <a:pPr algn="l">
              <a:buFont typeface="Arial" panose="020B0604020202020204" pitchFamily="34" charset="0"/>
              <a:buChar char="•"/>
            </a:pPr>
            <a:r>
              <a:rPr lang="en-US" b="0" i="0" dirty="0">
                <a:solidFill>
                  <a:srgbClr val="1F2328"/>
                </a:solidFill>
                <a:effectLst/>
                <a:latin typeface="-apple-system"/>
              </a:rPr>
              <a:t>The </a:t>
            </a:r>
            <a:r>
              <a:rPr lang="en-US" b="1" i="0" dirty="0">
                <a:solidFill>
                  <a:srgbClr val="1F2328"/>
                </a:solidFill>
                <a:effectLst/>
                <a:latin typeface="-apple-system"/>
              </a:rPr>
              <a:t>&lt;tr&gt;</a:t>
            </a:r>
            <a:r>
              <a:rPr lang="en-US" b="0" i="0" dirty="0">
                <a:solidFill>
                  <a:srgbClr val="1F2328"/>
                </a:solidFill>
                <a:effectLst/>
                <a:latin typeface="-apple-system"/>
              </a:rPr>
              <a:t> tag</a:t>
            </a:r>
          </a:p>
          <a:p>
            <a:pPr algn="l">
              <a:buFont typeface="Arial" panose="020B0604020202020204" pitchFamily="34" charset="0"/>
              <a:buChar char="•"/>
            </a:pPr>
            <a:r>
              <a:rPr lang="en-US" b="0" i="0" dirty="0">
                <a:solidFill>
                  <a:srgbClr val="1F2328"/>
                </a:solidFill>
                <a:effectLst/>
                <a:latin typeface="-apple-system"/>
              </a:rPr>
              <a:t>The </a:t>
            </a:r>
            <a:r>
              <a:rPr lang="en-US" b="1" i="0" dirty="0">
                <a:solidFill>
                  <a:srgbClr val="1F2328"/>
                </a:solidFill>
                <a:effectLst/>
                <a:latin typeface="-apple-system"/>
              </a:rPr>
              <a:t>&lt;td&gt;</a:t>
            </a:r>
            <a:r>
              <a:rPr lang="en-US" b="0" i="0" dirty="0">
                <a:solidFill>
                  <a:srgbClr val="1F2328"/>
                </a:solidFill>
                <a:effectLst/>
                <a:latin typeface="-apple-system"/>
              </a:rPr>
              <a:t> tag</a:t>
            </a:r>
          </a:p>
          <a:p>
            <a:pPr algn="l">
              <a:buFont typeface="Arial" panose="020B0604020202020204" pitchFamily="34" charset="0"/>
              <a:buChar char="•"/>
            </a:pPr>
            <a:r>
              <a:rPr lang="en-US" b="0" i="0" dirty="0">
                <a:solidFill>
                  <a:srgbClr val="1F2328"/>
                </a:solidFill>
                <a:effectLst/>
                <a:latin typeface="-apple-system"/>
              </a:rPr>
              <a:t>The </a:t>
            </a:r>
            <a:r>
              <a:rPr lang="en-US" b="1" i="0" dirty="0">
                <a:solidFill>
                  <a:srgbClr val="1F2328"/>
                </a:solidFill>
                <a:effectLst/>
                <a:latin typeface="-apple-system"/>
              </a:rPr>
              <a:t>&lt;td&gt;</a:t>
            </a:r>
            <a:r>
              <a:rPr lang="en-US" b="0" i="0" dirty="0">
                <a:solidFill>
                  <a:srgbClr val="1F2328"/>
                </a:solidFill>
                <a:effectLst/>
                <a:latin typeface="-apple-system"/>
              </a:rPr>
              <a:t> tag with </a:t>
            </a:r>
            <a:r>
              <a:rPr lang="en-US" b="1" i="0" dirty="0" err="1">
                <a:solidFill>
                  <a:srgbClr val="1F2328"/>
                </a:solidFill>
                <a:effectLst/>
                <a:latin typeface="-apple-system"/>
              </a:rPr>
              <a:t>colspan</a:t>
            </a:r>
            <a:r>
              <a:rPr lang="en-US" b="0" i="0" dirty="0">
                <a:solidFill>
                  <a:srgbClr val="1F2328"/>
                </a:solidFill>
                <a:effectLst/>
                <a:latin typeface="-apple-system"/>
              </a:rPr>
              <a:t> and </a:t>
            </a:r>
            <a:r>
              <a:rPr lang="en-US" b="1" i="0" dirty="0" err="1">
                <a:solidFill>
                  <a:srgbClr val="1F2328"/>
                </a:solidFill>
                <a:effectLst/>
                <a:latin typeface="-apple-system"/>
              </a:rPr>
              <a:t>rowspan</a:t>
            </a:r>
            <a:r>
              <a:rPr lang="en-US" b="0" i="0" dirty="0">
                <a:solidFill>
                  <a:srgbClr val="1F2328"/>
                </a:solidFill>
                <a:effectLst/>
                <a:latin typeface="-apple-system"/>
              </a:rPr>
              <a:t> attributes.</a:t>
            </a:r>
          </a:p>
          <a:p>
            <a:pPr algn="l">
              <a:buFont typeface="Arial" panose="020B0604020202020204" pitchFamily="34" charset="0"/>
              <a:buChar char="•"/>
            </a:pPr>
            <a:r>
              <a:rPr lang="en-US" b="0" i="0" dirty="0">
                <a:solidFill>
                  <a:srgbClr val="1F2328"/>
                </a:solidFill>
                <a:effectLst/>
                <a:latin typeface="-apple-system"/>
              </a:rPr>
              <a:t>The </a:t>
            </a:r>
            <a:r>
              <a:rPr lang="en-US" b="1" i="0" dirty="0">
                <a:solidFill>
                  <a:srgbClr val="1F2328"/>
                </a:solidFill>
                <a:effectLst/>
                <a:latin typeface="-apple-system"/>
              </a:rPr>
              <a:t>&lt;caption&gt;</a:t>
            </a:r>
            <a:r>
              <a:rPr lang="en-US" b="0" i="0" dirty="0">
                <a:solidFill>
                  <a:srgbClr val="1F2328"/>
                </a:solidFill>
                <a:effectLst/>
                <a:latin typeface="-apple-system"/>
              </a:rPr>
              <a:t> tag</a:t>
            </a:r>
          </a:p>
          <a:p>
            <a:endParaRPr lang="en-US" dirty="0"/>
          </a:p>
        </p:txBody>
      </p:sp>
    </p:spTree>
    <p:extLst>
      <p:ext uri="{BB962C8B-B14F-4D97-AF65-F5344CB8AC3E}">
        <p14:creationId xmlns:p14="http://schemas.microsoft.com/office/powerpoint/2010/main" val="3241778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E8E4E-1C07-1899-F232-E3A4C721CFC1}"/>
              </a:ext>
            </a:extLst>
          </p:cNvPr>
          <p:cNvSpPr>
            <a:spLocks noGrp="1"/>
          </p:cNvSpPr>
          <p:nvPr>
            <p:ph type="title"/>
          </p:nvPr>
        </p:nvSpPr>
        <p:spPr/>
        <p:txBody>
          <a:bodyPr/>
          <a:lstStyle/>
          <a:p>
            <a:r>
              <a:rPr lang="en-US" dirty="0"/>
              <a:t>forms tags</a:t>
            </a:r>
          </a:p>
        </p:txBody>
      </p:sp>
      <p:sp>
        <p:nvSpPr>
          <p:cNvPr id="3" name="Content Placeholder 2">
            <a:extLst>
              <a:ext uri="{FF2B5EF4-FFF2-40B4-BE49-F238E27FC236}">
                <a16:creationId xmlns:a16="http://schemas.microsoft.com/office/drawing/2014/main" id="{9484B30E-BDCE-E8B8-D99B-C137E8ACBB85}"/>
              </a:ext>
            </a:extLst>
          </p:cNvPr>
          <p:cNvSpPr>
            <a:spLocks noGrp="1"/>
          </p:cNvSpPr>
          <p:nvPr>
            <p:ph idx="1"/>
          </p:nvPr>
        </p:nvSpPr>
        <p:spPr/>
        <p:txBody>
          <a:bodyPr>
            <a:normAutofit fontScale="92500" lnSpcReduction="20000"/>
          </a:bodyPr>
          <a:lstStyle/>
          <a:p>
            <a:pPr marL="0" marR="0">
              <a:lnSpc>
                <a:spcPct val="107000"/>
              </a:lnSpc>
              <a:spcBef>
                <a:spcPts val="0"/>
              </a:spcBef>
              <a:spcAft>
                <a:spcPts val="0"/>
              </a:spcAft>
            </a:pPr>
            <a:endParaRPr lang="en-US"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07000"/>
              </a:lnSpc>
              <a:spcBef>
                <a:spcPts val="0"/>
              </a:spcBef>
            </a:pPr>
            <a:r>
              <a:rPr lang="en-US" sz="2600" b="0" i="0" dirty="0">
                <a:solidFill>
                  <a:srgbClr val="4D5156"/>
                </a:solidFill>
                <a:effectLst/>
                <a:latin typeface="arial" panose="020B0604020202020204" pitchFamily="34" charset="0"/>
              </a:rPr>
              <a:t>An </a:t>
            </a:r>
            <a:r>
              <a:rPr lang="en-US" sz="2600" b="1" i="0" dirty="0">
                <a:solidFill>
                  <a:srgbClr val="5F6368"/>
                </a:solidFill>
                <a:effectLst/>
                <a:latin typeface="arial" panose="020B0604020202020204" pitchFamily="34" charset="0"/>
              </a:rPr>
              <a:t>HTML form</a:t>
            </a:r>
            <a:r>
              <a:rPr lang="en-US" sz="2600" b="0" i="0" dirty="0">
                <a:solidFill>
                  <a:srgbClr val="4D5156"/>
                </a:solidFill>
                <a:effectLst/>
                <a:latin typeface="arial" panose="020B0604020202020204" pitchFamily="34" charset="0"/>
              </a:rPr>
              <a:t> is a section of a document that contains controls such as text </a:t>
            </a:r>
            <a:r>
              <a:rPr lang="en-US" sz="2600" b="1" i="0" dirty="0">
                <a:solidFill>
                  <a:srgbClr val="5F6368"/>
                </a:solidFill>
                <a:effectLst/>
                <a:latin typeface="arial" panose="020B0604020202020204" pitchFamily="34" charset="0"/>
              </a:rPr>
              <a:t>fields</a:t>
            </a:r>
            <a:r>
              <a:rPr lang="en-US" sz="2600" b="0" i="0" dirty="0">
                <a:solidFill>
                  <a:srgbClr val="4D5156"/>
                </a:solidFill>
                <a:effectLst/>
                <a:latin typeface="arial" panose="020B0604020202020204" pitchFamily="34" charset="0"/>
              </a:rPr>
              <a:t>, password </a:t>
            </a:r>
            <a:r>
              <a:rPr lang="en-US" sz="2600" b="1" i="0" dirty="0">
                <a:solidFill>
                  <a:srgbClr val="5F6368"/>
                </a:solidFill>
                <a:effectLst/>
                <a:latin typeface="arial" panose="020B0604020202020204" pitchFamily="34" charset="0"/>
              </a:rPr>
              <a:t>fields</a:t>
            </a:r>
            <a:r>
              <a:rPr lang="en-US" sz="2600" b="0" i="0" dirty="0">
                <a:solidFill>
                  <a:srgbClr val="4D5156"/>
                </a:solidFill>
                <a:effectLst/>
                <a:latin typeface="arial" panose="020B0604020202020204" pitchFamily="34" charset="0"/>
              </a:rPr>
              <a:t>, checkboxes, radio buttons, submit button, menus etc.</a:t>
            </a:r>
          </a:p>
          <a:p>
            <a:pPr marL="0" indent="0">
              <a:lnSpc>
                <a:spcPct val="107000"/>
              </a:lnSpc>
              <a:spcBef>
                <a:spcPts val="0"/>
              </a:spcBef>
              <a:buNone/>
            </a:pPr>
            <a:endParaRPr lang="en-US"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&lt;form&gt; is just another kind of HTML tag </a:t>
            </a:r>
          </a:p>
          <a:p>
            <a:pPr marL="0" marR="0">
              <a:lnSpc>
                <a:spcPct val="107000"/>
              </a:lnSpc>
              <a:spcBef>
                <a:spcPts val="0"/>
              </a:spcBef>
              <a:spcAft>
                <a:spcPts val="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HTML forms are used to create (rather primitive) GUIs on Web pages </a:t>
            </a:r>
          </a:p>
          <a:p>
            <a:pPr marL="0" marR="0">
              <a:lnSpc>
                <a:spcPct val="107000"/>
              </a:lnSpc>
              <a:spcBef>
                <a:spcPts val="0"/>
              </a:spcBef>
              <a:spcAft>
                <a:spcPts val="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Usually the purpose is to </a:t>
            </a:r>
            <a:r>
              <a:rPr lang="en-US"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ask the user for information </a:t>
            </a:r>
          </a:p>
          <a:p>
            <a:pPr marL="0" marR="0">
              <a:lnSpc>
                <a:spcPct val="107000"/>
              </a:lnSpc>
              <a:spcBef>
                <a:spcPts val="0"/>
              </a:spcBef>
              <a:spcAft>
                <a:spcPts val="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The information is then sent back to the server </a:t>
            </a:r>
          </a:p>
          <a:p>
            <a:pPr marL="0" marR="0">
              <a:lnSpc>
                <a:spcPct val="107000"/>
              </a:lnSpc>
              <a:spcBef>
                <a:spcPts val="0"/>
              </a:spcBef>
              <a:spcAft>
                <a:spcPts val="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A form is an area that can contain form elements</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Form elements include: buttons, checkboxes, text fields, radio buttons, drop-down menus, </a:t>
            </a:r>
            <a:r>
              <a:rPr lang="en-US" kern="0" dirty="0" err="1">
                <a:effectLst/>
                <a:latin typeface="Times New Roman" panose="02020603050405020304" pitchFamily="18" charset="0"/>
                <a:ea typeface="Times New Roman" panose="02020603050405020304" pitchFamily="18" charset="0"/>
                <a:cs typeface="Times New Roman" panose="02020603050405020304" pitchFamily="18" charset="0"/>
              </a:rPr>
              <a:t>etc</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963583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0D30-BDDE-DDBB-D60C-E3B64C9902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43DCD0-ADC6-6B0E-99DC-3FD14004B60E}"/>
              </a:ext>
            </a:extLst>
          </p:cNvPr>
          <p:cNvSpPr>
            <a:spLocks noGrp="1"/>
          </p:cNvSpPr>
          <p:nvPr>
            <p:ph idx="1"/>
          </p:nvPr>
        </p:nvSpPr>
        <p:spPr/>
        <p:txBody>
          <a:bodyPr/>
          <a:lstStyle/>
          <a:p>
            <a:pPr marL="0" marR="0">
              <a:lnSpc>
                <a:spcPct val="107000"/>
              </a:lnSpc>
              <a:spcBef>
                <a:spcPts val="0"/>
              </a:spcBef>
              <a:spcAft>
                <a:spcPts val="80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Other kinds of HTML tags can be mixed in with the form elements </a:t>
            </a:r>
          </a:p>
          <a:p>
            <a:pPr marL="0" marR="0">
              <a:lnSpc>
                <a:spcPct val="107000"/>
              </a:lnSpc>
              <a:spcBef>
                <a:spcPts val="0"/>
              </a:spcBef>
              <a:spcAft>
                <a:spcPts val="800"/>
              </a:spcAft>
            </a:pP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A form usually contains </a:t>
            </a:r>
            <a:r>
              <a:rPr lang="en-US"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 Submit button </a:t>
            </a:r>
            <a:r>
              <a:rPr lang="en-US" kern="0" dirty="0">
                <a:effectLst/>
                <a:latin typeface="Times New Roman" panose="02020603050405020304" pitchFamily="18" charset="0"/>
                <a:ea typeface="Times New Roman" panose="02020603050405020304" pitchFamily="18" charset="0"/>
                <a:cs typeface="Times New Roman" panose="02020603050405020304" pitchFamily="18" charset="0"/>
              </a:rPr>
              <a:t>to send the information in the form elements to the server</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HTML forms can be used without JavaScript, and </a:t>
            </a:r>
          </a:p>
          <a:p>
            <a:r>
              <a:rPr lang="en-US" dirty="0"/>
              <a:t>JavaScript can be used without HTML forms, but they work well together</a:t>
            </a:r>
          </a:p>
        </p:txBody>
      </p:sp>
    </p:spTree>
    <p:extLst>
      <p:ext uri="{BB962C8B-B14F-4D97-AF65-F5344CB8AC3E}">
        <p14:creationId xmlns:p14="http://schemas.microsoft.com/office/powerpoint/2010/main" val="3043806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2C76-8CED-5C46-7CB8-7EDA66C2AD88}"/>
              </a:ext>
            </a:extLst>
          </p:cNvPr>
          <p:cNvSpPr>
            <a:spLocks noGrp="1"/>
          </p:cNvSpPr>
          <p:nvPr>
            <p:ph type="title"/>
          </p:nvPr>
        </p:nvSpPr>
        <p:spPr/>
        <p:txBody>
          <a:bodyPr/>
          <a:lstStyle/>
          <a:p>
            <a:r>
              <a:rPr lang="en-US" dirty="0"/>
              <a:t>form tag</a:t>
            </a:r>
          </a:p>
        </p:txBody>
      </p:sp>
      <p:sp>
        <p:nvSpPr>
          <p:cNvPr id="3" name="Content Placeholder 2">
            <a:extLst>
              <a:ext uri="{FF2B5EF4-FFF2-40B4-BE49-F238E27FC236}">
                <a16:creationId xmlns:a16="http://schemas.microsoft.com/office/drawing/2014/main" id="{85F4D69C-F17A-EC62-07B8-25DE125E4FE1}"/>
              </a:ext>
            </a:extLst>
          </p:cNvPr>
          <p:cNvSpPr>
            <a:spLocks noGrp="1"/>
          </p:cNvSpPr>
          <p:nvPr>
            <p:ph idx="1"/>
          </p:nvPr>
        </p:nvSpPr>
        <p:spPr/>
        <p:txBody>
          <a:bodyPr/>
          <a:lstStyle/>
          <a:p>
            <a:pPr marL="0" marR="0" indent="0">
              <a:lnSpc>
                <a:spcPct val="107000"/>
              </a:lnSpc>
              <a:spcBef>
                <a:spcPts val="0"/>
              </a:spcBef>
              <a:spcAft>
                <a:spcPts val="800"/>
              </a:spcAft>
              <a:buNone/>
            </a:pPr>
            <a:endParaRPr lang="en-US" sz="18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nSpc>
                <a:spcPct val="107000"/>
              </a:lnSpc>
              <a:spcBef>
                <a:spcPts val="0"/>
              </a:spcBef>
              <a:spcAft>
                <a:spcPts val="800"/>
              </a:spcAft>
            </a:pPr>
            <a:endParaRPr lang="en-US" sz="1800" kern="0" dirty="0">
              <a:effectLst/>
              <a:latin typeface="Cambria Math" panose="02040503050406030204" pitchFamily="18" charset="0"/>
              <a:ea typeface="Times New Roman" panose="02020603050405020304" pitchFamily="18" charset="0"/>
              <a:cs typeface="Cambria Math" panose="02040503050406030204" pitchFamily="18" charset="0"/>
            </a:endParaRPr>
          </a:p>
          <a:p>
            <a:endParaRPr lang="en-US" dirty="0"/>
          </a:p>
        </p:txBody>
      </p:sp>
      <p:pic>
        <p:nvPicPr>
          <p:cNvPr id="6" name="Picture 5">
            <a:extLst>
              <a:ext uri="{FF2B5EF4-FFF2-40B4-BE49-F238E27FC236}">
                <a16:creationId xmlns:a16="http://schemas.microsoft.com/office/drawing/2014/main" id="{AC14C6E3-037C-9E08-82F7-C7EBEEA9BF70}"/>
              </a:ext>
            </a:extLst>
          </p:cNvPr>
          <p:cNvPicPr>
            <a:picLocks noChangeAspect="1"/>
          </p:cNvPicPr>
          <p:nvPr/>
        </p:nvPicPr>
        <p:blipFill>
          <a:blip r:embed="rId2"/>
          <a:stretch>
            <a:fillRect/>
          </a:stretch>
        </p:blipFill>
        <p:spPr>
          <a:xfrm>
            <a:off x="3532553" y="1750003"/>
            <a:ext cx="4084674" cy="388654"/>
          </a:xfrm>
          <a:prstGeom prst="rect">
            <a:avLst/>
          </a:prstGeom>
        </p:spPr>
      </p:pic>
      <p:pic>
        <p:nvPicPr>
          <p:cNvPr id="10" name="Picture 9">
            <a:extLst>
              <a:ext uri="{FF2B5EF4-FFF2-40B4-BE49-F238E27FC236}">
                <a16:creationId xmlns:a16="http://schemas.microsoft.com/office/drawing/2014/main" id="{0CE777F9-6D85-1E67-534F-C8FEF149E7F8}"/>
              </a:ext>
            </a:extLst>
          </p:cNvPr>
          <p:cNvPicPr>
            <a:picLocks noChangeAspect="1"/>
          </p:cNvPicPr>
          <p:nvPr/>
        </p:nvPicPr>
        <p:blipFill>
          <a:blip r:embed="rId3"/>
          <a:stretch>
            <a:fillRect/>
          </a:stretch>
        </p:blipFill>
        <p:spPr>
          <a:xfrm>
            <a:off x="1987265" y="2488938"/>
            <a:ext cx="7529212" cy="3985605"/>
          </a:xfrm>
          <a:prstGeom prst="rect">
            <a:avLst/>
          </a:prstGeom>
        </p:spPr>
      </p:pic>
    </p:spTree>
    <p:extLst>
      <p:ext uri="{BB962C8B-B14F-4D97-AF65-F5344CB8AC3E}">
        <p14:creationId xmlns:p14="http://schemas.microsoft.com/office/powerpoint/2010/main" val="2197977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0E54-897E-520E-0296-359E313BDA41}"/>
              </a:ext>
            </a:extLst>
          </p:cNvPr>
          <p:cNvSpPr>
            <a:spLocks noGrp="1"/>
          </p:cNvSpPr>
          <p:nvPr>
            <p:ph type="title"/>
          </p:nvPr>
        </p:nvSpPr>
        <p:spPr/>
        <p:txBody>
          <a:bodyPr/>
          <a:lstStyle/>
          <a:p>
            <a:r>
              <a:rPr lang="en-US" dirty="0"/>
              <a:t>Form tag - </a:t>
            </a:r>
            <a:r>
              <a:rPr lang="en-US" dirty="0" err="1"/>
              <a:t>eg</a:t>
            </a:r>
            <a:endParaRPr lang="en-US" dirty="0"/>
          </a:p>
        </p:txBody>
      </p:sp>
      <p:sp>
        <p:nvSpPr>
          <p:cNvPr id="3" name="Content Placeholder 2">
            <a:extLst>
              <a:ext uri="{FF2B5EF4-FFF2-40B4-BE49-F238E27FC236}">
                <a16:creationId xmlns:a16="http://schemas.microsoft.com/office/drawing/2014/main" id="{64C0B61E-F73D-F6BB-42C5-59995F6777DB}"/>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 action=“sample.html” method=“GET”</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First 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lname</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Last 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lname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lname</a:t>
            </a:r>
            <a:r>
              <a:rPr lang="en-US" b="0" i="0" dirty="0">
                <a:solidFill>
                  <a:srgbClr val="0000CD"/>
                </a:solidFill>
                <a:effectLst/>
                <a:latin typeface="Consolas" panose="020B0609020204030204" pitchFamily="49" charset="0"/>
              </a:rPr>
              <a:t>"&gt;</a:t>
            </a:r>
          </a:p>
          <a:p>
            <a:pPr marL="0" indent="0">
              <a:buNone/>
            </a:pPr>
            <a:r>
              <a:rPr lang="en-US" dirty="0">
                <a:solidFill>
                  <a:srgbClr val="0000CD"/>
                </a:solidFill>
                <a:latin typeface="Consolas" panose="020B0609020204030204" pitchFamily="49" charset="0"/>
              </a:rPr>
              <a:t>   &lt;</a:t>
            </a:r>
            <a:r>
              <a:rPr lang="en-US" b="0" i="0" dirty="0">
                <a:solidFill>
                  <a:srgbClr val="A52A2A"/>
                </a:solidFill>
                <a:effectLst/>
                <a:latin typeface="Consolas" panose="020B0609020204030204" pitchFamily="49" charset="0"/>
              </a:rPr>
              <a:t> input</a:t>
            </a:r>
            <a:r>
              <a:rPr lang="en-US" dirty="0">
                <a:solidFill>
                  <a:srgbClr val="0000CD"/>
                </a:solidFill>
                <a:latin typeface="Consolas" panose="020B0609020204030204" pitchFamily="49" charset="0"/>
              </a:rPr>
              <a:t> </a:t>
            </a:r>
            <a:r>
              <a:rPr lang="en-US" b="0" i="0" dirty="0">
                <a:solidFill>
                  <a:srgbClr val="FF0000"/>
                </a:solidFill>
                <a:effectLst/>
                <a:latin typeface="Consolas" panose="020B0609020204030204" pitchFamily="49" charset="0"/>
              </a:rPr>
              <a:t>type </a:t>
            </a:r>
            <a:r>
              <a:rPr lang="en-US" dirty="0">
                <a:solidFill>
                  <a:srgbClr val="0000CD"/>
                </a:solidFill>
                <a:latin typeface="Consolas" panose="020B0609020204030204" pitchFamily="49" charset="0"/>
              </a:rPr>
              <a:t>=“submit” </a:t>
            </a:r>
            <a:r>
              <a:rPr lang="en-US" dirty="0">
                <a:solidFill>
                  <a:srgbClr val="FF0000"/>
                </a:solidFill>
                <a:latin typeface="Consolas" panose="020B0609020204030204" pitchFamily="49" charset="0"/>
              </a:rPr>
              <a:t>value</a:t>
            </a:r>
            <a:r>
              <a:rPr lang="en-US" dirty="0">
                <a:solidFill>
                  <a:srgbClr val="0000CD"/>
                </a:solidFill>
                <a:latin typeface="Consolas" panose="020B0609020204030204" pitchFamily="49" charset="0"/>
              </a:rPr>
              <a:t>=“SUBMIT” &gt;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/form</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3724641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9839-FC59-DC66-FE33-3B9BE7E25DD0}"/>
              </a:ext>
            </a:extLst>
          </p:cNvPr>
          <p:cNvSpPr>
            <a:spLocks noGrp="1"/>
          </p:cNvSpPr>
          <p:nvPr>
            <p:ph type="title"/>
          </p:nvPr>
        </p:nvSpPr>
        <p:spPr/>
        <p:txBody>
          <a:bodyPr/>
          <a:lstStyle/>
          <a:p>
            <a:r>
              <a:rPr lang="en-US" dirty="0"/>
              <a:t>Input tag</a:t>
            </a:r>
          </a:p>
        </p:txBody>
      </p:sp>
      <p:sp>
        <p:nvSpPr>
          <p:cNvPr id="3" name="Content Placeholder 2">
            <a:extLst>
              <a:ext uri="{FF2B5EF4-FFF2-40B4-BE49-F238E27FC236}">
                <a16:creationId xmlns:a16="http://schemas.microsoft.com/office/drawing/2014/main" id="{C49BB28E-6260-ED58-CFC3-119E97F1C28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9A74D8D-64C9-4B47-A2B2-C1BF791CC2AC}"/>
              </a:ext>
            </a:extLst>
          </p:cNvPr>
          <p:cNvPicPr>
            <a:picLocks noChangeAspect="1"/>
          </p:cNvPicPr>
          <p:nvPr/>
        </p:nvPicPr>
        <p:blipFill>
          <a:blip r:embed="rId2"/>
          <a:stretch>
            <a:fillRect/>
          </a:stretch>
        </p:blipFill>
        <p:spPr>
          <a:xfrm>
            <a:off x="1490696" y="1663058"/>
            <a:ext cx="8443692" cy="4397121"/>
          </a:xfrm>
          <a:prstGeom prst="rect">
            <a:avLst/>
          </a:prstGeom>
        </p:spPr>
      </p:pic>
    </p:spTree>
    <p:extLst>
      <p:ext uri="{BB962C8B-B14F-4D97-AF65-F5344CB8AC3E}">
        <p14:creationId xmlns:p14="http://schemas.microsoft.com/office/powerpoint/2010/main" val="2575495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5142-E46C-BC97-2523-5CDB0D152176}"/>
              </a:ext>
            </a:extLst>
          </p:cNvPr>
          <p:cNvSpPr>
            <a:spLocks noGrp="1"/>
          </p:cNvSpPr>
          <p:nvPr>
            <p:ph type="title"/>
          </p:nvPr>
        </p:nvSpPr>
        <p:spPr/>
        <p:txBody>
          <a:bodyPr/>
          <a:lstStyle/>
          <a:p>
            <a:r>
              <a:rPr lang="en-US" dirty="0" err="1"/>
              <a:t>Eg</a:t>
            </a:r>
            <a:r>
              <a:rPr lang="en-US" dirty="0"/>
              <a:t> : input tag</a:t>
            </a:r>
          </a:p>
        </p:txBody>
      </p:sp>
      <p:sp>
        <p:nvSpPr>
          <p:cNvPr id="3" name="Content Placeholder 2">
            <a:extLst>
              <a:ext uri="{FF2B5EF4-FFF2-40B4-BE49-F238E27FC236}">
                <a16:creationId xmlns:a16="http://schemas.microsoft.com/office/drawing/2014/main" id="{3EB67A6E-63E8-AB67-C709-76BAAF181DA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5FA06F4-4F12-11A6-86D6-295EEDED0A51}"/>
              </a:ext>
            </a:extLst>
          </p:cNvPr>
          <p:cNvPicPr>
            <a:picLocks noChangeAspect="1"/>
          </p:cNvPicPr>
          <p:nvPr/>
        </p:nvPicPr>
        <p:blipFill>
          <a:blip r:embed="rId2"/>
          <a:stretch>
            <a:fillRect/>
          </a:stretch>
        </p:blipFill>
        <p:spPr>
          <a:xfrm>
            <a:off x="0" y="2676558"/>
            <a:ext cx="11771996" cy="2076757"/>
          </a:xfrm>
          <a:prstGeom prst="rect">
            <a:avLst/>
          </a:prstGeom>
        </p:spPr>
      </p:pic>
    </p:spTree>
    <p:extLst>
      <p:ext uri="{BB962C8B-B14F-4D97-AF65-F5344CB8AC3E}">
        <p14:creationId xmlns:p14="http://schemas.microsoft.com/office/powerpoint/2010/main" val="1668326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66CE-6923-E8F0-104E-4B68294E4844}"/>
              </a:ext>
            </a:extLst>
          </p:cNvPr>
          <p:cNvSpPr>
            <a:spLocks noGrp="1"/>
          </p:cNvSpPr>
          <p:nvPr>
            <p:ph type="title"/>
          </p:nvPr>
        </p:nvSpPr>
        <p:spPr/>
        <p:txBody>
          <a:bodyPr/>
          <a:lstStyle/>
          <a:p>
            <a:r>
              <a:rPr lang="en-US" dirty="0"/>
              <a:t>Label tag</a:t>
            </a:r>
          </a:p>
        </p:txBody>
      </p:sp>
      <p:sp>
        <p:nvSpPr>
          <p:cNvPr id="4" name="Rectangle 1">
            <a:extLst>
              <a:ext uri="{FF2B5EF4-FFF2-40B4-BE49-F238E27FC236}">
                <a16:creationId xmlns:a16="http://schemas.microsoft.com/office/drawing/2014/main" id="{724166A9-B502-52EB-B25F-B32860C0DCC8}"/>
              </a:ext>
            </a:extLst>
          </p:cNvPr>
          <p:cNvSpPr>
            <a:spLocks noGrp="1" noChangeArrowheads="1"/>
          </p:cNvSpPr>
          <p:nvPr>
            <p:ph idx="1"/>
          </p:nvPr>
        </p:nvSpPr>
        <p:spPr bwMode="auto">
          <a:xfrm>
            <a:off x="838200" y="3046135"/>
            <a:ext cx="1021325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Verdana" panose="020B0604030504040204" pitchFamily="34" charset="0"/>
              </a:rPr>
              <a:t>The </a:t>
            </a:r>
            <a:r>
              <a:rPr kumimoji="0" lang="en-US" altLang="en-US" b="0" i="0" u="none" strike="noStrike" cap="none" normalizeH="0" baseline="0" dirty="0">
                <a:ln>
                  <a:noFill/>
                </a:ln>
                <a:solidFill>
                  <a:srgbClr val="0000FF"/>
                </a:solidFill>
                <a:effectLst/>
                <a:latin typeface="Consolas" panose="020B0609020204030204" pitchFamily="49" charset="0"/>
              </a:rPr>
              <a:t>&lt;label&gt;</a:t>
            </a:r>
            <a:r>
              <a:rPr kumimoji="0" lang="en-US" altLang="en-US" b="0" i="0" u="none" strike="noStrike" cap="none" normalizeH="0" baseline="0" dirty="0">
                <a:ln>
                  <a:noFill/>
                </a:ln>
                <a:solidFill>
                  <a:srgbClr val="0000FF"/>
                </a:solidFill>
                <a:effectLst/>
                <a:latin typeface="Verdana" panose="020B0604030504040204" pitchFamily="34" charset="0"/>
              </a:rPr>
              <a:t> tag defines a label for several form elements: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FF"/>
                </a:solidFill>
                <a:latin typeface="Verdana" panose="020B0604030504040204" pitchFamily="34" charset="0"/>
              </a:rPr>
              <a:t>Like input type, select etc.</a:t>
            </a:r>
            <a:endParaRPr kumimoji="0" lang="en-US" altLang="en-US" b="0" i="0" u="none" strike="noStrike" cap="none" normalizeH="0" baseline="0" dirty="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0000FF"/>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FF"/>
                </a:solidFill>
                <a:effectLst/>
              </a:rPr>
              <a:t> </a:t>
            </a:r>
            <a:endParaRPr kumimoji="0" lang="en-US" altLang="en-US" sz="4800" b="0" i="0" u="none" strike="noStrike" cap="none" normalizeH="0" baseline="0" dirty="0">
              <a:ln>
                <a:noFill/>
              </a:ln>
              <a:solidFill>
                <a:srgbClr val="0000FF"/>
              </a:solidFill>
              <a:effectLst/>
              <a:latin typeface="Arial" panose="020B0604020202020204" pitchFamily="34" charset="0"/>
            </a:endParaRPr>
          </a:p>
        </p:txBody>
      </p:sp>
    </p:spTree>
    <p:extLst>
      <p:ext uri="{BB962C8B-B14F-4D97-AF65-F5344CB8AC3E}">
        <p14:creationId xmlns:p14="http://schemas.microsoft.com/office/powerpoint/2010/main" val="606913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66CE-6923-E8F0-104E-4B68294E4844}"/>
              </a:ext>
            </a:extLst>
          </p:cNvPr>
          <p:cNvSpPr>
            <a:spLocks noGrp="1"/>
          </p:cNvSpPr>
          <p:nvPr>
            <p:ph type="title"/>
          </p:nvPr>
        </p:nvSpPr>
        <p:spPr/>
        <p:txBody>
          <a:bodyPr/>
          <a:lstStyle/>
          <a:p>
            <a:r>
              <a:rPr lang="en-US" dirty="0"/>
              <a:t>Label tag - </a:t>
            </a:r>
            <a:r>
              <a:rPr lang="en-US" dirty="0" err="1"/>
              <a:t>eg</a:t>
            </a:r>
            <a:endParaRPr lang="en-US" dirty="0"/>
          </a:p>
        </p:txBody>
      </p:sp>
      <p:sp>
        <p:nvSpPr>
          <p:cNvPr id="4" name="Rectangle 1">
            <a:extLst>
              <a:ext uri="{FF2B5EF4-FFF2-40B4-BE49-F238E27FC236}">
                <a16:creationId xmlns:a16="http://schemas.microsoft.com/office/drawing/2014/main" id="{724166A9-B502-52EB-B25F-B32860C0DCC8}"/>
              </a:ext>
            </a:extLst>
          </p:cNvPr>
          <p:cNvSpPr>
            <a:spLocks noGrp="1" noChangeArrowheads="1"/>
          </p:cNvSpPr>
          <p:nvPr>
            <p:ph idx="1"/>
          </p:nvPr>
        </p:nvSpPr>
        <p:spPr bwMode="auto">
          <a:xfrm>
            <a:off x="838200" y="1738090"/>
            <a:ext cx="908254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FF"/>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FF0000"/>
                </a:solidFill>
                <a:effectLst/>
                <a:latin typeface="Consolas" panose="020B0609020204030204" pitchFamily="49" charset="0"/>
              </a:rPr>
              <a:t> for</a:t>
            </a:r>
            <a:r>
              <a:rPr lang="en-US" b="0" i="0" dirty="0">
                <a:solidFill>
                  <a:srgbClr val="0000CD"/>
                </a:solidFill>
                <a:effectLst/>
                <a:latin typeface="Consolas" panose="020B0609020204030204" pitchFamily="49" charset="0"/>
              </a:rPr>
              <a:t>="name"&gt;</a:t>
            </a:r>
            <a:r>
              <a:rPr lang="en-US" dirty="0">
                <a:solidFill>
                  <a:srgbClr val="000000"/>
                </a:solidFill>
                <a:latin typeface="Consolas" panose="020B0609020204030204" pitchFamily="49" charset="0"/>
              </a:rPr>
              <a:t>Your</a:t>
            </a:r>
            <a:r>
              <a:rPr lang="en-US" b="0" i="0" dirty="0">
                <a:solidFill>
                  <a:srgbClr val="00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/label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="name"</a:t>
            </a:r>
            <a:r>
              <a:rPr lang="en-US" b="0" i="0" dirty="0">
                <a:solidFill>
                  <a:srgbClr val="FF0000"/>
                </a:solidFill>
                <a:effectLst/>
                <a:latin typeface="Consolas" panose="020B0609020204030204" pitchFamily="49" charset="0"/>
              </a:rPr>
              <a:t> </a:t>
            </a:r>
            <a:r>
              <a:rPr lang="en-US" sz="3200" b="0" i="0" dirty="0">
                <a:solidFill>
                  <a:srgbClr val="FF0000"/>
                </a:solidFill>
                <a:effectLst/>
                <a:latin typeface="Consolas" panose="020B0609020204030204" pitchFamily="49" charset="0"/>
              </a:rPr>
              <a:t>name</a:t>
            </a:r>
            <a:r>
              <a:rPr lang="en-US" b="0" i="0" dirty="0">
                <a:solidFill>
                  <a:srgbClr val="0000CD"/>
                </a:solidFill>
                <a:effectLst/>
                <a:latin typeface="Consolas" panose="020B0609020204030204" pitchFamily="49" charset="0"/>
              </a:rPr>
              <a:t>="name1"&gt;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u="none" strike="noStrike" cap="none" normalizeH="0" baseline="0" dirty="0">
              <a:ln>
                <a:noFill/>
              </a:ln>
              <a:solidFill>
                <a:srgbClr val="0000CD"/>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0" i="0" dirty="0">
                <a:solidFill>
                  <a:srgbClr val="0000CD"/>
                </a:solidFill>
                <a:effectLst/>
                <a:latin typeface="Consolas" panose="020B0609020204030204" pitchFamily="49" charset="0"/>
              </a:rPr>
              <a:t>Or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4000" b="0" i="0" dirty="0">
                <a:solidFill>
                  <a:srgbClr val="0000CD"/>
                </a:solidFill>
                <a:effectLst/>
                <a:latin typeface="Consolas" panose="020B0609020204030204" pitchFamily="49" charset="0"/>
              </a:rPr>
              <a:t> </a:t>
            </a:r>
            <a:endParaRPr kumimoji="0" lang="en-US" altLang="en-US" sz="4000" b="0" i="0" u="none" strike="noStrike" cap="none" normalizeH="0" baseline="0" dirty="0">
              <a:ln>
                <a:noFill/>
              </a:ln>
              <a:solidFill>
                <a:srgbClr val="0000FF"/>
              </a:solidFill>
              <a:effectLst/>
              <a:latin typeface="Verdana" panose="020B0604030504040204" pitchFamily="34" charset="0"/>
            </a:endParaRPr>
          </a:p>
          <a:p>
            <a:pPr marL="0" indent="0">
              <a:lnSpc>
                <a:spcPct val="100000"/>
              </a:lnSpc>
              <a:buNone/>
            </a:pPr>
            <a:r>
              <a:rPr kumimoji="0" lang="en-US" altLang="en-US" sz="3200" b="0" i="0" u="none" strike="noStrike" cap="none" normalizeH="0" baseline="0" dirty="0">
                <a:ln>
                  <a:noFill/>
                </a:ln>
                <a:solidFill>
                  <a:srgbClr val="080808"/>
                </a:solidFill>
                <a:effectLst/>
                <a:latin typeface="JetBrains Mono"/>
              </a:rPr>
              <a:t>Name : &lt;</a:t>
            </a:r>
            <a:r>
              <a:rPr kumimoji="0" lang="en-US" altLang="en-US" sz="3200" b="0" i="0" u="none" strike="noStrike" cap="none" normalizeH="0" baseline="0" dirty="0">
                <a:ln>
                  <a:noFill/>
                </a:ln>
                <a:solidFill>
                  <a:srgbClr val="0033B3"/>
                </a:solidFill>
                <a:effectLst/>
                <a:latin typeface="JetBrains Mono"/>
              </a:rPr>
              <a:t>input </a:t>
            </a:r>
            <a:r>
              <a:rPr lang="en-US" sz="2400" b="0" i="0" dirty="0">
                <a:solidFill>
                  <a:srgbClr val="FF0000"/>
                </a:solidFill>
                <a:effectLst/>
                <a:latin typeface="Consolas" panose="020B0609020204030204" pitchFamily="49" charset="0"/>
              </a:rPr>
              <a:t>type</a:t>
            </a:r>
            <a:r>
              <a:rPr lang="en-US" sz="2400" b="0" i="0" dirty="0">
                <a:solidFill>
                  <a:srgbClr val="0000CD"/>
                </a:solidFill>
                <a:effectLst/>
                <a:latin typeface="Consolas" panose="020B0609020204030204" pitchFamily="49" charset="0"/>
              </a:rPr>
              <a:t>="text"</a:t>
            </a:r>
            <a:r>
              <a:rPr lang="en-US" sz="2400" b="0" i="0" dirty="0">
                <a:solidFill>
                  <a:srgbClr val="FF0000"/>
                </a:solidFill>
                <a:effectLst/>
                <a:latin typeface="Consolas" panose="020B0609020204030204" pitchFamily="49" charset="0"/>
              </a:rPr>
              <a:t> </a:t>
            </a:r>
            <a:r>
              <a:rPr lang="en-US" b="0" i="0" dirty="0">
                <a:solidFill>
                  <a:srgbClr val="FF0000"/>
                </a:solidFill>
                <a:effectLst/>
                <a:latin typeface="Consolas" panose="020B0609020204030204" pitchFamily="49" charset="0"/>
              </a:rPr>
              <a:t>name</a:t>
            </a:r>
            <a:r>
              <a:rPr lang="en-US" sz="2400" b="0" i="0" dirty="0">
                <a:solidFill>
                  <a:srgbClr val="0000CD"/>
                </a:solidFill>
                <a:effectLst/>
                <a:latin typeface="Consolas" panose="020B0609020204030204" pitchFamily="49" charset="0"/>
              </a:rPr>
              <a:t>="name1"&gt;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dirty="0">
              <a:solidFill>
                <a:srgbClr val="0000FF"/>
              </a:solidFill>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FF"/>
                </a:solidFill>
                <a:effectLst/>
              </a:rPr>
              <a:t> </a:t>
            </a:r>
            <a:endParaRPr kumimoji="0" lang="en-US" altLang="en-US" sz="6000" b="0" i="0" u="none" strike="noStrike" cap="none" normalizeH="0" baseline="0" dirty="0">
              <a:ln>
                <a:noFill/>
              </a:ln>
              <a:solidFill>
                <a:srgbClr val="0000FF"/>
              </a:solidFill>
              <a:effectLst/>
              <a:latin typeface="Arial" panose="020B0604020202020204" pitchFamily="34" charset="0"/>
            </a:endParaRPr>
          </a:p>
        </p:txBody>
      </p:sp>
      <p:sp>
        <p:nvSpPr>
          <p:cNvPr id="7" name="Rectangle 3">
            <a:extLst>
              <a:ext uri="{FF2B5EF4-FFF2-40B4-BE49-F238E27FC236}">
                <a16:creationId xmlns:a16="http://schemas.microsoft.com/office/drawing/2014/main" id="{21644663-F8BF-D97F-B3D3-4B1D75DC1DD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616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74A2-111E-0DFA-0A8E-E4A0D1484E87}"/>
              </a:ext>
            </a:extLst>
          </p:cNvPr>
          <p:cNvSpPr>
            <a:spLocks noGrp="1"/>
          </p:cNvSpPr>
          <p:nvPr>
            <p:ph type="title"/>
          </p:nvPr>
        </p:nvSpPr>
        <p:spPr/>
        <p:txBody>
          <a:bodyPr/>
          <a:lstStyle/>
          <a:p>
            <a:r>
              <a:rPr lang="en-US" dirty="0"/>
              <a:t>Buttons – not a tag</a:t>
            </a:r>
          </a:p>
        </p:txBody>
      </p:sp>
      <p:sp>
        <p:nvSpPr>
          <p:cNvPr id="3" name="Content Placeholder 2">
            <a:extLst>
              <a:ext uri="{FF2B5EF4-FFF2-40B4-BE49-F238E27FC236}">
                <a16:creationId xmlns:a16="http://schemas.microsoft.com/office/drawing/2014/main" id="{BE2001F4-A905-F5C8-63EB-28F63AC637D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8194CD-7F9F-35A8-94B0-E2D27D08A391}"/>
              </a:ext>
            </a:extLst>
          </p:cNvPr>
          <p:cNvPicPr>
            <a:picLocks noChangeAspect="1"/>
          </p:cNvPicPr>
          <p:nvPr/>
        </p:nvPicPr>
        <p:blipFill>
          <a:blip r:embed="rId2"/>
          <a:stretch>
            <a:fillRect/>
          </a:stretch>
        </p:blipFill>
        <p:spPr>
          <a:xfrm>
            <a:off x="1239374" y="1604171"/>
            <a:ext cx="8956678" cy="4770533"/>
          </a:xfrm>
          <a:prstGeom prst="rect">
            <a:avLst/>
          </a:prstGeom>
        </p:spPr>
      </p:pic>
    </p:spTree>
    <p:extLst>
      <p:ext uri="{BB962C8B-B14F-4D97-AF65-F5344CB8AC3E}">
        <p14:creationId xmlns:p14="http://schemas.microsoft.com/office/powerpoint/2010/main" val="162381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8934-0CBB-432D-EE21-0812C09DF3AE}"/>
              </a:ext>
            </a:extLst>
          </p:cNvPr>
          <p:cNvSpPr>
            <a:spLocks noGrp="1"/>
          </p:cNvSpPr>
          <p:nvPr>
            <p:ph type="title"/>
          </p:nvPr>
        </p:nvSpPr>
        <p:spPr/>
        <p:txBody>
          <a:bodyPr/>
          <a:lstStyle/>
          <a:p>
            <a:r>
              <a:rPr lang="en-US" dirty="0"/>
              <a:t>Index, html references other pages</a:t>
            </a:r>
          </a:p>
        </p:txBody>
      </p:sp>
      <p:sp>
        <p:nvSpPr>
          <p:cNvPr id="3" name="Content Placeholder 2">
            <a:extLst>
              <a:ext uri="{FF2B5EF4-FFF2-40B4-BE49-F238E27FC236}">
                <a16:creationId xmlns:a16="http://schemas.microsoft.com/office/drawing/2014/main" id="{4F99A21E-4BD1-C682-E245-621F52BCDD0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5E63052-0CD9-F8A3-5CFA-AEFA0B130F49}"/>
              </a:ext>
            </a:extLst>
          </p:cNvPr>
          <p:cNvPicPr>
            <a:picLocks noChangeAspect="1"/>
          </p:cNvPicPr>
          <p:nvPr/>
        </p:nvPicPr>
        <p:blipFill>
          <a:blip r:embed="rId3"/>
          <a:stretch>
            <a:fillRect/>
          </a:stretch>
        </p:blipFill>
        <p:spPr>
          <a:xfrm>
            <a:off x="3459251" y="2125867"/>
            <a:ext cx="5273497" cy="2606266"/>
          </a:xfrm>
          <a:prstGeom prst="rect">
            <a:avLst/>
          </a:prstGeom>
        </p:spPr>
      </p:pic>
    </p:spTree>
    <p:extLst>
      <p:ext uri="{BB962C8B-B14F-4D97-AF65-F5344CB8AC3E}">
        <p14:creationId xmlns:p14="http://schemas.microsoft.com/office/powerpoint/2010/main" val="1604074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A9B1-B9CD-9B2C-B292-93F99D9D1316}"/>
              </a:ext>
            </a:extLst>
          </p:cNvPr>
          <p:cNvSpPr>
            <a:spLocks noGrp="1"/>
          </p:cNvSpPr>
          <p:nvPr>
            <p:ph type="title"/>
          </p:nvPr>
        </p:nvSpPr>
        <p:spPr/>
        <p:txBody>
          <a:bodyPr/>
          <a:lstStyle/>
          <a:p>
            <a:r>
              <a:rPr lang="en-US" dirty="0"/>
              <a:t>&lt;button&gt; tag</a:t>
            </a:r>
          </a:p>
        </p:txBody>
      </p:sp>
      <p:sp>
        <p:nvSpPr>
          <p:cNvPr id="4" name="Rectangle 1">
            <a:extLst>
              <a:ext uri="{FF2B5EF4-FFF2-40B4-BE49-F238E27FC236}">
                <a16:creationId xmlns:a16="http://schemas.microsoft.com/office/drawing/2014/main" id="{B2692F14-92C2-FDC1-7D54-9DCEA392AC2F}"/>
              </a:ext>
            </a:extLst>
          </p:cNvPr>
          <p:cNvSpPr>
            <a:spLocks noGrp="1" noChangeArrowheads="1"/>
          </p:cNvSpPr>
          <p:nvPr>
            <p:ph idx="1"/>
          </p:nvPr>
        </p:nvSpPr>
        <p:spPr bwMode="auto">
          <a:xfrm>
            <a:off x="208935" y="1782294"/>
            <a:ext cx="10636046" cy="36317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
              </a:rPr>
              <a:t>The </a:t>
            </a:r>
            <a:r>
              <a:rPr kumimoji="0" lang="en-US" altLang="en-US" sz="2400" b="0" i="0" u="none" strike="noStrike" cap="none" normalizeH="0" baseline="0" dirty="0">
                <a:ln>
                  <a:noFill/>
                </a:ln>
                <a:solidFill>
                  <a:srgbClr val="DC143C"/>
                </a:solidFill>
                <a:effectLst/>
                <a:latin typeface="Calibri  "/>
              </a:rPr>
              <a:t>&lt;button&gt;</a:t>
            </a:r>
            <a:r>
              <a:rPr kumimoji="0" lang="en-US" altLang="en-US" sz="2400" b="0" i="0" u="none" strike="noStrike" cap="none" normalizeH="0" baseline="0" dirty="0">
                <a:ln>
                  <a:noFill/>
                </a:ln>
                <a:solidFill>
                  <a:srgbClr val="000000"/>
                </a:solidFill>
                <a:effectLst/>
                <a:latin typeface="Calibri  "/>
              </a:rPr>
              <a:t> tag defines a clickable button.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
              </a:rPr>
              <a:t>Inside a </a:t>
            </a:r>
            <a:r>
              <a:rPr kumimoji="0" lang="en-US" altLang="en-US" sz="2400" b="0" i="0" u="none" strike="noStrike" cap="none" normalizeH="0" baseline="0" dirty="0">
                <a:ln>
                  <a:noFill/>
                </a:ln>
                <a:solidFill>
                  <a:srgbClr val="DC143C"/>
                </a:solidFill>
                <a:effectLst/>
                <a:latin typeface="Calibri  "/>
              </a:rPr>
              <a:t>&lt;button&gt;</a:t>
            </a:r>
            <a:r>
              <a:rPr kumimoji="0" lang="en-US" altLang="en-US" sz="2400" b="0" i="0" u="none" strike="noStrike" cap="none" normalizeH="0" baseline="0" dirty="0">
                <a:ln>
                  <a:noFill/>
                </a:ln>
                <a:solidFill>
                  <a:srgbClr val="000000"/>
                </a:solidFill>
                <a:effectLst/>
                <a:latin typeface="Calibri  "/>
              </a:rPr>
              <a:t> element you can put text (and tags like </a:t>
            </a:r>
            <a:r>
              <a:rPr kumimoji="0" lang="en-US" altLang="en-US" sz="2400" b="0" i="0" u="none" strike="noStrike" cap="none" normalizeH="0" baseline="0" dirty="0">
                <a:ln>
                  <a:noFill/>
                </a:ln>
                <a:solidFill>
                  <a:srgbClr val="DC143C"/>
                </a:solidFill>
                <a:effectLst/>
                <a:latin typeface="Calibri  "/>
              </a:rPr>
              <a:t>&lt;</a:t>
            </a:r>
            <a:r>
              <a:rPr kumimoji="0" lang="en-US" altLang="en-US" sz="2400" b="0" i="0" u="none" strike="noStrike" cap="none" normalizeH="0" baseline="0" dirty="0" err="1">
                <a:ln>
                  <a:noFill/>
                </a:ln>
                <a:solidFill>
                  <a:srgbClr val="DC143C"/>
                </a:solidFill>
                <a:effectLst/>
                <a:latin typeface="Calibri  "/>
              </a:rPr>
              <a:t>i</a:t>
            </a:r>
            <a:r>
              <a:rPr kumimoji="0" lang="en-US" altLang="en-US" sz="2400" b="0" i="0" u="none" strike="noStrike" cap="none" normalizeH="0" baseline="0" dirty="0">
                <a:ln>
                  <a:noFill/>
                </a:ln>
                <a:solidFill>
                  <a:srgbClr val="DC143C"/>
                </a:solidFill>
                <a:effectLst/>
                <a:latin typeface="Calibri  "/>
              </a:rPr>
              <a:t>&gt;</a:t>
            </a:r>
            <a:r>
              <a:rPr kumimoji="0" lang="en-US" altLang="en-US" sz="2400" b="0" i="0" u="none" strike="noStrike" cap="none" normalizeH="0" baseline="0" dirty="0">
                <a:ln>
                  <a:noFill/>
                </a:ln>
                <a:solidFill>
                  <a:srgbClr val="000000"/>
                </a:solidFill>
                <a:effectLst/>
                <a:latin typeface="Calibri  "/>
              </a:rPr>
              <a:t>, </a:t>
            </a:r>
            <a:r>
              <a:rPr kumimoji="0" lang="en-US" altLang="en-US" sz="2400" b="0" i="0" u="none" strike="noStrike" cap="none" normalizeH="0" baseline="0" dirty="0">
                <a:ln>
                  <a:noFill/>
                </a:ln>
                <a:solidFill>
                  <a:srgbClr val="DC143C"/>
                </a:solidFill>
                <a:effectLst/>
                <a:latin typeface="Calibri  "/>
              </a:rPr>
              <a:t>&lt;b&gt;</a:t>
            </a:r>
            <a:r>
              <a:rPr kumimoji="0" lang="en-US" altLang="en-US" sz="2400" b="0" i="0" u="none" strike="noStrike" cap="none" normalizeH="0" baseline="0" dirty="0">
                <a:ln>
                  <a:noFill/>
                </a:ln>
                <a:solidFill>
                  <a:srgbClr val="000000"/>
                </a:solidFill>
                <a:effectLst/>
                <a:latin typeface="Calibri  "/>
              </a:rPr>
              <a:t>, </a:t>
            </a:r>
            <a:r>
              <a:rPr kumimoji="0" lang="en-US" altLang="en-US" sz="2400" b="0" i="0" u="none" strike="noStrike" cap="none" normalizeH="0" baseline="0" dirty="0">
                <a:ln>
                  <a:noFill/>
                </a:ln>
                <a:solidFill>
                  <a:srgbClr val="DC143C"/>
                </a:solidFill>
                <a:effectLst/>
                <a:latin typeface="Calibri  "/>
              </a:rPr>
              <a:t>&lt;strong&gt;</a:t>
            </a:r>
            <a:r>
              <a:rPr kumimoji="0" lang="en-US" altLang="en-US" sz="2400" b="0" i="0" u="none" strike="noStrike" cap="none" normalizeH="0" baseline="0" dirty="0">
                <a:ln>
                  <a:noFill/>
                </a:ln>
                <a:solidFill>
                  <a:srgbClr val="000000"/>
                </a:solidFill>
                <a:effectLst/>
                <a:latin typeface="Calibri  "/>
              </a:rPr>
              <a:t>, </a:t>
            </a:r>
            <a:r>
              <a:rPr kumimoji="0" lang="en-US" altLang="en-US" sz="2400" b="0" i="0" u="none" strike="noStrike" cap="none" normalizeH="0" baseline="0" dirty="0">
                <a:ln>
                  <a:noFill/>
                </a:ln>
                <a:solidFill>
                  <a:srgbClr val="DC143C"/>
                </a:solidFill>
                <a:effectLst/>
                <a:latin typeface="Calibri  "/>
              </a:rPr>
              <a:t>&lt;</a:t>
            </a:r>
            <a:r>
              <a:rPr kumimoji="0" lang="en-US" altLang="en-US" sz="2400" b="0" i="0" u="none" strike="noStrike" cap="none" normalizeH="0" baseline="0" dirty="0" err="1">
                <a:ln>
                  <a:noFill/>
                </a:ln>
                <a:solidFill>
                  <a:srgbClr val="DC143C"/>
                </a:solidFill>
                <a:effectLst/>
                <a:latin typeface="Calibri  "/>
              </a:rPr>
              <a:t>br</a:t>
            </a:r>
            <a:r>
              <a:rPr kumimoji="0" lang="en-US" altLang="en-US" sz="2400" b="0" i="0" u="none" strike="noStrike" cap="none" normalizeH="0" baseline="0" dirty="0">
                <a:ln>
                  <a:noFill/>
                </a:ln>
                <a:solidFill>
                  <a:srgbClr val="DC143C"/>
                </a:solidFill>
                <a:effectLst/>
                <a:latin typeface="Calibri  "/>
              </a:rPr>
              <a:t>&gt;</a:t>
            </a:r>
            <a:r>
              <a:rPr kumimoji="0" lang="en-US" altLang="en-US" sz="2400" b="0" i="0" u="none" strike="noStrike" cap="none" normalizeH="0" baseline="0" dirty="0">
                <a:ln>
                  <a:noFill/>
                </a:ln>
                <a:solidFill>
                  <a:srgbClr val="000000"/>
                </a:solidFill>
                <a:effectLst/>
                <a:latin typeface="Calibri  "/>
              </a:rPr>
              <a:t>, </a:t>
            </a:r>
            <a:r>
              <a:rPr kumimoji="0" lang="en-US" altLang="en-US" sz="2400" b="0" i="0" u="none" strike="noStrike" cap="none" normalizeH="0" baseline="0" dirty="0">
                <a:ln>
                  <a:noFill/>
                </a:ln>
                <a:solidFill>
                  <a:srgbClr val="DC143C"/>
                </a:solidFill>
                <a:effectLst/>
                <a:latin typeface="Calibri  "/>
              </a:rPr>
              <a:t>&lt;</a:t>
            </a:r>
            <a:r>
              <a:rPr kumimoji="0" lang="en-US" altLang="en-US" sz="2400" b="0" i="0" u="none" strike="noStrike" cap="none" normalizeH="0" baseline="0" dirty="0" err="1">
                <a:ln>
                  <a:noFill/>
                </a:ln>
                <a:solidFill>
                  <a:srgbClr val="DC143C"/>
                </a:solidFill>
                <a:effectLst/>
                <a:latin typeface="Calibri  "/>
              </a:rPr>
              <a:t>img</a:t>
            </a:r>
            <a:r>
              <a:rPr kumimoji="0" lang="en-US" altLang="en-US" sz="2400" b="0" i="0" u="none" strike="noStrike" cap="none" normalizeH="0" baseline="0" dirty="0">
                <a:ln>
                  <a:noFill/>
                </a:ln>
                <a:solidFill>
                  <a:srgbClr val="DC143C"/>
                </a:solidFill>
                <a:effectLst/>
                <a:latin typeface="Calibri  "/>
              </a:rPr>
              <a:t>&gt;</a:t>
            </a:r>
            <a:r>
              <a:rPr kumimoji="0" lang="en-US" altLang="en-US" sz="2400" b="0" i="0" u="none" strike="noStrike" cap="none" normalizeH="0" baseline="0" dirty="0">
                <a:ln>
                  <a:noFill/>
                </a:ln>
                <a:solidFill>
                  <a:srgbClr val="000000"/>
                </a:solidFill>
                <a:effectLst/>
                <a:latin typeface="Calibri  "/>
              </a:rPr>
              <a:t>,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
              </a:rPr>
              <a:t>That is not possible with a button created with the </a:t>
            </a:r>
            <a:r>
              <a:rPr kumimoji="0" lang="en-US" altLang="en-US" sz="2400" b="0" i="0" u="none" strike="noStrike" cap="none" normalizeH="0" baseline="0" dirty="0">
                <a:ln>
                  <a:noFill/>
                </a:ln>
                <a:solidFill>
                  <a:srgbClr val="DC143C"/>
                </a:solidFill>
                <a:effectLst/>
                <a:latin typeface="Calibri  "/>
                <a:hlinkClick r:id="rId2"/>
              </a:rPr>
              <a:t>&lt;input&gt;</a:t>
            </a:r>
            <a:r>
              <a:rPr kumimoji="0" lang="en-US" altLang="en-US" sz="2400" b="0" i="0" u="none" strike="noStrike" cap="none" normalizeH="0" baseline="0" dirty="0">
                <a:ln>
                  <a:noFill/>
                </a:ln>
                <a:solidFill>
                  <a:srgbClr val="000000"/>
                </a:solidFill>
                <a:effectLst/>
                <a:latin typeface="Calibri  "/>
              </a:rPr>
              <a:t> element!</a:t>
            </a:r>
            <a:endParaRPr kumimoji="0" lang="en-US" altLang="en-US" sz="1400" b="0" i="0" u="none" strike="noStrike" cap="none" normalizeH="0" baseline="0" dirty="0">
              <a:ln>
                <a:noFill/>
              </a:ln>
              <a:solidFill>
                <a:schemeClr val="tx1"/>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000000"/>
              </a:solidFill>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alibri  "/>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alibri  "/>
              </a:rPr>
              <a:t>Always specify the </a:t>
            </a:r>
            <a:r>
              <a:rPr kumimoji="0" lang="en-US" altLang="en-US" sz="2400" b="0" i="0" u="none" strike="noStrike" cap="none" normalizeH="0" baseline="0" dirty="0">
                <a:ln>
                  <a:noFill/>
                </a:ln>
                <a:solidFill>
                  <a:srgbClr val="DC143C"/>
                </a:solidFill>
                <a:effectLst/>
                <a:latin typeface="Calibri  "/>
              </a:rPr>
              <a:t>type</a:t>
            </a:r>
            <a:r>
              <a:rPr kumimoji="0" lang="en-US" altLang="en-US" sz="2400" b="0" i="0" u="none" strike="noStrike" cap="none" normalizeH="0" baseline="0" dirty="0">
                <a:ln>
                  <a:noFill/>
                </a:ln>
                <a:solidFill>
                  <a:srgbClr val="000000"/>
                </a:solidFill>
                <a:effectLst/>
                <a:latin typeface="Calibri  "/>
              </a:rPr>
              <a:t> attribute for a </a:t>
            </a:r>
            <a:r>
              <a:rPr kumimoji="0" lang="en-US" altLang="en-US" sz="2400" b="0" i="0" u="none" strike="noStrike" cap="none" normalizeH="0" baseline="0" dirty="0">
                <a:ln>
                  <a:noFill/>
                </a:ln>
                <a:solidFill>
                  <a:srgbClr val="DC143C"/>
                </a:solidFill>
                <a:effectLst/>
                <a:latin typeface="Calibri  "/>
              </a:rPr>
              <a:t>&lt;button&gt;</a:t>
            </a:r>
            <a:r>
              <a:rPr kumimoji="0" lang="en-US" altLang="en-US" sz="2400" b="0" i="0" u="none" strike="noStrike" cap="none" normalizeH="0" baseline="0" dirty="0">
                <a:ln>
                  <a:noFill/>
                </a:ln>
                <a:solidFill>
                  <a:srgbClr val="000000"/>
                </a:solidFill>
                <a:effectLst/>
                <a:latin typeface="Calibri  "/>
              </a:rPr>
              <a:t> element, to tell browsers what type of button it is.</a:t>
            </a:r>
            <a:endParaRPr kumimoji="0" lang="en-US" altLang="en-US" sz="4000" b="0" i="0" u="none" strike="noStrike" cap="none" normalizeH="0" baseline="0" dirty="0">
              <a:ln>
                <a:noFill/>
              </a:ln>
              <a:solidFill>
                <a:schemeClr val="tx1"/>
              </a:solidFill>
              <a:effectLst/>
              <a:latin typeface="Calibri  "/>
            </a:endParaRPr>
          </a:p>
        </p:txBody>
      </p:sp>
    </p:spTree>
    <p:extLst>
      <p:ext uri="{BB962C8B-B14F-4D97-AF65-F5344CB8AC3E}">
        <p14:creationId xmlns:p14="http://schemas.microsoft.com/office/powerpoint/2010/main" val="101862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3DE6-B75E-C350-C495-8D92272CA04A}"/>
              </a:ext>
            </a:extLst>
          </p:cNvPr>
          <p:cNvSpPr>
            <a:spLocks noGrp="1"/>
          </p:cNvSpPr>
          <p:nvPr>
            <p:ph type="title"/>
          </p:nvPr>
        </p:nvSpPr>
        <p:spPr/>
        <p:txBody>
          <a:bodyPr/>
          <a:lstStyle/>
          <a:p>
            <a:r>
              <a:rPr lang="en-US" dirty="0"/>
              <a:t>Button tag </a:t>
            </a:r>
            <a:r>
              <a:rPr lang="en-US" dirty="0" err="1"/>
              <a:t>eg</a:t>
            </a:r>
            <a:endParaRPr lang="en-US" dirty="0"/>
          </a:p>
        </p:txBody>
      </p:sp>
      <p:sp>
        <p:nvSpPr>
          <p:cNvPr id="3" name="Content Placeholder 2">
            <a:extLst>
              <a:ext uri="{FF2B5EF4-FFF2-40B4-BE49-F238E27FC236}">
                <a16:creationId xmlns:a16="http://schemas.microsoft.com/office/drawing/2014/main" id="{121F457B-7318-DD51-48D8-73283D9307B8}"/>
              </a:ext>
            </a:extLst>
          </p:cNvPr>
          <p:cNvSpPr>
            <a:spLocks noGrp="1"/>
          </p:cNvSpPr>
          <p:nvPr>
            <p:ph idx="1"/>
          </p:nvPr>
        </p:nvSpPr>
        <p:spPr/>
        <p:txBody>
          <a:bodyPr/>
          <a:lstStyle/>
          <a:p>
            <a:r>
              <a:rPr lang="en-US" dirty="0"/>
              <a:t>&lt;</a:t>
            </a:r>
            <a:r>
              <a:rPr lang="en-US" dirty="0">
                <a:solidFill>
                  <a:srgbClr val="FF0000"/>
                </a:solidFill>
              </a:rPr>
              <a:t>button</a:t>
            </a:r>
            <a:r>
              <a:rPr lang="en-US" dirty="0"/>
              <a:t> type="</a:t>
            </a:r>
            <a:r>
              <a:rPr lang="en-US" dirty="0">
                <a:solidFill>
                  <a:srgbClr val="FF0000"/>
                </a:solidFill>
              </a:rPr>
              <a:t>button</a:t>
            </a:r>
            <a:r>
              <a:rPr lang="en-US" dirty="0"/>
              <a:t>" onclick="alert('Hello world!')"&gt;Click here</a:t>
            </a:r>
            <a:r>
              <a:rPr lang="en-US" dirty="0">
                <a:solidFill>
                  <a:srgbClr val="FF0000"/>
                </a:solidFill>
              </a:rPr>
              <a:t>&lt;/button</a:t>
            </a:r>
            <a:r>
              <a:rPr lang="en-US" dirty="0"/>
              <a:t>&gt;</a:t>
            </a:r>
          </a:p>
        </p:txBody>
      </p:sp>
    </p:spTree>
    <p:extLst>
      <p:ext uri="{BB962C8B-B14F-4D97-AF65-F5344CB8AC3E}">
        <p14:creationId xmlns:p14="http://schemas.microsoft.com/office/powerpoint/2010/main" val="2094841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5E6A-7351-05DA-46FD-8B53C8616A88}"/>
              </a:ext>
            </a:extLst>
          </p:cNvPr>
          <p:cNvSpPr>
            <a:spLocks noGrp="1"/>
          </p:cNvSpPr>
          <p:nvPr>
            <p:ph type="title"/>
          </p:nvPr>
        </p:nvSpPr>
        <p:spPr/>
        <p:txBody>
          <a:bodyPr/>
          <a:lstStyle/>
          <a:p>
            <a:r>
              <a:rPr lang="en-US" dirty="0"/>
              <a:t>Checkbox – not a tag</a:t>
            </a:r>
          </a:p>
        </p:txBody>
      </p:sp>
      <p:sp>
        <p:nvSpPr>
          <p:cNvPr id="3" name="Content Placeholder 2">
            <a:extLst>
              <a:ext uri="{FF2B5EF4-FFF2-40B4-BE49-F238E27FC236}">
                <a16:creationId xmlns:a16="http://schemas.microsoft.com/office/drawing/2014/main" id="{1F823B9A-E0BE-25A8-5BCD-EBF208BE4AC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B68A9A2-ED5C-FC0C-8456-EC11098475D4}"/>
              </a:ext>
            </a:extLst>
          </p:cNvPr>
          <p:cNvPicPr>
            <a:picLocks noChangeAspect="1"/>
          </p:cNvPicPr>
          <p:nvPr/>
        </p:nvPicPr>
        <p:blipFill>
          <a:blip r:embed="rId2"/>
          <a:stretch>
            <a:fillRect/>
          </a:stretch>
        </p:blipFill>
        <p:spPr>
          <a:xfrm>
            <a:off x="1382061" y="1582590"/>
            <a:ext cx="8961474" cy="4639570"/>
          </a:xfrm>
          <a:prstGeom prst="rect">
            <a:avLst/>
          </a:prstGeom>
        </p:spPr>
      </p:pic>
    </p:spTree>
    <p:extLst>
      <p:ext uri="{BB962C8B-B14F-4D97-AF65-F5344CB8AC3E}">
        <p14:creationId xmlns:p14="http://schemas.microsoft.com/office/powerpoint/2010/main" val="17643213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2CE1-A41E-32EC-65CA-5C7195A2DBC4}"/>
              </a:ext>
            </a:extLst>
          </p:cNvPr>
          <p:cNvSpPr>
            <a:spLocks noGrp="1"/>
          </p:cNvSpPr>
          <p:nvPr>
            <p:ph type="title"/>
          </p:nvPr>
        </p:nvSpPr>
        <p:spPr/>
        <p:txBody>
          <a:bodyPr/>
          <a:lstStyle/>
          <a:p>
            <a:r>
              <a:rPr lang="en-US" dirty="0"/>
              <a:t>Radio buttons</a:t>
            </a:r>
          </a:p>
        </p:txBody>
      </p:sp>
      <p:sp>
        <p:nvSpPr>
          <p:cNvPr id="3" name="Content Placeholder 2">
            <a:extLst>
              <a:ext uri="{FF2B5EF4-FFF2-40B4-BE49-F238E27FC236}">
                <a16:creationId xmlns:a16="http://schemas.microsoft.com/office/drawing/2014/main" id="{AC3E1BE5-2F08-DDE6-1EC1-4F3A4B4FE3E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D8B31AA-2101-5E42-711E-5D802B7C22B8}"/>
              </a:ext>
            </a:extLst>
          </p:cNvPr>
          <p:cNvPicPr>
            <a:picLocks noChangeAspect="1"/>
          </p:cNvPicPr>
          <p:nvPr/>
        </p:nvPicPr>
        <p:blipFill>
          <a:blip r:embed="rId2"/>
          <a:stretch>
            <a:fillRect/>
          </a:stretch>
        </p:blipFill>
        <p:spPr>
          <a:xfrm>
            <a:off x="1567090" y="1558967"/>
            <a:ext cx="8397968" cy="5159187"/>
          </a:xfrm>
          <a:prstGeom prst="rect">
            <a:avLst/>
          </a:prstGeom>
        </p:spPr>
      </p:pic>
    </p:spTree>
    <p:extLst>
      <p:ext uri="{BB962C8B-B14F-4D97-AF65-F5344CB8AC3E}">
        <p14:creationId xmlns:p14="http://schemas.microsoft.com/office/powerpoint/2010/main" val="2742874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6D5D-1AF7-D000-6B41-41B31FE0FB96}"/>
              </a:ext>
            </a:extLst>
          </p:cNvPr>
          <p:cNvSpPr>
            <a:spLocks noGrp="1"/>
          </p:cNvSpPr>
          <p:nvPr>
            <p:ph type="title"/>
          </p:nvPr>
        </p:nvSpPr>
        <p:spPr/>
        <p:txBody>
          <a:bodyPr/>
          <a:lstStyle/>
          <a:p>
            <a:r>
              <a:rPr lang="en-US" dirty="0"/>
              <a:t>Menu – select tag</a:t>
            </a:r>
          </a:p>
        </p:txBody>
      </p:sp>
      <p:sp>
        <p:nvSpPr>
          <p:cNvPr id="3" name="Content Placeholder 2">
            <a:extLst>
              <a:ext uri="{FF2B5EF4-FFF2-40B4-BE49-F238E27FC236}">
                <a16:creationId xmlns:a16="http://schemas.microsoft.com/office/drawing/2014/main" id="{C87C9E8A-F647-D04D-47E0-79D3BF33758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484D602-89DC-B316-2084-C49AED7CCFF0}"/>
              </a:ext>
            </a:extLst>
          </p:cNvPr>
          <p:cNvPicPr>
            <a:picLocks noChangeAspect="1"/>
          </p:cNvPicPr>
          <p:nvPr/>
        </p:nvPicPr>
        <p:blipFill>
          <a:blip r:embed="rId2"/>
          <a:stretch>
            <a:fillRect/>
          </a:stretch>
        </p:blipFill>
        <p:spPr>
          <a:xfrm>
            <a:off x="1326158" y="1524000"/>
            <a:ext cx="8504303" cy="4908580"/>
          </a:xfrm>
          <a:prstGeom prst="rect">
            <a:avLst/>
          </a:prstGeom>
        </p:spPr>
      </p:pic>
    </p:spTree>
    <p:extLst>
      <p:ext uri="{BB962C8B-B14F-4D97-AF65-F5344CB8AC3E}">
        <p14:creationId xmlns:p14="http://schemas.microsoft.com/office/powerpoint/2010/main" val="29390714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E04C-7F6C-3F37-A188-0ADE471A7C4A}"/>
              </a:ext>
            </a:extLst>
          </p:cNvPr>
          <p:cNvSpPr>
            <a:spLocks noGrp="1"/>
          </p:cNvSpPr>
          <p:nvPr>
            <p:ph type="title"/>
          </p:nvPr>
        </p:nvSpPr>
        <p:spPr/>
        <p:txBody>
          <a:bodyPr/>
          <a:lstStyle/>
          <a:p>
            <a:r>
              <a:rPr lang="en-US" dirty="0"/>
              <a:t>Menu - </a:t>
            </a:r>
            <a:r>
              <a:rPr lang="en-US" dirty="0" err="1"/>
              <a:t>eg</a:t>
            </a:r>
            <a:endParaRPr lang="en-US" dirty="0"/>
          </a:p>
        </p:txBody>
      </p:sp>
      <p:sp>
        <p:nvSpPr>
          <p:cNvPr id="3" name="Content Placeholder 2">
            <a:extLst>
              <a:ext uri="{FF2B5EF4-FFF2-40B4-BE49-F238E27FC236}">
                <a16:creationId xmlns:a16="http://schemas.microsoft.com/office/drawing/2014/main" id="{3DAB9744-D526-A230-FDF7-F490C23F8BA5}"/>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select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=“colors"</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="color"</a:t>
            </a:r>
            <a:r>
              <a:rPr lang="en-US" b="0" i="0" dirty="0">
                <a:solidFill>
                  <a:srgbClr val="FF0000"/>
                </a:solidFill>
                <a:effectLst/>
                <a:latin typeface="Consolas" panose="020B0609020204030204" pitchFamily="49" charset="0"/>
              </a:rPr>
              <a:t> size</a:t>
            </a:r>
            <a:r>
              <a:rPr lang="en-US" b="0" i="0" dirty="0">
                <a:solidFill>
                  <a:srgbClr val="0000CD"/>
                </a:solidFill>
                <a:effectLst/>
                <a:latin typeface="Consolas" panose="020B0609020204030204" pitchFamily="49" charset="0"/>
              </a:rPr>
              <a:t>="3“ </a:t>
            </a:r>
            <a:r>
              <a:rPr lang="en-US" b="0" i="0" dirty="0">
                <a:solidFill>
                  <a:srgbClr val="FF0000"/>
                </a:solidFill>
                <a:effectLst/>
                <a:latin typeface="Consolas" panose="020B0609020204030204" pitchFamily="49" charset="0"/>
              </a:rPr>
              <a:t>multiple</a:t>
            </a:r>
            <a:r>
              <a:rPr lang="en-US" b="0" i="0" dirty="0">
                <a:solidFill>
                  <a:srgbClr val="0000CD"/>
                </a:solidFill>
                <a:effectLst/>
                <a:latin typeface="Consolas" panose="020B0609020204030204" pitchFamily="49" charset="0"/>
              </a:rPr>
              <a:t>&gt;</a:t>
            </a:r>
          </a:p>
          <a:p>
            <a:r>
              <a:rPr lang="en-US" dirty="0">
                <a:solidFill>
                  <a:srgbClr val="0000CD"/>
                </a:solidFill>
                <a:latin typeface="Consolas" panose="020B0609020204030204" pitchFamily="49" charset="0"/>
              </a:rPr>
              <a:t>&lt;option value=“Red”&gt;</a:t>
            </a:r>
          </a:p>
          <a:p>
            <a:r>
              <a:rPr lang="en-US" dirty="0">
                <a:solidFill>
                  <a:srgbClr val="0000CD"/>
                </a:solidFill>
                <a:latin typeface="Consolas" panose="020B0609020204030204" pitchFamily="49" charset="0"/>
              </a:rPr>
              <a:t>&lt;option value=“Blue”&gt;</a:t>
            </a:r>
          </a:p>
          <a:p>
            <a:r>
              <a:rPr lang="en-US" dirty="0">
                <a:solidFill>
                  <a:srgbClr val="0000CD"/>
                </a:solidFill>
                <a:latin typeface="Consolas" panose="020B0609020204030204" pitchFamily="49" charset="0"/>
              </a:rPr>
              <a:t>&lt;option value=“Green”&gt;</a:t>
            </a:r>
          </a:p>
          <a:p>
            <a:r>
              <a:rPr lang="en-US" dirty="0">
                <a:solidFill>
                  <a:srgbClr val="0000CD"/>
                </a:solidFill>
                <a:latin typeface="Consolas" panose="020B0609020204030204" pitchFamily="49" charset="0"/>
              </a:rPr>
              <a:t>&lt;</a:t>
            </a:r>
            <a:r>
              <a:rPr lang="en-US" dirty="0">
                <a:solidFill>
                  <a:srgbClr val="FF0000"/>
                </a:solidFill>
                <a:latin typeface="Consolas" panose="020B0609020204030204" pitchFamily="49" charset="0"/>
              </a:rPr>
              <a:t>/select</a:t>
            </a:r>
            <a:r>
              <a:rPr lang="en-US" dirty="0">
                <a:solidFill>
                  <a:srgbClr val="0000CD"/>
                </a:solidFill>
                <a:latin typeface="Consolas" panose="020B0609020204030204" pitchFamily="49" charset="0"/>
              </a:rPr>
              <a:t>&gt;</a:t>
            </a:r>
            <a:endParaRPr lang="en-US" dirty="0"/>
          </a:p>
        </p:txBody>
      </p:sp>
    </p:spTree>
    <p:extLst>
      <p:ext uri="{BB962C8B-B14F-4D97-AF65-F5344CB8AC3E}">
        <p14:creationId xmlns:p14="http://schemas.microsoft.com/office/powerpoint/2010/main" val="468419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C68B-80EA-EE12-DA5F-4D6D3F643C2E}"/>
              </a:ext>
            </a:extLst>
          </p:cNvPr>
          <p:cNvSpPr>
            <a:spLocks noGrp="1"/>
          </p:cNvSpPr>
          <p:nvPr>
            <p:ph type="title"/>
          </p:nvPr>
        </p:nvSpPr>
        <p:spPr>
          <a:xfrm>
            <a:off x="838200" y="335629"/>
            <a:ext cx="10515600" cy="1325563"/>
          </a:xfrm>
        </p:spPr>
        <p:txBody>
          <a:bodyPr/>
          <a:lstStyle/>
          <a:p>
            <a:r>
              <a:rPr lang="en-US" dirty="0" err="1"/>
              <a:t>Datalist</a:t>
            </a:r>
            <a:r>
              <a:rPr lang="en-US" dirty="0"/>
              <a:t> tag vs Select tag</a:t>
            </a:r>
          </a:p>
        </p:txBody>
      </p:sp>
      <p:sp>
        <p:nvSpPr>
          <p:cNvPr id="4" name="Rectangle 1">
            <a:extLst>
              <a:ext uri="{FF2B5EF4-FFF2-40B4-BE49-F238E27FC236}">
                <a16:creationId xmlns:a16="http://schemas.microsoft.com/office/drawing/2014/main" id="{D3B680A4-4C30-642E-0D39-6FF49989DF85}"/>
              </a:ext>
            </a:extLst>
          </p:cNvPr>
          <p:cNvSpPr>
            <a:spLocks noGrp="1" noChangeArrowheads="1"/>
          </p:cNvSpPr>
          <p:nvPr>
            <p:ph idx="1"/>
          </p:nvPr>
        </p:nvSpPr>
        <p:spPr bwMode="auto">
          <a:xfrm>
            <a:off x="285541" y="1659103"/>
            <a:ext cx="12086642" cy="3880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273239"/>
                </a:solidFill>
                <a:effectLst/>
                <a:latin typeface="Nunito" panose="00000500000000000000" pitchFamily="2" charset="0"/>
              </a:rPr>
              <a:t>Generally, both the tags are used for choosing an option from the given list. </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273239"/>
                </a:solidFill>
                <a:effectLst/>
                <a:latin typeface="Nunito" panose="00000500000000000000" pitchFamily="2" charset="0"/>
              </a:rPr>
              <a:t>But the main difference between both is that</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73239"/>
                </a:solidFill>
                <a:latin typeface="Nunito" panose="00000500000000000000" pitchFamily="2" charset="0"/>
              </a:rPr>
              <a:t>	</a:t>
            </a:r>
            <a:r>
              <a:rPr lang="en-US" b="0" i="0" dirty="0">
                <a:solidFill>
                  <a:srgbClr val="273239"/>
                </a:solidFill>
                <a:effectLst/>
                <a:latin typeface="Nunito" panose="00000500000000000000" pitchFamily="2" charset="0"/>
              </a:rPr>
              <a:t> in the &lt;</a:t>
            </a:r>
            <a:r>
              <a:rPr lang="en-US" b="0" i="0" dirty="0" err="1">
                <a:solidFill>
                  <a:srgbClr val="FF0000"/>
                </a:solidFill>
                <a:effectLst/>
                <a:latin typeface="Nunito" panose="00000500000000000000" pitchFamily="2" charset="0"/>
              </a:rPr>
              <a:t>datalist</a:t>
            </a:r>
            <a:r>
              <a:rPr lang="en-US" b="0" i="0" dirty="0">
                <a:solidFill>
                  <a:srgbClr val="273239"/>
                </a:solidFill>
                <a:effectLst/>
                <a:latin typeface="Nunito" panose="00000500000000000000" pitchFamily="2" charset="0"/>
              </a:rPr>
              <a:t>&gt; tag the user can enter its own input and add that as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73239"/>
                </a:solidFill>
                <a:latin typeface="Nunito" panose="00000500000000000000" pitchFamily="2" charset="0"/>
              </a:rPr>
              <a:t>	</a:t>
            </a:r>
            <a:r>
              <a:rPr lang="en-US" b="0" i="0" dirty="0">
                <a:solidFill>
                  <a:srgbClr val="273239"/>
                </a:solidFill>
                <a:effectLst/>
                <a:latin typeface="Nunito" panose="00000500000000000000" pitchFamily="2" charset="0"/>
              </a:rPr>
              <a:t>an option with the help of the </a:t>
            </a:r>
            <a:r>
              <a:rPr lang="en-US" b="0" i="0" u="sng" dirty="0">
                <a:effectLst/>
                <a:latin typeface="Nunito" panose="00000500000000000000" pitchFamily="2" charset="0"/>
                <a:hlinkClick r:id="rId2"/>
              </a:rPr>
              <a:t>&lt;input&gt;</a:t>
            </a:r>
            <a:r>
              <a:rPr lang="en-US" b="0" i="0" dirty="0">
                <a:solidFill>
                  <a:srgbClr val="273239"/>
                </a:solidFill>
                <a:effectLst/>
                <a:latin typeface="Nunito" panose="00000500000000000000" pitchFamily="2" charset="0"/>
              </a:rPr>
              <a:t> element </a:t>
            </a: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solidFill>
                  <a:srgbClr val="273239"/>
                </a:solidFill>
                <a:effectLst/>
                <a:latin typeface="Nunito" panose="00000500000000000000" pitchFamily="2" charset="0"/>
              </a:rPr>
              <a:t>whereas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273239"/>
                </a:solidFill>
                <a:latin typeface="Nunito" panose="00000500000000000000" pitchFamily="2" charset="0"/>
              </a:rPr>
              <a:t>	</a:t>
            </a:r>
            <a:r>
              <a:rPr lang="en-US" b="0" i="0" dirty="0">
                <a:solidFill>
                  <a:srgbClr val="273239"/>
                </a:solidFill>
                <a:effectLst/>
                <a:latin typeface="Nunito" panose="00000500000000000000" pitchFamily="2" charset="0"/>
              </a:rPr>
              <a:t>the &lt;</a:t>
            </a:r>
            <a:r>
              <a:rPr lang="en-US" b="0" i="0" dirty="0">
                <a:solidFill>
                  <a:srgbClr val="FF0000"/>
                </a:solidFill>
                <a:effectLst/>
                <a:latin typeface="Nunito" panose="00000500000000000000" pitchFamily="2" charset="0"/>
              </a:rPr>
              <a:t>select</a:t>
            </a:r>
            <a:r>
              <a:rPr lang="en-US" b="0" i="0" dirty="0">
                <a:solidFill>
                  <a:srgbClr val="273239"/>
                </a:solidFill>
                <a:effectLst/>
                <a:latin typeface="Nunito" panose="00000500000000000000" pitchFamily="2" charset="0"/>
              </a:rPr>
              <a:t>&gt; tag doesn’t provide this feature.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u="none" strike="noStrike" cap="none" normalizeH="0" baseline="0" dirty="0">
              <a:ln>
                <a:noFill/>
              </a:ln>
              <a:solidFill>
                <a:srgbClr val="273239"/>
              </a:solidFill>
              <a:latin typeface="Nunito"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rgbClr val="273239"/>
              </a:solidFill>
              <a:effectLst/>
              <a:latin typeface="Consolas" panose="020B0609020204030204" pitchFamily="49" charset="0"/>
            </a:endParaRPr>
          </a:p>
        </p:txBody>
      </p:sp>
    </p:spTree>
    <p:extLst>
      <p:ext uri="{BB962C8B-B14F-4D97-AF65-F5344CB8AC3E}">
        <p14:creationId xmlns:p14="http://schemas.microsoft.com/office/powerpoint/2010/main" val="12287089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99AB7-2787-8308-E1F3-D1DFE2CD80FF}"/>
              </a:ext>
            </a:extLst>
          </p:cNvPr>
          <p:cNvSpPr>
            <a:spLocks noGrp="1"/>
          </p:cNvSpPr>
          <p:nvPr>
            <p:ph type="title"/>
          </p:nvPr>
        </p:nvSpPr>
        <p:spPr/>
        <p:txBody>
          <a:bodyPr/>
          <a:lstStyle/>
          <a:p>
            <a:r>
              <a:rPr lang="en-US" dirty="0" err="1"/>
              <a:t>Datalist</a:t>
            </a:r>
            <a:r>
              <a:rPr lang="en-US" dirty="0"/>
              <a:t>- </a:t>
            </a:r>
            <a:r>
              <a:rPr lang="en-US" dirty="0" err="1"/>
              <a:t>eg</a:t>
            </a:r>
            <a:endParaRPr lang="en-US" dirty="0"/>
          </a:p>
        </p:txBody>
      </p:sp>
      <p:sp>
        <p:nvSpPr>
          <p:cNvPr id="3" name="Content Placeholder 2">
            <a:extLst>
              <a:ext uri="{FF2B5EF4-FFF2-40B4-BE49-F238E27FC236}">
                <a16:creationId xmlns:a16="http://schemas.microsoft.com/office/drawing/2014/main" id="{96DFDE90-F8ED-F028-3638-D8095C008658}"/>
              </a:ext>
            </a:extLst>
          </p:cNvPr>
          <p:cNvSpPr>
            <a:spLocks noGrp="1"/>
          </p:cNvSpPr>
          <p:nvPr>
            <p:ph idx="1"/>
          </p:nvPr>
        </p:nvSpPr>
        <p:spPr/>
        <p:txBody>
          <a:bodyPr>
            <a:normAutofit/>
          </a:bodyPr>
          <a:lstStyle/>
          <a:p>
            <a:pPr marL="0" indent="0">
              <a:buNone/>
            </a:pPr>
            <a:r>
              <a:rPr kumimoji="0" lang="en-US" altLang="en-US" sz="2800" b="0" i="0" u="none" strike="noStrike" cap="none" normalizeH="0" baseline="0" dirty="0">
                <a:ln>
                  <a:noFill/>
                </a:ln>
                <a:solidFill>
                  <a:srgbClr val="080808"/>
                </a:solidFill>
                <a:effectLst/>
                <a:latin typeface="JetBrains Mono"/>
              </a:rPr>
              <a:t>&lt;</a:t>
            </a:r>
            <a:r>
              <a:rPr kumimoji="0" lang="en-US" altLang="en-US" sz="2800" b="0" i="0" u="none" strike="noStrike" cap="none" normalizeH="0" baseline="0" dirty="0">
                <a:ln>
                  <a:noFill/>
                </a:ln>
                <a:solidFill>
                  <a:srgbClr val="0033B3"/>
                </a:solidFill>
                <a:effectLst/>
                <a:latin typeface="JetBrains Mono"/>
              </a:rPr>
              <a:t>input </a:t>
            </a:r>
            <a:r>
              <a:rPr kumimoji="0" lang="en-US" altLang="en-US" sz="2800" b="0" i="0" u="none" strike="noStrike" cap="none" normalizeH="0" baseline="0" dirty="0">
                <a:ln>
                  <a:noFill/>
                </a:ln>
                <a:solidFill>
                  <a:srgbClr val="174AD4"/>
                </a:solidFill>
                <a:effectLst/>
                <a:latin typeface="JetBrains Mono"/>
              </a:rPr>
              <a:t>list</a:t>
            </a:r>
            <a:r>
              <a:rPr kumimoji="0" lang="en-US" altLang="en-US" sz="2800" b="0" i="0" u="none" strike="noStrike" cap="none" normalizeH="0" baseline="0" dirty="0">
                <a:ln>
                  <a:noFill/>
                </a:ln>
                <a:solidFill>
                  <a:srgbClr val="067D17"/>
                </a:solidFill>
                <a:effectLst/>
                <a:latin typeface="JetBrains Mono"/>
              </a:rPr>
              <a:t>="courses" </a:t>
            </a:r>
            <a:r>
              <a:rPr kumimoji="0" lang="en-US" altLang="en-US" sz="2800" b="0" i="0" u="none" strike="noStrike" cap="none" normalizeH="0" baseline="0" dirty="0">
                <a:ln>
                  <a:noFill/>
                </a:ln>
                <a:solidFill>
                  <a:srgbClr val="174AD4"/>
                </a:solidFill>
                <a:effectLst/>
                <a:latin typeface="JetBrains Mono"/>
              </a:rPr>
              <a:t>name</a:t>
            </a:r>
            <a:r>
              <a:rPr kumimoji="0" lang="en-US" altLang="en-US" sz="2800" b="0" i="0" u="none" strike="noStrike" cap="none" normalizeH="0" baseline="0" dirty="0">
                <a:ln>
                  <a:noFill/>
                </a:ln>
                <a:solidFill>
                  <a:srgbClr val="067D17"/>
                </a:solidFill>
                <a:effectLst/>
                <a:latin typeface="JetBrains Mono"/>
              </a:rPr>
              <a:t>="subject" </a:t>
            </a:r>
            <a:r>
              <a:rPr kumimoji="0" lang="en-US" altLang="en-US" sz="2800" b="0" i="0" u="none" strike="noStrike" cap="none" normalizeH="0" baseline="0" dirty="0">
                <a:ln>
                  <a:noFill/>
                </a:ln>
                <a:solidFill>
                  <a:srgbClr val="174AD4"/>
                </a:solidFill>
                <a:effectLst/>
                <a:latin typeface="JetBrains Mono"/>
              </a:rPr>
              <a:t>id</a:t>
            </a:r>
            <a:r>
              <a:rPr kumimoji="0" lang="en-US" altLang="en-US" sz="2800" b="0" i="0" u="none" strike="noStrike" cap="none" normalizeH="0" baseline="0" dirty="0">
                <a:ln>
                  <a:noFill/>
                </a:ln>
                <a:solidFill>
                  <a:srgbClr val="067D17"/>
                </a:solidFill>
                <a:effectLst/>
                <a:latin typeface="JetBrains Mono"/>
              </a:rPr>
              <a:t>="</a:t>
            </a:r>
            <a:r>
              <a:rPr kumimoji="0" lang="en-US" altLang="en-US" sz="2800" b="0" i="0" u="none" strike="noStrike" cap="none" normalizeH="0" baseline="0" dirty="0" err="1">
                <a:ln>
                  <a:noFill/>
                </a:ln>
                <a:solidFill>
                  <a:srgbClr val="067D17"/>
                </a:solidFill>
                <a:effectLst/>
                <a:latin typeface="JetBrains Mono"/>
              </a:rPr>
              <a:t>cours</a:t>
            </a:r>
            <a:r>
              <a:rPr kumimoji="0" lang="en-US" altLang="en-US" sz="2800" b="0" i="0" u="none" strike="noStrike" cap="none" normalizeH="0" baseline="0" dirty="0">
                <a:ln>
                  <a:noFill/>
                </a:ln>
                <a:solidFill>
                  <a:srgbClr val="067D17"/>
                </a:solidFill>
                <a:effectLst/>
                <a:latin typeface="JetBrains Mono"/>
              </a:rPr>
              <a:t>"</a:t>
            </a:r>
            <a:r>
              <a:rPr kumimoji="0" lang="en-US" altLang="en-US" sz="2800" b="0" i="0" u="none" strike="noStrike" cap="none" normalizeH="0" baseline="0" dirty="0">
                <a:ln>
                  <a:noFill/>
                </a:ln>
                <a:solidFill>
                  <a:srgbClr val="080808"/>
                </a:solidFill>
                <a:effectLst/>
                <a:latin typeface="JetBrains Mono"/>
              </a:rPr>
              <a:t>&gt;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800" b="0" i="0" u="none" strike="noStrike" cap="none" normalizeH="0" baseline="0" dirty="0">
                <a:ln>
                  <a:noFill/>
                </a:ln>
                <a:solidFill>
                  <a:srgbClr val="273239"/>
                </a:solidFill>
                <a:effectLst/>
                <a:latin typeface="Consolas" panose="020B0609020204030204" pitchFamily="49" charset="0"/>
              </a:rPr>
              <a:t>&lt;</a:t>
            </a:r>
            <a:r>
              <a:rPr kumimoji="0" lang="en-US" altLang="en-US" sz="2800" b="0" i="0" u="none" strike="noStrike" cap="none" normalizeH="0" baseline="0" dirty="0" err="1">
                <a:ln>
                  <a:noFill/>
                </a:ln>
                <a:solidFill>
                  <a:srgbClr val="FF0000"/>
                </a:solidFill>
                <a:effectLst/>
                <a:latin typeface="Consolas" panose="020B0609020204030204" pitchFamily="49" charset="0"/>
              </a:rPr>
              <a:t>datalist</a:t>
            </a:r>
            <a:r>
              <a:rPr kumimoji="0" lang="en-US" altLang="en-US" sz="2800" b="0" i="0" u="none" strike="noStrike" cap="none" normalizeH="0" baseline="0" dirty="0">
                <a:ln>
                  <a:noFill/>
                </a:ln>
                <a:solidFill>
                  <a:srgbClr val="273239"/>
                </a:solidFill>
                <a:effectLst/>
                <a:latin typeface="Consolas" panose="020B0609020204030204" pitchFamily="49" charset="0"/>
              </a:rPr>
              <a:t> </a:t>
            </a:r>
            <a:r>
              <a:rPr kumimoji="0" lang="en-US" altLang="en-US" sz="2800" b="0" i="0" u="none" strike="noStrike" cap="none" normalizeH="0" baseline="0" dirty="0">
                <a:ln>
                  <a:noFill/>
                </a:ln>
                <a:solidFill>
                  <a:srgbClr val="FF0000"/>
                </a:solidFill>
                <a:effectLst/>
                <a:latin typeface="Consolas" panose="020B0609020204030204" pitchFamily="49" charset="0"/>
              </a:rPr>
              <a:t>id</a:t>
            </a:r>
            <a:r>
              <a:rPr kumimoji="0" lang="en-US" altLang="en-US" sz="2800" b="0" i="0" u="none" strike="noStrike" cap="none" normalizeH="0" baseline="0" dirty="0">
                <a:ln>
                  <a:noFill/>
                </a:ln>
                <a:solidFill>
                  <a:srgbClr val="273239"/>
                </a:solidFill>
                <a:effectLst/>
                <a:latin typeface="Consolas" panose="020B0609020204030204" pitchFamily="49" charset="0"/>
              </a:rPr>
              <a:t>="courses"&gt; </a:t>
            </a:r>
          </a:p>
          <a:p>
            <a:pPr marL="0" indent="0">
              <a:buNone/>
            </a:pPr>
            <a:r>
              <a:rPr kumimoji="0" lang="en-US" altLang="en-US" sz="2800" b="0" i="0" u="none" strike="noStrike" cap="none" normalizeH="0" baseline="0" dirty="0">
                <a:ln>
                  <a:noFill/>
                </a:ln>
                <a:solidFill>
                  <a:srgbClr val="273239"/>
                </a:solidFill>
                <a:effectLst/>
                <a:latin typeface="Consolas" panose="020B0609020204030204" pitchFamily="49" charset="0"/>
              </a:rPr>
              <a:t>&lt;option value="DSA"&gt; </a:t>
            </a:r>
          </a:p>
          <a:p>
            <a:pPr marL="0" indent="0">
              <a:buNone/>
            </a:pPr>
            <a:r>
              <a:rPr kumimoji="0" lang="en-US" altLang="en-US" sz="2800" b="0" i="0" u="none" strike="noStrike" cap="none" normalizeH="0" baseline="0" dirty="0">
                <a:ln>
                  <a:noFill/>
                </a:ln>
                <a:solidFill>
                  <a:srgbClr val="273239"/>
                </a:solidFill>
                <a:effectLst/>
                <a:latin typeface="Consolas" panose="020B0609020204030204" pitchFamily="49" charset="0"/>
              </a:rPr>
              <a:t>&lt;option value=“Full Stack Development"&gt;</a:t>
            </a:r>
          </a:p>
          <a:p>
            <a:pPr marL="0" indent="0">
              <a:buNone/>
            </a:pPr>
            <a:r>
              <a:rPr kumimoji="0" lang="en-US" altLang="en-US" sz="2800" b="0" i="0" u="none" strike="noStrike" cap="none" normalizeH="0" baseline="0" dirty="0">
                <a:ln>
                  <a:noFill/>
                </a:ln>
                <a:solidFill>
                  <a:srgbClr val="273239"/>
                </a:solidFill>
                <a:effectLst/>
                <a:latin typeface="Consolas" panose="020B0609020204030204" pitchFamily="49" charset="0"/>
              </a:rPr>
              <a:t>&lt;/</a:t>
            </a:r>
            <a:r>
              <a:rPr kumimoji="0" lang="en-US" altLang="en-US" sz="2800" b="0" i="0" u="none" strike="noStrike" cap="none" normalizeH="0" baseline="0" dirty="0" err="1">
                <a:ln>
                  <a:noFill/>
                </a:ln>
                <a:solidFill>
                  <a:srgbClr val="FF0000"/>
                </a:solidFill>
                <a:effectLst/>
                <a:latin typeface="Consolas" panose="020B0609020204030204" pitchFamily="49" charset="0"/>
              </a:rPr>
              <a:t>datalist</a:t>
            </a:r>
            <a:r>
              <a:rPr kumimoji="0" lang="en-US" altLang="en-US" sz="2800" b="0" i="0" u="none" strike="noStrike" cap="none" normalizeH="0" baseline="0" dirty="0">
                <a:ln>
                  <a:noFill/>
                </a:ln>
                <a:solidFill>
                  <a:srgbClr val="273239"/>
                </a:solidFill>
                <a:effectLst/>
                <a:latin typeface="Consolas" panose="020B0609020204030204" pitchFamily="49" charset="0"/>
              </a:rPr>
              <a:t>&gt;</a:t>
            </a:r>
            <a:r>
              <a:rPr kumimoji="0" lang="en-US" altLang="en-US" sz="1400" b="0" i="0" u="none" strike="noStrike" cap="none" normalizeH="0" baseline="0" dirty="0">
                <a:ln>
                  <a:noFill/>
                </a:ln>
                <a:solidFill>
                  <a:schemeClr val="tx1"/>
                </a:solidFill>
                <a:effectLst/>
              </a:rPr>
              <a:t> </a:t>
            </a:r>
          </a:p>
          <a:p>
            <a:pPr marL="0" indent="0">
              <a:buNone/>
            </a:pPr>
            <a:endParaRPr lang="en-US" altLang="en-US" sz="1400" dirty="0">
              <a:latin typeface="Arial" panose="020B0604020202020204" pitchFamily="34" charset="0"/>
            </a:endParaRPr>
          </a:p>
          <a:p>
            <a:pPr marL="0" indent="0">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a:buNone/>
            </a:pPr>
            <a:r>
              <a:rPr lang="en-US" sz="2800" b="0" i="0" dirty="0">
                <a:solidFill>
                  <a:srgbClr val="273239"/>
                </a:solidFill>
                <a:effectLst/>
                <a:latin typeface="Nunito" panose="00000500000000000000" pitchFamily="2" charset="0"/>
              </a:rPr>
              <a:t>Note that to use the &lt;</a:t>
            </a:r>
            <a:r>
              <a:rPr lang="en-US" sz="2800" b="0" i="0" dirty="0" err="1">
                <a:solidFill>
                  <a:srgbClr val="FF0000"/>
                </a:solidFill>
                <a:effectLst/>
                <a:latin typeface="Nunito" panose="00000500000000000000" pitchFamily="2" charset="0"/>
              </a:rPr>
              <a:t>datalist</a:t>
            </a:r>
            <a:r>
              <a:rPr lang="en-US" sz="2800" b="0" i="0" dirty="0">
                <a:solidFill>
                  <a:srgbClr val="273239"/>
                </a:solidFill>
                <a:effectLst/>
                <a:latin typeface="Nunito" panose="00000500000000000000" pitchFamily="2" charset="0"/>
              </a:rPr>
              <a:t>&gt; tag, the id of the tag must be the same as of the &lt;</a:t>
            </a:r>
            <a:r>
              <a:rPr lang="en-US" sz="2800" b="1" i="0" dirty="0">
                <a:solidFill>
                  <a:srgbClr val="19B728"/>
                </a:solidFill>
                <a:effectLst/>
                <a:latin typeface="Nunito" panose="00000500000000000000" pitchFamily="2" charset="0"/>
              </a:rPr>
              <a:t>input</a:t>
            </a:r>
            <a:r>
              <a:rPr lang="en-US" sz="2800" b="0" i="0" dirty="0">
                <a:solidFill>
                  <a:srgbClr val="273239"/>
                </a:solidFill>
                <a:effectLst/>
                <a:latin typeface="Nunito" panose="00000500000000000000" pitchFamily="2" charset="0"/>
              </a:rPr>
              <a:t>&gt; element attribute.</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Rectangle 1">
            <a:extLst>
              <a:ext uri="{FF2B5EF4-FFF2-40B4-BE49-F238E27FC236}">
                <a16:creationId xmlns:a16="http://schemas.microsoft.com/office/drawing/2014/main" id="{ABCBA7D4-4420-EC46-419B-084A4D4E75A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273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8FC9-F439-5210-8C26-5CFD7C4B3692}"/>
              </a:ext>
            </a:extLst>
          </p:cNvPr>
          <p:cNvSpPr>
            <a:spLocks noGrp="1"/>
          </p:cNvSpPr>
          <p:nvPr>
            <p:ph type="title"/>
          </p:nvPr>
        </p:nvSpPr>
        <p:spPr/>
        <p:txBody>
          <a:bodyPr/>
          <a:lstStyle/>
          <a:p>
            <a:r>
              <a:rPr lang="en-US" dirty="0"/>
              <a:t>Div tag ?</a:t>
            </a:r>
          </a:p>
        </p:txBody>
      </p:sp>
      <p:sp>
        <p:nvSpPr>
          <p:cNvPr id="3" name="Content Placeholder 2">
            <a:extLst>
              <a:ext uri="{FF2B5EF4-FFF2-40B4-BE49-F238E27FC236}">
                <a16:creationId xmlns:a16="http://schemas.microsoft.com/office/drawing/2014/main" id="{2839371A-4C4A-ACB6-BB09-867D10D60CFE}"/>
              </a:ext>
            </a:extLst>
          </p:cNvPr>
          <p:cNvSpPr>
            <a:spLocks noGrp="1"/>
          </p:cNvSpPr>
          <p:nvPr>
            <p:ph idx="1"/>
          </p:nvPr>
        </p:nvSpPr>
        <p:spPr/>
        <p:txBody>
          <a:bodyPr/>
          <a:lstStyle/>
          <a:p>
            <a:r>
              <a:rPr lang="en-US" dirty="0"/>
              <a:t>try</a:t>
            </a:r>
          </a:p>
        </p:txBody>
      </p:sp>
    </p:spTree>
    <p:extLst>
      <p:ext uri="{BB962C8B-B14F-4D97-AF65-F5344CB8AC3E}">
        <p14:creationId xmlns:p14="http://schemas.microsoft.com/office/powerpoint/2010/main" val="1791634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1651-7655-370F-3656-62A84DD194AF}"/>
              </a:ext>
            </a:extLst>
          </p:cNvPr>
          <p:cNvSpPr>
            <a:spLocks noGrp="1"/>
          </p:cNvSpPr>
          <p:nvPr>
            <p:ph type="title"/>
          </p:nvPr>
        </p:nvSpPr>
        <p:spPr/>
        <p:txBody>
          <a:bodyPr/>
          <a:lstStyle/>
          <a:p>
            <a:r>
              <a:rPr lang="en-US" dirty="0"/>
              <a:t>Lab exercises</a:t>
            </a:r>
          </a:p>
        </p:txBody>
      </p:sp>
      <p:sp>
        <p:nvSpPr>
          <p:cNvPr id="3" name="Content Placeholder 2">
            <a:extLst>
              <a:ext uri="{FF2B5EF4-FFF2-40B4-BE49-F238E27FC236}">
                <a16:creationId xmlns:a16="http://schemas.microsoft.com/office/drawing/2014/main" id="{27C64BD8-06A8-97D7-6F55-6D8AB37815EE}"/>
              </a:ext>
            </a:extLst>
          </p:cNvPr>
          <p:cNvSpPr>
            <a:spLocks noGrp="1"/>
          </p:cNvSpPr>
          <p:nvPr>
            <p:ph idx="1"/>
          </p:nvPr>
        </p:nvSpPr>
        <p:spPr/>
        <p:txBody>
          <a:bodyPr>
            <a:normAutofit fontScale="92500" lnSpcReduction="20000"/>
          </a:bodyPr>
          <a:lstStyle/>
          <a:p>
            <a:r>
              <a:rPr lang="en-US" dirty="0"/>
              <a:t>Make a request for a website and inspect in the developer tool – </a:t>
            </a:r>
            <a:r>
              <a:rPr lang="en-US" b="1" dirty="0">
                <a:highlight>
                  <a:srgbClr val="FFFF00"/>
                </a:highlight>
              </a:rPr>
              <a:t>USEFUL FOR ANALYSIS PART OF YOUR ENDSEM PROJECT</a:t>
            </a:r>
          </a:p>
          <a:p>
            <a:pPr lvl="1"/>
            <a:r>
              <a:rPr lang="en-US" dirty="0" err="1"/>
              <a:t>Analyse</a:t>
            </a:r>
            <a:r>
              <a:rPr lang="en-US" dirty="0"/>
              <a:t> the number of requests made, the network traffic, types of requests, number of </a:t>
            </a:r>
            <a:r>
              <a:rPr lang="en-US" dirty="0" err="1"/>
              <a:t>img</a:t>
            </a:r>
            <a:r>
              <a:rPr lang="en-US" dirty="0"/>
              <a:t> requests, document requests, use filters etc...</a:t>
            </a:r>
          </a:p>
          <a:p>
            <a:pPr lvl="1"/>
            <a:r>
              <a:rPr lang="en-US" sz="1800" i="1" dirty="0"/>
              <a:t>For reference : </a:t>
            </a:r>
            <a:r>
              <a:rPr lang="en-US" sz="1800" i="1" dirty="0">
                <a:hlinkClick r:id="rId3"/>
              </a:rPr>
              <a:t>https://developer.chrome.com/docs/devtools/performance/</a:t>
            </a:r>
            <a:endParaRPr lang="en-US" sz="1800" i="1" dirty="0"/>
          </a:p>
          <a:p>
            <a:pPr lvl="1"/>
            <a:r>
              <a:rPr lang="en-US" i="1" dirty="0">
                <a:hlinkClick r:id="rId4"/>
              </a:rPr>
              <a:t>https://www.headspin.io/blog/chrome-devtools-a-complete-guide</a:t>
            </a:r>
            <a:endParaRPr lang="en-US" i="1" dirty="0"/>
          </a:p>
          <a:p>
            <a:r>
              <a:rPr lang="en-US" dirty="0"/>
              <a:t>Create your profile as a simple webpage with your creativity.</a:t>
            </a:r>
          </a:p>
          <a:p>
            <a:pPr lvl="1"/>
            <a:r>
              <a:rPr lang="en-US" dirty="0"/>
              <a:t>Name</a:t>
            </a:r>
          </a:p>
          <a:p>
            <a:pPr lvl="1"/>
            <a:r>
              <a:rPr lang="en-US" dirty="0"/>
              <a:t>Photo</a:t>
            </a:r>
          </a:p>
          <a:p>
            <a:pPr lvl="1"/>
            <a:r>
              <a:rPr lang="en-US" dirty="0"/>
              <a:t>Use the components explained so far. (with default attributes)</a:t>
            </a:r>
          </a:p>
          <a:p>
            <a:pPr lvl="1"/>
            <a:r>
              <a:rPr lang="en-US" dirty="0"/>
              <a:t>Use the components with modified attributes.(width, size, color etc.)</a:t>
            </a:r>
          </a:p>
          <a:p>
            <a:r>
              <a:rPr lang="en-US" dirty="0"/>
              <a:t>Upload in the link below: </a:t>
            </a:r>
          </a:p>
          <a:p>
            <a:pPr lvl="1"/>
            <a:r>
              <a:rPr lang="en-US" dirty="0"/>
              <a:t>_________________________</a:t>
            </a:r>
          </a:p>
          <a:p>
            <a:pPr lvl="1"/>
            <a:endParaRPr lang="en-US" dirty="0"/>
          </a:p>
          <a:p>
            <a:pPr marL="0" indent="0">
              <a:buNone/>
            </a:pPr>
            <a:endParaRPr lang="en-US" dirty="0"/>
          </a:p>
        </p:txBody>
      </p:sp>
    </p:spTree>
    <p:extLst>
      <p:ext uri="{BB962C8B-B14F-4D97-AF65-F5344CB8AC3E}">
        <p14:creationId xmlns:p14="http://schemas.microsoft.com/office/powerpoint/2010/main" val="420357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78D6-D0FB-75C2-0CE9-766754D36F65}"/>
              </a:ext>
            </a:extLst>
          </p:cNvPr>
          <p:cNvSpPr>
            <a:spLocks noGrp="1"/>
          </p:cNvSpPr>
          <p:nvPr>
            <p:ph type="title"/>
          </p:nvPr>
        </p:nvSpPr>
        <p:spPr/>
        <p:txBody>
          <a:bodyPr/>
          <a:lstStyle/>
          <a:p>
            <a:r>
              <a:rPr lang="en-US" dirty="0"/>
              <a:t>Render the webpage</a:t>
            </a:r>
          </a:p>
        </p:txBody>
      </p:sp>
      <p:sp>
        <p:nvSpPr>
          <p:cNvPr id="3" name="Content Placeholder 2">
            <a:extLst>
              <a:ext uri="{FF2B5EF4-FFF2-40B4-BE49-F238E27FC236}">
                <a16:creationId xmlns:a16="http://schemas.microsoft.com/office/drawing/2014/main" id="{8C062FE1-CDD7-6DFB-7FDD-3DED910A6148}"/>
              </a:ext>
            </a:extLst>
          </p:cNvPr>
          <p:cNvSpPr>
            <a:spLocks noGrp="1"/>
          </p:cNvSpPr>
          <p:nvPr>
            <p:ph idx="1"/>
          </p:nvPr>
        </p:nvSpPr>
        <p:spPr/>
        <p:txBody>
          <a:bodyPr/>
          <a:lstStyle/>
          <a:p>
            <a:r>
              <a:rPr lang="en-US" dirty="0"/>
              <a:t>Once all links are set, browser displays the webpage </a:t>
            </a:r>
          </a:p>
        </p:txBody>
      </p:sp>
    </p:spTree>
    <p:extLst>
      <p:ext uri="{BB962C8B-B14F-4D97-AF65-F5344CB8AC3E}">
        <p14:creationId xmlns:p14="http://schemas.microsoft.com/office/powerpoint/2010/main" val="620445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C4FA-1F98-2038-AC27-3822C7A87E0E}"/>
              </a:ext>
            </a:extLst>
          </p:cNvPr>
          <p:cNvSpPr>
            <a:spLocks noGrp="1"/>
          </p:cNvSpPr>
          <p:nvPr>
            <p:ph type="title"/>
          </p:nvPr>
        </p:nvSpPr>
        <p:spPr/>
        <p:txBody>
          <a:bodyPr/>
          <a:lstStyle/>
          <a:p>
            <a:r>
              <a:rPr lang="en-US" dirty="0"/>
              <a:t>Create a webpage as given</a:t>
            </a:r>
          </a:p>
        </p:txBody>
      </p:sp>
      <p:sp>
        <p:nvSpPr>
          <p:cNvPr id="3" name="Content Placeholder 2">
            <a:extLst>
              <a:ext uri="{FF2B5EF4-FFF2-40B4-BE49-F238E27FC236}">
                <a16:creationId xmlns:a16="http://schemas.microsoft.com/office/drawing/2014/main" id="{4CBF35AC-4A1B-1F71-C4A2-6A3E9AF2681F}"/>
              </a:ext>
            </a:extLst>
          </p:cNvPr>
          <p:cNvSpPr>
            <a:spLocks noGrp="1"/>
          </p:cNvSpPr>
          <p:nvPr>
            <p:ph idx="1"/>
          </p:nvPr>
        </p:nvSpPr>
        <p:spPr>
          <a:xfrm>
            <a:off x="838200" y="1825624"/>
            <a:ext cx="10515600" cy="5032375"/>
          </a:xfrm>
        </p:spPr>
        <p:txBody>
          <a:bodyPr>
            <a:normAutofit fontScale="92500" lnSpcReduction="20000"/>
          </a:bodyPr>
          <a:lstStyle/>
          <a:p>
            <a:pPr algn="just"/>
            <a:r>
              <a:rPr lang="en-US" sz="2400" dirty="0"/>
              <a:t>Design a website for Amrita College( any campus). </a:t>
            </a:r>
          </a:p>
          <a:p>
            <a:pPr algn="just"/>
            <a:r>
              <a:rPr lang="en-US" sz="2400" dirty="0"/>
              <a:t>There should be at least 5 web-pages present in the web-site. </a:t>
            </a:r>
          </a:p>
          <a:p>
            <a:pPr algn="just"/>
            <a:r>
              <a:rPr lang="en-US" sz="2400" dirty="0"/>
              <a:t>There should be:  One Home page that leads to other pages. The Home page should contain the name of the college as heading along with the college logo. </a:t>
            </a:r>
          </a:p>
          <a:p>
            <a:pPr algn="just"/>
            <a:r>
              <a:rPr lang="en-US" sz="2400" dirty="0"/>
              <a:t>There should be a tab with the following links:  Home;  Academics;  Admission;  Gallery.  There should be an appropriate description of the college on the home page.  One Academics page which contains a list of all the departments present in the college Arts, Science and Commerce. The list should be a nested list, with available courses mentioned under each department. There should be a minimum of two courses under each department, (for e.g. Computer Science and Mathematics under Science, English and Sociology under Arts and so on). Each Course entry in the list should be a HTML link that leads to a web-page totally dedicated to the course itself.  Each Course should have its own dedicated web-page. This page should contain a description about the course, a list of all the teachers taking the course and the timetable for that particular subject.  One gallery page that contains set of photos taken of the college and its students. Please note that each web-page in this website should have the same background Image/color. The looks of each page should be similar.</a:t>
            </a:r>
          </a:p>
        </p:txBody>
      </p:sp>
    </p:spTree>
    <p:extLst>
      <p:ext uri="{BB962C8B-B14F-4D97-AF65-F5344CB8AC3E}">
        <p14:creationId xmlns:p14="http://schemas.microsoft.com/office/powerpoint/2010/main" val="4254131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75787-27CA-C4B4-9DED-4923EF7DE981}"/>
              </a:ext>
            </a:extLst>
          </p:cNvPr>
          <p:cNvSpPr>
            <a:spLocks noGrp="1"/>
          </p:cNvSpPr>
          <p:nvPr>
            <p:ph type="title"/>
          </p:nvPr>
        </p:nvSpPr>
        <p:spPr>
          <a:xfrm>
            <a:off x="640080" y="2074363"/>
            <a:ext cx="3941752"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br>
              <a:rPr lang="en-US" sz="2600" kern="1200" dirty="0">
                <a:solidFill>
                  <a:schemeClr val="bg1"/>
                </a:solidFill>
                <a:latin typeface="+mj-lt"/>
                <a:ea typeface="+mj-ea"/>
                <a:cs typeface="+mj-cs"/>
              </a:rPr>
            </a:br>
            <a:r>
              <a:rPr lang="en-US" sz="2600" kern="1200" dirty="0">
                <a:solidFill>
                  <a:schemeClr val="bg1"/>
                </a:solidFill>
                <a:latin typeface="+mj-lt"/>
                <a:ea typeface="+mj-ea"/>
                <a:cs typeface="+mj-cs"/>
              </a:rPr>
              <a:t>a. Create the following form</a:t>
            </a:r>
          </a:p>
        </p:txBody>
      </p:sp>
      <p:pic>
        <p:nvPicPr>
          <p:cNvPr id="9" name="Content Placeholder 8" descr="A screenshot of a computer screen&#10;&#10;Description automatically generated">
            <a:extLst>
              <a:ext uri="{FF2B5EF4-FFF2-40B4-BE49-F238E27FC236}">
                <a16:creationId xmlns:a16="http://schemas.microsoft.com/office/drawing/2014/main" id="{EF2989FD-8D39-E9A2-F3CE-76C87FD1B0F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71000"/>
                    </a14:imgEffect>
                    <a14:imgEffect>
                      <a14:brightnessContrast bright="-22000" contrast="60000"/>
                    </a14:imgEffect>
                  </a14:imgLayer>
                </a14:imgProps>
              </a:ext>
            </a:extLst>
          </a:blip>
          <a:stretch>
            <a:fillRect/>
          </a:stretch>
        </p:blipFill>
        <p:spPr>
          <a:xfrm>
            <a:off x="6097930" y="961812"/>
            <a:ext cx="3069538" cy="4930987"/>
          </a:xfrm>
          <a:prstGeom prst="rect">
            <a:avLst/>
          </a:prstGeom>
        </p:spPr>
      </p:pic>
    </p:spTree>
    <p:extLst>
      <p:ext uri="{BB962C8B-B14F-4D97-AF65-F5344CB8AC3E}">
        <p14:creationId xmlns:p14="http://schemas.microsoft.com/office/powerpoint/2010/main" val="1909355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13E0-ABA3-CC0E-B19F-291754C9C2B6}"/>
              </a:ext>
            </a:extLst>
          </p:cNvPr>
          <p:cNvSpPr>
            <a:spLocks noGrp="1"/>
          </p:cNvSpPr>
          <p:nvPr>
            <p:ph type="title"/>
          </p:nvPr>
        </p:nvSpPr>
        <p:spPr/>
        <p:txBody>
          <a:bodyPr/>
          <a:lstStyle/>
          <a:p>
            <a:r>
              <a:rPr lang="en-US" dirty="0"/>
              <a:t>Send an email to your </a:t>
            </a:r>
            <a:r>
              <a:rPr lang="en-US" dirty="0" err="1"/>
              <a:t>gmail</a:t>
            </a:r>
            <a:r>
              <a:rPr lang="en-US" dirty="0"/>
              <a:t> without using any back end</a:t>
            </a:r>
          </a:p>
        </p:txBody>
      </p:sp>
      <p:pic>
        <p:nvPicPr>
          <p:cNvPr id="5" name="Content Placeholder 4">
            <a:extLst>
              <a:ext uri="{FF2B5EF4-FFF2-40B4-BE49-F238E27FC236}">
                <a16:creationId xmlns:a16="http://schemas.microsoft.com/office/drawing/2014/main" id="{96279F46-7D99-FCF8-D6DD-B77A734D23F0}"/>
              </a:ext>
            </a:extLst>
          </p:cNvPr>
          <p:cNvPicPr>
            <a:picLocks noGrp="1" noChangeAspect="1"/>
          </p:cNvPicPr>
          <p:nvPr>
            <p:ph idx="1"/>
          </p:nvPr>
        </p:nvPicPr>
        <p:blipFill>
          <a:blip r:embed="rId3"/>
          <a:stretch>
            <a:fillRect/>
          </a:stretch>
        </p:blipFill>
        <p:spPr>
          <a:xfrm>
            <a:off x="4119718" y="1754850"/>
            <a:ext cx="3602548" cy="3836129"/>
          </a:xfrm>
        </p:spPr>
      </p:pic>
    </p:spTree>
    <p:extLst>
      <p:ext uri="{BB962C8B-B14F-4D97-AF65-F5344CB8AC3E}">
        <p14:creationId xmlns:p14="http://schemas.microsoft.com/office/powerpoint/2010/main" val="32112182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5794F-4847-7268-41C6-DEA356FC9E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B2937B-FF8C-BF9B-CD14-20013EFF90D0}"/>
              </a:ext>
            </a:extLst>
          </p:cNvPr>
          <p:cNvSpPr>
            <a:spLocks noGrp="1"/>
          </p:cNvSpPr>
          <p:nvPr>
            <p:ph idx="1"/>
          </p:nvPr>
        </p:nvSpPr>
        <p:spPr/>
        <p:txBody>
          <a:bodyPr/>
          <a:lstStyle/>
          <a:p>
            <a:r>
              <a:rPr lang="en-US" dirty="0">
                <a:hlinkClick r:id="rId2"/>
              </a:rPr>
              <a:t>https://formsubmit.co/?utm_source=formsubmit.co&amp;utm_medium=site%20link&amp;utm_campaign=submission%20page</a:t>
            </a:r>
            <a:endParaRPr lang="en-US" dirty="0"/>
          </a:p>
          <a:p>
            <a:endParaRPr lang="en-US" dirty="0"/>
          </a:p>
          <a:p>
            <a:r>
              <a:rPr lang="en-US" dirty="0"/>
              <a:t>Include Captcha for sending a message</a:t>
            </a:r>
          </a:p>
        </p:txBody>
      </p:sp>
    </p:spTree>
    <p:extLst>
      <p:ext uri="{BB962C8B-B14F-4D97-AF65-F5344CB8AC3E}">
        <p14:creationId xmlns:p14="http://schemas.microsoft.com/office/powerpoint/2010/main" val="14883109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7CF40-A767-BAF9-3B83-C4D5FC7CA867}"/>
              </a:ext>
            </a:extLst>
          </p:cNvPr>
          <p:cNvSpPr>
            <a:spLocks noGrp="1"/>
          </p:cNvSpPr>
          <p:nvPr>
            <p:ph type="title"/>
          </p:nvPr>
        </p:nvSpPr>
        <p:spPr/>
        <p:txBody>
          <a:bodyPr/>
          <a:lstStyle/>
          <a:p>
            <a:r>
              <a:rPr lang="en-IN" dirty="0"/>
              <a:t>https://formspree.io/</a:t>
            </a:r>
          </a:p>
        </p:txBody>
      </p:sp>
      <p:pic>
        <p:nvPicPr>
          <p:cNvPr id="5" name="Content Placeholder 4">
            <a:extLst>
              <a:ext uri="{FF2B5EF4-FFF2-40B4-BE49-F238E27FC236}">
                <a16:creationId xmlns:a16="http://schemas.microsoft.com/office/drawing/2014/main" id="{36A59580-B695-1FD7-48B2-8586A5D7502E}"/>
              </a:ext>
            </a:extLst>
          </p:cNvPr>
          <p:cNvPicPr>
            <a:picLocks noGrp="1" noChangeAspect="1"/>
          </p:cNvPicPr>
          <p:nvPr>
            <p:ph idx="1"/>
          </p:nvPr>
        </p:nvPicPr>
        <p:blipFill>
          <a:blip r:embed="rId2"/>
          <a:stretch>
            <a:fillRect/>
          </a:stretch>
        </p:blipFill>
        <p:spPr>
          <a:xfrm>
            <a:off x="1168400" y="1507067"/>
            <a:ext cx="9736667" cy="5315806"/>
          </a:xfrm>
        </p:spPr>
      </p:pic>
    </p:spTree>
    <p:extLst>
      <p:ext uri="{BB962C8B-B14F-4D97-AF65-F5344CB8AC3E}">
        <p14:creationId xmlns:p14="http://schemas.microsoft.com/office/powerpoint/2010/main" val="23340965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AF35-A516-BD67-BB77-110422F08AD2}"/>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71587B5E-4EFF-9C09-DCA6-5CC8FE456BC5}"/>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forms</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form </a:t>
            </a:r>
            <a:r>
              <a:rPr kumimoji="0" lang="en-US" altLang="en-US" sz="1800" b="0" i="0" u="none" strike="noStrike" cap="none" normalizeH="0" baseline="0" dirty="0">
                <a:ln>
                  <a:noFill/>
                </a:ln>
                <a:solidFill>
                  <a:srgbClr val="174AD4"/>
                </a:solidFill>
                <a:effectLst/>
                <a:latin typeface="JetBrains Mono"/>
              </a:rPr>
              <a:t>action</a:t>
            </a:r>
            <a:r>
              <a:rPr kumimoji="0" lang="en-US" altLang="en-US" sz="1800" b="0" i="0" u="none" strike="noStrike" cap="none" normalizeH="0" baseline="0" dirty="0">
                <a:ln>
                  <a:noFill/>
                </a:ln>
                <a:solidFill>
                  <a:srgbClr val="067D17"/>
                </a:solidFill>
                <a:effectLst/>
                <a:latin typeface="JetBrains Mono"/>
              </a:rPr>
              <a:t>="https://formsubmit.co/dradhamadhavan@gmail.com" </a:t>
            </a:r>
            <a:r>
              <a:rPr kumimoji="0" lang="en-US" altLang="en-US" sz="1800" b="0" i="0" u="none" strike="noStrike" cap="none" normalizeH="0" baseline="0" dirty="0">
                <a:ln>
                  <a:noFill/>
                </a:ln>
                <a:solidFill>
                  <a:srgbClr val="174AD4"/>
                </a:solidFill>
                <a:effectLst/>
                <a:latin typeface="JetBrains Mono"/>
              </a:rPr>
              <a:t>method</a:t>
            </a:r>
            <a:r>
              <a:rPr kumimoji="0" lang="en-US" altLang="en-US" sz="1800" b="0" i="0" u="none" strike="noStrike" cap="none" normalizeH="0" baseline="0" dirty="0">
                <a:ln>
                  <a:noFill/>
                </a:ln>
                <a:solidFill>
                  <a:srgbClr val="067D17"/>
                </a:solidFill>
                <a:effectLst/>
                <a:latin typeface="JetBrains Mono"/>
              </a:rPr>
              <a:t>="POST"</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label </a:t>
            </a:r>
            <a:r>
              <a:rPr kumimoji="0" lang="en-US" altLang="en-US" sz="1800" b="0" i="0" u="none" strike="noStrike" cap="none" normalizeH="0" baseline="0" dirty="0">
                <a:ln>
                  <a:noFill/>
                </a:ln>
                <a:solidFill>
                  <a:srgbClr val="174AD4"/>
                </a:solidFill>
                <a:effectLst/>
                <a:latin typeface="JetBrains Mono"/>
              </a:rPr>
              <a:t>for</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fname</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&gt;First name:&lt;/</a:t>
            </a:r>
            <a:r>
              <a:rPr kumimoji="0" lang="en-US" altLang="en-US" sz="1800" b="0" i="0" u="none" strike="noStrike" cap="none" normalizeH="0" baseline="0" dirty="0">
                <a:ln>
                  <a:noFill/>
                </a:ln>
                <a:solidFill>
                  <a:srgbClr val="0033B3"/>
                </a:solidFill>
                <a:effectLst/>
                <a:latin typeface="JetBrains Mono"/>
              </a:rPr>
              <a:t>label</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input </a:t>
            </a:r>
            <a:r>
              <a:rPr kumimoji="0" lang="en-US" altLang="en-US" sz="1800" b="0" i="0" u="none" strike="noStrike" cap="none" normalizeH="0" baseline="0" dirty="0">
                <a:ln>
                  <a:noFill/>
                </a:ln>
                <a:solidFill>
                  <a:srgbClr val="174AD4"/>
                </a:solidFill>
                <a:effectLst/>
                <a:latin typeface="JetBrains Mono"/>
              </a:rPr>
              <a:t>type</a:t>
            </a:r>
            <a:r>
              <a:rPr kumimoji="0" lang="en-US" altLang="en-US" sz="1800" b="0" i="0" u="none" strike="noStrike" cap="none" normalizeH="0" baseline="0" dirty="0">
                <a:ln>
                  <a:noFill/>
                </a:ln>
                <a:solidFill>
                  <a:srgbClr val="067D17"/>
                </a:solidFill>
                <a:effectLst/>
                <a:latin typeface="JetBrains Mono"/>
              </a:rPr>
              <a:t>="text" </a:t>
            </a:r>
            <a:r>
              <a:rPr kumimoji="0" lang="en-US" altLang="en-US" sz="1800" b="0" i="0" u="none" strike="noStrike" cap="none" normalizeH="0" baseline="0" dirty="0">
                <a:ln>
                  <a:noFill/>
                </a:ln>
                <a:solidFill>
                  <a:srgbClr val="174AD4"/>
                </a:solidFill>
                <a:effectLst/>
                <a:latin typeface="JetBrains Mono"/>
              </a:rPr>
              <a:t>id</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fname</a:t>
            </a:r>
            <a:r>
              <a:rPr kumimoji="0" lang="en-US" altLang="en-US" sz="1800" b="0" i="0" u="none" strike="noStrike" cap="none" normalizeH="0" baseline="0" dirty="0">
                <a:ln>
                  <a:noFill/>
                </a:ln>
                <a:solidFill>
                  <a:srgbClr val="067D17"/>
                </a:solidFill>
                <a:effectLst/>
                <a:latin typeface="JetBrains Mono"/>
              </a:rPr>
              <a:t>" </a:t>
            </a:r>
            <a:r>
              <a:rPr kumimoji="0" lang="en-US" altLang="en-US" sz="1800" b="0" i="0" u="none" strike="noStrike" cap="none" normalizeH="0" baseline="0" dirty="0">
                <a:ln>
                  <a:noFill/>
                </a:ln>
                <a:solidFill>
                  <a:srgbClr val="174AD4"/>
                </a:solidFill>
                <a:effectLst/>
                <a:latin typeface="JetBrains Mono"/>
              </a:rPr>
              <a:t>name</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fname</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&gt;&lt;</a:t>
            </a:r>
            <a:r>
              <a:rPr kumimoji="0" lang="en-US" altLang="en-US" sz="1800" b="0" i="0" u="none" strike="noStrike" cap="none" normalizeH="0" baseline="0" dirty="0" err="1">
                <a:ln>
                  <a:noFill/>
                </a:ln>
                <a:solidFill>
                  <a:srgbClr val="0033B3"/>
                </a:solidFill>
                <a:effectLst/>
                <a:latin typeface="JetBrains Mono"/>
              </a:rPr>
              <a:t>br</a:t>
            </a:r>
            <a:r>
              <a:rPr kumimoji="0" lang="en-US" altLang="en-US" sz="1800" b="0" i="0" u="none" strike="noStrike" cap="none" normalizeH="0" baseline="0" dirty="0">
                <a:ln>
                  <a:noFill/>
                </a:ln>
                <a:solidFill>
                  <a:srgbClr val="080808"/>
                </a:solidFill>
                <a:effectLst/>
                <a:latin typeface="JetBrains Mono"/>
              </a:rPr>
              <a:t>&gt;&lt;</a:t>
            </a:r>
            <a:r>
              <a:rPr kumimoji="0" lang="en-US" altLang="en-US" sz="1800" b="0" i="0" u="none" strike="noStrike" cap="none" normalizeH="0" baseline="0" dirty="0" err="1">
                <a:ln>
                  <a:noFill/>
                </a:ln>
                <a:solidFill>
                  <a:srgbClr val="0033B3"/>
                </a:solidFill>
                <a:effectLst/>
                <a:latin typeface="JetBrains Mono"/>
              </a:rPr>
              <a:t>br</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label </a:t>
            </a:r>
            <a:r>
              <a:rPr kumimoji="0" lang="en-US" altLang="en-US" sz="1800" b="0" i="0" u="none" strike="noStrike" cap="none" normalizeH="0" baseline="0" dirty="0">
                <a:ln>
                  <a:noFill/>
                </a:ln>
                <a:solidFill>
                  <a:srgbClr val="174AD4"/>
                </a:solidFill>
                <a:effectLst/>
                <a:latin typeface="JetBrains Mono"/>
              </a:rPr>
              <a:t>for</a:t>
            </a:r>
            <a:r>
              <a:rPr kumimoji="0" lang="en-US" altLang="en-US" sz="1800" b="0" i="0" u="none" strike="noStrike" cap="none" normalizeH="0" baseline="0" dirty="0">
                <a:ln>
                  <a:noFill/>
                </a:ln>
                <a:solidFill>
                  <a:srgbClr val="067D17"/>
                </a:solidFill>
                <a:effectLst/>
                <a:latin typeface="JetBrains Mono"/>
              </a:rPr>
              <a:t>="email"</a:t>
            </a:r>
            <a:r>
              <a:rPr kumimoji="0" lang="en-US" altLang="en-US" sz="1800" b="0" i="0" u="none" strike="noStrike" cap="none" normalizeH="0" baseline="0" dirty="0">
                <a:ln>
                  <a:noFill/>
                </a:ln>
                <a:solidFill>
                  <a:srgbClr val="080808"/>
                </a:solidFill>
                <a:effectLst/>
                <a:latin typeface="JetBrains Mono"/>
              </a:rPr>
              <a:t>&gt;email&lt;/</a:t>
            </a:r>
            <a:r>
              <a:rPr kumimoji="0" lang="en-US" altLang="en-US" sz="1800" b="0" i="0" u="none" strike="noStrike" cap="none" normalizeH="0" baseline="0" dirty="0">
                <a:ln>
                  <a:noFill/>
                </a:ln>
                <a:solidFill>
                  <a:srgbClr val="0033B3"/>
                </a:solidFill>
                <a:effectLst/>
                <a:latin typeface="JetBrains Mono"/>
              </a:rPr>
              <a:t>label</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input </a:t>
            </a:r>
            <a:r>
              <a:rPr kumimoji="0" lang="en-US" altLang="en-US" sz="1800" b="0" i="0" u="none" strike="noStrike" cap="none" normalizeH="0" baseline="0" dirty="0">
                <a:ln>
                  <a:noFill/>
                </a:ln>
                <a:solidFill>
                  <a:srgbClr val="174AD4"/>
                </a:solidFill>
                <a:effectLst/>
                <a:latin typeface="JetBrains Mono"/>
              </a:rPr>
              <a:t>type</a:t>
            </a:r>
            <a:r>
              <a:rPr kumimoji="0" lang="en-US" altLang="en-US" sz="1800" b="0" i="0" u="none" strike="noStrike" cap="none" normalizeH="0" baseline="0" dirty="0">
                <a:ln>
                  <a:noFill/>
                </a:ln>
                <a:solidFill>
                  <a:srgbClr val="067D17"/>
                </a:solidFill>
                <a:effectLst/>
                <a:latin typeface="JetBrains Mono"/>
              </a:rPr>
              <a:t>="email" </a:t>
            </a:r>
            <a:r>
              <a:rPr kumimoji="0" lang="en-US" altLang="en-US" sz="1800" b="0" i="0" u="none" strike="noStrike" cap="none" normalizeH="0" baseline="0" dirty="0">
                <a:ln>
                  <a:noFill/>
                </a:ln>
                <a:solidFill>
                  <a:srgbClr val="174AD4"/>
                </a:solidFill>
                <a:effectLst/>
                <a:latin typeface="JetBrains Mono"/>
              </a:rPr>
              <a:t>id</a:t>
            </a:r>
            <a:r>
              <a:rPr kumimoji="0" lang="en-US" altLang="en-US" sz="1800" b="0" i="0" u="none" strike="noStrike" cap="none" normalizeH="0" baseline="0" dirty="0">
                <a:ln>
                  <a:noFill/>
                </a:ln>
                <a:solidFill>
                  <a:srgbClr val="067D17"/>
                </a:solidFill>
                <a:effectLst/>
                <a:latin typeface="JetBrains Mono"/>
              </a:rPr>
              <a:t>="email" </a:t>
            </a:r>
            <a:r>
              <a:rPr kumimoji="0" lang="en-US" altLang="en-US" sz="1800" b="0" i="0" u="none" strike="noStrike" cap="none" normalizeH="0" baseline="0" dirty="0">
                <a:ln>
                  <a:noFill/>
                </a:ln>
                <a:solidFill>
                  <a:srgbClr val="174AD4"/>
                </a:solidFill>
                <a:effectLst/>
                <a:latin typeface="JetBrains Mono"/>
              </a:rPr>
              <a:t>name</a:t>
            </a:r>
            <a:r>
              <a:rPr kumimoji="0" lang="en-US" altLang="en-US" sz="1800" b="0" i="0" u="none" strike="noStrike" cap="none" normalizeH="0" baseline="0" dirty="0">
                <a:ln>
                  <a:noFill/>
                </a:ln>
                <a:solidFill>
                  <a:srgbClr val="067D17"/>
                </a:solidFill>
                <a:effectLst/>
                <a:latin typeface="JetBrains Mono"/>
              </a:rPr>
              <a:t>="email"</a:t>
            </a:r>
            <a:r>
              <a:rPr kumimoji="0" lang="en-US" altLang="en-US" sz="1800" b="0" i="0" u="none" strike="noStrike" cap="none" normalizeH="0" baseline="0" dirty="0">
                <a:ln>
                  <a:noFill/>
                </a:ln>
                <a:solidFill>
                  <a:srgbClr val="080808"/>
                </a:solidFill>
                <a:effectLst/>
                <a:latin typeface="JetBrains Mono"/>
              </a:rPr>
              <a:t>&gt;&lt;</a:t>
            </a:r>
            <a:r>
              <a:rPr kumimoji="0" lang="en-US" altLang="en-US" sz="1800" b="0" i="0" u="none" strike="noStrike" cap="none" normalizeH="0" baseline="0" dirty="0" err="1">
                <a:ln>
                  <a:noFill/>
                </a:ln>
                <a:solidFill>
                  <a:srgbClr val="0033B3"/>
                </a:solidFill>
                <a:effectLst/>
                <a:latin typeface="JetBrains Mono"/>
              </a:rPr>
              <a:t>br</a:t>
            </a:r>
            <a:r>
              <a:rPr kumimoji="0" lang="en-US" altLang="en-US" sz="1800" b="0" i="0" u="none" strike="noStrike" cap="none" normalizeH="0" baseline="0" dirty="0">
                <a:ln>
                  <a:noFill/>
                </a:ln>
                <a:solidFill>
                  <a:srgbClr val="080808"/>
                </a:solidFill>
                <a:effectLst/>
                <a:latin typeface="JetBrains Mono"/>
              </a:rPr>
              <a:t>&gt;&lt;</a:t>
            </a:r>
            <a:r>
              <a:rPr kumimoji="0" lang="en-US" altLang="en-US" sz="1800" b="0" i="0" u="none" strike="noStrike" cap="none" normalizeH="0" baseline="0" dirty="0" err="1">
                <a:ln>
                  <a:noFill/>
                </a:ln>
                <a:solidFill>
                  <a:srgbClr val="0033B3"/>
                </a:solidFill>
                <a:effectLst/>
                <a:latin typeface="JetBrains Mono"/>
              </a:rPr>
              <a:t>br</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err="1">
                <a:ln>
                  <a:noFill/>
                </a:ln>
                <a:solidFill>
                  <a:srgbClr val="0033B3"/>
                </a:solidFill>
                <a:effectLst/>
                <a:latin typeface="JetBrains Mono"/>
              </a:rPr>
              <a:t>textarea</a:t>
            </a:r>
            <a:r>
              <a:rPr kumimoji="0" lang="en-US" altLang="en-US" sz="1800" b="0" i="0" u="none" strike="noStrike" cap="none" normalizeH="0" baseline="0" dirty="0">
                <a:ln>
                  <a:noFill/>
                </a:ln>
                <a:solidFill>
                  <a:srgbClr val="0033B3"/>
                </a:solidFill>
                <a:effectLst/>
                <a:latin typeface="JetBrains Mono"/>
              </a:rPr>
              <a:t> </a:t>
            </a:r>
            <a:r>
              <a:rPr kumimoji="0" lang="en-US" altLang="en-US" sz="1800" b="0" i="0" u="none" strike="noStrike" cap="none" normalizeH="0" baseline="0" dirty="0">
                <a:ln>
                  <a:noFill/>
                </a:ln>
                <a:solidFill>
                  <a:srgbClr val="174AD4"/>
                </a:solidFill>
                <a:effectLst/>
                <a:latin typeface="JetBrains Mono"/>
              </a:rPr>
              <a:t>name</a:t>
            </a:r>
            <a:r>
              <a:rPr kumimoji="0" lang="en-US" altLang="en-US" sz="1800" b="0" i="0" u="none" strike="noStrike" cap="none" normalizeH="0" baseline="0" dirty="0">
                <a:ln>
                  <a:noFill/>
                </a:ln>
                <a:solidFill>
                  <a:srgbClr val="067D17"/>
                </a:solidFill>
                <a:effectLst/>
                <a:latin typeface="JetBrains Mono"/>
              </a:rPr>
              <a:t>="message"</a:t>
            </a:r>
            <a:r>
              <a:rPr kumimoji="0" lang="en-US" altLang="en-US" sz="1800" b="0" i="0" u="none" strike="noStrike" cap="none" normalizeH="0" baseline="0" dirty="0">
                <a:ln>
                  <a:noFill/>
                </a:ln>
                <a:solidFill>
                  <a:srgbClr val="080808"/>
                </a:solidFill>
                <a:effectLst/>
                <a:latin typeface="JetBrains Mono"/>
              </a:rPr>
              <a:t>&gt; type here&lt;/</a:t>
            </a:r>
            <a:r>
              <a:rPr kumimoji="0" lang="en-US" altLang="en-US" sz="1800" b="0" i="0" u="none" strike="noStrike" cap="none" normalizeH="0" baseline="0" dirty="0" err="1">
                <a:ln>
                  <a:noFill/>
                </a:ln>
                <a:solidFill>
                  <a:srgbClr val="0033B3"/>
                </a:solidFill>
                <a:effectLst/>
                <a:latin typeface="JetBrains Mono"/>
              </a:rPr>
              <a:t>textarea</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&lt;</a:t>
            </a:r>
            <a:r>
              <a:rPr kumimoji="0" lang="en-US" altLang="en-US" sz="1800" b="0" i="0" u="none" strike="noStrike" cap="none" normalizeH="0" baseline="0" dirty="0">
                <a:ln>
                  <a:noFill/>
                </a:ln>
                <a:solidFill>
                  <a:srgbClr val="0033B3"/>
                </a:solidFill>
                <a:effectLst/>
                <a:latin typeface="JetBrains Mono"/>
              </a:rPr>
              <a:t>input </a:t>
            </a:r>
            <a:r>
              <a:rPr kumimoji="0" lang="en-US" altLang="en-US" sz="1800" b="0" i="0" u="none" strike="noStrike" cap="none" normalizeH="0" baseline="0" dirty="0">
                <a:ln>
                  <a:noFill/>
                </a:ln>
                <a:solidFill>
                  <a:srgbClr val="174AD4"/>
                </a:solidFill>
                <a:effectLst/>
                <a:latin typeface="JetBrains Mono"/>
              </a:rPr>
              <a:t>type</a:t>
            </a:r>
            <a:r>
              <a:rPr kumimoji="0" lang="en-US" altLang="en-US" sz="1800" b="0" i="0" u="none" strike="noStrike" cap="none" normalizeH="0" baseline="0" dirty="0">
                <a:ln>
                  <a:noFill/>
                </a:ln>
                <a:solidFill>
                  <a:srgbClr val="067D17"/>
                </a:solidFill>
                <a:effectLst/>
                <a:latin typeface="JetBrains Mono"/>
              </a:rPr>
              <a:t>="submit" </a:t>
            </a:r>
            <a:r>
              <a:rPr kumimoji="0" lang="en-US" altLang="en-US" sz="1800" b="0" i="0" u="none" strike="noStrike" cap="none" normalizeH="0" baseline="0" dirty="0">
                <a:ln>
                  <a:noFill/>
                </a:ln>
                <a:solidFill>
                  <a:srgbClr val="174AD4"/>
                </a:solidFill>
                <a:effectLst/>
                <a:latin typeface="JetBrains Mono"/>
              </a:rPr>
              <a:t>value</a:t>
            </a:r>
            <a:r>
              <a:rPr kumimoji="0" lang="en-US" altLang="en-US" sz="1800" b="0" i="0" u="none" strike="noStrike" cap="none" normalizeH="0" baseline="0" dirty="0">
                <a:ln>
                  <a:noFill/>
                </a:ln>
                <a:solidFill>
                  <a:srgbClr val="067D17"/>
                </a:solidFill>
                <a:effectLst/>
                <a:latin typeface="JetBrains Mono"/>
              </a:rPr>
              <a:t>="Submit"</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33B3"/>
                </a:solidFill>
                <a:effectLst/>
                <a:latin typeface="JetBrains Mono"/>
              </a:rPr>
              <a:t>form</a:t>
            </a:r>
            <a:r>
              <a:rPr kumimoji="0" lang="en-US" altLang="en-US" sz="1800" b="0" i="0" u="none" strike="noStrike" cap="none" normalizeH="0" baseline="0" dirty="0">
                <a:ln>
                  <a:noFill/>
                </a:ln>
                <a:solidFill>
                  <a:srgbClr val="080808"/>
                </a:solidFill>
                <a:effectLst/>
                <a:latin typeface="JetBrains Mono"/>
              </a:rPr>
              <a:t>&gt;</a:t>
            </a:r>
            <a:br>
              <a:rPr kumimoji="0" lang="en-US" altLang="en-US" sz="18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87194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AC9C-234C-87EC-29E3-90421BBC12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C5B145-1E1F-2D65-8F93-2487F01526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37533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9C0F1-2E8F-5F84-3AEF-4DCD8A43DB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CE38A2-4AB7-DB02-4665-9DBF335F41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0228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B5A2-C321-FD39-AC0C-726F073682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F9B60B-8756-A919-EC11-4FF16450C5C1}"/>
              </a:ext>
            </a:extLst>
          </p:cNvPr>
          <p:cNvSpPr>
            <a:spLocks noGrp="1"/>
          </p:cNvSpPr>
          <p:nvPr>
            <p:ph idx="1"/>
          </p:nvPr>
        </p:nvSpPr>
        <p:spPr/>
        <p:txBody>
          <a:bodyPr/>
          <a:lstStyle/>
          <a:p>
            <a:r>
              <a:rPr lang="en-US" dirty="0" err="1"/>
              <a:t>Github</a:t>
            </a:r>
            <a:r>
              <a:rPr lang="en-US" dirty="0"/>
              <a:t> git lab, big bucket</a:t>
            </a:r>
          </a:p>
        </p:txBody>
      </p:sp>
    </p:spTree>
    <p:extLst>
      <p:ext uri="{BB962C8B-B14F-4D97-AF65-F5344CB8AC3E}">
        <p14:creationId xmlns:p14="http://schemas.microsoft.com/office/powerpoint/2010/main" val="25190455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CBA3-680C-0A97-97B8-63B2C49793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7E520F-C12B-033D-6E2C-519F5A386032}"/>
              </a:ext>
            </a:extLst>
          </p:cNvPr>
          <p:cNvSpPr>
            <a:spLocks noGrp="1"/>
          </p:cNvSpPr>
          <p:nvPr>
            <p:ph idx="1"/>
          </p:nvPr>
        </p:nvSpPr>
        <p:spPr/>
        <p:txBody>
          <a:bodyPr/>
          <a:lstStyle/>
          <a:p>
            <a:r>
              <a:rPr lang="en-US" dirty="0"/>
              <a:t>https://www.mobindustry.net/services/web-app-development/</a:t>
            </a:r>
          </a:p>
        </p:txBody>
      </p:sp>
    </p:spTree>
    <p:extLst>
      <p:ext uri="{BB962C8B-B14F-4D97-AF65-F5344CB8AC3E}">
        <p14:creationId xmlns:p14="http://schemas.microsoft.com/office/powerpoint/2010/main" val="218039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196-8B43-2535-F3B6-D5CB532B665A}"/>
              </a:ext>
            </a:extLst>
          </p:cNvPr>
          <p:cNvSpPr>
            <a:spLocks noGrp="1"/>
          </p:cNvSpPr>
          <p:nvPr>
            <p:ph type="title"/>
          </p:nvPr>
        </p:nvSpPr>
        <p:spPr/>
        <p:txBody>
          <a:bodyPr/>
          <a:lstStyle/>
          <a:p>
            <a:r>
              <a:rPr lang="en-US" dirty="0"/>
              <a:t>Web page access</a:t>
            </a:r>
          </a:p>
        </p:txBody>
      </p:sp>
      <p:sp>
        <p:nvSpPr>
          <p:cNvPr id="3" name="Content Placeholder 2">
            <a:extLst>
              <a:ext uri="{FF2B5EF4-FFF2-40B4-BE49-F238E27FC236}">
                <a16:creationId xmlns:a16="http://schemas.microsoft.com/office/drawing/2014/main" id="{590258EF-BBE6-2490-7CA5-D498E815BA7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EEDE59-71FB-6407-5048-0603A8FA95A1}"/>
              </a:ext>
            </a:extLst>
          </p:cNvPr>
          <p:cNvPicPr>
            <a:picLocks noChangeAspect="1"/>
          </p:cNvPicPr>
          <p:nvPr/>
        </p:nvPicPr>
        <p:blipFill>
          <a:blip r:embed="rId2"/>
          <a:stretch>
            <a:fillRect/>
          </a:stretch>
        </p:blipFill>
        <p:spPr>
          <a:xfrm>
            <a:off x="1781243" y="1855711"/>
            <a:ext cx="6835138" cy="3737809"/>
          </a:xfrm>
          <a:prstGeom prst="rect">
            <a:avLst/>
          </a:prstGeom>
        </p:spPr>
      </p:pic>
    </p:spTree>
    <p:extLst>
      <p:ext uri="{BB962C8B-B14F-4D97-AF65-F5344CB8AC3E}">
        <p14:creationId xmlns:p14="http://schemas.microsoft.com/office/powerpoint/2010/main" val="20735218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9D65-5B8C-158B-41A6-6B33DB23DC5A}"/>
              </a:ext>
            </a:extLst>
          </p:cNvPr>
          <p:cNvSpPr>
            <a:spLocks noGrp="1"/>
          </p:cNvSpPr>
          <p:nvPr>
            <p:ph type="title"/>
          </p:nvPr>
        </p:nvSpPr>
        <p:spPr/>
        <p:txBody>
          <a:bodyPr>
            <a:normAutofit fontScale="90000"/>
          </a:bodyPr>
          <a:lstStyle/>
          <a:p>
            <a:r>
              <a:rPr lang="en-US" dirty="0"/>
              <a:t>https://patriciasdesignsite.wordpress.com/2015/02/19/the-difference-between-html-css-javascript-and-php-languages/</a:t>
            </a:r>
          </a:p>
        </p:txBody>
      </p:sp>
      <p:sp>
        <p:nvSpPr>
          <p:cNvPr id="3" name="Content Placeholder 2">
            <a:extLst>
              <a:ext uri="{FF2B5EF4-FFF2-40B4-BE49-F238E27FC236}">
                <a16:creationId xmlns:a16="http://schemas.microsoft.com/office/drawing/2014/main" id="{BA8E830B-D83A-1AE3-F378-8839D90614A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E570A0B-2DB6-74FD-53BF-1C028899A05A}"/>
              </a:ext>
            </a:extLst>
          </p:cNvPr>
          <p:cNvPicPr>
            <a:picLocks noChangeAspect="1"/>
          </p:cNvPicPr>
          <p:nvPr/>
        </p:nvPicPr>
        <p:blipFill>
          <a:blip r:embed="rId2"/>
          <a:stretch>
            <a:fillRect/>
          </a:stretch>
        </p:blipFill>
        <p:spPr>
          <a:xfrm>
            <a:off x="3699754" y="2188544"/>
            <a:ext cx="5570703" cy="4115157"/>
          </a:xfrm>
          <a:prstGeom prst="rect">
            <a:avLst/>
          </a:prstGeom>
        </p:spPr>
      </p:pic>
    </p:spTree>
    <p:extLst>
      <p:ext uri="{BB962C8B-B14F-4D97-AF65-F5344CB8AC3E}">
        <p14:creationId xmlns:p14="http://schemas.microsoft.com/office/powerpoint/2010/main" val="795257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8797-28E2-BD1B-CA97-3F7EFC123B63}"/>
              </a:ext>
            </a:extLst>
          </p:cNvPr>
          <p:cNvSpPr>
            <a:spLocks noGrp="1"/>
          </p:cNvSpPr>
          <p:nvPr>
            <p:ph type="title"/>
          </p:nvPr>
        </p:nvSpPr>
        <p:spPr/>
        <p:txBody>
          <a:bodyPr/>
          <a:lstStyle/>
          <a:p>
            <a:r>
              <a:rPr lang="en-US" dirty="0"/>
              <a:t>Web page access</a:t>
            </a:r>
          </a:p>
        </p:txBody>
      </p:sp>
      <p:sp>
        <p:nvSpPr>
          <p:cNvPr id="3" name="Content Placeholder 2">
            <a:extLst>
              <a:ext uri="{FF2B5EF4-FFF2-40B4-BE49-F238E27FC236}">
                <a16:creationId xmlns:a16="http://schemas.microsoft.com/office/drawing/2014/main" id="{5E965E2C-0F4C-4F33-983B-305DE14AF205}"/>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B4C7AC4-7F2C-78B1-D1C9-B60653BBDEC6}"/>
              </a:ext>
            </a:extLst>
          </p:cNvPr>
          <p:cNvPicPr>
            <a:picLocks noChangeAspect="1"/>
          </p:cNvPicPr>
          <p:nvPr/>
        </p:nvPicPr>
        <p:blipFill>
          <a:blip r:embed="rId2"/>
          <a:stretch>
            <a:fillRect/>
          </a:stretch>
        </p:blipFill>
        <p:spPr>
          <a:xfrm>
            <a:off x="1779024" y="1804947"/>
            <a:ext cx="6401415" cy="3867007"/>
          </a:xfrm>
          <a:prstGeom prst="rect">
            <a:avLst/>
          </a:prstGeom>
        </p:spPr>
      </p:pic>
    </p:spTree>
    <p:extLst>
      <p:ext uri="{BB962C8B-B14F-4D97-AF65-F5344CB8AC3E}">
        <p14:creationId xmlns:p14="http://schemas.microsoft.com/office/powerpoint/2010/main" val="2349674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66E6-946E-4637-6A15-FC88783D16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F212BD-81B8-6273-1EB5-19D64B7C65BC}"/>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401D3C4-78B5-218B-92F2-0EEEEDCB6E48}"/>
              </a:ext>
            </a:extLst>
          </p:cNvPr>
          <p:cNvPicPr>
            <a:picLocks noChangeAspect="1"/>
          </p:cNvPicPr>
          <p:nvPr/>
        </p:nvPicPr>
        <p:blipFill>
          <a:blip r:embed="rId2"/>
          <a:stretch>
            <a:fillRect/>
          </a:stretch>
        </p:blipFill>
        <p:spPr>
          <a:xfrm>
            <a:off x="1791540" y="1853988"/>
            <a:ext cx="6064433" cy="3621644"/>
          </a:xfrm>
          <a:prstGeom prst="rect">
            <a:avLst/>
          </a:prstGeom>
        </p:spPr>
      </p:pic>
    </p:spTree>
    <p:extLst>
      <p:ext uri="{BB962C8B-B14F-4D97-AF65-F5344CB8AC3E}">
        <p14:creationId xmlns:p14="http://schemas.microsoft.com/office/powerpoint/2010/main" val="1059629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12885</TotalTime>
  <Words>3366</Words>
  <Application>Microsoft Office PowerPoint</Application>
  <PresentationFormat>Widescreen</PresentationFormat>
  <Paragraphs>344</Paragraphs>
  <Slides>70</Slides>
  <Notes>11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70</vt:i4>
      </vt:variant>
    </vt:vector>
  </HeadingPairs>
  <TitlesOfParts>
    <vt:vector size="88" baseType="lpstr">
      <vt:lpstr>ADLaM Display</vt:lpstr>
      <vt:lpstr>-apple-system</vt:lpstr>
      <vt:lpstr>Arial</vt:lpstr>
      <vt:lpstr>Arial</vt:lpstr>
      <vt:lpstr>Calibri</vt:lpstr>
      <vt:lpstr>Calibri  </vt:lpstr>
      <vt:lpstr>Calibri Light</vt:lpstr>
      <vt:lpstr>Cambria Math</vt:lpstr>
      <vt:lpstr>Consolas</vt:lpstr>
      <vt:lpstr>Garamond</vt:lpstr>
      <vt:lpstr>Inter</vt:lpstr>
      <vt:lpstr>JetBrains Mono</vt:lpstr>
      <vt:lpstr>Nunito</vt:lpstr>
      <vt:lpstr>Symbol</vt:lpstr>
      <vt:lpstr>Times New Roman</vt:lpstr>
      <vt:lpstr>Verdana</vt:lpstr>
      <vt:lpstr>Wingdings</vt:lpstr>
      <vt:lpstr>Office Theme</vt:lpstr>
      <vt:lpstr>FRONT END DEVELOPMENT</vt:lpstr>
      <vt:lpstr>How the web works</vt:lpstr>
      <vt:lpstr>PowerPoint Presentation</vt:lpstr>
      <vt:lpstr>Client Constructs DOM from the html</vt:lpstr>
      <vt:lpstr>Index, html references other pages</vt:lpstr>
      <vt:lpstr>Render the webpage</vt:lpstr>
      <vt:lpstr>Web page access</vt:lpstr>
      <vt:lpstr>Web page access</vt:lpstr>
      <vt:lpstr>PowerPoint Presentation</vt:lpstr>
      <vt:lpstr>PowerPoint Presentation</vt:lpstr>
      <vt:lpstr>HTTP vs HTTPS</vt:lpstr>
      <vt:lpstr>Try and check in browser</vt:lpstr>
      <vt:lpstr>PowerPoint Presentation</vt:lpstr>
      <vt:lpstr>PowerPoint Presentation</vt:lpstr>
      <vt:lpstr>Web page development</vt:lpstr>
      <vt:lpstr>Front end Languages</vt:lpstr>
      <vt:lpstr>HTML</vt:lpstr>
      <vt:lpstr>Words to remember</vt:lpstr>
      <vt:lpstr>Element?</vt:lpstr>
      <vt:lpstr>4 basic elements of a Webpage</vt:lpstr>
      <vt:lpstr>Basic elements</vt:lpstr>
      <vt:lpstr>A Simple HTML File – ex1.html</vt:lpstr>
      <vt:lpstr>PowerPoint Presentation</vt:lpstr>
      <vt:lpstr>PowerPoint Presentation</vt:lpstr>
      <vt:lpstr>Attributes</vt:lpstr>
      <vt:lpstr>Common features </vt:lpstr>
      <vt:lpstr>HTML Headings</vt:lpstr>
      <vt:lpstr>HTML Paragraphs</vt:lpstr>
      <vt:lpstr>Line Breaks, Horizantal rule, Preformatted text</vt:lpstr>
      <vt:lpstr>Deeper into HTML elements</vt:lpstr>
      <vt:lpstr>Classification of HTML elements</vt:lpstr>
      <vt:lpstr>Document’s metadata</vt:lpstr>
      <vt:lpstr>PowerPoint Presentation</vt:lpstr>
      <vt:lpstr>Sectioning root </vt:lpstr>
      <vt:lpstr>Content Sectioning</vt:lpstr>
      <vt:lpstr>PowerPoint Presentation</vt:lpstr>
      <vt:lpstr>Text Content</vt:lpstr>
      <vt:lpstr>Inline Text Semantics</vt:lpstr>
      <vt:lpstr>Image and Multimedia</vt:lpstr>
      <vt:lpstr>Table tags etc.</vt:lpstr>
      <vt:lpstr>forms tags</vt:lpstr>
      <vt:lpstr>PowerPoint Presentation</vt:lpstr>
      <vt:lpstr>form tag</vt:lpstr>
      <vt:lpstr>Form tag - eg</vt:lpstr>
      <vt:lpstr>Input tag</vt:lpstr>
      <vt:lpstr>Eg : input tag</vt:lpstr>
      <vt:lpstr>Label tag</vt:lpstr>
      <vt:lpstr>Label tag - eg</vt:lpstr>
      <vt:lpstr>Buttons – not a tag</vt:lpstr>
      <vt:lpstr>&lt;button&gt; tag</vt:lpstr>
      <vt:lpstr>Button tag eg</vt:lpstr>
      <vt:lpstr>Checkbox – not a tag</vt:lpstr>
      <vt:lpstr>Radio buttons</vt:lpstr>
      <vt:lpstr>Menu – select tag</vt:lpstr>
      <vt:lpstr>Menu - eg</vt:lpstr>
      <vt:lpstr>Datalist tag vs Select tag</vt:lpstr>
      <vt:lpstr>Datalist- eg</vt:lpstr>
      <vt:lpstr>Div tag ?</vt:lpstr>
      <vt:lpstr>Lab exercises</vt:lpstr>
      <vt:lpstr>Create a webpage as given</vt:lpstr>
      <vt:lpstr> a. Create the following form</vt:lpstr>
      <vt:lpstr>Send an email to your gmail without using any back end</vt:lpstr>
      <vt:lpstr>PowerPoint Presentation</vt:lpstr>
      <vt:lpstr>https://formspree.io/</vt:lpstr>
      <vt:lpstr>PowerPoint Presentation</vt:lpstr>
      <vt:lpstr>PowerPoint Presentation</vt:lpstr>
      <vt:lpstr>PowerPoint Presentation</vt:lpstr>
      <vt:lpstr>PowerPoint Presentation</vt:lpstr>
      <vt:lpstr>PowerPoint Presentation</vt:lpstr>
      <vt:lpstr>https://patriciasdesignsite.wordpress.com/2015/02/19/the-difference-between-html-css-javascript-and-php-languages/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RADHA D</dc:creator>
  <cp:lastModifiedBy>GURUPRIYA</cp:lastModifiedBy>
  <cp:revision>30</cp:revision>
  <dcterms:created xsi:type="dcterms:W3CDTF">2023-08-14T10:22:51Z</dcterms:created>
  <dcterms:modified xsi:type="dcterms:W3CDTF">2025-07-11T08:06:56Z</dcterms:modified>
</cp:coreProperties>
</file>