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86" r:id="rId3"/>
    <p:sldId id="257" r:id="rId4"/>
    <p:sldId id="260" r:id="rId5"/>
    <p:sldId id="259" r:id="rId6"/>
    <p:sldId id="261" r:id="rId7"/>
    <p:sldId id="262" r:id="rId8"/>
    <p:sldId id="284" r:id="rId9"/>
    <p:sldId id="263" r:id="rId10"/>
    <p:sldId id="264" r:id="rId11"/>
    <p:sldId id="299" r:id="rId12"/>
    <p:sldId id="265" r:id="rId13"/>
    <p:sldId id="301" r:id="rId14"/>
    <p:sldId id="266" r:id="rId15"/>
    <p:sldId id="275" r:id="rId16"/>
    <p:sldId id="267" r:id="rId17"/>
    <p:sldId id="306" r:id="rId18"/>
    <p:sldId id="305" r:id="rId19"/>
    <p:sldId id="304" r:id="rId20"/>
    <p:sldId id="297" r:id="rId21"/>
    <p:sldId id="269" r:id="rId22"/>
    <p:sldId id="268" r:id="rId23"/>
    <p:sldId id="270" r:id="rId24"/>
    <p:sldId id="271" r:id="rId25"/>
    <p:sldId id="272" r:id="rId26"/>
    <p:sldId id="273" r:id="rId27"/>
    <p:sldId id="274" r:id="rId28"/>
    <p:sldId id="285" r:id="rId29"/>
    <p:sldId id="279" r:id="rId30"/>
    <p:sldId id="307" r:id="rId31"/>
    <p:sldId id="281" r:id="rId32"/>
    <p:sldId id="280" r:id="rId33"/>
    <p:sldId id="276" r:id="rId34"/>
    <p:sldId id="277" r:id="rId35"/>
    <p:sldId id="278" r:id="rId36"/>
    <p:sldId id="282" r:id="rId37"/>
    <p:sldId id="283" r:id="rId38"/>
    <p:sldId id="287" r:id="rId39"/>
    <p:sldId id="288" r:id="rId40"/>
    <p:sldId id="289" r:id="rId41"/>
    <p:sldId id="290" r:id="rId42"/>
    <p:sldId id="291" r:id="rId43"/>
    <p:sldId id="292" r:id="rId44"/>
    <p:sldId id="293" r:id="rId45"/>
    <p:sldId id="294" r:id="rId46"/>
    <p:sldId id="29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FEF88-0185-4E1E-A309-435F45436A54}" type="datetimeFigureOut">
              <a:rPr lang="en-IN" smtClean="0"/>
              <a:t>15-07-2025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45C9D5-70BF-4D79-BB00-CCE0EBB7F703}" type="slidenum">
              <a:rPr lang="en-IN" smtClean="0"/>
              <a:t>‹#›</a:t>
            </a:fld>
            <a:endParaRPr lang="en-IN"/>
          </a:p>
        </p:txBody>
      </p:sp>
    </p:spTree>
    <p:extLst>
      <p:ext uri="{BB962C8B-B14F-4D97-AF65-F5344CB8AC3E}">
        <p14:creationId xmlns:p14="http://schemas.microsoft.com/office/powerpoint/2010/main" val="1617871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45C9D5-70BF-4D79-BB00-CCE0EBB7F703}" type="slidenum">
              <a:rPr lang="en-IN" smtClean="0"/>
              <a:t>16</a:t>
            </a:fld>
            <a:endParaRPr lang="en-IN"/>
          </a:p>
        </p:txBody>
      </p:sp>
    </p:spTree>
    <p:extLst>
      <p:ext uri="{BB962C8B-B14F-4D97-AF65-F5344CB8AC3E}">
        <p14:creationId xmlns:p14="http://schemas.microsoft.com/office/powerpoint/2010/main" val="1349713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2A95B-C5B7-D924-7CB1-EC938645DC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6EAC3C7-8085-4E10-4044-FD2BBA79B7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3A11A6-EB60-6752-AA1B-CA8BCD066966}"/>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5" name="Footer Placeholder 4">
            <a:extLst>
              <a:ext uri="{FF2B5EF4-FFF2-40B4-BE49-F238E27FC236}">
                <a16:creationId xmlns:a16="http://schemas.microsoft.com/office/drawing/2014/main" id="{3FD43450-67FD-706A-7BB1-105C1B9AA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C2620-2146-9D5D-176A-66383A49D9EE}"/>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688956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2453A-191E-6D5F-926F-1D02231421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29E7BC-4FE0-6FBB-56A3-4F625BC6A7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82180-A21B-D779-622C-F88A71B08732}"/>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5" name="Footer Placeholder 4">
            <a:extLst>
              <a:ext uri="{FF2B5EF4-FFF2-40B4-BE49-F238E27FC236}">
                <a16:creationId xmlns:a16="http://schemas.microsoft.com/office/drawing/2014/main" id="{588D79B8-0613-82CF-1976-D70526ACA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63BE3C-1C43-1BFB-56D6-ABBF8B1F8C60}"/>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1100936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19A7C0-4F0F-23C5-A5A6-E5D1D495DE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F8C6AA8-156C-FD0E-60C9-5757513525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7FB171-8B62-7CCF-4E7E-5C81A7774554}"/>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5" name="Footer Placeholder 4">
            <a:extLst>
              <a:ext uri="{FF2B5EF4-FFF2-40B4-BE49-F238E27FC236}">
                <a16:creationId xmlns:a16="http://schemas.microsoft.com/office/drawing/2014/main" id="{AFF068DD-6717-5BAC-C026-A48948AAA1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6C517-3426-7716-8C85-24D1BA4B4021}"/>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153967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8945-75C7-6240-7B6A-1CEBDD2441CE}"/>
              </a:ext>
            </a:extLst>
          </p:cNvPr>
          <p:cNvSpPr>
            <a:spLocks noGrp="1"/>
          </p:cNvSpPr>
          <p:nvPr>
            <p:ph type="title"/>
          </p:nvPr>
        </p:nvSpPr>
        <p:spPr/>
        <p:txBody>
          <a:bodyPr/>
          <a:lstStyle>
            <a:lvl1pPr>
              <a:defRPr>
                <a:latin typeface="ADLaM Display" panose="02010000000000000000" pitchFamily="2" charset="0"/>
                <a:ea typeface="ADLaM Display" panose="02010000000000000000" pitchFamily="2" charset="0"/>
                <a:cs typeface="ADLaM Display" panose="02010000000000000000" pitchFamily="2"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FB164FD9-A327-B1DD-3611-0CC415F1EA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5FA61-D15C-9FDC-C7D0-72D32D5D5875}"/>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5" name="Footer Placeholder 4">
            <a:extLst>
              <a:ext uri="{FF2B5EF4-FFF2-40B4-BE49-F238E27FC236}">
                <a16:creationId xmlns:a16="http://schemas.microsoft.com/office/drawing/2014/main" id="{2F726D63-DCB5-8787-B6C8-19F29BD42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CE4DE-DB7E-3AAF-CB4A-1A83B68C8897}"/>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1532101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EB2E-CD27-7C63-6E95-E5848B6DCA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139277-124C-98F6-E048-6063DB4550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991C10-6437-C5E0-5D81-C2E883FBEA1F}"/>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5" name="Footer Placeholder 4">
            <a:extLst>
              <a:ext uri="{FF2B5EF4-FFF2-40B4-BE49-F238E27FC236}">
                <a16:creationId xmlns:a16="http://schemas.microsoft.com/office/drawing/2014/main" id="{71E9DAF5-209C-0501-AC0C-08EB0BA897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EDBCF-48D3-ACD4-68B6-27A434AE8D2C}"/>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134755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C42F5-314F-633B-720B-B74104C3E3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3DC35-7B95-8B77-890B-710A7F45E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4892D-59A3-C90B-8E4F-8F3857A1C9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59D3B9-1EE6-981E-AA06-4CAD51996471}"/>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6" name="Footer Placeholder 5">
            <a:extLst>
              <a:ext uri="{FF2B5EF4-FFF2-40B4-BE49-F238E27FC236}">
                <a16:creationId xmlns:a16="http://schemas.microsoft.com/office/drawing/2014/main" id="{CBFBBE42-351A-3797-BD89-E2969AE58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1AC58E-6F04-7182-FDC4-7FD6E41FFE85}"/>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351937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0F5E2-8CAD-FBE2-030A-83C8B81A84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84F5F6-7446-F82E-3CC8-4DDDB3974B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3B6D29-A96C-5816-1500-7DBD7FF793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761AD0-093E-CADE-1285-CB13CC8B4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91BA2D-B42E-3113-301A-A404309E51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1D9252-2986-CAF8-B34A-68B6E4A2F456}"/>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8" name="Footer Placeholder 7">
            <a:extLst>
              <a:ext uri="{FF2B5EF4-FFF2-40B4-BE49-F238E27FC236}">
                <a16:creationId xmlns:a16="http://schemas.microsoft.com/office/drawing/2014/main" id="{78EF3807-4AE1-9AAD-637F-C07CC89D28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FA0DF8-0817-8262-ED45-6CE03CA6CE24}"/>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3673561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B275-B232-898A-4AEE-BFA2B4CFD8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590A38-236F-C40E-497D-E30F8BCB2C5C}"/>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4" name="Footer Placeholder 3">
            <a:extLst>
              <a:ext uri="{FF2B5EF4-FFF2-40B4-BE49-F238E27FC236}">
                <a16:creationId xmlns:a16="http://schemas.microsoft.com/office/drawing/2014/main" id="{C59E3BD1-5EDC-F212-96D6-B0DBB3EA0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BA23CA-2FB5-C41E-39F4-BBFCB91A779E}"/>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20399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257BDC-D808-9152-307D-46D285F98152}"/>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3" name="Footer Placeholder 2">
            <a:extLst>
              <a:ext uri="{FF2B5EF4-FFF2-40B4-BE49-F238E27FC236}">
                <a16:creationId xmlns:a16="http://schemas.microsoft.com/office/drawing/2014/main" id="{98A3F1DE-C1F8-0CF1-6ECC-E2C61F945E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0B09C-35FD-76A6-FE2D-5053D33C0C0B}"/>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28870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06A5D-306C-F1FA-8316-3B1854768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2288C8-6704-8652-A9B5-6FF8D25D4C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5BC021-AD01-8E25-B242-C554AB1E8B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99FAE4-CAE8-4AE3-2516-12CAE583B5A6}"/>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6" name="Footer Placeholder 5">
            <a:extLst>
              <a:ext uri="{FF2B5EF4-FFF2-40B4-BE49-F238E27FC236}">
                <a16:creationId xmlns:a16="http://schemas.microsoft.com/office/drawing/2014/main" id="{E06321FB-5A31-AC20-4AA4-2CC9C0306B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8EE47-C470-5A42-35FD-39E07C9E3087}"/>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1265704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55DDE-20B8-F0BE-400D-E1F2158A9C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92E92F-C7E1-C41C-41E7-16CA12117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87856F-3C2A-5776-2C43-8EC2FA9E8A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7CEAE-3DE6-7D2C-5CE3-00261CBA12F2}"/>
              </a:ext>
            </a:extLst>
          </p:cNvPr>
          <p:cNvSpPr>
            <a:spLocks noGrp="1"/>
          </p:cNvSpPr>
          <p:nvPr>
            <p:ph type="dt" sz="half" idx="10"/>
          </p:nvPr>
        </p:nvSpPr>
        <p:spPr/>
        <p:txBody>
          <a:bodyPr/>
          <a:lstStyle/>
          <a:p>
            <a:fld id="{F86D7F47-6A3C-4337-AECF-EC429F061D57}" type="datetimeFigureOut">
              <a:rPr lang="en-US" smtClean="0"/>
              <a:t>7/15/2025</a:t>
            </a:fld>
            <a:endParaRPr lang="en-US"/>
          </a:p>
        </p:txBody>
      </p:sp>
      <p:sp>
        <p:nvSpPr>
          <p:cNvPr id="6" name="Footer Placeholder 5">
            <a:extLst>
              <a:ext uri="{FF2B5EF4-FFF2-40B4-BE49-F238E27FC236}">
                <a16:creationId xmlns:a16="http://schemas.microsoft.com/office/drawing/2014/main" id="{6B8CC142-2172-E2DA-7983-74F1D0B372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55FC02-DBBC-DD1A-97E4-9C01A7E033DC}"/>
              </a:ext>
            </a:extLst>
          </p:cNvPr>
          <p:cNvSpPr>
            <a:spLocks noGrp="1"/>
          </p:cNvSpPr>
          <p:nvPr>
            <p:ph type="sldNum" sz="quarter" idx="12"/>
          </p:nvPr>
        </p:nvSpPr>
        <p:spPr/>
        <p:txBody>
          <a:bodyPr/>
          <a:lstStyle/>
          <a:p>
            <a:fld id="{D20AB6C4-A22C-46A9-858D-6854F42C4968}" type="slidenum">
              <a:rPr lang="en-US" smtClean="0"/>
              <a:t>‹#›</a:t>
            </a:fld>
            <a:endParaRPr lang="en-US"/>
          </a:p>
        </p:txBody>
      </p:sp>
    </p:spTree>
    <p:extLst>
      <p:ext uri="{BB962C8B-B14F-4D97-AF65-F5344CB8AC3E}">
        <p14:creationId xmlns:p14="http://schemas.microsoft.com/office/powerpoint/2010/main" val="2899076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0B8C07-A9B2-1ED6-FC96-F85F4290C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A9C69F-A6D2-306E-9FB4-978F77812F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B16306-54D0-50B2-AAB0-8A504731F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6D7F47-6A3C-4337-AECF-EC429F061D57}" type="datetimeFigureOut">
              <a:rPr lang="en-US" smtClean="0"/>
              <a:t>7/15/2025</a:t>
            </a:fld>
            <a:endParaRPr lang="en-US"/>
          </a:p>
        </p:txBody>
      </p:sp>
      <p:sp>
        <p:nvSpPr>
          <p:cNvPr id="5" name="Footer Placeholder 4">
            <a:extLst>
              <a:ext uri="{FF2B5EF4-FFF2-40B4-BE49-F238E27FC236}">
                <a16:creationId xmlns:a16="http://schemas.microsoft.com/office/drawing/2014/main" id="{06FA37C0-E6A0-DDAA-6CDE-E047F687FF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CE8387-151B-F55C-89F7-18B4FEF22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AB6C4-A22C-46A9-858D-6854F42C4968}" type="slidenum">
              <a:rPr lang="en-US" smtClean="0"/>
              <a:t>‹#›</a:t>
            </a:fld>
            <a:endParaRPr lang="en-US"/>
          </a:p>
        </p:txBody>
      </p:sp>
    </p:spTree>
    <p:extLst>
      <p:ext uri="{BB962C8B-B14F-4D97-AF65-F5344CB8AC3E}">
        <p14:creationId xmlns:p14="http://schemas.microsoft.com/office/powerpoint/2010/main" val="1079982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156F-03FF-7F4C-8722-9EB4ABAD6B08}"/>
              </a:ext>
            </a:extLst>
          </p:cNvPr>
          <p:cNvSpPr>
            <a:spLocks noGrp="1"/>
          </p:cNvSpPr>
          <p:nvPr>
            <p:ph type="ctr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CSS</a:t>
            </a:r>
          </a:p>
        </p:txBody>
      </p:sp>
      <p:sp>
        <p:nvSpPr>
          <p:cNvPr id="3" name="Subtitle 2">
            <a:extLst>
              <a:ext uri="{FF2B5EF4-FFF2-40B4-BE49-F238E27FC236}">
                <a16:creationId xmlns:a16="http://schemas.microsoft.com/office/drawing/2014/main" id="{BF6F587A-8450-EC01-3339-12FA48B80942}"/>
              </a:ext>
            </a:extLst>
          </p:cNvPr>
          <p:cNvSpPr>
            <a:spLocks noGrp="1"/>
          </p:cNvSpPr>
          <p:nvPr>
            <p:ph type="subTitle" idx="1"/>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Cascading Style Sheets</a:t>
            </a:r>
          </a:p>
        </p:txBody>
      </p:sp>
    </p:spTree>
    <p:extLst>
      <p:ext uri="{BB962C8B-B14F-4D97-AF65-F5344CB8AC3E}">
        <p14:creationId xmlns:p14="http://schemas.microsoft.com/office/powerpoint/2010/main" val="2971411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E9AB9-4495-BD65-F99E-94D8634BC863}"/>
              </a:ext>
            </a:extLst>
          </p:cNvPr>
          <p:cNvSpPr>
            <a:spLocks noGrp="1"/>
          </p:cNvSpPr>
          <p:nvPr>
            <p:ph type="title"/>
          </p:nvPr>
        </p:nvSpPr>
        <p:spPr/>
        <p:txBody>
          <a:bodyPr/>
          <a:lstStyle/>
          <a:p>
            <a:r>
              <a:rPr lang="en-US" dirty="0"/>
              <a:t>id selector and class selectors</a:t>
            </a:r>
          </a:p>
        </p:txBody>
      </p:sp>
      <p:sp>
        <p:nvSpPr>
          <p:cNvPr id="3" name="Content Placeholder 2">
            <a:extLst>
              <a:ext uri="{FF2B5EF4-FFF2-40B4-BE49-F238E27FC236}">
                <a16:creationId xmlns:a16="http://schemas.microsoft.com/office/drawing/2014/main" id="{87710954-A977-1BA8-7152-8F7F4479F8BE}"/>
              </a:ext>
            </a:extLst>
          </p:cNvPr>
          <p:cNvSpPr>
            <a:spLocks noGrp="1"/>
          </p:cNvSpPr>
          <p:nvPr>
            <p:ph idx="1"/>
          </p:nvPr>
        </p:nvSpPr>
        <p:spPr/>
        <p:txBody>
          <a:bodyPr/>
          <a:lstStyle/>
          <a:p>
            <a:r>
              <a:rPr lang="en-US" dirty="0"/>
              <a:t>In addition to setting a style for a HTML element, CSS allows you to specify your own selectors called "id" and "class".</a:t>
            </a:r>
          </a:p>
          <a:p>
            <a:r>
              <a:rPr lang="en-US" dirty="0"/>
              <a:t>The id Selector </a:t>
            </a:r>
          </a:p>
          <a:p>
            <a:pPr lvl="1"/>
            <a:r>
              <a:rPr lang="en-US" dirty="0"/>
              <a:t>The id selector is used to specify a style for a single, unique element. </a:t>
            </a:r>
          </a:p>
          <a:p>
            <a:pPr lvl="1"/>
            <a:r>
              <a:rPr lang="en-US" dirty="0"/>
              <a:t>The id selector uses the id attribute of the HTML element, and is defined with a "#".</a:t>
            </a:r>
          </a:p>
          <a:p>
            <a:pPr lvl="1"/>
            <a:endParaRPr lang="en-US" dirty="0"/>
          </a:p>
          <a:p>
            <a:pPr lvl="1"/>
            <a:r>
              <a:rPr lang="en-US" dirty="0"/>
              <a:t> Example </a:t>
            </a:r>
          </a:p>
          <a:p>
            <a:pPr lvl="1"/>
            <a:r>
              <a:rPr lang="en-US" dirty="0"/>
              <a:t>The style rule below will be applied to the element with id="para1": </a:t>
            </a:r>
          </a:p>
          <a:p>
            <a:pPr lvl="1"/>
            <a:r>
              <a:rPr lang="en-US" dirty="0"/>
              <a:t>#para1 { </a:t>
            </a:r>
            <a:r>
              <a:rPr lang="en-US" dirty="0" err="1"/>
              <a:t>text-align:center</a:t>
            </a:r>
            <a:r>
              <a:rPr lang="en-US" dirty="0"/>
              <a:t>; </a:t>
            </a:r>
            <a:r>
              <a:rPr lang="en-US" dirty="0" err="1"/>
              <a:t>color:red</a:t>
            </a:r>
            <a:r>
              <a:rPr lang="en-US" dirty="0"/>
              <a:t>; }</a:t>
            </a:r>
          </a:p>
        </p:txBody>
      </p:sp>
    </p:spTree>
    <p:extLst>
      <p:ext uri="{BB962C8B-B14F-4D97-AF65-F5344CB8AC3E}">
        <p14:creationId xmlns:p14="http://schemas.microsoft.com/office/powerpoint/2010/main" val="35385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40F7AE-59F5-68F6-E00B-2FEE3D684548}"/>
              </a:ext>
            </a:extLst>
          </p:cNvPr>
          <p:cNvSpPr>
            <a:spLocks noGrp="1"/>
          </p:cNvSpPr>
          <p:nvPr>
            <p:ph idx="1"/>
          </p:nvPr>
        </p:nvSpPr>
        <p:spPr>
          <a:xfrm>
            <a:off x="0" y="0"/>
            <a:ext cx="12192000" cy="6857999"/>
          </a:xfrm>
        </p:spPr>
        <p:txBody>
          <a:bodyPr>
            <a:normAutofit fontScale="85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a:t>
            </a:r>
          </a:p>
          <a:p>
            <a:pPr marL="0" indent="0">
              <a:buNone/>
            </a:pPr>
            <a:r>
              <a:rPr lang="en-IN" dirty="0"/>
              <a:t>#para1 {</a:t>
            </a:r>
          </a:p>
          <a:p>
            <a:pPr marL="0" indent="0">
              <a:buNone/>
            </a:pPr>
            <a:r>
              <a:rPr lang="en-IN" dirty="0"/>
              <a:t>  text-align: </a:t>
            </a:r>
            <a:r>
              <a:rPr lang="en-IN" dirty="0" err="1"/>
              <a:t>center</a:t>
            </a:r>
            <a:r>
              <a:rPr lang="en-IN" dirty="0"/>
              <a:t>;</a:t>
            </a:r>
          </a:p>
          <a:p>
            <a:pPr marL="0" indent="0">
              <a:buNone/>
            </a:pPr>
            <a:r>
              <a:rPr lang="en-IN" dirty="0"/>
              <a:t>  </a:t>
            </a:r>
            <a:r>
              <a:rPr lang="en-IN" dirty="0" err="1"/>
              <a:t>color</a:t>
            </a:r>
            <a:r>
              <a:rPr lang="en-IN" dirty="0"/>
              <a:t>: red;</a:t>
            </a:r>
          </a:p>
          <a:p>
            <a:pPr marL="0" indent="0">
              <a:buNone/>
            </a:pPr>
            <a:r>
              <a:rPr lang="en-IN" dirty="0"/>
              <a:t>}</a:t>
            </a:r>
          </a:p>
          <a:p>
            <a:pPr marL="0" indent="0">
              <a:buNone/>
            </a:pPr>
            <a:r>
              <a:rPr lang="en-IN" dirty="0"/>
              <a:t>&lt;/style&gt;</a:t>
            </a:r>
          </a:p>
          <a:p>
            <a:pPr marL="0" indent="0">
              <a:buNone/>
            </a:pPr>
            <a:r>
              <a:rPr lang="en-IN" dirty="0"/>
              <a:t>&lt;/head&gt;</a:t>
            </a:r>
          </a:p>
          <a:p>
            <a:pPr marL="0" indent="0">
              <a:buNone/>
            </a:pPr>
            <a:r>
              <a:rPr lang="en-IN" dirty="0"/>
              <a:t>&lt;body&gt;</a:t>
            </a:r>
          </a:p>
          <a:p>
            <a:pPr marL="0" indent="0">
              <a:buNone/>
            </a:pPr>
            <a:endParaRPr lang="en-IN" dirty="0"/>
          </a:p>
          <a:p>
            <a:pPr marL="0" indent="0">
              <a:buNone/>
            </a:pPr>
            <a:r>
              <a:rPr lang="en-IN" dirty="0"/>
              <a:t>&lt;p id="para1"&gt;Hello World!&lt;/p&gt;</a:t>
            </a:r>
          </a:p>
          <a:p>
            <a:pPr marL="0" indent="0">
              <a:buNone/>
            </a:pPr>
            <a:r>
              <a:rPr lang="en-IN" dirty="0"/>
              <a:t>&lt;p&gt;This paragraph is not affected by the style.&lt;/p&gt;</a:t>
            </a:r>
          </a:p>
          <a:p>
            <a:pPr marL="0" indent="0">
              <a:buNone/>
            </a:pPr>
            <a:endParaRPr lang="en-IN" dirty="0"/>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1349081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8A6D3-67EF-AE9D-AA23-8176DD439FEF}"/>
              </a:ext>
            </a:extLst>
          </p:cNvPr>
          <p:cNvSpPr>
            <a:spLocks noGrp="1"/>
          </p:cNvSpPr>
          <p:nvPr>
            <p:ph type="title"/>
          </p:nvPr>
        </p:nvSpPr>
        <p:spPr/>
        <p:txBody>
          <a:bodyPr/>
          <a:lstStyle/>
          <a:p>
            <a:r>
              <a:rPr lang="en-US" dirty="0"/>
              <a:t>Class Selector</a:t>
            </a:r>
          </a:p>
        </p:txBody>
      </p:sp>
      <p:sp>
        <p:nvSpPr>
          <p:cNvPr id="3" name="Content Placeholder 2">
            <a:extLst>
              <a:ext uri="{FF2B5EF4-FFF2-40B4-BE49-F238E27FC236}">
                <a16:creationId xmlns:a16="http://schemas.microsoft.com/office/drawing/2014/main" id="{349EF49F-AD44-81D3-9EDE-054B2F84745D}"/>
              </a:ext>
            </a:extLst>
          </p:cNvPr>
          <p:cNvSpPr>
            <a:spLocks noGrp="1"/>
          </p:cNvSpPr>
          <p:nvPr>
            <p:ph idx="1"/>
          </p:nvPr>
        </p:nvSpPr>
        <p:spPr/>
        <p:txBody>
          <a:bodyPr>
            <a:normAutofit/>
          </a:bodyPr>
          <a:lstStyle/>
          <a:p>
            <a:r>
              <a:rPr lang="en-US" dirty="0"/>
              <a:t>The class selector is used to specify a </a:t>
            </a:r>
            <a:r>
              <a:rPr lang="en-US" dirty="0">
                <a:solidFill>
                  <a:srgbClr val="FF0000"/>
                </a:solidFill>
              </a:rPr>
              <a:t>style for a group of elements</a:t>
            </a:r>
            <a:r>
              <a:rPr lang="en-US" dirty="0"/>
              <a:t>.</a:t>
            </a:r>
          </a:p>
          <a:p>
            <a:r>
              <a:rPr lang="en-US" dirty="0"/>
              <a:t>Unlike the id selector, the class selector is most often used on several elements. </a:t>
            </a:r>
          </a:p>
          <a:p>
            <a:r>
              <a:rPr lang="en-US" dirty="0"/>
              <a:t> This allows you to set a particular style for any HTML elements with the same class. </a:t>
            </a:r>
          </a:p>
          <a:p>
            <a:r>
              <a:rPr lang="en-US" dirty="0"/>
              <a:t>The class selector uses the HTML class attribute, and is defined with a "." </a:t>
            </a:r>
          </a:p>
        </p:txBody>
      </p:sp>
    </p:spTree>
    <p:extLst>
      <p:ext uri="{BB962C8B-B14F-4D97-AF65-F5344CB8AC3E}">
        <p14:creationId xmlns:p14="http://schemas.microsoft.com/office/powerpoint/2010/main" val="3393784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38DA55-5C86-676C-1FD7-616D63E07B67}"/>
              </a:ext>
            </a:extLst>
          </p:cNvPr>
          <p:cNvSpPr>
            <a:spLocks noGrp="1"/>
          </p:cNvSpPr>
          <p:nvPr>
            <p:ph idx="1"/>
          </p:nvPr>
        </p:nvSpPr>
        <p:spPr>
          <a:xfrm>
            <a:off x="0" y="0"/>
            <a:ext cx="12192000" cy="6740013"/>
          </a:xfrm>
        </p:spPr>
        <p:txBody>
          <a:bodyPr>
            <a:normAutofit fontScale="85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a:t>
            </a:r>
          </a:p>
          <a:p>
            <a:pPr marL="0" indent="0">
              <a:buNone/>
            </a:pPr>
            <a:r>
              <a:rPr lang="en-IN" dirty="0"/>
              <a:t>.</a:t>
            </a:r>
            <a:r>
              <a:rPr lang="en-IN" dirty="0" err="1"/>
              <a:t>center</a:t>
            </a:r>
            <a:r>
              <a:rPr lang="en-IN" dirty="0"/>
              <a:t> {</a:t>
            </a:r>
          </a:p>
          <a:p>
            <a:pPr marL="0" indent="0">
              <a:buNone/>
            </a:pPr>
            <a:r>
              <a:rPr lang="en-IN" dirty="0"/>
              <a:t>  text-align: </a:t>
            </a:r>
            <a:r>
              <a:rPr lang="en-IN" dirty="0" err="1"/>
              <a:t>center</a:t>
            </a:r>
            <a:r>
              <a:rPr lang="en-IN" dirty="0"/>
              <a:t>;</a:t>
            </a:r>
          </a:p>
          <a:p>
            <a:pPr marL="0" indent="0">
              <a:buNone/>
            </a:pPr>
            <a:r>
              <a:rPr lang="en-IN" dirty="0"/>
              <a:t>  </a:t>
            </a:r>
            <a:r>
              <a:rPr lang="en-IN" dirty="0" err="1"/>
              <a:t>color</a:t>
            </a:r>
            <a:r>
              <a:rPr lang="en-IN" dirty="0"/>
              <a:t>: red;</a:t>
            </a:r>
          </a:p>
          <a:p>
            <a:pPr marL="0" indent="0">
              <a:buNone/>
            </a:pPr>
            <a:r>
              <a:rPr lang="en-IN" dirty="0"/>
              <a:t>}</a:t>
            </a:r>
          </a:p>
          <a:p>
            <a:pPr marL="0" indent="0">
              <a:buNone/>
            </a:pPr>
            <a:r>
              <a:rPr lang="en-IN" dirty="0"/>
              <a:t>&lt;/style&gt;</a:t>
            </a:r>
          </a:p>
          <a:p>
            <a:pPr marL="0" indent="0">
              <a:buNone/>
            </a:pPr>
            <a:r>
              <a:rPr lang="en-IN" dirty="0"/>
              <a:t>&lt;/head&gt;</a:t>
            </a:r>
          </a:p>
          <a:p>
            <a:pPr marL="0" indent="0">
              <a:buNone/>
            </a:pPr>
            <a:r>
              <a:rPr lang="en-IN" dirty="0"/>
              <a:t>&lt;body&gt;</a:t>
            </a:r>
          </a:p>
          <a:p>
            <a:pPr marL="0" indent="0">
              <a:buNone/>
            </a:pPr>
            <a:endParaRPr lang="en-IN" dirty="0"/>
          </a:p>
          <a:p>
            <a:pPr marL="0" indent="0">
              <a:buNone/>
            </a:pPr>
            <a:r>
              <a:rPr lang="en-IN" dirty="0"/>
              <a:t>&lt;h1 class="</a:t>
            </a:r>
            <a:r>
              <a:rPr lang="en-IN" dirty="0" err="1"/>
              <a:t>center</a:t>
            </a:r>
            <a:r>
              <a:rPr lang="en-IN" dirty="0"/>
              <a:t>"&gt;Red and </a:t>
            </a:r>
            <a:r>
              <a:rPr lang="en-IN" dirty="0" err="1"/>
              <a:t>center</a:t>
            </a:r>
            <a:r>
              <a:rPr lang="en-IN" dirty="0"/>
              <a:t>-aligned heading&lt;/h1&gt;</a:t>
            </a:r>
          </a:p>
          <a:p>
            <a:pPr marL="0" indent="0">
              <a:buNone/>
            </a:pPr>
            <a:r>
              <a:rPr lang="en-IN" dirty="0"/>
              <a:t>&lt;p class="</a:t>
            </a:r>
            <a:r>
              <a:rPr lang="en-IN" dirty="0" err="1"/>
              <a:t>center</a:t>
            </a:r>
            <a:r>
              <a:rPr lang="en-IN" dirty="0"/>
              <a:t>"&gt;Red and </a:t>
            </a:r>
            <a:r>
              <a:rPr lang="en-IN" dirty="0" err="1"/>
              <a:t>center</a:t>
            </a:r>
            <a:r>
              <a:rPr lang="en-IN" dirty="0"/>
              <a:t>-aligned paragraph.&lt;/p&gt; </a:t>
            </a:r>
          </a:p>
          <a:p>
            <a:pPr marL="0" indent="0">
              <a:buNone/>
            </a:pPr>
            <a:endParaRPr lang="en-IN" dirty="0"/>
          </a:p>
          <a:p>
            <a:pPr marL="0" indent="0">
              <a:buNone/>
            </a:pPr>
            <a:r>
              <a:rPr lang="en-IN" dirty="0"/>
              <a:t>&lt;/body&gt;</a:t>
            </a:r>
          </a:p>
          <a:p>
            <a:pPr marL="0" indent="0">
              <a:buNone/>
            </a:pPr>
            <a:r>
              <a:rPr lang="en-IN" dirty="0"/>
              <a:t>&lt;/html&gt;</a:t>
            </a:r>
          </a:p>
          <a:p>
            <a:endParaRPr lang="en-IN" dirty="0"/>
          </a:p>
        </p:txBody>
      </p:sp>
    </p:spTree>
    <p:extLst>
      <p:ext uri="{BB962C8B-B14F-4D97-AF65-F5344CB8AC3E}">
        <p14:creationId xmlns:p14="http://schemas.microsoft.com/office/powerpoint/2010/main" val="328897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7D1EE-7B72-2858-A0B8-2A81550B00C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972B0C-378A-75CA-55A7-AF2750AEE350}"/>
              </a:ext>
            </a:extLst>
          </p:cNvPr>
          <p:cNvSpPr>
            <a:spLocks noGrp="1"/>
          </p:cNvSpPr>
          <p:nvPr>
            <p:ph idx="1"/>
          </p:nvPr>
        </p:nvSpPr>
        <p:spPr/>
        <p:txBody>
          <a:bodyPr/>
          <a:lstStyle/>
          <a:p>
            <a:r>
              <a:rPr lang="en-US" dirty="0"/>
              <a:t>In the example below, all HTML elements with class="center" will be </a:t>
            </a:r>
            <a:r>
              <a:rPr lang="en-US" dirty="0" err="1"/>
              <a:t>centeraligned</a:t>
            </a:r>
            <a:r>
              <a:rPr lang="en-US" dirty="0"/>
              <a:t>:  </a:t>
            </a:r>
          </a:p>
          <a:p>
            <a:r>
              <a:rPr lang="en-US" dirty="0"/>
              <a:t>Example  .center { </a:t>
            </a:r>
            <a:r>
              <a:rPr lang="en-US" dirty="0" err="1"/>
              <a:t>text-align:center</a:t>
            </a:r>
            <a:r>
              <a:rPr lang="en-US" dirty="0"/>
              <a:t>; } </a:t>
            </a:r>
          </a:p>
          <a:p>
            <a:r>
              <a:rPr lang="en-US" dirty="0"/>
              <a:t> In the example below, all p elements with class="center" will be </a:t>
            </a:r>
            <a:r>
              <a:rPr lang="en-US" dirty="0" err="1"/>
              <a:t>centeraligned</a:t>
            </a:r>
            <a:r>
              <a:rPr lang="en-US" dirty="0"/>
              <a:t>:  </a:t>
            </a:r>
          </a:p>
          <a:p>
            <a:r>
              <a:rPr lang="en-US" dirty="0"/>
              <a:t>Example </a:t>
            </a:r>
          </a:p>
          <a:p>
            <a:r>
              <a:rPr lang="en-US" dirty="0"/>
              <a:t> </a:t>
            </a:r>
            <a:r>
              <a:rPr lang="en-US" dirty="0" err="1"/>
              <a:t>p.center</a:t>
            </a:r>
            <a:r>
              <a:rPr lang="en-US" dirty="0"/>
              <a:t> {</a:t>
            </a:r>
            <a:r>
              <a:rPr lang="en-US" dirty="0" err="1"/>
              <a:t>text-align:center</a:t>
            </a:r>
            <a:r>
              <a:rPr lang="en-US" dirty="0"/>
              <a:t>;}</a:t>
            </a:r>
          </a:p>
          <a:p>
            <a:endParaRPr lang="en-US" dirty="0"/>
          </a:p>
        </p:txBody>
      </p:sp>
    </p:spTree>
    <p:extLst>
      <p:ext uri="{BB962C8B-B14F-4D97-AF65-F5344CB8AC3E}">
        <p14:creationId xmlns:p14="http://schemas.microsoft.com/office/powerpoint/2010/main" val="2757546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D8B30-143E-FBFA-9CA3-61086FAD3D56}"/>
              </a:ext>
            </a:extLst>
          </p:cNvPr>
          <p:cNvSpPr>
            <a:spLocks noGrp="1"/>
          </p:cNvSpPr>
          <p:nvPr>
            <p:ph type="title"/>
          </p:nvPr>
        </p:nvSpPr>
        <p:spPr/>
        <p:txBody>
          <a:bodyPr/>
          <a:lstStyle/>
          <a:p>
            <a:r>
              <a:rPr lang="en-US" dirty="0" err="1"/>
              <a:t>Egs</a:t>
            </a:r>
            <a:endParaRPr lang="en-US" dirty="0"/>
          </a:p>
        </p:txBody>
      </p:sp>
      <p:sp>
        <p:nvSpPr>
          <p:cNvPr id="4" name="Rectangle 1">
            <a:extLst>
              <a:ext uri="{FF2B5EF4-FFF2-40B4-BE49-F238E27FC236}">
                <a16:creationId xmlns:a16="http://schemas.microsoft.com/office/drawing/2014/main" id="{CA6658DB-2947-646B-A056-C9CF759BF662}"/>
              </a:ext>
            </a:extLst>
          </p:cNvPr>
          <p:cNvSpPr>
            <a:spLocks noGrp="1" noChangeArrowheads="1"/>
          </p:cNvSpPr>
          <p:nvPr>
            <p:ph idx="1"/>
          </p:nvPr>
        </p:nvSpPr>
        <p:spPr bwMode="auto">
          <a:xfrm>
            <a:off x="838200" y="2062305"/>
            <a:ext cx="7567906"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#top { background-color: #ccc; padding: 20px }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.intro { color: red; font-weight: bold;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&lt;div id="top"&gt;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&lt;h1&gt;CSS topic&lt;/h1&gt;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&lt;p class="intro"&gt;Style sheets&lt;/p&gt;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&lt;p class="intro"&gt;External Internal Inline&lt;/p&gt; &lt;/div&gt;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a:t>
            </a:r>
          </a:p>
        </p:txBody>
      </p:sp>
      <p:sp>
        <p:nvSpPr>
          <p:cNvPr id="5" name="Rectangle 2">
            <a:extLst>
              <a:ext uri="{FF2B5EF4-FFF2-40B4-BE49-F238E27FC236}">
                <a16:creationId xmlns:a16="http://schemas.microsoft.com/office/drawing/2014/main" id="{4D7F1A17-1D18-5F01-D963-C9272963DC4B}"/>
              </a:ext>
            </a:extLst>
          </p:cNvPr>
          <p:cNvSpPr>
            <a:spLocks noChangeArrowheads="1"/>
          </p:cNvSpPr>
          <p:nvPr/>
        </p:nvSpPr>
        <p:spPr bwMode="auto">
          <a:xfrm>
            <a:off x="0" y="151656"/>
            <a:ext cx="76944" cy="1538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999999"/>
                </a:solidFill>
                <a:effectLst/>
                <a:latin typeface="Source Code Pro" panose="020B0509030403020204" pitchFamily="49" charset="0"/>
              </a:rPr>
              <a:t>&lt;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800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4318-7D0F-0790-6A3B-D76118A400B8}"/>
              </a:ext>
            </a:extLst>
          </p:cNvPr>
          <p:cNvSpPr>
            <a:spLocks noGrp="1"/>
          </p:cNvSpPr>
          <p:nvPr>
            <p:ph type="title"/>
          </p:nvPr>
        </p:nvSpPr>
        <p:spPr/>
        <p:txBody>
          <a:bodyPr/>
          <a:lstStyle/>
          <a:p>
            <a:r>
              <a:rPr lang="en-US" dirty="0"/>
              <a:t>Three ways to Insert CSS</a:t>
            </a:r>
          </a:p>
        </p:txBody>
      </p:sp>
      <p:sp>
        <p:nvSpPr>
          <p:cNvPr id="3" name="Content Placeholder 2">
            <a:extLst>
              <a:ext uri="{FF2B5EF4-FFF2-40B4-BE49-F238E27FC236}">
                <a16:creationId xmlns:a16="http://schemas.microsoft.com/office/drawing/2014/main" id="{5EB8D555-8681-EF9D-F2CD-0789878DF607}"/>
              </a:ext>
            </a:extLst>
          </p:cNvPr>
          <p:cNvSpPr>
            <a:spLocks noGrp="1"/>
          </p:cNvSpPr>
          <p:nvPr>
            <p:ph idx="1"/>
          </p:nvPr>
        </p:nvSpPr>
        <p:spPr/>
        <p:txBody>
          <a:bodyPr/>
          <a:lstStyle/>
          <a:p>
            <a:r>
              <a:rPr lang="en-US" dirty="0"/>
              <a:t>Inline style</a:t>
            </a:r>
          </a:p>
          <a:p>
            <a:r>
              <a:rPr lang="en-US" dirty="0"/>
              <a:t>Internal style sheet </a:t>
            </a:r>
          </a:p>
          <a:p>
            <a:r>
              <a:rPr lang="en-US" dirty="0"/>
              <a:t>External style sheet </a:t>
            </a:r>
          </a:p>
          <a:p>
            <a:endParaRPr lang="en-US" dirty="0"/>
          </a:p>
        </p:txBody>
      </p:sp>
    </p:spTree>
    <p:extLst>
      <p:ext uri="{BB962C8B-B14F-4D97-AF65-F5344CB8AC3E}">
        <p14:creationId xmlns:p14="http://schemas.microsoft.com/office/powerpoint/2010/main" val="1873451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AD9EA-FDF9-B391-FD3B-15A63754AE0D}"/>
              </a:ext>
            </a:extLst>
          </p:cNvPr>
          <p:cNvSpPr>
            <a:spLocks noGrp="1"/>
          </p:cNvSpPr>
          <p:nvPr>
            <p:ph type="title"/>
          </p:nvPr>
        </p:nvSpPr>
        <p:spPr/>
        <p:txBody>
          <a:bodyPr/>
          <a:lstStyle/>
          <a:p>
            <a:r>
              <a:rPr lang="en-US" dirty="0"/>
              <a:t>Inline CSS</a:t>
            </a:r>
            <a:endParaRPr lang="en-IN" dirty="0"/>
          </a:p>
        </p:txBody>
      </p:sp>
      <p:sp>
        <p:nvSpPr>
          <p:cNvPr id="3" name="Content Placeholder 2">
            <a:extLst>
              <a:ext uri="{FF2B5EF4-FFF2-40B4-BE49-F238E27FC236}">
                <a16:creationId xmlns:a16="http://schemas.microsoft.com/office/drawing/2014/main" id="{4BB99861-95FD-829A-A69D-494ADC4EDFF9}"/>
              </a:ext>
            </a:extLst>
          </p:cNvPr>
          <p:cNvSpPr>
            <a:spLocks noGrp="1"/>
          </p:cNvSpPr>
          <p:nvPr>
            <p:ph sz="half" idx="1"/>
          </p:nvPr>
        </p:nvSpPr>
        <p:spPr/>
        <p:txBody>
          <a:bodyPr>
            <a:normAutofit fontScale="92500" lnSpcReduction="10000"/>
          </a:bodyPr>
          <a:lstStyle/>
          <a:p>
            <a:r>
              <a:rPr lang="en-US" dirty="0"/>
              <a:t>Inline CSS</a:t>
            </a:r>
          </a:p>
          <a:p>
            <a:r>
              <a:rPr lang="en-US" dirty="0"/>
              <a:t>An inline style may be used to apply a unique style for a single element.</a:t>
            </a:r>
          </a:p>
          <a:p>
            <a:r>
              <a:rPr lang="en-US" dirty="0"/>
              <a:t>To use inline styles, add the style attribute to the relevant element. The style attribute can contain any CSS property.</a:t>
            </a:r>
          </a:p>
          <a:p>
            <a:endParaRPr lang="en-IN" dirty="0"/>
          </a:p>
        </p:txBody>
      </p:sp>
      <p:sp>
        <p:nvSpPr>
          <p:cNvPr id="4" name="Content Placeholder 3">
            <a:extLst>
              <a:ext uri="{FF2B5EF4-FFF2-40B4-BE49-F238E27FC236}">
                <a16:creationId xmlns:a16="http://schemas.microsoft.com/office/drawing/2014/main" id="{82E39403-64BC-976B-0775-E294BA2023DA}"/>
              </a:ext>
            </a:extLst>
          </p:cNvPr>
          <p:cNvSpPr>
            <a:spLocks noGrp="1"/>
          </p:cNvSpPr>
          <p:nvPr>
            <p:ph sz="half" idx="2"/>
          </p:nvPr>
        </p:nvSpPr>
        <p:spPr>
          <a:xfrm>
            <a:off x="6172200" y="1825625"/>
            <a:ext cx="6019800" cy="4840646"/>
          </a:xfrm>
        </p:spPr>
        <p:txBody>
          <a:bodyPr>
            <a:normAutofit fontScale="92500" lnSpcReduction="10000"/>
          </a:bodyPr>
          <a:lstStyle/>
          <a:p>
            <a:r>
              <a:rPr lang="en-US" dirty="0"/>
              <a:t>&lt;!DOCTYPE html&gt;</a:t>
            </a:r>
          </a:p>
          <a:p>
            <a:r>
              <a:rPr lang="en-US" dirty="0"/>
              <a:t>&lt;html&gt;</a:t>
            </a:r>
          </a:p>
          <a:p>
            <a:r>
              <a:rPr lang="en-US" dirty="0"/>
              <a:t>&lt;body&gt;</a:t>
            </a:r>
          </a:p>
          <a:p>
            <a:endParaRPr lang="en-US" dirty="0"/>
          </a:p>
          <a:p>
            <a:r>
              <a:rPr lang="en-US" dirty="0"/>
              <a:t>&lt;h1 style="</a:t>
            </a:r>
            <a:r>
              <a:rPr lang="en-US" dirty="0" err="1"/>
              <a:t>color:blue;text-align:center</a:t>
            </a:r>
            <a:r>
              <a:rPr lang="en-US" dirty="0"/>
              <a:t>;"&gt;This is a heading&lt;/h1&gt;</a:t>
            </a:r>
          </a:p>
          <a:p>
            <a:r>
              <a:rPr lang="en-US" dirty="0"/>
              <a:t>&lt;p style="</a:t>
            </a:r>
            <a:r>
              <a:rPr lang="en-US" dirty="0" err="1"/>
              <a:t>color:red</a:t>
            </a:r>
            <a:r>
              <a:rPr lang="en-US" dirty="0"/>
              <a:t>;"&gt;This is a paragraph.&lt;/p&gt;</a:t>
            </a:r>
          </a:p>
          <a:p>
            <a:endParaRPr lang="en-US" dirty="0"/>
          </a:p>
          <a:p>
            <a:r>
              <a:rPr lang="en-US" dirty="0"/>
              <a:t>&lt;/body&gt;</a:t>
            </a:r>
          </a:p>
          <a:p>
            <a:r>
              <a:rPr lang="en-US" dirty="0"/>
              <a:t>&lt;/html&gt;</a:t>
            </a:r>
            <a:endParaRPr lang="en-IN" dirty="0"/>
          </a:p>
        </p:txBody>
      </p:sp>
    </p:spTree>
    <p:extLst>
      <p:ext uri="{BB962C8B-B14F-4D97-AF65-F5344CB8AC3E}">
        <p14:creationId xmlns:p14="http://schemas.microsoft.com/office/powerpoint/2010/main" val="1727507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ED40-D77C-8948-1589-085DC12FCB46}"/>
              </a:ext>
            </a:extLst>
          </p:cNvPr>
          <p:cNvSpPr>
            <a:spLocks noGrp="1"/>
          </p:cNvSpPr>
          <p:nvPr>
            <p:ph type="title"/>
          </p:nvPr>
        </p:nvSpPr>
        <p:spPr>
          <a:xfrm>
            <a:off x="838200" y="365125"/>
            <a:ext cx="4987413" cy="1325563"/>
          </a:xfrm>
        </p:spPr>
        <p:txBody>
          <a:bodyPr/>
          <a:lstStyle/>
          <a:p>
            <a:r>
              <a:rPr lang="en-US" dirty="0"/>
              <a:t>Internal CSS</a:t>
            </a:r>
            <a:endParaRPr lang="en-IN" dirty="0"/>
          </a:p>
        </p:txBody>
      </p:sp>
      <p:sp>
        <p:nvSpPr>
          <p:cNvPr id="3" name="Content Placeholder 2">
            <a:extLst>
              <a:ext uri="{FF2B5EF4-FFF2-40B4-BE49-F238E27FC236}">
                <a16:creationId xmlns:a16="http://schemas.microsoft.com/office/drawing/2014/main" id="{5B44FF41-F80F-458F-67D6-6119F1D17BFE}"/>
              </a:ext>
            </a:extLst>
          </p:cNvPr>
          <p:cNvSpPr>
            <a:spLocks noGrp="1"/>
          </p:cNvSpPr>
          <p:nvPr>
            <p:ph sz="half" idx="1"/>
          </p:nvPr>
        </p:nvSpPr>
        <p:spPr/>
        <p:txBody>
          <a:bodyPr>
            <a:normAutofit fontScale="62500" lnSpcReduction="20000"/>
          </a:bodyPr>
          <a:lstStyle/>
          <a:p>
            <a:r>
              <a:rPr lang="en-US" sz="5100" dirty="0">
                <a:latin typeface="Times New Roman" panose="02020603050405020304" pitchFamily="18" charset="0"/>
                <a:cs typeface="Times New Roman" panose="02020603050405020304" pitchFamily="18" charset="0"/>
              </a:rPr>
              <a:t>An internal style sheet may be used if one single HTML page has a unique style.</a:t>
            </a:r>
          </a:p>
          <a:p>
            <a:r>
              <a:rPr lang="en-US" sz="5100" dirty="0">
                <a:latin typeface="Times New Roman" panose="02020603050405020304" pitchFamily="18" charset="0"/>
                <a:cs typeface="Times New Roman" panose="02020603050405020304" pitchFamily="18" charset="0"/>
              </a:rPr>
              <a:t>The internal style is defined inside the &lt;style&gt; element, inside the head section.</a:t>
            </a:r>
          </a:p>
          <a:p>
            <a:endParaRPr lang="en-IN" dirty="0"/>
          </a:p>
        </p:txBody>
      </p:sp>
      <p:sp>
        <p:nvSpPr>
          <p:cNvPr id="4" name="Content Placeholder 3">
            <a:extLst>
              <a:ext uri="{FF2B5EF4-FFF2-40B4-BE49-F238E27FC236}">
                <a16:creationId xmlns:a16="http://schemas.microsoft.com/office/drawing/2014/main" id="{06877CAF-FF8B-7A07-9FB5-889EC2632F0E}"/>
              </a:ext>
            </a:extLst>
          </p:cNvPr>
          <p:cNvSpPr>
            <a:spLocks noGrp="1"/>
          </p:cNvSpPr>
          <p:nvPr>
            <p:ph sz="half" idx="2"/>
          </p:nvPr>
        </p:nvSpPr>
        <p:spPr>
          <a:xfrm>
            <a:off x="6172200" y="0"/>
            <a:ext cx="6019800" cy="6857999"/>
          </a:xfrm>
        </p:spPr>
        <p:txBody>
          <a:bodyPr>
            <a:normAutofit fontScale="62500" lnSpcReduction="2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&lt;style&gt;</a:t>
            </a:r>
          </a:p>
          <a:p>
            <a:pPr marL="0" indent="0">
              <a:buNone/>
            </a:pPr>
            <a:r>
              <a:rPr lang="en-US" dirty="0"/>
              <a:t>body {</a:t>
            </a:r>
          </a:p>
          <a:p>
            <a:pPr marL="0" indent="0">
              <a:buNone/>
            </a:pPr>
            <a:r>
              <a:rPr lang="en-US" dirty="0"/>
              <a:t>  background-color: linen;</a:t>
            </a:r>
          </a:p>
          <a:p>
            <a:pPr marL="0" indent="0">
              <a:buNone/>
            </a:pPr>
            <a:r>
              <a:rPr lang="en-US" dirty="0"/>
              <a:t>}</a:t>
            </a:r>
          </a:p>
          <a:p>
            <a:pPr marL="0" indent="0">
              <a:buNone/>
            </a:pPr>
            <a:endParaRPr lang="en-US" dirty="0"/>
          </a:p>
          <a:p>
            <a:pPr marL="0" indent="0">
              <a:buNone/>
            </a:pPr>
            <a:r>
              <a:rPr lang="en-US" dirty="0"/>
              <a:t>h1 {</a:t>
            </a:r>
          </a:p>
          <a:p>
            <a:pPr marL="0" indent="0">
              <a:buNone/>
            </a:pPr>
            <a:r>
              <a:rPr lang="en-US" dirty="0"/>
              <a:t>  color: maroon;</a:t>
            </a:r>
          </a:p>
          <a:p>
            <a:pPr marL="0" indent="0">
              <a:buNone/>
            </a:pPr>
            <a:r>
              <a:rPr lang="en-US" dirty="0"/>
              <a:t>  margin-left: 40px;</a:t>
            </a:r>
          </a:p>
          <a:p>
            <a:pPr marL="0" indent="0">
              <a:buNone/>
            </a:pPr>
            <a:r>
              <a:rPr lang="en-US" dirty="0"/>
              <a:t>} </a:t>
            </a:r>
          </a:p>
          <a:p>
            <a:pPr marL="0" indent="0">
              <a:buNone/>
            </a:pPr>
            <a:r>
              <a:rPr lang="en-US" dirty="0"/>
              <a:t>&lt;/style&gt;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&lt;h1&gt;This is a heading&lt;/h1&gt;</a:t>
            </a:r>
          </a:p>
          <a:p>
            <a:pPr marL="0" indent="0">
              <a:buNone/>
            </a:pPr>
            <a:r>
              <a:rPr lang="en-US" dirty="0"/>
              <a:t>&lt;p&gt;This is a paragraph.&lt;/p&gt;</a:t>
            </a:r>
          </a:p>
          <a:p>
            <a:pPr marL="0" indent="0">
              <a:buNone/>
            </a:pPr>
            <a:endParaRPr lang="en-US" dirty="0"/>
          </a:p>
          <a:p>
            <a:pPr marL="0" indent="0">
              <a:buNone/>
            </a:pPr>
            <a:r>
              <a:rPr lang="en-US" dirty="0"/>
              <a:t>&lt;/body&gt;</a:t>
            </a:r>
          </a:p>
          <a:p>
            <a:pPr marL="0" indent="0">
              <a:buNone/>
            </a:pPr>
            <a:r>
              <a:rPr lang="en-US" dirty="0"/>
              <a:t>&lt;/html&gt;</a:t>
            </a:r>
            <a:endParaRPr lang="en-IN" dirty="0"/>
          </a:p>
        </p:txBody>
      </p:sp>
    </p:spTree>
    <p:extLst>
      <p:ext uri="{BB962C8B-B14F-4D97-AF65-F5344CB8AC3E}">
        <p14:creationId xmlns:p14="http://schemas.microsoft.com/office/powerpoint/2010/main" val="4626322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68919A-79AC-DAEF-DC87-9AC5E5EF97AF}"/>
              </a:ext>
            </a:extLst>
          </p:cNvPr>
          <p:cNvSpPr>
            <a:spLocks noGrp="1"/>
          </p:cNvSpPr>
          <p:nvPr>
            <p:ph type="title"/>
          </p:nvPr>
        </p:nvSpPr>
        <p:spPr>
          <a:xfrm>
            <a:off x="0" y="55410"/>
            <a:ext cx="10515600" cy="888488"/>
          </a:xfrm>
        </p:spPr>
        <p:txBody>
          <a:bodyPr/>
          <a:lstStyle/>
          <a:p>
            <a:r>
              <a:rPr lang="en-US" dirty="0"/>
              <a:t>External CSS</a:t>
            </a:r>
            <a:endParaRPr lang="en-IN" dirty="0"/>
          </a:p>
        </p:txBody>
      </p:sp>
      <p:sp>
        <p:nvSpPr>
          <p:cNvPr id="5" name="Content Placeholder 4">
            <a:extLst>
              <a:ext uri="{FF2B5EF4-FFF2-40B4-BE49-F238E27FC236}">
                <a16:creationId xmlns:a16="http://schemas.microsoft.com/office/drawing/2014/main" id="{BC836733-6771-CB55-AA29-C08CF9DF7BFC}"/>
              </a:ext>
            </a:extLst>
          </p:cNvPr>
          <p:cNvSpPr>
            <a:spLocks noGrp="1"/>
          </p:cNvSpPr>
          <p:nvPr>
            <p:ph sz="half" idx="1"/>
          </p:nvPr>
        </p:nvSpPr>
        <p:spPr>
          <a:xfrm>
            <a:off x="76200" y="970220"/>
            <a:ext cx="5181600" cy="5832370"/>
          </a:xfrm>
        </p:spPr>
        <p:txBody>
          <a:bodyPr>
            <a:normAutofit fontScale="92500" lnSpcReduction="10000"/>
          </a:bodyPr>
          <a:lstStyle/>
          <a:p>
            <a:pPr marL="0" indent="0">
              <a:buNone/>
            </a:pPr>
            <a:r>
              <a:rPr lang="en-US" dirty="0"/>
              <a:t>&lt;!DOCTYPE html&gt;</a:t>
            </a:r>
          </a:p>
          <a:p>
            <a:pPr marL="0" indent="0">
              <a:buNone/>
            </a:pPr>
            <a:r>
              <a:rPr lang="en-US" dirty="0"/>
              <a:t>&lt;html&gt;</a:t>
            </a:r>
          </a:p>
          <a:p>
            <a:pPr marL="0" indent="0">
              <a:buNone/>
            </a:pPr>
            <a:r>
              <a:rPr lang="en-US" dirty="0"/>
              <a:t>&lt;head&gt;</a:t>
            </a:r>
          </a:p>
          <a:p>
            <a:pPr marL="0" indent="0">
              <a:buNone/>
            </a:pPr>
            <a:r>
              <a:rPr lang="en-US" dirty="0"/>
              <a:t>&lt;link </a:t>
            </a:r>
            <a:r>
              <a:rPr lang="en-US" dirty="0" err="1"/>
              <a:t>rel</a:t>
            </a:r>
            <a:r>
              <a:rPr lang="en-US" dirty="0"/>
              <a:t>="stylesheet" </a:t>
            </a:r>
            <a:r>
              <a:rPr lang="en-US" dirty="0" err="1"/>
              <a:t>href</a:t>
            </a:r>
            <a:r>
              <a:rPr lang="en-US" dirty="0"/>
              <a:t>="mystyle.css"&gt;</a:t>
            </a:r>
          </a:p>
          <a:p>
            <a:pPr marL="0" indent="0">
              <a:buNone/>
            </a:pPr>
            <a:r>
              <a:rPr lang="en-US" dirty="0"/>
              <a:t>&lt;/head&gt;</a:t>
            </a:r>
          </a:p>
          <a:p>
            <a:pPr marL="0" indent="0">
              <a:buNone/>
            </a:pPr>
            <a:r>
              <a:rPr lang="en-US" dirty="0"/>
              <a:t>&lt;body&gt;</a:t>
            </a:r>
          </a:p>
          <a:p>
            <a:pPr marL="0" indent="0">
              <a:buNone/>
            </a:pPr>
            <a:endParaRPr lang="en-US" dirty="0"/>
          </a:p>
          <a:p>
            <a:pPr marL="0" indent="0">
              <a:buNone/>
            </a:pPr>
            <a:r>
              <a:rPr lang="en-US" dirty="0"/>
              <a:t>&lt;h1&gt;This is a heading&lt;/h1&gt;</a:t>
            </a:r>
          </a:p>
          <a:p>
            <a:pPr marL="0" indent="0">
              <a:buNone/>
            </a:pPr>
            <a:r>
              <a:rPr lang="en-US" dirty="0"/>
              <a:t>&lt;p&gt;This is a paragraph.&lt;/p&gt;</a:t>
            </a:r>
          </a:p>
          <a:p>
            <a:pPr marL="0" indent="0">
              <a:buNone/>
            </a:pPr>
            <a:endParaRPr lang="en-US" dirty="0"/>
          </a:p>
          <a:p>
            <a:pPr marL="0" indent="0">
              <a:buNone/>
            </a:pPr>
            <a:r>
              <a:rPr lang="en-US" dirty="0"/>
              <a:t>&lt;/body&gt;</a:t>
            </a:r>
          </a:p>
          <a:p>
            <a:pPr marL="0" indent="0">
              <a:buNone/>
            </a:pPr>
            <a:r>
              <a:rPr lang="en-US" dirty="0"/>
              <a:t>&lt;/html&gt;</a:t>
            </a:r>
            <a:endParaRPr lang="en-IN" dirty="0"/>
          </a:p>
        </p:txBody>
      </p:sp>
      <p:sp>
        <p:nvSpPr>
          <p:cNvPr id="6" name="Content Placeholder 5">
            <a:extLst>
              <a:ext uri="{FF2B5EF4-FFF2-40B4-BE49-F238E27FC236}">
                <a16:creationId xmlns:a16="http://schemas.microsoft.com/office/drawing/2014/main" id="{CD0EE88A-C3B5-D523-6177-FC04B193876C}"/>
              </a:ext>
            </a:extLst>
          </p:cNvPr>
          <p:cNvSpPr>
            <a:spLocks noGrp="1"/>
          </p:cNvSpPr>
          <p:nvPr>
            <p:ph sz="half" idx="2"/>
          </p:nvPr>
        </p:nvSpPr>
        <p:spPr>
          <a:xfrm>
            <a:off x="5538018" y="943898"/>
            <a:ext cx="6577781" cy="5914102"/>
          </a:xfrm>
        </p:spPr>
        <p:txBody>
          <a:bodyPr>
            <a:normAutofit fontScale="92500" lnSpcReduction="10000"/>
          </a:bodyPr>
          <a:lstStyle/>
          <a:p>
            <a:r>
              <a:rPr lang="en-US" dirty="0"/>
              <a:t>Mystyle.css</a:t>
            </a:r>
          </a:p>
          <a:p>
            <a:pPr marL="0" indent="0">
              <a:buNone/>
            </a:pPr>
            <a:r>
              <a:rPr lang="en-US" dirty="0"/>
              <a:t>body {</a:t>
            </a:r>
            <a:br>
              <a:rPr lang="en-US" dirty="0"/>
            </a:br>
            <a:r>
              <a:rPr lang="en-US" dirty="0"/>
              <a:t>  background-color: </a:t>
            </a:r>
            <a:r>
              <a:rPr lang="en-US" dirty="0" err="1"/>
              <a:t>lightblue</a:t>
            </a:r>
            <a:r>
              <a:rPr lang="en-US" dirty="0"/>
              <a:t>;</a:t>
            </a:r>
            <a:br>
              <a:rPr lang="en-US" dirty="0"/>
            </a:br>
            <a:r>
              <a:rPr lang="en-US" dirty="0"/>
              <a:t>}</a:t>
            </a:r>
            <a:br>
              <a:rPr lang="en-US" dirty="0"/>
            </a:br>
            <a:br>
              <a:rPr lang="en-US" dirty="0"/>
            </a:br>
            <a:r>
              <a:rPr lang="en-US" dirty="0"/>
              <a:t>h1 {</a:t>
            </a:r>
            <a:br>
              <a:rPr lang="en-US" dirty="0"/>
            </a:br>
            <a:r>
              <a:rPr lang="en-US" dirty="0"/>
              <a:t>  color: navy;</a:t>
            </a:r>
            <a:br>
              <a:rPr lang="en-US" dirty="0"/>
            </a:br>
            <a:r>
              <a:rPr lang="en-US" dirty="0"/>
              <a:t>  margin-left: 20px;</a:t>
            </a:r>
            <a:br>
              <a:rPr lang="en-US" dirty="0"/>
            </a:br>
            <a:r>
              <a:rPr lang="en-US" dirty="0"/>
              <a:t>}</a:t>
            </a:r>
            <a:endParaRPr lang="en-IN" dirty="0"/>
          </a:p>
        </p:txBody>
      </p:sp>
    </p:spTree>
    <p:extLst>
      <p:ext uri="{BB962C8B-B14F-4D97-AF65-F5344CB8AC3E}">
        <p14:creationId xmlns:p14="http://schemas.microsoft.com/office/powerpoint/2010/main" val="3639833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DB899-F5D7-D74B-449E-3643D6C150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BAD632-9D6B-DADC-8772-FC5F468140FA}"/>
              </a:ext>
            </a:extLst>
          </p:cNvPr>
          <p:cNvSpPr>
            <a:spLocks noGrp="1"/>
          </p:cNvSpPr>
          <p:nvPr>
            <p:ph idx="1"/>
          </p:nvPr>
        </p:nvSpPr>
        <p:spPr/>
        <p:txBody>
          <a:bodyPr/>
          <a:lstStyle/>
          <a:p>
            <a:pPr>
              <a:lnSpc>
                <a:spcPct val="80000"/>
              </a:lnSpc>
            </a:pPr>
            <a:r>
              <a:rPr lang="en-US" altLang="en-US" sz="2800" dirty="0"/>
              <a:t>HTML markup can be used to represent</a:t>
            </a:r>
          </a:p>
          <a:p>
            <a:pPr lvl="1">
              <a:lnSpc>
                <a:spcPct val="80000"/>
              </a:lnSpc>
            </a:pPr>
            <a:r>
              <a:rPr lang="en-US" altLang="en-US" sz="2400" dirty="0"/>
              <a:t>Semantics: </a:t>
            </a:r>
            <a:r>
              <a:rPr lang="en-US" altLang="en-US" sz="2400" dirty="0">
                <a:latin typeface="Lucida Sans Typewriter" panose="020B0509030504030204" pitchFamily="49" charset="0"/>
              </a:rPr>
              <a:t>h1</a:t>
            </a:r>
            <a:r>
              <a:rPr lang="en-US" altLang="en-US" sz="2400" dirty="0"/>
              <a:t> means that an element is a top-level heading</a:t>
            </a:r>
          </a:p>
          <a:p>
            <a:pPr lvl="1">
              <a:lnSpc>
                <a:spcPct val="80000"/>
              </a:lnSpc>
            </a:pPr>
            <a:r>
              <a:rPr lang="en-US" altLang="en-US" sz="2400" dirty="0"/>
              <a:t>Presentation: </a:t>
            </a:r>
            <a:r>
              <a:rPr lang="en-US" altLang="en-US" sz="2400" dirty="0">
                <a:latin typeface="Lucida Sans Typewriter" panose="020B0509030504030204" pitchFamily="49" charset="0"/>
              </a:rPr>
              <a:t>h1</a:t>
            </a:r>
            <a:r>
              <a:rPr lang="en-US" altLang="en-US" sz="2400" dirty="0"/>
              <a:t> elements look a certain way</a:t>
            </a:r>
          </a:p>
          <a:p>
            <a:pPr>
              <a:lnSpc>
                <a:spcPct val="80000"/>
              </a:lnSpc>
            </a:pPr>
            <a:r>
              <a:rPr lang="en-US" altLang="en-US" sz="2800" dirty="0"/>
              <a:t>It’s advisable to separate semantics from presentation because:</a:t>
            </a:r>
          </a:p>
          <a:p>
            <a:pPr lvl="1">
              <a:lnSpc>
                <a:spcPct val="80000"/>
              </a:lnSpc>
            </a:pPr>
            <a:r>
              <a:rPr lang="en-US" altLang="en-US" sz="2400" dirty="0"/>
              <a:t>It’s easier to present documents on multiple platforms (browser, cell phone, spoken, …)</a:t>
            </a:r>
          </a:p>
          <a:p>
            <a:pPr lvl="1">
              <a:lnSpc>
                <a:spcPct val="80000"/>
              </a:lnSpc>
            </a:pPr>
            <a:r>
              <a:rPr lang="en-US" altLang="en-US" sz="2400" dirty="0"/>
              <a:t>It’s easier to generate documents with consistent look</a:t>
            </a:r>
          </a:p>
          <a:p>
            <a:pPr lvl="1">
              <a:lnSpc>
                <a:spcPct val="80000"/>
              </a:lnSpc>
            </a:pPr>
            <a:r>
              <a:rPr lang="en-US" altLang="en-US" sz="2400" dirty="0"/>
              <a:t>Semantic and presentation changes can be made independently of one another (division of labor)</a:t>
            </a:r>
          </a:p>
          <a:p>
            <a:pPr lvl="1">
              <a:lnSpc>
                <a:spcPct val="80000"/>
              </a:lnSpc>
            </a:pPr>
            <a:r>
              <a:rPr lang="en-US" altLang="en-US" sz="2400" dirty="0"/>
              <a:t>User control of presentation is facilitated</a:t>
            </a:r>
          </a:p>
        </p:txBody>
      </p:sp>
    </p:spTree>
    <p:extLst>
      <p:ext uri="{BB962C8B-B14F-4D97-AF65-F5344CB8AC3E}">
        <p14:creationId xmlns:p14="http://schemas.microsoft.com/office/powerpoint/2010/main" val="3052992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0C37-150F-6E5B-9131-7A450B4E5ACB}"/>
              </a:ext>
            </a:extLst>
          </p:cNvPr>
          <p:cNvSpPr>
            <a:spLocks noGrp="1"/>
          </p:cNvSpPr>
          <p:nvPr>
            <p:ph type="title"/>
          </p:nvPr>
        </p:nvSpPr>
        <p:spPr/>
        <p:txBody>
          <a:bodyPr/>
          <a:lstStyle/>
          <a:p>
            <a:r>
              <a:rPr lang="en-US" dirty="0"/>
              <a:t>Inline style</a:t>
            </a:r>
          </a:p>
        </p:txBody>
      </p:sp>
      <p:sp>
        <p:nvSpPr>
          <p:cNvPr id="3" name="Content Placeholder 2">
            <a:extLst>
              <a:ext uri="{FF2B5EF4-FFF2-40B4-BE49-F238E27FC236}">
                <a16:creationId xmlns:a16="http://schemas.microsoft.com/office/drawing/2014/main" id="{BBC9BBC5-C173-B169-0205-3F44A4084B60}"/>
              </a:ext>
            </a:extLst>
          </p:cNvPr>
          <p:cNvSpPr>
            <a:spLocks noGrp="1"/>
          </p:cNvSpPr>
          <p:nvPr>
            <p:ph idx="1"/>
          </p:nvPr>
        </p:nvSpPr>
        <p:spPr/>
        <p:txBody>
          <a:bodyPr/>
          <a:lstStyle/>
          <a:p>
            <a:r>
              <a:rPr lang="en-US" dirty="0"/>
              <a:t>&lt;</a:t>
            </a:r>
            <a:r>
              <a:rPr lang="en-US" dirty="0">
                <a:highlight>
                  <a:srgbClr val="FFFF00"/>
                </a:highlight>
              </a:rPr>
              <a:t>p style="color:blue;font-size:46px;"&gt;</a:t>
            </a:r>
          </a:p>
          <a:p>
            <a:r>
              <a:rPr lang="en-US" dirty="0"/>
              <a:t>   I'm a big, blue, &lt;strong&gt;strong&lt;/strong&gt; paragraph</a:t>
            </a:r>
          </a:p>
          <a:p>
            <a:r>
              <a:rPr lang="en-US" dirty="0"/>
              <a:t>    &lt;/p&gt;</a:t>
            </a:r>
          </a:p>
        </p:txBody>
      </p:sp>
    </p:spTree>
    <p:extLst>
      <p:ext uri="{BB962C8B-B14F-4D97-AF65-F5344CB8AC3E}">
        <p14:creationId xmlns:p14="http://schemas.microsoft.com/office/powerpoint/2010/main" val="93344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58039-046C-BC52-C2D7-9633B8AFECFE}"/>
              </a:ext>
            </a:extLst>
          </p:cNvPr>
          <p:cNvSpPr>
            <a:spLocks noGrp="1"/>
          </p:cNvSpPr>
          <p:nvPr>
            <p:ph type="title"/>
          </p:nvPr>
        </p:nvSpPr>
        <p:spPr/>
        <p:txBody>
          <a:bodyPr/>
          <a:lstStyle/>
          <a:p>
            <a:r>
              <a:rPr kumimoji="0" lang="en-US" altLang="en-US" sz="4400" b="0" i="0" u="none" strike="noStrike" cap="none" normalizeH="0" baseline="0" dirty="0">
                <a:ln>
                  <a:noFill/>
                </a:ln>
                <a:solidFill>
                  <a:schemeClr val="tx1"/>
                </a:solidFill>
                <a:effectLst/>
              </a:rPr>
              <a:t>Internal Style Sheet</a:t>
            </a:r>
            <a:endParaRPr lang="en-US" dirty="0"/>
          </a:p>
        </p:txBody>
      </p:sp>
      <p:sp>
        <p:nvSpPr>
          <p:cNvPr id="4" name="Rectangle 1">
            <a:extLst>
              <a:ext uri="{FF2B5EF4-FFF2-40B4-BE49-F238E27FC236}">
                <a16:creationId xmlns:a16="http://schemas.microsoft.com/office/drawing/2014/main" id="{F119742D-2DCF-FC08-19D9-26005709FF73}"/>
              </a:ext>
            </a:extLst>
          </p:cNvPr>
          <p:cNvSpPr>
            <a:spLocks noGrp="1" noChangeArrowheads="1"/>
          </p:cNvSpPr>
          <p:nvPr>
            <p:ph idx="1"/>
          </p:nvPr>
        </p:nvSpPr>
        <p:spPr bwMode="auto">
          <a:xfrm>
            <a:off x="933450" y="1337809"/>
            <a:ext cx="1029448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 internal style sheet should be used when a single document has a unique style.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Arial" panose="020B0604020202020204" pitchFamily="34" charset="0"/>
              </a:rPr>
              <a:t>Internal CSS is a method for defining CSS styles directly within an HTML document.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Arial" panose="020B0604020202020204" pitchFamily="34" charset="0"/>
              </a:rPr>
              <a:t> It’s particularly useful for applying unique styles to a single web page, and it’s embedded within the</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latin typeface="Arial" panose="020B0604020202020204" pitchFamily="34" charset="0"/>
              </a:rPr>
              <a:t> &lt;style&gt; element located in the &lt;head&gt; section of the HTML file.</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8579937-82FA-F17C-929F-5E874557742D}"/>
              </a:ext>
            </a:extLst>
          </p:cNvPr>
          <p:cNvPicPr>
            <a:picLocks noChangeAspect="1"/>
          </p:cNvPicPr>
          <p:nvPr/>
        </p:nvPicPr>
        <p:blipFill>
          <a:blip r:embed="rId2"/>
          <a:stretch>
            <a:fillRect/>
          </a:stretch>
        </p:blipFill>
        <p:spPr>
          <a:xfrm>
            <a:off x="2501771" y="2944574"/>
            <a:ext cx="6130293" cy="2008426"/>
          </a:xfrm>
          <a:prstGeom prst="rect">
            <a:avLst/>
          </a:prstGeom>
        </p:spPr>
      </p:pic>
    </p:spTree>
    <p:extLst>
      <p:ext uri="{BB962C8B-B14F-4D97-AF65-F5344CB8AC3E}">
        <p14:creationId xmlns:p14="http://schemas.microsoft.com/office/powerpoint/2010/main" val="107492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8D72-8450-91C5-57B4-FE9C06247C89}"/>
              </a:ext>
            </a:extLst>
          </p:cNvPr>
          <p:cNvSpPr>
            <a:spLocks noGrp="1"/>
          </p:cNvSpPr>
          <p:nvPr>
            <p:ph type="title"/>
          </p:nvPr>
        </p:nvSpPr>
        <p:spPr/>
        <p:txBody>
          <a:bodyPr/>
          <a:lstStyle/>
          <a:p>
            <a:r>
              <a:rPr lang="en-US" dirty="0"/>
              <a:t>External Style Sheets</a:t>
            </a:r>
          </a:p>
        </p:txBody>
      </p:sp>
      <p:sp>
        <p:nvSpPr>
          <p:cNvPr id="5" name="Rectangle 2">
            <a:extLst>
              <a:ext uri="{FF2B5EF4-FFF2-40B4-BE49-F238E27FC236}">
                <a16:creationId xmlns:a16="http://schemas.microsoft.com/office/drawing/2014/main" id="{B73FA1E8-2405-9229-A715-0B0B6B4638A3}"/>
              </a:ext>
            </a:extLst>
          </p:cNvPr>
          <p:cNvSpPr>
            <a:spLocks noGrp="1" noChangeArrowheads="1"/>
          </p:cNvSpPr>
          <p:nvPr>
            <p:ph idx="1"/>
          </p:nvPr>
        </p:nvSpPr>
        <p:spPr bwMode="auto">
          <a:xfrm>
            <a:off x="750100" y="1533866"/>
            <a:ext cx="1069318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An external style sheet is ideal when the style is applied to many pages.</a:t>
            </a: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 With an external style sheet, you can change the look of an entire Web site</a:t>
            </a:r>
          </a:p>
          <a:p>
            <a:pPr marL="0" indent="0" algn="just" eaLnBrk="0" fontAlgn="base" hangingPunct="0">
              <a:lnSpc>
                <a:spcPct val="100000"/>
              </a:lnSpc>
              <a:spcBef>
                <a:spcPct val="0"/>
              </a:spcBef>
              <a:spcAft>
                <a:spcPct val="0"/>
              </a:spcAft>
              <a:buNone/>
            </a:pPr>
            <a:r>
              <a:rPr kumimoji="0" lang="en-US" altLang="en-US" sz="2400" b="0" i="0" u="none" strike="noStrike" cap="none" normalizeH="0" baseline="0" dirty="0">
                <a:ln>
                  <a:noFill/>
                </a:ln>
                <a:solidFill>
                  <a:schemeClr val="tx1"/>
                </a:solidFill>
                <a:effectLst/>
                <a:latin typeface="Arial" panose="020B0604020202020204" pitchFamily="34" charset="0"/>
              </a:rPr>
              <a:t>    by changing one file.</a:t>
            </a:r>
          </a:p>
          <a:p>
            <a:pPr algn="just"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 Each page must link to the style sheet using the tag. </a:t>
            </a:r>
          </a:p>
          <a:p>
            <a:pPr algn="just" eaLnBrk="0" fontAlgn="base" hangingPunct="0">
              <a:lnSpc>
                <a:spcPct val="100000"/>
              </a:lnSpc>
              <a:spcBef>
                <a:spcPct val="0"/>
              </a:spcBef>
              <a:spcAft>
                <a:spcPct val="0"/>
              </a:spcAf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The tag goes inside the head section:</a:t>
            </a:r>
          </a:p>
          <a:p>
            <a:pPr algn="just" eaLnBrk="0" fontAlgn="base" hangingPunct="0">
              <a:lnSpc>
                <a:spcPct val="100000"/>
              </a:lnSpc>
              <a:spcBef>
                <a:spcPct val="0"/>
              </a:spcBef>
              <a:spcAft>
                <a:spcPct val="0"/>
              </a:spcAf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 An external style sheet can be written in any text editor.</a:t>
            </a:r>
          </a:p>
          <a:p>
            <a:pPr algn="just" eaLnBrk="0" fontAlgn="base" hangingPunct="0">
              <a:lnSpc>
                <a:spcPct val="100000"/>
              </a:lnSpc>
              <a:spcBef>
                <a:spcPct val="0"/>
              </a:spcBef>
              <a:spcAft>
                <a:spcPct val="0"/>
              </a:spcAf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The file should not contain any html tags. </a:t>
            </a:r>
          </a:p>
          <a:p>
            <a:pPr algn="just" eaLnBrk="0" fontAlgn="base" hangingPunct="0">
              <a:lnSpc>
                <a:spcPct val="100000"/>
              </a:lnSpc>
              <a:spcBef>
                <a:spcPct val="0"/>
              </a:spcBef>
              <a:spcAft>
                <a:spcPct val="0"/>
              </a:spcAft>
            </a:pP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Your style sheet should be saved with a .</a:t>
            </a:r>
            <a:r>
              <a:rPr kumimoji="0" lang="en-US" altLang="en-US" sz="2400" b="0" i="0" u="none" strike="noStrike" cap="none" normalizeH="0" baseline="0" dirty="0" err="1">
                <a:ln>
                  <a:noFill/>
                </a:ln>
                <a:solidFill>
                  <a:schemeClr val="tx1"/>
                </a:solidFill>
                <a:effectLst/>
                <a:latin typeface="Arial" panose="020B0604020202020204" pitchFamily="34" charset="0"/>
              </a:rPr>
              <a:t>css</a:t>
            </a:r>
            <a:r>
              <a:rPr kumimoji="0" lang="en-US" altLang="en-US" sz="2400" b="0" i="0" u="none" strike="noStrike" cap="none" normalizeH="0" baseline="0" dirty="0">
                <a:ln>
                  <a:noFill/>
                </a:ln>
                <a:solidFill>
                  <a:schemeClr val="tx1"/>
                </a:solidFill>
                <a:effectLst/>
                <a:latin typeface="Arial" panose="020B0604020202020204" pitchFamily="34" charset="0"/>
              </a:rPr>
              <a:t> extension.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An example of a style sheet file is shown below: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hr</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color:red</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p {margin-left:20px;}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body {</a:t>
            </a:r>
            <a:r>
              <a:rPr kumimoji="0" lang="en-US" altLang="en-US" sz="2400" b="0" i="0" u="none" strike="noStrike" cap="none" normalizeH="0" baseline="0" dirty="0" err="1">
                <a:ln>
                  <a:noFill/>
                </a:ln>
                <a:solidFill>
                  <a:schemeClr val="tx1"/>
                </a:solidFill>
                <a:effectLst/>
                <a:latin typeface="Arial" panose="020B0604020202020204" pitchFamily="34" charset="0"/>
              </a:rPr>
              <a:t>background-image:url</a:t>
            </a:r>
            <a:r>
              <a:rPr kumimoji="0" lang="en-US" altLang="en-US" sz="2400" b="0" i="0" u="none" strike="noStrike" cap="none" normalizeH="0" baseline="0" dirty="0">
                <a:ln>
                  <a:noFill/>
                </a:ln>
                <a:solidFill>
                  <a:schemeClr val="tx1"/>
                </a:solidFill>
                <a:effectLst/>
                <a:latin typeface="Arial" panose="020B0604020202020204" pitchFamily="34" charset="0"/>
              </a:rPr>
              <a:t>("images/back40.gif");} </a:t>
            </a:r>
          </a:p>
        </p:txBody>
      </p:sp>
    </p:spTree>
    <p:extLst>
      <p:ext uri="{BB962C8B-B14F-4D97-AF65-F5344CB8AC3E}">
        <p14:creationId xmlns:p14="http://schemas.microsoft.com/office/powerpoint/2010/main" val="2504880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5399-E3EF-CC9F-5E1A-0DC4C4229430}"/>
              </a:ext>
            </a:extLst>
          </p:cNvPr>
          <p:cNvSpPr>
            <a:spLocks noGrp="1"/>
          </p:cNvSpPr>
          <p:nvPr>
            <p:ph type="title"/>
          </p:nvPr>
        </p:nvSpPr>
        <p:spPr/>
        <p:txBody>
          <a:bodyPr/>
          <a:lstStyle/>
          <a:p>
            <a:r>
              <a:rPr lang="en-US" dirty="0"/>
              <a:t>External and Internal Style sheets</a:t>
            </a:r>
          </a:p>
        </p:txBody>
      </p:sp>
      <p:sp>
        <p:nvSpPr>
          <p:cNvPr id="3" name="Content Placeholder 2">
            <a:extLst>
              <a:ext uri="{FF2B5EF4-FFF2-40B4-BE49-F238E27FC236}">
                <a16:creationId xmlns:a16="http://schemas.microsoft.com/office/drawing/2014/main" id="{2810C9BB-7C9E-DFB9-20B6-E5966B310664}"/>
              </a:ext>
            </a:extLst>
          </p:cNvPr>
          <p:cNvSpPr>
            <a:spLocks noGrp="1"/>
          </p:cNvSpPr>
          <p:nvPr>
            <p:ph idx="1"/>
          </p:nvPr>
        </p:nvSpPr>
        <p:spPr/>
        <p:txBody>
          <a:bodyPr/>
          <a:lstStyle/>
          <a:p>
            <a:r>
              <a:rPr lang="en-US" dirty="0"/>
              <a:t>For example,</a:t>
            </a:r>
          </a:p>
          <a:p>
            <a:r>
              <a:rPr lang="en-US" dirty="0"/>
              <a:t> an external style sheet has these properties for the h3 selector: </a:t>
            </a:r>
          </a:p>
          <a:p>
            <a:pPr marL="0" indent="0">
              <a:buNone/>
            </a:pPr>
            <a:r>
              <a:rPr lang="en-US" dirty="0"/>
              <a:t>h3 { </a:t>
            </a:r>
            <a:r>
              <a:rPr lang="en-US" dirty="0" err="1"/>
              <a:t>color:red</a:t>
            </a:r>
            <a:r>
              <a:rPr lang="en-US" dirty="0"/>
              <a:t>; </a:t>
            </a:r>
            <a:r>
              <a:rPr lang="en-US" dirty="0" err="1"/>
              <a:t>text-align:left</a:t>
            </a:r>
            <a:r>
              <a:rPr lang="en-US" dirty="0"/>
              <a:t>; font-size:8pt; } </a:t>
            </a:r>
          </a:p>
          <a:p>
            <a:r>
              <a:rPr lang="en-US" dirty="0"/>
              <a:t>And an internal style sheet has these properties for the h3 selector:</a:t>
            </a:r>
          </a:p>
          <a:p>
            <a:pPr marL="0" indent="0">
              <a:buNone/>
            </a:pPr>
            <a:r>
              <a:rPr lang="en-US" dirty="0"/>
              <a:t> h3 { </a:t>
            </a:r>
            <a:r>
              <a:rPr lang="en-US" dirty="0" err="1"/>
              <a:t>text-align:right</a:t>
            </a:r>
            <a:r>
              <a:rPr lang="en-US" dirty="0"/>
              <a:t>; font-size:20pt; } </a:t>
            </a:r>
          </a:p>
          <a:p>
            <a:r>
              <a:rPr lang="en-US" dirty="0"/>
              <a:t>If the page with the internal style sheet also links to the external style sheet, the properties for h3 will be: ?</a:t>
            </a:r>
          </a:p>
        </p:txBody>
      </p:sp>
    </p:spTree>
    <p:extLst>
      <p:ext uri="{BB962C8B-B14F-4D97-AF65-F5344CB8AC3E}">
        <p14:creationId xmlns:p14="http://schemas.microsoft.com/office/powerpoint/2010/main" val="1719369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CC65-0534-0809-3688-82578573D7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C8CC3-D39F-B0D0-BA37-35DFCE408DDA}"/>
              </a:ext>
            </a:extLst>
          </p:cNvPr>
          <p:cNvSpPr>
            <a:spLocks noGrp="1"/>
          </p:cNvSpPr>
          <p:nvPr>
            <p:ph idx="1"/>
          </p:nvPr>
        </p:nvSpPr>
        <p:spPr/>
        <p:txBody>
          <a:bodyPr/>
          <a:lstStyle/>
          <a:p>
            <a:r>
              <a:rPr lang="en-US" sz="3600" dirty="0" err="1"/>
              <a:t>color:red</a:t>
            </a:r>
            <a:r>
              <a:rPr lang="en-US" sz="3600" dirty="0"/>
              <a:t>; </a:t>
            </a:r>
            <a:r>
              <a:rPr lang="en-US" sz="3600" dirty="0" err="1"/>
              <a:t>text-align:right</a:t>
            </a:r>
            <a:r>
              <a:rPr lang="en-US" sz="3600" dirty="0"/>
              <a:t>; font-size:20pt; </a:t>
            </a:r>
          </a:p>
          <a:p>
            <a:pPr marL="0" indent="0">
              <a:buNone/>
            </a:pPr>
            <a:endParaRPr lang="en-US" sz="3600" dirty="0"/>
          </a:p>
          <a:p>
            <a:r>
              <a:rPr lang="en-US" dirty="0"/>
              <a:t>The color is inherited from the external style sheet and the text-alignment and the font-size is replaced by the internal style sheet.</a:t>
            </a:r>
          </a:p>
        </p:txBody>
      </p:sp>
    </p:spTree>
    <p:extLst>
      <p:ext uri="{BB962C8B-B14F-4D97-AF65-F5344CB8AC3E}">
        <p14:creationId xmlns:p14="http://schemas.microsoft.com/office/powerpoint/2010/main" val="154042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4359D-3A7F-88DD-0335-F52C96E41986}"/>
              </a:ext>
            </a:extLst>
          </p:cNvPr>
          <p:cNvSpPr>
            <a:spLocks noGrp="1"/>
          </p:cNvSpPr>
          <p:nvPr>
            <p:ph type="title"/>
          </p:nvPr>
        </p:nvSpPr>
        <p:spPr/>
        <p:txBody>
          <a:bodyPr/>
          <a:lstStyle/>
          <a:p>
            <a:r>
              <a:rPr lang="en-US" dirty="0"/>
              <a:t>Font Family</a:t>
            </a:r>
          </a:p>
        </p:txBody>
      </p:sp>
      <p:sp>
        <p:nvSpPr>
          <p:cNvPr id="3" name="Content Placeholder 2">
            <a:extLst>
              <a:ext uri="{FF2B5EF4-FFF2-40B4-BE49-F238E27FC236}">
                <a16:creationId xmlns:a16="http://schemas.microsoft.com/office/drawing/2014/main" id="{6AA606D8-5D90-A07A-3CEB-371946F33224}"/>
              </a:ext>
            </a:extLst>
          </p:cNvPr>
          <p:cNvSpPr>
            <a:spLocks noGrp="1"/>
          </p:cNvSpPr>
          <p:nvPr>
            <p:ph idx="1"/>
          </p:nvPr>
        </p:nvSpPr>
        <p:spPr/>
        <p:txBody>
          <a:bodyPr/>
          <a:lstStyle/>
          <a:p>
            <a:r>
              <a:rPr lang="en-US" dirty="0"/>
              <a:t>The font family of a text is set with the font-family property. </a:t>
            </a:r>
          </a:p>
          <a:p>
            <a:r>
              <a:rPr lang="en-US" dirty="0"/>
              <a:t>The font-family property should hold several font names as a "fallback" system.</a:t>
            </a:r>
          </a:p>
          <a:p>
            <a:r>
              <a:rPr lang="en-US" dirty="0"/>
              <a:t> If the browser does not support the first font, it tries the next font.</a:t>
            </a:r>
          </a:p>
        </p:txBody>
      </p:sp>
      <p:pic>
        <p:nvPicPr>
          <p:cNvPr id="7" name="Picture 6">
            <a:extLst>
              <a:ext uri="{FF2B5EF4-FFF2-40B4-BE49-F238E27FC236}">
                <a16:creationId xmlns:a16="http://schemas.microsoft.com/office/drawing/2014/main" id="{81BA605A-27C0-CAE3-5DFE-1C1F5A7F7B93}"/>
              </a:ext>
            </a:extLst>
          </p:cNvPr>
          <p:cNvPicPr>
            <a:picLocks noChangeAspect="1"/>
          </p:cNvPicPr>
          <p:nvPr/>
        </p:nvPicPr>
        <p:blipFill>
          <a:blip r:embed="rId2"/>
          <a:stretch>
            <a:fillRect/>
          </a:stretch>
        </p:blipFill>
        <p:spPr>
          <a:xfrm>
            <a:off x="7240749" y="4210050"/>
            <a:ext cx="3946470" cy="2257514"/>
          </a:xfrm>
          <a:prstGeom prst="rect">
            <a:avLst/>
          </a:prstGeom>
        </p:spPr>
      </p:pic>
    </p:spTree>
    <p:extLst>
      <p:ext uri="{BB962C8B-B14F-4D97-AF65-F5344CB8AC3E}">
        <p14:creationId xmlns:p14="http://schemas.microsoft.com/office/powerpoint/2010/main" val="3444599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CDA2-267B-49D0-4D87-D0C4233CEA47}"/>
              </a:ext>
            </a:extLst>
          </p:cNvPr>
          <p:cNvSpPr>
            <a:spLocks noGrp="1"/>
          </p:cNvSpPr>
          <p:nvPr>
            <p:ph type="title"/>
          </p:nvPr>
        </p:nvSpPr>
        <p:spPr/>
        <p:txBody>
          <a:bodyPr/>
          <a:lstStyle/>
          <a:p>
            <a:r>
              <a:rPr lang="en-US" dirty="0"/>
              <a:t>General Font family setting</a:t>
            </a:r>
          </a:p>
        </p:txBody>
      </p:sp>
      <p:sp>
        <p:nvSpPr>
          <p:cNvPr id="3" name="Content Placeholder 2">
            <a:extLst>
              <a:ext uri="{FF2B5EF4-FFF2-40B4-BE49-F238E27FC236}">
                <a16:creationId xmlns:a16="http://schemas.microsoft.com/office/drawing/2014/main" id="{BC967AF3-93F0-B2E5-32CD-3E2517DF14BE}"/>
              </a:ext>
            </a:extLst>
          </p:cNvPr>
          <p:cNvSpPr>
            <a:spLocks noGrp="1"/>
          </p:cNvSpPr>
          <p:nvPr>
            <p:ph idx="1"/>
          </p:nvPr>
        </p:nvSpPr>
        <p:spPr/>
        <p:txBody>
          <a:bodyPr/>
          <a:lstStyle/>
          <a:p>
            <a:r>
              <a:rPr lang="en-US" dirty="0"/>
              <a:t>font-family : family-name| generic family| initial | inherit</a:t>
            </a:r>
          </a:p>
          <a:p>
            <a:pPr marL="0" indent="0">
              <a:buNone/>
            </a:pPr>
            <a:r>
              <a:rPr lang="en-US" dirty="0" err="1"/>
              <a:t>eg</a:t>
            </a:r>
            <a:endParaRPr lang="en-US" dirty="0"/>
          </a:p>
          <a:p>
            <a:r>
              <a:rPr lang="en-US" dirty="0"/>
              <a:t>p{</a:t>
            </a:r>
            <a:r>
              <a:rPr lang="en-US" dirty="0" err="1"/>
              <a:t>font-family:"Times</a:t>
            </a:r>
            <a:r>
              <a:rPr lang="en-US" dirty="0"/>
              <a:t> New Roman", Times, serif;}</a:t>
            </a:r>
          </a:p>
          <a:p>
            <a:endParaRPr lang="en-US" dirty="0"/>
          </a:p>
          <a:p>
            <a:r>
              <a:rPr lang="en-US" dirty="0"/>
              <a:t>Initial – default</a:t>
            </a:r>
          </a:p>
          <a:p>
            <a:r>
              <a:rPr lang="en-US" b="0" i="0" dirty="0">
                <a:solidFill>
                  <a:srgbClr val="000000"/>
                </a:solidFill>
                <a:effectLst/>
                <a:highlight>
                  <a:srgbClr val="FFFFFF"/>
                </a:highlight>
                <a:latin typeface="Verdana" panose="020B0604030504040204" pitchFamily="34" charset="0"/>
              </a:rPr>
              <a:t>Start with the font you want, and always end with a generic family, to let the browser pick a similar font in the generic family, if no other fonts are available.</a:t>
            </a:r>
            <a:endParaRPr lang="en-US" dirty="0"/>
          </a:p>
          <a:p>
            <a:endParaRPr lang="en-US" dirty="0"/>
          </a:p>
        </p:txBody>
      </p:sp>
    </p:spTree>
    <p:extLst>
      <p:ext uri="{BB962C8B-B14F-4D97-AF65-F5344CB8AC3E}">
        <p14:creationId xmlns:p14="http://schemas.microsoft.com/office/powerpoint/2010/main" val="692889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E023-0735-8B43-CDAE-66453BA4B4EF}"/>
              </a:ext>
            </a:extLst>
          </p:cNvPr>
          <p:cNvSpPr>
            <a:spLocks noGrp="1"/>
          </p:cNvSpPr>
          <p:nvPr>
            <p:ph type="title"/>
          </p:nvPr>
        </p:nvSpPr>
        <p:spPr/>
        <p:txBody>
          <a:bodyPr/>
          <a:lstStyle/>
          <a:p>
            <a:r>
              <a:rPr lang="en-US" dirty="0"/>
              <a:t>E.g.</a:t>
            </a:r>
          </a:p>
        </p:txBody>
      </p:sp>
      <p:sp>
        <p:nvSpPr>
          <p:cNvPr id="4" name="Rectangle 1">
            <a:extLst>
              <a:ext uri="{FF2B5EF4-FFF2-40B4-BE49-F238E27FC236}">
                <a16:creationId xmlns:a16="http://schemas.microsoft.com/office/drawing/2014/main" id="{09884C9A-4986-EA8C-9E34-C4843DB83427}"/>
              </a:ext>
            </a:extLst>
          </p:cNvPr>
          <p:cNvSpPr>
            <a:spLocks noGrp="1" noChangeArrowheads="1"/>
          </p:cNvSpPr>
          <p:nvPr>
            <p:ph idx="1"/>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html</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head</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link </a:t>
            </a:r>
            <a:r>
              <a:rPr kumimoji="0" lang="en-US" altLang="en-US" sz="1800" b="0" i="0" u="none" strike="noStrike" cap="none" normalizeH="0" baseline="0">
                <a:ln>
                  <a:noFill/>
                </a:ln>
                <a:solidFill>
                  <a:srgbClr val="174AD4"/>
                </a:solidFill>
                <a:effectLst/>
                <a:latin typeface="JetBrains Mono"/>
              </a:rPr>
              <a:t>rel</a:t>
            </a:r>
            <a:r>
              <a:rPr kumimoji="0" lang="en-US" altLang="en-US" sz="1800" b="0" i="0" u="none" strike="noStrike" cap="none" normalizeH="0" baseline="0">
                <a:ln>
                  <a:noFill/>
                </a:ln>
                <a:solidFill>
                  <a:srgbClr val="067D17"/>
                </a:solidFill>
                <a:effectLst/>
                <a:latin typeface="JetBrains Mono"/>
              </a:rPr>
              <a:t>="stylesheet" </a:t>
            </a:r>
            <a:r>
              <a:rPr kumimoji="0" lang="en-US" altLang="en-US" sz="1800" b="0" i="0" u="none" strike="noStrike" cap="none" normalizeH="0" baseline="0">
                <a:ln>
                  <a:noFill/>
                </a:ln>
                <a:solidFill>
                  <a:srgbClr val="174AD4"/>
                </a:solidFill>
                <a:effectLst/>
                <a:latin typeface="JetBrains Mono"/>
              </a:rPr>
              <a:t>type</a:t>
            </a:r>
            <a:r>
              <a:rPr kumimoji="0" lang="en-US" altLang="en-US" sz="1800" b="0" i="0" u="none" strike="noStrike" cap="none" normalizeH="0" baseline="0">
                <a:ln>
                  <a:noFill/>
                </a:ln>
                <a:solidFill>
                  <a:srgbClr val="067D17"/>
                </a:solidFill>
                <a:effectLst/>
                <a:latin typeface="JetBrains Mono"/>
              </a:rPr>
              <a:t>="text/css" </a:t>
            </a:r>
            <a:r>
              <a:rPr kumimoji="0" lang="en-US" altLang="en-US" sz="1800" b="0" i="0" u="none" strike="noStrike" cap="none" normalizeH="0" baseline="0">
                <a:ln>
                  <a:noFill/>
                </a:ln>
                <a:solidFill>
                  <a:srgbClr val="174AD4"/>
                </a:solidFill>
                <a:effectLst/>
                <a:latin typeface="JetBrains Mono"/>
              </a:rPr>
              <a:t>href</a:t>
            </a:r>
            <a:r>
              <a:rPr kumimoji="0" lang="en-US" altLang="en-US" sz="1800" b="0" i="0" u="none" strike="noStrike" cap="none" normalizeH="0" baseline="0">
                <a:ln>
                  <a:noFill/>
                </a:ln>
                <a:solidFill>
                  <a:srgbClr val="067D17"/>
                </a:solidFill>
                <a:effectLst/>
                <a:latin typeface="JetBrains Mono"/>
              </a:rPr>
              <a:t>="style1.css"</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style</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body {background-color: black; background-repeat:no-repeat;}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h1</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{style="font-family:times,Serif";}</a:t>
            </a:r>
            <a:br>
              <a:rPr kumimoji="0" lang="en-US" altLang="en-US" sz="1800" b="0" i="0" u="none" strike="noStrike" cap="none" normalizeH="0" baseline="0">
                <a:ln>
                  <a:noFill/>
                </a:ln>
                <a:solidFill>
                  <a:srgbClr val="080808"/>
                </a:solidFill>
                <a:effectLst/>
                <a:latin typeface="JetBrains Mono"/>
              </a:rPr>
            </a:b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style</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head</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body </a:t>
            </a:r>
            <a:r>
              <a:rPr kumimoji="0" lang="en-US" altLang="en-US" sz="1800" b="0" i="0" u="none" strike="noStrike" cap="none" normalizeH="0" baseline="0">
                <a:ln>
                  <a:noFill/>
                </a:ln>
                <a:solidFill>
                  <a:srgbClr val="174AD4"/>
                </a:solidFill>
                <a:effectLst/>
                <a:latin typeface="JetBrains Mono"/>
              </a:rPr>
              <a:t>style</a:t>
            </a:r>
            <a:r>
              <a:rPr kumimoji="0" lang="en-US" altLang="en-US" sz="1800" b="0" i="0" u="none" strike="noStrike" cap="none" normalizeH="0" baseline="0">
                <a:ln>
                  <a:noFill/>
                </a:ln>
                <a:solidFill>
                  <a:srgbClr val="067D17"/>
                </a:solidFill>
                <a:effectLst/>
                <a:latin typeface="JetBrains Mono"/>
              </a:rPr>
              <a:t>="</a:t>
            </a:r>
            <a:r>
              <a:rPr kumimoji="0" lang="en-US" altLang="en-US" sz="1800" b="0" i="0" u="none" strike="noStrike" cap="none" normalizeH="0" baseline="0">
                <a:ln>
                  <a:noFill/>
                </a:ln>
                <a:solidFill>
                  <a:srgbClr val="080808"/>
                </a:solidFill>
                <a:effectLst/>
                <a:latin typeface="JetBrains Mono"/>
              </a:rPr>
              <a:t>background-color: blue; background-repeat:no-repeat;</a:t>
            </a:r>
            <a:r>
              <a:rPr kumimoji="0" lang="en-US" altLang="en-US" sz="1800" b="0" i="0" u="none" strike="noStrike" cap="none" normalizeH="0" baseline="0">
                <a:ln>
                  <a:noFill/>
                </a:ln>
                <a:solidFill>
                  <a:srgbClr val="067D17"/>
                </a:solidFill>
                <a:effectLst/>
                <a:latin typeface="JetBrains Mono"/>
              </a:rPr>
              <a:t>"</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h1 </a:t>
            </a:r>
            <a:r>
              <a:rPr kumimoji="0" lang="en-US" altLang="en-US" sz="1800" b="0" i="0" u="none" strike="noStrike" cap="none" normalizeH="0" baseline="0">
                <a:ln>
                  <a:noFill/>
                </a:ln>
                <a:solidFill>
                  <a:srgbClr val="174AD4"/>
                </a:solidFill>
                <a:effectLst/>
                <a:latin typeface="JetBrains Mono"/>
              </a:rPr>
              <a:t>style</a:t>
            </a:r>
            <a:r>
              <a:rPr kumimoji="0" lang="en-US" altLang="en-US" sz="1800" b="0" i="0" u="none" strike="noStrike" cap="none" normalizeH="0" baseline="0">
                <a:ln>
                  <a:noFill/>
                </a:ln>
                <a:solidFill>
                  <a:srgbClr val="067D17"/>
                </a:solidFill>
                <a:effectLst/>
                <a:latin typeface="JetBrains Mono"/>
              </a:rPr>
              <a:t>="</a:t>
            </a:r>
            <a:r>
              <a:rPr kumimoji="0" lang="en-US" altLang="en-US" sz="1800" b="0" i="0" u="none" strike="noStrike" cap="none" normalizeH="0" baseline="0">
                <a:ln>
                  <a:noFill/>
                </a:ln>
                <a:solidFill>
                  <a:srgbClr val="080808"/>
                </a:solidFill>
                <a:effectLst/>
                <a:latin typeface="JetBrains Mono"/>
              </a:rPr>
              <a:t>font-family:georgia,garamond,serif;</a:t>
            </a:r>
            <a:r>
              <a:rPr kumimoji="0" lang="en-US" altLang="en-US" sz="1800" b="0" i="0" u="none" strike="noStrike" cap="none" normalizeH="0" baseline="0">
                <a:ln>
                  <a:noFill/>
                </a:ln>
                <a:solidFill>
                  <a:srgbClr val="067D17"/>
                </a:solidFill>
                <a:effectLst/>
                <a:latin typeface="JetBrains Mono"/>
              </a:rPr>
              <a:t>"</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Sample Document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h1</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body</a:t>
            </a:r>
            <a:r>
              <a:rPr kumimoji="0" lang="en-US" altLang="en-US" sz="1800" b="0" i="0" u="none" strike="noStrike" cap="none" normalizeH="0" baseline="0">
                <a:ln>
                  <a:noFill/>
                </a:ln>
                <a:solidFill>
                  <a:srgbClr val="080808"/>
                </a:solidFill>
                <a:effectLst/>
                <a:latin typeface="JetBrains Mono"/>
              </a:rPr>
              <a:t>&gt;</a:t>
            </a:r>
            <a:br>
              <a:rPr kumimoji="0" lang="en-US" altLang="en-US" sz="1800" b="0" i="0" u="none" strike="noStrike" cap="none" normalizeH="0" baseline="0">
                <a:ln>
                  <a:noFill/>
                </a:ln>
                <a:solidFill>
                  <a:srgbClr val="080808"/>
                </a:solidFill>
                <a:effectLst/>
                <a:latin typeface="JetBrains Mono"/>
              </a:rPr>
            </a:br>
            <a:r>
              <a:rPr kumimoji="0" lang="en-US" altLang="en-US" sz="1800" b="0" i="0" u="none" strike="noStrike" cap="none" normalizeH="0" baseline="0">
                <a:ln>
                  <a:noFill/>
                </a:ln>
                <a:solidFill>
                  <a:srgbClr val="080808"/>
                </a:solidFill>
                <a:effectLst/>
                <a:latin typeface="JetBrains Mono"/>
              </a:rPr>
              <a:t>&lt;/</a:t>
            </a:r>
            <a:r>
              <a:rPr kumimoji="0" lang="en-US" altLang="en-US" sz="1800" b="0" i="0" u="none" strike="noStrike" cap="none" normalizeH="0" baseline="0">
                <a:ln>
                  <a:noFill/>
                </a:ln>
                <a:solidFill>
                  <a:srgbClr val="0033B3"/>
                </a:solidFill>
                <a:effectLst/>
                <a:latin typeface="JetBrains Mono"/>
              </a:rPr>
              <a:t>html</a:t>
            </a:r>
            <a:r>
              <a:rPr kumimoji="0" lang="en-US" altLang="en-US" sz="1800" b="0" i="0" u="none" strike="noStrike" cap="none" normalizeH="0" baseline="0">
                <a:ln>
                  <a:noFill/>
                </a:ln>
                <a:solidFill>
                  <a:srgbClr val="080808"/>
                </a:solidFill>
                <a:effectLst/>
                <a:latin typeface="JetBrains Mono"/>
              </a:rPr>
              <a:t>&gt;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2326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C44FE-007F-A437-C8CC-6705892D8657}"/>
              </a:ext>
            </a:extLst>
          </p:cNvPr>
          <p:cNvSpPr>
            <a:spLocks noGrp="1"/>
          </p:cNvSpPr>
          <p:nvPr>
            <p:ph type="title"/>
          </p:nvPr>
        </p:nvSpPr>
        <p:spPr/>
        <p:txBody>
          <a:bodyPr/>
          <a:lstStyle/>
          <a:p>
            <a:r>
              <a:rPr lang="en-US" dirty="0"/>
              <a:t>Font-size</a:t>
            </a:r>
          </a:p>
        </p:txBody>
      </p:sp>
      <p:sp>
        <p:nvSpPr>
          <p:cNvPr id="3" name="Content Placeholder 2">
            <a:extLst>
              <a:ext uri="{FF2B5EF4-FFF2-40B4-BE49-F238E27FC236}">
                <a16:creationId xmlns:a16="http://schemas.microsoft.com/office/drawing/2014/main" id="{32C34575-A081-B7CD-1D0D-B8A2893585F9}"/>
              </a:ext>
            </a:extLst>
          </p:cNvPr>
          <p:cNvSpPr>
            <a:spLocks noGrp="1"/>
          </p:cNvSpPr>
          <p:nvPr>
            <p:ph idx="1"/>
          </p:nvPr>
        </p:nvSpPr>
        <p:spPr/>
        <p:txBody>
          <a:bodyPr/>
          <a:lstStyle/>
          <a:p>
            <a:r>
              <a:rPr lang="en-US" altLang="en-US" sz="2800" dirty="0"/>
              <a:t>Many properties, such as </a:t>
            </a:r>
            <a:r>
              <a:rPr lang="en-US" altLang="en-US" sz="2800" dirty="0">
                <a:latin typeface="Lucida Sans Typewriter" panose="020B0509030504030204" pitchFamily="49" charset="0"/>
              </a:rPr>
              <a:t>font-size</a:t>
            </a:r>
            <a:r>
              <a:rPr lang="en-US" altLang="en-US" sz="2800" dirty="0"/>
              <a:t>, have a value that is a </a:t>
            </a:r>
            <a:r>
              <a:rPr lang="en-US" altLang="en-US" sz="2800" dirty="0">
                <a:solidFill>
                  <a:schemeClr val="hlink"/>
                </a:solidFill>
              </a:rPr>
              <a:t>CSS length</a:t>
            </a:r>
          </a:p>
          <a:p>
            <a:r>
              <a:rPr lang="en-US" altLang="en-US" sz="2800" dirty="0"/>
              <a:t>All CSS length values except 0 need units</a:t>
            </a:r>
          </a:p>
          <a:p>
            <a:endParaRPr lang="en-US" dirty="0"/>
          </a:p>
        </p:txBody>
      </p:sp>
      <p:pic>
        <p:nvPicPr>
          <p:cNvPr id="4" name="Picture 4">
            <a:extLst>
              <a:ext uri="{FF2B5EF4-FFF2-40B4-BE49-F238E27FC236}">
                <a16:creationId xmlns:a16="http://schemas.microsoft.com/office/drawing/2014/main" id="{91CB7D61-AB77-B5F7-5930-19D898FB9C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7025" y="3168650"/>
            <a:ext cx="6781800" cy="3270250"/>
          </a:xfrm>
          <a:prstGeom prst="rect">
            <a:avLst/>
          </a:prstGeom>
          <a:noFill/>
          <a:ln>
            <a:noFill/>
          </a:ln>
          <a:effectLst/>
          <a:extLst>
            <a:ext uri="{909E8E84-426E-40DD-AFC4-6F175D3DCCD1}">
              <a14:hiddenFill xmlns:a14="http://schemas.microsoft.com/office/drawing/2010/main">
                <a:solidFill>
                  <a:srgbClr val="008080">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4374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A1B1-F772-7837-9C4B-44FC79F32A9A}"/>
              </a:ext>
            </a:extLst>
          </p:cNvPr>
          <p:cNvSpPr>
            <a:spLocks noGrp="1"/>
          </p:cNvSpPr>
          <p:nvPr>
            <p:ph type="title"/>
          </p:nvPr>
        </p:nvSpPr>
        <p:spPr/>
        <p:txBody>
          <a:bodyPr/>
          <a:lstStyle/>
          <a:p>
            <a:r>
              <a:rPr lang="en-US" dirty="0"/>
              <a:t>Advanced CSS</a:t>
            </a:r>
          </a:p>
        </p:txBody>
      </p:sp>
      <p:sp>
        <p:nvSpPr>
          <p:cNvPr id="3" name="Content Placeholder 2">
            <a:extLst>
              <a:ext uri="{FF2B5EF4-FFF2-40B4-BE49-F238E27FC236}">
                <a16:creationId xmlns:a16="http://schemas.microsoft.com/office/drawing/2014/main" id="{2582DF0D-E2B2-4985-3230-ED9B07BCACED}"/>
              </a:ext>
            </a:extLst>
          </p:cNvPr>
          <p:cNvSpPr>
            <a:spLocks noGrp="1"/>
          </p:cNvSpPr>
          <p:nvPr>
            <p:ph idx="1"/>
          </p:nvPr>
        </p:nvSpPr>
        <p:spPr>
          <a:xfrm>
            <a:off x="690716" y="1962150"/>
            <a:ext cx="10515600" cy="4351338"/>
          </a:xfrm>
        </p:spPr>
        <p:txBody>
          <a:bodyPr>
            <a:normAutofit/>
          </a:bodyPr>
          <a:lstStyle/>
          <a:p>
            <a:pPr algn="l">
              <a:buFont typeface="Arial" panose="020B0604020202020204" pitchFamily="34" charset="0"/>
              <a:buChar char="•"/>
            </a:pPr>
            <a:r>
              <a:rPr lang="en-US" b="1" i="0" dirty="0">
                <a:solidFill>
                  <a:srgbClr val="374151"/>
                </a:solidFill>
                <a:effectLst/>
                <a:latin typeface="Söhne"/>
              </a:rPr>
              <a:t>CSS Grid:</a:t>
            </a:r>
            <a:r>
              <a:rPr lang="en-US" b="0" i="0" dirty="0">
                <a:solidFill>
                  <a:srgbClr val="374151"/>
                </a:solidFill>
                <a:effectLst/>
                <a:latin typeface="Söhne"/>
              </a:rPr>
              <a:t> Two-dimensional layout system for creating grid-based layouts with rows and columns.</a:t>
            </a:r>
          </a:p>
          <a:p>
            <a:pPr algn="l">
              <a:buFont typeface="Arial" panose="020B0604020202020204" pitchFamily="34" charset="0"/>
              <a:buChar char="•"/>
            </a:pPr>
            <a:r>
              <a:rPr lang="en-US" b="0" i="0" dirty="0">
                <a:solidFill>
                  <a:srgbClr val="FF0000"/>
                </a:solidFill>
                <a:effectLst/>
                <a:latin typeface="Consolas" panose="020B0609020204030204" pitchFamily="49" charset="0"/>
              </a:rPr>
              <a:t>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grid</a:t>
            </a:r>
            <a:r>
              <a:rPr lang="en-US" b="0" i="0" dirty="0">
                <a:solidFill>
                  <a:srgbClr val="000000"/>
                </a:solidFill>
                <a:effectLst/>
                <a:latin typeface="Consolas" panose="020B0609020204030204" pitchFamily="49" charset="0"/>
              </a:rPr>
              <a:t>;</a:t>
            </a:r>
            <a:endParaRPr lang="en-US" b="0" i="0" dirty="0">
              <a:solidFill>
                <a:srgbClr val="374151"/>
              </a:solidFill>
              <a:effectLst/>
              <a:latin typeface="Söhne"/>
            </a:endParaRPr>
          </a:p>
          <a:p>
            <a:endParaRPr lang="en-US" dirty="0"/>
          </a:p>
        </p:txBody>
      </p:sp>
      <p:sp>
        <p:nvSpPr>
          <p:cNvPr id="4" name="Rectangle 1">
            <a:extLst>
              <a:ext uri="{FF2B5EF4-FFF2-40B4-BE49-F238E27FC236}">
                <a16:creationId xmlns:a16="http://schemas.microsoft.com/office/drawing/2014/main" id="{A126A10E-7780-38C8-EB4C-51444E375B19}"/>
              </a:ext>
            </a:extLst>
          </p:cNvPr>
          <p:cNvSpPr>
            <a:spLocks noChangeArrowheads="1"/>
          </p:cNvSpPr>
          <p:nvPr/>
        </p:nvSpPr>
        <p:spPr bwMode="auto">
          <a:xfrm>
            <a:off x="0" y="3909219"/>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&lt;div&gt;</a:t>
            </a:r>
            <a:r>
              <a:rPr kumimoji="0" lang="en-US" altLang="en-US" sz="1100" b="0" i="0" u="none" strike="noStrike" cap="none" normalizeH="0" baseline="0" dirty="0">
                <a:ln>
                  <a:noFill/>
                </a:ln>
                <a:solidFill>
                  <a:srgbClr val="000000"/>
                </a:solidFill>
                <a:effectLst/>
                <a:latin typeface="Verdana" panose="020B0604030504040204" pitchFamily="34" charset="0"/>
              </a:rPr>
              <a:t> tag defines a division or a section in an HTML document.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a:ln>
                  <a:noFill/>
                </a:ln>
                <a:solidFill>
                  <a:srgbClr val="DC143C"/>
                </a:solidFill>
                <a:effectLst/>
                <a:latin typeface="Consolas" panose="020B0609020204030204" pitchFamily="49" charset="0"/>
              </a:rPr>
              <a:t>&lt;div&gt;</a:t>
            </a:r>
            <a:r>
              <a:rPr kumimoji="0" lang="en-US" altLang="en-US" sz="1100" b="0" i="0" u="none" strike="noStrike" cap="none" normalizeH="0" baseline="0" dirty="0">
                <a:ln>
                  <a:noFill/>
                </a:ln>
                <a:solidFill>
                  <a:srgbClr val="000000"/>
                </a:solidFill>
                <a:effectLst/>
                <a:latin typeface="Verdana" panose="020B0604030504040204" pitchFamily="34" charset="0"/>
              </a:rPr>
              <a:t> tag is used as a container for HTML elements - which is then styled with CSS or manipulated with JavaScript.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84010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6F0C-72F9-3C25-7A18-35481B78FAD8}"/>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What is CSS?</a:t>
            </a:r>
          </a:p>
        </p:txBody>
      </p:sp>
      <p:sp>
        <p:nvSpPr>
          <p:cNvPr id="3" name="Content Placeholder 2">
            <a:extLst>
              <a:ext uri="{FF2B5EF4-FFF2-40B4-BE49-F238E27FC236}">
                <a16:creationId xmlns:a16="http://schemas.microsoft.com/office/drawing/2014/main" id="{044EC168-33E9-0D24-794F-3560236F4D19}"/>
              </a:ext>
            </a:extLst>
          </p:cNvPr>
          <p:cNvSpPr>
            <a:spLocks noGrp="1"/>
          </p:cNvSpPr>
          <p:nvPr>
            <p:ph idx="1"/>
          </p:nvPr>
        </p:nvSpPr>
        <p:spPr/>
        <p:txBody>
          <a:bodyPr/>
          <a:lstStyle/>
          <a:p>
            <a:r>
              <a:rPr lang="en-US" dirty="0"/>
              <a:t>It makes a webpage look good.</a:t>
            </a:r>
          </a:p>
          <a:p>
            <a:r>
              <a:rPr lang="en-US" dirty="0"/>
              <a:t>HTML -  Structure of webpage- Required </a:t>
            </a:r>
          </a:p>
          <a:p>
            <a:r>
              <a:rPr lang="en-US" dirty="0"/>
              <a:t>CSS – Styling of the webpage – Optional</a:t>
            </a:r>
          </a:p>
          <a:p>
            <a:r>
              <a:rPr lang="en-US" dirty="0"/>
              <a:t>CSS introduced in 1996</a:t>
            </a:r>
          </a:p>
          <a:p>
            <a:r>
              <a:rPr lang="en-US" dirty="0"/>
              <a:t>CSS3 – evolving– modules and dynamic</a:t>
            </a:r>
          </a:p>
          <a:p>
            <a:r>
              <a:rPr lang="en-US" dirty="0"/>
              <a:t>Index.html     -   html</a:t>
            </a:r>
          </a:p>
          <a:p>
            <a:r>
              <a:rPr lang="en-US" dirty="0" err="1">
                <a:solidFill>
                  <a:srgbClr val="FF0000"/>
                </a:solidFill>
                <a:highlight>
                  <a:srgbClr val="FFFF00"/>
                </a:highlight>
              </a:rPr>
              <a:t>Code,css</a:t>
            </a:r>
            <a:endParaRPr lang="en-US" dirty="0">
              <a:solidFill>
                <a:srgbClr val="FF0000"/>
              </a:solidFill>
              <a:highlight>
                <a:srgbClr val="FFFF00"/>
              </a:highlight>
            </a:endParaRPr>
          </a:p>
          <a:p>
            <a:pPr marL="0" indent="0">
              <a:buNone/>
            </a:pPr>
            <a:r>
              <a:rPr lang="en-US" dirty="0"/>
              <a:t>	&lt;style&gt; …..		&lt;/style&gt;</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3948566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E38E5F7-699A-66EF-92B0-D57B30065359}"/>
              </a:ext>
            </a:extLst>
          </p:cNvPr>
          <p:cNvSpPr>
            <a:spLocks noGrp="1"/>
          </p:cNvSpPr>
          <p:nvPr>
            <p:ph sz="half" idx="1"/>
          </p:nvPr>
        </p:nvSpPr>
        <p:spPr>
          <a:xfrm>
            <a:off x="0" y="0"/>
            <a:ext cx="6019800" cy="6858000"/>
          </a:xfrm>
        </p:spPr>
        <p:txBody>
          <a:bodyPr>
            <a:normAutofit fontScale="70000" lnSpcReduction="20000"/>
          </a:bodyPr>
          <a:lstStyle/>
          <a:p>
            <a:pPr marL="0" indent="0">
              <a:buNone/>
            </a:pPr>
            <a:r>
              <a:rPr lang="en-IN" dirty="0"/>
              <a:t>&lt;!DOCTYPE html&gt;</a:t>
            </a:r>
          </a:p>
          <a:p>
            <a:pPr marL="0" indent="0">
              <a:buNone/>
            </a:pPr>
            <a:r>
              <a:rPr lang="en-IN" dirty="0"/>
              <a:t>&lt;html&gt;</a:t>
            </a:r>
          </a:p>
          <a:p>
            <a:pPr marL="0" indent="0">
              <a:buNone/>
            </a:pPr>
            <a:r>
              <a:rPr lang="en-IN" dirty="0"/>
              <a:t>&lt;head&gt;</a:t>
            </a:r>
          </a:p>
          <a:p>
            <a:pPr marL="0" indent="0">
              <a:buNone/>
            </a:pPr>
            <a:r>
              <a:rPr lang="en-IN" dirty="0"/>
              <a:t>&lt;style&gt;</a:t>
            </a:r>
          </a:p>
          <a:p>
            <a:pPr marL="0" indent="0">
              <a:buNone/>
            </a:pPr>
            <a:r>
              <a:rPr lang="en-IN" dirty="0"/>
              <a:t>.container {</a:t>
            </a:r>
          </a:p>
          <a:p>
            <a:pPr marL="0" indent="0">
              <a:buNone/>
            </a:pPr>
            <a:r>
              <a:rPr lang="en-IN" dirty="0"/>
              <a:t>  display: grid;</a:t>
            </a:r>
          </a:p>
          <a:p>
            <a:pPr marL="0" indent="0">
              <a:buNone/>
            </a:pPr>
            <a:r>
              <a:rPr lang="en-IN" dirty="0"/>
              <a:t>  grid-template-columns: auto </a:t>
            </a:r>
            <a:r>
              <a:rPr lang="en-IN" dirty="0" err="1"/>
              <a:t>auto</a:t>
            </a:r>
            <a:r>
              <a:rPr lang="en-IN" dirty="0"/>
              <a:t> </a:t>
            </a:r>
            <a:r>
              <a:rPr lang="en-IN" dirty="0" err="1"/>
              <a:t>auto</a:t>
            </a:r>
            <a:r>
              <a:rPr lang="en-IN" dirty="0"/>
              <a:t> ;</a:t>
            </a:r>
          </a:p>
          <a:p>
            <a:pPr marL="0" indent="0">
              <a:buNone/>
            </a:pPr>
            <a:r>
              <a:rPr lang="en-IN" dirty="0"/>
              <a:t>  background-</a:t>
            </a:r>
            <a:r>
              <a:rPr lang="en-IN" dirty="0" err="1"/>
              <a:t>color</a:t>
            </a:r>
            <a:r>
              <a:rPr lang="en-IN" dirty="0"/>
              <a:t>: </a:t>
            </a:r>
            <a:r>
              <a:rPr lang="en-IN" dirty="0" err="1"/>
              <a:t>dodgerblue</a:t>
            </a:r>
            <a:r>
              <a:rPr lang="en-IN" dirty="0"/>
              <a:t>;</a:t>
            </a:r>
          </a:p>
          <a:p>
            <a:pPr marL="0" indent="0">
              <a:buNone/>
            </a:pPr>
            <a:r>
              <a:rPr lang="en-IN" dirty="0"/>
              <a:t>  padding: 10px;</a:t>
            </a:r>
          </a:p>
          <a:p>
            <a:pPr marL="0" indent="0">
              <a:buNone/>
            </a:pPr>
            <a:r>
              <a:rPr lang="en-IN" dirty="0"/>
              <a:t>}</a:t>
            </a:r>
          </a:p>
          <a:p>
            <a:pPr marL="0" indent="0">
              <a:buNone/>
            </a:pPr>
            <a:r>
              <a:rPr lang="en-IN" dirty="0"/>
              <a:t>.container &gt; div {</a:t>
            </a:r>
          </a:p>
          <a:p>
            <a:pPr marL="0" indent="0">
              <a:buNone/>
            </a:pPr>
            <a:r>
              <a:rPr lang="en-IN" dirty="0"/>
              <a:t>  background-</a:t>
            </a:r>
            <a:r>
              <a:rPr lang="en-IN" dirty="0" err="1"/>
              <a:t>color</a:t>
            </a:r>
            <a:r>
              <a:rPr lang="en-IN" dirty="0"/>
              <a:t>: red;</a:t>
            </a:r>
          </a:p>
          <a:p>
            <a:pPr marL="0" indent="0">
              <a:buNone/>
            </a:pPr>
            <a:r>
              <a:rPr lang="en-IN" dirty="0"/>
              <a:t>  border: 1px solid black;</a:t>
            </a:r>
          </a:p>
          <a:p>
            <a:pPr marL="0" indent="0">
              <a:buNone/>
            </a:pPr>
            <a:r>
              <a:rPr lang="en-IN" dirty="0"/>
              <a:t>  padding: 10px;</a:t>
            </a:r>
          </a:p>
          <a:p>
            <a:pPr marL="0" indent="0">
              <a:buNone/>
            </a:pPr>
            <a:r>
              <a:rPr lang="en-IN" dirty="0"/>
              <a:t>  font-size: 30px;</a:t>
            </a:r>
          </a:p>
          <a:p>
            <a:pPr marL="0" indent="0">
              <a:buNone/>
            </a:pPr>
            <a:r>
              <a:rPr lang="en-IN" dirty="0"/>
              <a:t>  text-align: </a:t>
            </a:r>
            <a:r>
              <a:rPr lang="en-IN" dirty="0" err="1"/>
              <a:t>cebter</a:t>
            </a:r>
            <a:r>
              <a:rPr lang="en-IN" dirty="0"/>
              <a:t>;</a:t>
            </a:r>
          </a:p>
          <a:p>
            <a:pPr marL="0" indent="0">
              <a:buNone/>
            </a:pPr>
            <a:r>
              <a:rPr lang="en-IN" dirty="0"/>
              <a:t>}</a:t>
            </a:r>
          </a:p>
          <a:p>
            <a:pPr marL="0" indent="0">
              <a:buNone/>
            </a:pPr>
            <a:r>
              <a:rPr lang="en-IN" dirty="0"/>
              <a:t>&lt;/style&gt;</a:t>
            </a:r>
          </a:p>
          <a:p>
            <a:pPr marL="0" indent="0">
              <a:buNone/>
            </a:pPr>
            <a:r>
              <a:rPr lang="en-IN" dirty="0"/>
              <a:t>&lt;/head&gt;</a:t>
            </a:r>
          </a:p>
          <a:p>
            <a:pPr marL="0" indent="0">
              <a:buNone/>
            </a:pPr>
            <a:r>
              <a:rPr lang="en-IN" dirty="0"/>
              <a:t>&lt;body&gt;</a:t>
            </a:r>
          </a:p>
        </p:txBody>
      </p:sp>
      <p:sp>
        <p:nvSpPr>
          <p:cNvPr id="6" name="Content Placeholder 5">
            <a:extLst>
              <a:ext uri="{FF2B5EF4-FFF2-40B4-BE49-F238E27FC236}">
                <a16:creationId xmlns:a16="http://schemas.microsoft.com/office/drawing/2014/main" id="{3AEFFAC5-A519-F9C9-CFCF-990E7F781831}"/>
              </a:ext>
            </a:extLst>
          </p:cNvPr>
          <p:cNvSpPr>
            <a:spLocks noGrp="1"/>
          </p:cNvSpPr>
          <p:nvPr>
            <p:ph sz="half" idx="2"/>
          </p:nvPr>
        </p:nvSpPr>
        <p:spPr>
          <a:xfrm>
            <a:off x="6172200" y="103238"/>
            <a:ext cx="5181600" cy="6592529"/>
          </a:xfrm>
        </p:spPr>
        <p:txBody>
          <a:bodyPr>
            <a:normAutofit fontScale="70000" lnSpcReduction="20000"/>
          </a:bodyPr>
          <a:lstStyle/>
          <a:p>
            <a:pPr marL="0" indent="0">
              <a:buNone/>
            </a:pPr>
            <a:r>
              <a:rPr lang="en-US" dirty="0"/>
              <a:t>&lt;h1&gt;Grid Layout&lt;/h1&gt;</a:t>
            </a:r>
          </a:p>
          <a:p>
            <a:pPr marL="0" indent="0">
              <a:buNone/>
            </a:pPr>
            <a:r>
              <a:rPr lang="en-US" dirty="0"/>
              <a:t>&lt;div class="container"&gt;</a:t>
            </a:r>
          </a:p>
          <a:p>
            <a:pPr marL="0" indent="0">
              <a:buNone/>
            </a:pPr>
            <a:r>
              <a:rPr lang="en-US" dirty="0"/>
              <a:t>  &lt;div&gt;1&lt;/div&gt;</a:t>
            </a:r>
          </a:p>
          <a:p>
            <a:pPr marL="0" indent="0">
              <a:buNone/>
            </a:pPr>
            <a:r>
              <a:rPr lang="en-US" dirty="0"/>
              <a:t>  &lt;div&gt;2&lt;/div&gt;</a:t>
            </a:r>
          </a:p>
          <a:p>
            <a:pPr marL="0" indent="0">
              <a:buNone/>
            </a:pPr>
            <a:r>
              <a:rPr lang="en-US" dirty="0"/>
              <a:t>  &lt;div&gt;3&lt;/div&gt;  </a:t>
            </a:r>
          </a:p>
          <a:p>
            <a:pPr marL="0" indent="0">
              <a:buNone/>
            </a:pPr>
            <a:r>
              <a:rPr lang="en-US" dirty="0"/>
              <a:t>  &lt;div&gt;4&lt;/div&gt;</a:t>
            </a:r>
          </a:p>
          <a:p>
            <a:pPr marL="0" indent="0">
              <a:buNone/>
            </a:pPr>
            <a:r>
              <a:rPr lang="en-US" dirty="0"/>
              <a:t>  &lt;div&gt;5&lt;/div&gt;</a:t>
            </a:r>
          </a:p>
          <a:p>
            <a:pPr marL="0" indent="0">
              <a:buNone/>
            </a:pPr>
            <a:r>
              <a:rPr lang="en-US" dirty="0"/>
              <a:t>  &lt;div&gt;6&lt;/div&gt;  </a:t>
            </a:r>
          </a:p>
          <a:p>
            <a:pPr marL="0" indent="0">
              <a:buNone/>
            </a:pPr>
            <a:r>
              <a:rPr lang="en-US" dirty="0"/>
              <a:t>  &lt;div&gt;7&lt;/div&gt;</a:t>
            </a:r>
          </a:p>
          <a:p>
            <a:pPr marL="0" indent="0">
              <a:buNone/>
            </a:pPr>
            <a:r>
              <a:rPr lang="en-US" dirty="0"/>
              <a:t>  &lt;div&gt;8&lt;/div&gt;</a:t>
            </a:r>
          </a:p>
          <a:p>
            <a:pPr marL="0" indent="0">
              <a:buNone/>
            </a:pPr>
            <a:r>
              <a:rPr lang="en-US" dirty="0"/>
              <a:t>&lt;/div&gt;</a:t>
            </a:r>
          </a:p>
          <a:p>
            <a:pPr marL="0" indent="0">
              <a:buNone/>
            </a:pPr>
            <a:endParaRPr lang="en-US" dirty="0"/>
          </a:p>
          <a:p>
            <a:pPr marL="0" indent="0">
              <a:buNone/>
            </a:pPr>
            <a:r>
              <a:rPr lang="en-US" dirty="0"/>
              <a:t>&lt;/body&gt;</a:t>
            </a:r>
          </a:p>
          <a:p>
            <a:pPr marL="0" indent="0">
              <a:buNone/>
            </a:pPr>
            <a:r>
              <a:rPr lang="en-US" dirty="0"/>
              <a:t>&lt;/html&gt;</a:t>
            </a:r>
            <a:endParaRPr lang="en-IN" dirty="0"/>
          </a:p>
        </p:txBody>
      </p:sp>
    </p:spTree>
    <p:extLst>
      <p:ext uri="{BB962C8B-B14F-4D97-AF65-F5344CB8AC3E}">
        <p14:creationId xmlns:p14="http://schemas.microsoft.com/office/powerpoint/2010/main" val="28565210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748F6-EF66-A4FF-7FB5-053A7AA41683}"/>
              </a:ext>
            </a:extLst>
          </p:cNvPr>
          <p:cNvSpPr>
            <a:spLocks noGrp="1"/>
          </p:cNvSpPr>
          <p:nvPr>
            <p:ph type="title"/>
          </p:nvPr>
        </p:nvSpPr>
        <p:spPr/>
        <p:txBody>
          <a:bodyPr/>
          <a:lstStyle/>
          <a:p>
            <a:r>
              <a:rPr lang="en-US" dirty="0"/>
              <a:t>Flexbox</a:t>
            </a:r>
          </a:p>
        </p:txBody>
      </p:sp>
      <p:sp>
        <p:nvSpPr>
          <p:cNvPr id="3" name="Content Placeholder 2">
            <a:extLst>
              <a:ext uri="{FF2B5EF4-FFF2-40B4-BE49-F238E27FC236}">
                <a16:creationId xmlns:a16="http://schemas.microsoft.com/office/drawing/2014/main" id="{73C05914-CF36-D9A1-26E8-230509E41FE5}"/>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Flexbox: </a:t>
            </a:r>
            <a:r>
              <a:rPr lang="en-US" b="0" i="1" dirty="0">
                <a:solidFill>
                  <a:srgbClr val="41484D"/>
                </a:solidFill>
                <a:effectLst/>
                <a:latin typeface="Lato" panose="020F0502020204030203" pitchFamily="34" charset="0"/>
              </a:rPr>
              <a:t>flexible box</a:t>
            </a:r>
            <a:r>
              <a:rPr lang="en-US" b="0" i="0" dirty="0">
                <a:solidFill>
                  <a:srgbClr val="374151"/>
                </a:solidFill>
                <a:effectLst/>
                <a:latin typeface="Söhne"/>
              </a:rPr>
              <a:t> One-dimensional layout model for distributing space and aligning elements along a single axis.</a:t>
            </a:r>
          </a:p>
          <a:p>
            <a:pPr algn="l">
              <a:buFont typeface="Arial" panose="020B0604020202020204" pitchFamily="34" charset="0"/>
              <a:buChar char="•"/>
            </a:pPr>
            <a:r>
              <a:rPr lang="en-US" b="0" i="0" dirty="0">
                <a:solidFill>
                  <a:srgbClr val="41484D"/>
                </a:solidFill>
                <a:effectLst/>
                <a:latin typeface="Lato" panose="020F0502020204030203" pitchFamily="34" charset="0"/>
              </a:rPr>
              <a:t>provides web authors with control over how elements are positioned, aligned, and sized within their container. It allows you to do things like, specify how elements are aligned vertically and horizontally, change their order of appearance, change the direction in which all elements are laid out, and more.</a:t>
            </a:r>
          </a:p>
          <a:p>
            <a:pPr algn="l">
              <a:buFont typeface="Arial" panose="020B0604020202020204" pitchFamily="34" charset="0"/>
              <a:buChar char="•"/>
            </a:pPr>
            <a:r>
              <a:rPr lang="en-US" b="0" i="0" dirty="0">
                <a:solidFill>
                  <a:srgbClr val="FF0000"/>
                </a:solidFill>
                <a:effectLst/>
                <a:latin typeface="Consolas" panose="020B0609020204030204" pitchFamily="49" charset="0"/>
              </a:rPr>
              <a:t>display</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flex</a:t>
            </a:r>
            <a:r>
              <a:rPr lang="en-US" b="0" i="0" dirty="0">
                <a:solidFill>
                  <a:srgbClr val="000000"/>
                </a:solidFill>
                <a:effectLst/>
                <a:latin typeface="Consolas" panose="020B0609020204030204" pitchFamily="49" charset="0"/>
              </a:rPr>
              <a:t>;</a:t>
            </a:r>
            <a:endParaRPr lang="en-US" b="0" i="0" dirty="0">
              <a:solidFill>
                <a:srgbClr val="374151"/>
              </a:solidFill>
              <a:effectLst/>
              <a:latin typeface="Söhne"/>
            </a:endParaRPr>
          </a:p>
          <a:p>
            <a:endParaRPr lang="en-US" dirty="0"/>
          </a:p>
        </p:txBody>
      </p:sp>
    </p:spTree>
    <p:extLst>
      <p:ext uri="{BB962C8B-B14F-4D97-AF65-F5344CB8AC3E}">
        <p14:creationId xmlns:p14="http://schemas.microsoft.com/office/powerpoint/2010/main" val="3069234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324C-C585-1308-E6F9-3946F35B5BD2}"/>
              </a:ext>
            </a:extLst>
          </p:cNvPr>
          <p:cNvSpPr>
            <a:spLocks noGrp="1"/>
          </p:cNvSpPr>
          <p:nvPr>
            <p:ph type="title"/>
          </p:nvPr>
        </p:nvSpPr>
        <p:spPr/>
        <p:txBody>
          <a:bodyPr/>
          <a:lstStyle/>
          <a:p>
            <a:r>
              <a:rPr lang="en-US" dirty="0"/>
              <a:t>Sass</a:t>
            </a:r>
          </a:p>
        </p:txBody>
      </p:sp>
      <p:sp>
        <p:nvSpPr>
          <p:cNvPr id="3" name="Content Placeholder 2">
            <a:extLst>
              <a:ext uri="{FF2B5EF4-FFF2-40B4-BE49-F238E27FC236}">
                <a16:creationId xmlns:a16="http://schemas.microsoft.com/office/drawing/2014/main" id="{D90F6C63-614B-1550-9A4F-D219C56D6788}"/>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Sass:</a:t>
            </a:r>
            <a:r>
              <a:rPr lang="en-US" b="0" i="0" dirty="0">
                <a:solidFill>
                  <a:srgbClr val="374151"/>
                </a:solidFill>
                <a:effectLst/>
                <a:latin typeface="Söhne"/>
              </a:rPr>
              <a:t> Sass stands for "Syntactically Awesome </a:t>
            </a:r>
            <a:r>
              <a:rPr lang="en-US" b="0" i="0" dirty="0" err="1">
                <a:solidFill>
                  <a:srgbClr val="374151"/>
                </a:solidFill>
                <a:effectLst/>
                <a:latin typeface="Söhne"/>
              </a:rPr>
              <a:t>Stylesheets,"CSS</a:t>
            </a:r>
            <a:r>
              <a:rPr lang="en-US" b="0" i="0" dirty="0">
                <a:solidFill>
                  <a:srgbClr val="374151"/>
                </a:solidFill>
                <a:effectLst/>
                <a:latin typeface="Söhne"/>
              </a:rPr>
              <a:t> preprocessor with advanced features, like variables, nesting, and </a:t>
            </a:r>
            <a:r>
              <a:rPr lang="en-US" b="0" i="0" dirty="0" err="1">
                <a:solidFill>
                  <a:srgbClr val="374151"/>
                </a:solidFill>
                <a:effectLst/>
                <a:latin typeface="Söhne"/>
              </a:rPr>
              <a:t>mixins</a:t>
            </a:r>
            <a:r>
              <a:rPr lang="en-US" b="0" i="0" dirty="0">
                <a:solidFill>
                  <a:srgbClr val="374151"/>
                </a:solidFill>
                <a:effectLst/>
                <a:latin typeface="Söhne"/>
              </a:rPr>
              <a:t>, to enhance the efficiency and maintainability of your stylesheets.</a:t>
            </a:r>
          </a:p>
          <a:p>
            <a:pPr algn="l"/>
            <a:r>
              <a:rPr lang="en-US" b="0" i="0" dirty="0">
                <a:solidFill>
                  <a:srgbClr val="374151"/>
                </a:solidFill>
                <a:effectLst/>
                <a:latin typeface="Söhne"/>
              </a:rPr>
              <a:t>These technologies are widely used in modern web development to create more sophisticated layouts and manage styles more effectively.</a:t>
            </a:r>
          </a:p>
          <a:p>
            <a:endParaRPr lang="en-US" dirty="0"/>
          </a:p>
        </p:txBody>
      </p:sp>
    </p:spTree>
    <p:extLst>
      <p:ext uri="{BB962C8B-B14F-4D97-AF65-F5344CB8AC3E}">
        <p14:creationId xmlns:p14="http://schemas.microsoft.com/office/powerpoint/2010/main" val="3831521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B880-C142-C233-4BB2-C5D867D8B754}"/>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3929628D-24A8-FA2A-A259-CEA927E6CF5C}"/>
              </a:ext>
            </a:extLst>
          </p:cNvPr>
          <p:cNvSpPr>
            <a:spLocks noGrp="1"/>
          </p:cNvSpPr>
          <p:nvPr>
            <p:ph idx="1"/>
          </p:nvPr>
        </p:nvSpPr>
        <p:spPr/>
        <p:txBody>
          <a:bodyPr>
            <a:normAutofit fontScale="92500" lnSpcReduction="20000"/>
          </a:bodyPr>
          <a:lstStyle/>
          <a:p>
            <a:r>
              <a:rPr lang="en-US" dirty="0"/>
              <a:t>CSS saves time When most of us first learn HTML, we get taught to set the font face, size, color, style etc. every time it occurs on a page. This means we find ourselves typing (or copying and pasting) the same thing over and over again. </a:t>
            </a:r>
          </a:p>
          <a:p>
            <a:r>
              <a:rPr lang="en-US" dirty="0"/>
              <a:t>With CSS, you only have to specify these details once for any element. CSS will automatically apply the specified styles whenever that element occurs. </a:t>
            </a:r>
          </a:p>
          <a:p>
            <a:r>
              <a:rPr lang="en-US" dirty="0"/>
              <a:t>Pages load faster</a:t>
            </a:r>
          </a:p>
          <a:p>
            <a:pPr lvl="1"/>
            <a:r>
              <a:rPr lang="en-US" dirty="0"/>
              <a:t> Less code means faster download times.</a:t>
            </a:r>
          </a:p>
          <a:p>
            <a:r>
              <a:rPr lang="en-US" dirty="0"/>
              <a:t> Easy maintenance </a:t>
            </a:r>
          </a:p>
          <a:p>
            <a:pPr lvl="1"/>
            <a:r>
              <a:rPr lang="en-US" dirty="0"/>
              <a:t>To change the style of an element, you only have to make an edit in one place. </a:t>
            </a:r>
          </a:p>
          <a:p>
            <a:r>
              <a:rPr lang="en-US" dirty="0"/>
              <a:t> Superior styles to HTML</a:t>
            </a:r>
          </a:p>
          <a:p>
            <a:pPr lvl="1"/>
            <a:r>
              <a:rPr lang="en-US" dirty="0"/>
              <a:t> CSS has a much wider array of attributes than HTML.</a:t>
            </a:r>
          </a:p>
        </p:txBody>
      </p:sp>
    </p:spTree>
    <p:extLst>
      <p:ext uri="{BB962C8B-B14F-4D97-AF65-F5344CB8AC3E}">
        <p14:creationId xmlns:p14="http://schemas.microsoft.com/office/powerpoint/2010/main" val="14044177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C7EB5-29AD-ADC4-A3E4-FD0ACCD93A52}"/>
              </a:ext>
            </a:extLst>
          </p:cNvPr>
          <p:cNvSpPr>
            <a:spLocks noGrp="1"/>
          </p:cNvSpPr>
          <p:nvPr>
            <p:ph type="title"/>
          </p:nvPr>
        </p:nvSpPr>
        <p:spPr/>
        <p:txBody>
          <a:bodyPr/>
          <a:lstStyle/>
          <a:p>
            <a:r>
              <a:rPr lang="en-US" dirty="0"/>
              <a:t>Disadvantages</a:t>
            </a:r>
          </a:p>
        </p:txBody>
      </p:sp>
      <p:sp>
        <p:nvSpPr>
          <p:cNvPr id="3" name="Content Placeholder 2">
            <a:extLst>
              <a:ext uri="{FF2B5EF4-FFF2-40B4-BE49-F238E27FC236}">
                <a16:creationId xmlns:a16="http://schemas.microsoft.com/office/drawing/2014/main" id="{02AC2727-8930-517A-B37C-62529CBE98AB}"/>
              </a:ext>
            </a:extLst>
          </p:cNvPr>
          <p:cNvSpPr>
            <a:spLocks noGrp="1"/>
          </p:cNvSpPr>
          <p:nvPr>
            <p:ph idx="1"/>
          </p:nvPr>
        </p:nvSpPr>
        <p:spPr/>
        <p:txBody>
          <a:bodyPr/>
          <a:lstStyle/>
          <a:p>
            <a:r>
              <a:rPr lang="en-US" dirty="0"/>
              <a:t>Browser compatibility Browsers have varying levels of compliance with Style Sheets. </a:t>
            </a:r>
          </a:p>
          <a:p>
            <a:r>
              <a:rPr lang="en-US" dirty="0"/>
              <a:t>This means that some Style Sheet features are supported and some aren’t. </a:t>
            </a:r>
          </a:p>
          <a:p>
            <a:r>
              <a:rPr lang="en-US" dirty="0"/>
              <a:t>To confuse things more, some browser manufacturers decide to come up with their own proprietary tags. </a:t>
            </a:r>
          </a:p>
        </p:txBody>
      </p:sp>
    </p:spTree>
    <p:extLst>
      <p:ext uri="{BB962C8B-B14F-4D97-AF65-F5344CB8AC3E}">
        <p14:creationId xmlns:p14="http://schemas.microsoft.com/office/powerpoint/2010/main" val="1563486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A107-CB1E-C735-77C2-8237E963B66A}"/>
              </a:ext>
            </a:extLst>
          </p:cNvPr>
          <p:cNvSpPr>
            <a:spLocks noGrp="1"/>
          </p:cNvSpPr>
          <p:nvPr>
            <p:ph type="title"/>
          </p:nvPr>
        </p:nvSpPr>
        <p:spPr/>
        <p:txBody>
          <a:bodyPr/>
          <a:lstStyle/>
          <a:p>
            <a:r>
              <a:rPr lang="en-US" dirty="0"/>
              <a:t>For your profile page…</a:t>
            </a:r>
          </a:p>
        </p:txBody>
      </p:sp>
      <p:sp>
        <p:nvSpPr>
          <p:cNvPr id="4" name="Rectangle 1">
            <a:extLst>
              <a:ext uri="{FF2B5EF4-FFF2-40B4-BE49-F238E27FC236}">
                <a16:creationId xmlns:a16="http://schemas.microsoft.com/office/drawing/2014/main" id="{8A524393-0F72-0800-5E6B-F2207F384D58}"/>
              </a:ext>
            </a:extLst>
          </p:cNvPr>
          <p:cNvSpPr>
            <a:spLocks noGrp="1" noChangeArrowheads="1"/>
          </p:cNvSpPr>
          <p:nvPr>
            <p:ph idx="1"/>
          </p:nvPr>
        </p:nvSpPr>
        <p:spPr bwMode="auto">
          <a:xfrm>
            <a:off x="838200" y="1692714"/>
            <a:ext cx="9949262" cy="4617163"/>
          </a:xfrm>
          <a:prstGeom prst="rect">
            <a:avLst/>
          </a:prstGeom>
          <a:solidFill>
            <a:srgbClr val="F7F7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Create a new CSS file named "styles.css."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Link the CSS file to your HTML document using the </a:t>
            </a:r>
            <a:r>
              <a:rPr kumimoji="0" lang="en-US" altLang="en-US" sz="40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&lt;link&gt;</a:t>
            </a: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tag in the </a:t>
            </a:r>
            <a:r>
              <a:rPr kumimoji="0" lang="en-US" altLang="en-US" sz="40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&lt;head&gt;</a:t>
            </a: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 section.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Apply the following styles to your webpage using CSS: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Set a background image for the entire page.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Center-align the text in the header.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Style the tagline text to have a larger font size and different color.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Apply a different background color to the "About Me" section.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Style the skills list to have bullet points and a different font.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Use a grid or flexbox layout to arrange the projects in a visually appealing way.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Apply a consistent font to all text on the page.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Style the contact information to have a distinct appearance.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rgbClr val="374151"/>
                </a:solidFill>
                <a:effectLst/>
                <a:latin typeface="Times New Roman" panose="02020603050405020304" pitchFamily="18" charset="0"/>
                <a:cs typeface="Times New Roman" panose="02020603050405020304" pitchFamily="18" charset="0"/>
              </a:rPr>
              <a:t>Experiment with additional CSS properties to enhance the overall visual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42930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E8983-F9D7-AD65-82AE-52614A426E16}"/>
              </a:ext>
            </a:extLst>
          </p:cNvPr>
          <p:cNvSpPr>
            <a:spLocks noGrp="1"/>
          </p:cNvSpPr>
          <p:nvPr>
            <p:ph type="title"/>
          </p:nvPr>
        </p:nvSpPr>
        <p:spPr/>
        <p:txBody>
          <a:bodyPr>
            <a:normAutofit/>
          </a:bodyPr>
          <a:lstStyle/>
          <a:p>
            <a:r>
              <a:rPr lang="en-US" dirty="0"/>
              <a:t>Modify the Contact us page using flexbox</a:t>
            </a:r>
          </a:p>
        </p:txBody>
      </p:sp>
      <p:sp>
        <p:nvSpPr>
          <p:cNvPr id="3" name="Content Placeholder 2">
            <a:extLst>
              <a:ext uri="{FF2B5EF4-FFF2-40B4-BE49-F238E27FC236}">
                <a16:creationId xmlns:a16="http://schemas.microsoft.com/office/drawing/2014/main" id="{56198376-DC2B-7E03-0DDA-E65F923E9A3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D8FD8DC-444F-9F12-3831-3E97DDDE362D}"/>
              </a:ext>
            </a:extLst>
          </p:cNvPr>
          <p:cNvPicPr>
            <a:picLocks noChangeAspect="1"/>
          </p:cNvPicPr>
          <p:nvPr/>
        </p:nvPicPr>
        <p:blipFill>
          <a:blip r:embed="rId2"/>
          <a:stretch>
            <a:fillRect/>
          </a:stretch>
        </p:blipFill>
        <p:spPr>
          <a:xfrm>
            <a:off x="1925650" y="2172267"/>
            <a:ext cx="7026249" cy="3696020"/>
          </a:xfrm>
          <a:prstGeom prst="rect">
            <a:avLst/>
          </a:prstGeom>
        </p:spPr>
      </p:pic>
    </p:spTree>
    <p:extLst>
      <p:ext uri="{BB962C8B-B14F-4D97-AF65-F5344CB8AC3E}">
        <p14:creationId xmlns:p14="http://schemas.microsoft.com/office/powerpoint/2010/main" val="2624680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1BC8B-AA4E-9FC6-208F-5BEF8BFB4BE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A8563FD-36F0-63D9-EA74-DEB6C08E6809}"/>
              </a:ext>
            </a:extLst>
          </p:cNvPr>
          <p:cNvSpPr>
            <a:spLocks noGrp="1"/>
          </p:cNvSpPr>
          <p:nvPr>
            <p:ph idx="1"/>
          </p:nvPr>
        </p:nvSpPr>
        <p:spPr/>
        <p:txBody>
          <a:bodyPr/>
          <a:lstStyle/>
          <a:p>
            <a:r>
              <a:rPr lang="en-US" dirty="0"/>
              <a:t>Display all Amrita campuses with a CSS grid layout.</a:t>
            </a:r>
          </a:p>
          <a:p>
            <a:r>
              <a:rPr lang="en-US" dirty="0"/>
              <a:t>Bengaluru Campus in the </a:t>
            </a:r>
            <a:r>
              <a:rPr lang="en-US" dirty="0" err="1"/>
              <a:t>centre</a:t>
            </a:r>
            <a:r>
              <a:rPr lang="en-US" dirty="0"/>
              <a:t>( big size) – all other campuses on the sides(small blocks) as shown in Figure.</a:t>
            </a:r>
          </a:p>
          <a:p>
            <a:endParaRPr lang="en-US" dirty="0"/>
          </a:p>
        </p:txBody>
      </p:sp>
      <p:pic>
        <p:nvPicPr>
          <p:cNvPr id="7" name="Picture 6">
            <a:extLst>
              <a:ext uri="{FF2B5EF4-FFF2-40B4-BE49-F238E27FC236}">
                <a16:creationId xmlns:a16="http://schemas.microsoft.com/office/drawing/2014/main" id="{5CBF9C47-8C7E-D78C-7B81-435E678B259C}"/>
              </a:ext>
            </a:extLst>
          </p:cNvPr>
          <p:cNvPicPr>
            <a:picLocks noChangeAspect="1"/>
          </p:cNvPicPr>
          <p:nvPr/>
        </p:nvPicPr>
        <p:blipFill>
          <a:blip r:embed="rId2"/>
          <a:stretch>
            <a:fillRect/>
          </a:stretch>
        </p:blipFill>
        <p:spPr>
          <a:xfrm>
            <a:off x="6797576" y="3114288"/>
            <a:ext cx="4567755" cy="2847274"/>
          </a:xfrm>
          <a:prstGeom prst="rect">
            <a:avLst/>
          </a:prstGeom>
        </p:spPr>
      </p:pic>
    </p:spTree>
    <p:extLst>
      <p:ext uri="{BB962C8B-B14F-4D97-AF65-F5344CB8AC3E}">
        <p14:creationId xmlns:p14="http://schemas.microsoft.com/office/powerpoint/2010/main" val="8839129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24BA1-D47C-6689-78CA-D4375CA3DA46}"/>
              </a:ext>
            </a:extLst>
          </p:cNvPr>
          <p:cNvSpPr>
            <a:spLocks noGrp="1"/>
          </p:cNvSpPr>
          <p:nvPr>
            <p:ph type="title"/>
          </p:nvPr>
        </p:nvSpPr>
        <p:spPr/>
        <p:txBody>
          <a:bodyPr/>
          <a:lstStyle/>
          <a:p>
            <a:r>
              <a:rPr lang="en-US" b="0" i="0" dirty="0">
                <a:solidFill>
                  <a:srgbClr val="000000"/>
                </a:solidFill>
                <a:effectLst/>
              </a:rPr>
              <a:t>CSS Opacity / Transparency</a:t>
            </a:r>
            <a:br>
              <a:rPr lang="en-US" b="0" i="0" dirty="0">
                <a:solidFill>
                  <a:srgbClr val="000000"/>
                </a:solidFill>
                <a:effectLst/>
                <a:latin typeface="Segoe UI" panose="020B0502040204020203" pitchFamily="34" charset="0"/>
              </a:rPr>
            </a:br>
            <a:endParaRPr lang="en-US" dirty="0"/>
          </a:p>
        </p:txBody>
      </p:sp>
      <p:sp>
        <p:nvSpPr>
          <p:cNvPr id="4" name="Rectangle 1">
            <a:extLst>
              <a:ext uri="{FF2B5EF4-FFF2-40B4-BE49-F238E27FC236}">
                <a16:creationId xmlns:a16="http://schemas.microsoft.com/office/drawing/2014/main" id="{53D17B3C-3810-7CAA-1B5E-F5649A47F626}"/>
              </a:ext>
            </a:extLst>
          </p:cNvPr>
          <p:cNvSpPr>
            <a:spLocks noGrp="1" noChangeArrowheads="1"/>
          </p:cNvSpPr>
          <p:nvPr>
            <p:ph idx="1"/>
          </p:nvPr>
        </p:nvSpPr>
        <p:spPr bwMode="auto">
          <a:xfrm>
            <a:off x="837228" y="1049459"/>
            <a:ext cx="1104180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a:ln>
                  <a:noFill/>
                </a:ln>
                <a:solidFill>
                  <a:srgbClr val="DC143C"/>
                </a:solidFill>
                <a:effectLst/>
                <a:latin typeface="Times New Roman" panose="02020603050405020304" pitchFamily="18" charset="0"/>
                <a:cs typeface="Times New Roman" panose="02020603050405020304" pitchFamily="18" charset="0"/>
              </a:rPr>
              <a:t>opacity</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property specifies the opacity/transparency of an element.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solidFill>
                  <a:srgbClr val="000000"/>
                </a:solidFill>
                <a:latin typeface="Times New Roman" panose="02020603050405020304" pitchFamily="18" charset="0"/>
                <a:cs typeface="Times New Roman" panose="02020603050405020304" pitchFamily="18" charset="0"/>
              </a:rPr>
              <a:t>The opacity property can take a value from 0.0 - 1.0. The lower the value, the more transparent</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The opacity property is often used together with the :hover selector to change the opacity on mouse-over: </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 </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&lt;html&gt;</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&lt;head&gt;</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&lt;style&gt;</a:t>
            </a:r>
          </a:p>
          <a:p>
            <a:pPr marL="0" indent="0">
              <a:lnSpc>
                <a:spcPct val="100000"/>
              </a:lnSpc>
              <a:buNone/>
            </a:pPr>
            <a:r>
              <a:rPr lang="en-US" altLang="en-US" sz="2000" dirty="0" err="1">
                <a:solidFill>
                  <a:srgbClr val="000000"/>
                </a:solidFill>
                <a:latin typeface="Times New Roman" panose="02020603050405020304" pitchFamily="18" charset="0"/>
                <a:cs typeface="Times New Roman" panose="02020603050405020304" pitchFamily="18" charset="0"/>
              </a:rPr>
              <a:t>img</a:t>
            </a:r>
            <a:r>
              <a:rPr lang="en-US" altLang="en-US" sz="2000" dirty="0">
                <a:solidFill>
                  <a:srgbClr val="000000"/>
                </a:solidFill>
                <a:latin typeface="Times New Roman" panose="02020603050405020304" pitchFamily="18" charset="0"/>
                <a:cs typeface="Times New Roman" panose="02020603050405020304" pitchFamily="18" charset="0"/>
              </a:rPr>
              <a:t> {</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  opacity: 0.5;          </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None/>
            </a:pPr>
            <a:endParaRPr lang="en-US" altLang="en-US" sz="2000" dirty="0">
              <a:solidFill>
                <a:srgbClr val="000000"/>
              </a:solidFill>
              <a:latin typeface="Times New Roman" panose="02020603050405020304" pitchFamily="18" charset="0"/>
              <a:cs typeface="Times New Roman" panose="02020603050405020304" pitchFamily="18" charset="0"/>
            </a:endParaRPr>
          </a:p>
          <a:p>
            <a:pPr marL="0" indent="0">
              <a:lnSpc>
                <a:spcPct val="100000"/>
              </a:lnSpc>
              <a:buNone/>
            </a:pPr>
            <a:r>
              <a:rPr lang="en-US" altLang="en-US" sz="2000" dirty="0" err="1">
                <a:solidFill>
                  <a:srgbClr val="000000"/>
                </a:solidFill>
                <a:latin typeface="Times New Roman" panose="02020603050405020304" pitchFamily="18" charset="0"/>
                <a:cs typeface="Times New Roman" panose="02020603050405020304" pitchFamily="18" charset="0"/>
              </a:rPr>
              <a:t>img:hover</a:t>
            </a:r>
            <a:r>
              <a:rPr lang="en-US" altLang="en-US" sz="2000" dirty="0">
                <a:solidFill>
                  <a:srgbClr val="000000"/>
                </a:solidFill>
                <a:latin typeface="Times New Roman" panose="02020603050405020304" pitchFamily="18" charset="0"/>
                <a:cs typeface="Times New Roman" panose="02020603050405020304" pitchFamily="18" charset="0"/>
              </a:rPr>
              <a:t> {</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  opacity: 1.0;</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&lt;/style&gt;</a:t>
            </a:r>
          </a:p>
          <a:p>
            <a:pPr marL="0" indent="0">
              <a:lnSpc>
                <a:spcPct val="100000"/>
              </a:lnSpc>
              <a:buNone/>
            </a:pPr>
            <a:r>
              <a:rPr lang="en-US" altLang="en-US" sz="2000" dirty="0">
                <a:solidFill>
                  <a:srgbClr val="000000"/>
                </a:solidFill>
                <a:latin typeface="Times New Roman" panose="02020603050405020304" pitchFamily="18" charset="0"/>
                <a:cs typeface="Times New Roman" panose="02020603050405020304" pitchFamily="18" charset="0"/>
              </a:rPr>
              <a:t>&lt;/head&gt;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68A13C01-F092-BDF5-F6CD-F3E2F47B8DF4}"/>
              </a:ext>
            </a:extLst>
          </p:cNvPr>
          <p:cNvPicPr>
            <a:picLocks noChangeAspect="1"/>
          </p:cNvPicPr>
          <p:nvPr/>
        </p:nvPicPr>
        <p:blipFill>
          <a:blip r:embed="rId2"/>
          <a:stretch>
            <a:fillRect/>
          </a:stretch>
        </p:blipFill>
        <p:spPr>
          <a:xfrm>
            <a:off x="5322406" y="2615434"/>
            <a:ext cx="2520422" cy="2004191"/>
          </a:xfrm>
          <a:prstGeom prst="rect">
            <a:avLst/>
          </a:prstGeom>
        </p:spPr>
      </p:pic>
      <p:sp>
        <p:nvSpPr>
          <p:cNvPr id="11" name="AutoShape 5" descr="Workplace">
            <a:extLst>
              <a:ext uri="{FF2B5EF4-FFF2-40B4-BE49-F238E27FC236}">
                <a16:creationId xmlns:a16="http://schemas.microsoft.com/office/drawing/2014/main" id="{1BD1F2D4-B75F-FA4B-20FF-65116657DA3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7" descr="Workplace">
            <a:extLst>
              <a:ext uri="{FF2B5EF4-FFF2-40B4-BE49-F238E27FC236}">
                <a16:creationId xmlns:a16="http://schemas.microsoft.com/office/drawing/2014/main" id="{27087F2D-BB27-EA3B-4A28-DF469507703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CABF6A15-D68D-7213-B2D1-81FF02E779A9}"/>
              </a:ext>
            </a:extLst>
          </p:cNvPr>
          <p:cNvPicPr>
            <a:picLocks noChangeAspect="1"/>
          </p:cNvPicPr>
          <p:nvPr/>
        </p:nvPicPr>
        <p:blipFill>
          <a:blip r:embed="rId3"/>
          <a:stretch>
            <a:fillRect/>
          </a:stretch>
        </p:blipFill>
        <p:spPr>
          <a:xfrm>
            <a:off x="8507567" y="4610099"/>
            <a:ext cx="2645103" cy="2085975"/>
          </a:xfrm>
          <a:prstGeom prst="rect">
            <a:avLst/>
          </a:prstGeom>
        </p:spPr>
      </p:pic>
    </p:spTree>
    <p:extLst>
      <p:ext uri="{BB962C8B-B14F-4D97-AF65-F5344CB8AC3E}">
        <p14:creationId xmlns:p14="http://schemas.microsoft.com/office/powerpoint/2010/main" val="38265438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F1C95-FB17-F92E-8FE5-AAFA515D5FB4}"/>
              </a:ext>
            </a:extLst>
          </p:cNvPr>
          <p:cNvSpPr>
            <a:spLocks noGrp="1"/>
          </p:cNvSpPr>
          <p:nvPr>
            <p:ph type="title"/>
          </p:nvPr>
        </p:nvSpPr>
        <p:spPr/>
        <p:txBody>
          <a:bodyPr/>
          <a:lstStyle/>
          <a:p>
            <a:r>
              <a:rPr lang="en-US" dirty="0"/>
              <a:t>Representation of colors in CSS</a:t>
            </a:r>
          </a:p>
        </p:txBody>
      </p:sp>
      <p:sp>
        <p:nvSpPr>
          <p:cNvPr id="3" name="Content Placeholder 2">
            <a:extLst>
              <a:ext uri="{FF2B5EF4-FFF2-40B4-BE49-F238E27FC236}">
                <a16:creationId xmlns:a16="http://schemas.microsoft.com/office/drawing/2014/main" id="{D69635E9-E4DE-7534-96ED-E7A2AE9107D7}"/>
              </a:ext>
            </a:extLst>
          </p:cNvPr>
          <p:cNvSpPr>
            <a:spLocks noGrp="1"/>
          </p:cNvSpPr>
          <p:nvPr>
            <p:ph idx="1"/>
          </p:nvPr>
        </p:nvSpPr>
        <p:spPr/>
        <p:txBody>
          <a:bodyPr/>
          <a:lstStyle/>
          <a:p>
            <a:r>
              <a:rPr lang="en-US" b="0" i="0" dirty="0">
                <a:solidFill>
                  <a:srgbClr val="1B1B1B"/>
                </a:solidFill>
                <a:effectLst/>
                <a:latin typeface="Inter"/>
              </a:rPr>
              <a:t> At the element level, everything in HTML can have color applied to it.</a:t>
            </a:r>
          </a:p>
          <a:p>
            <a:r>
              <a:rPr lang="en-US" dirty="0">
                <a:solidFill>
                  <a:srgbClr val="1B1B1B"/>
                </a:solidFill>
                <a:latin typeface="Inter"/>
              </a:rPr>
              <a:t>RGB color</a:t>
            </a:r>
          </a:p>
          <a:p>
            <a:r>
              <a:rPr lang="en-US" dirty="0">
                <a:solidFill>
                  <a:srgbClr val="1B1B1B"/>
                </a:solidFill>
                <a:latin typeface="Inter"/>
              </a:rPr>
              <a:t>Hex color</a:t>
            </a:r>
          </a:p>
          <a:p>
            <a:r>
              <a:rPr lang="en-US" dirty="0">
                <a:solidFill>
                  <a:srgbClr val="1B1B1B"/>
                </a:solidFill>
                <a:latin typeface="Inter"/>
              </a:rPr>
              <a:t>HUE color</a:t>
            </a:r>
          </a:p>
        </p:txBody>
      </p:sp>
    </p:spTree>
    <p:extLst>
      <p:ext uri="{BB962C8B-B14F-4D97-AF65-F5344CB8AC3E}">
        <p14:creationId xmlns:p14="http://schemas.microsoft.com/office/powerpoint/2010/main" val="1009526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A3190-974C-A444-1F38-F8C88868860F}"/>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Outline</a:t>
            </a:r>
          </a:p>
        </p:txBody>
      </p:sp>
      <p:sp>
        <p:nvSpPr>
          <p:cNvPr id="3" name="Content Placeholder 2">
            <a:extLst>
              <a:ext uri="{FF2B5EF4-FFF2-40B4-BE49-F238E27FC236}">
                <a16:creationId xmlns:a16="http://schemas.microsoft.com/office/drawing/2014/main" id="{C55A096B-569D-AE24-A126-B8ED6BBD6731}"/>
              </a:ext>
            </a:extLst>
          </p:cNvPr>
          <p:cNvSpPr>
            <a:spLocks noGrp="1"/>
          </p:cNvSpPr>
          <p:nvPr>
            <p:ph idx="1"/>
          </p:nvPr>
        </p:nvSpPr>
        <p:spPr/>
        <p:txBody>
          <a:bodyPr/>
          <a:lstStyle/>
          <a:p>
            <a:r>
              <a:rPr lang="en-US" dirty="0"/>
              <a:t>Basics</a:t>
            </a:r>
          </a:p>
          <a:p>
            <a:r>
              <a:rPr lang="en-US" dirty="0"/>
              <a:t>Advanced – with </a:t>
            </a:r>
            <a:r>
              <a:rPr lang="en-US" dirty="0" err="1"/>
              <a:t>Javascript</a:t>
            </a:r>
            <a:endParaRPr lang="en-US" dirty="0"/>
          </a:p>
          <a:p>
            <a:r>
              <a:rPr lang="en-US" dirty="0"/>
              <a:t>Flexbox, CSS grid, Sass - Introduction</a:t>
            </a:r>
          </a:p>
        </p:txBody>
      </p:sp>
    </p:spTree>
    <p:extLst>
      <p:ext uri="{BB962C8B-B14F-4D97-AF65-F5344CB8AC3E}">
        <p14:creationId xmlns:p14="http://schemas.microsoft.com/office/powerpoint/2010/main" val="30730809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2FEAC-B11A-91EC-8C6E-98539303BA32}"/>
              </a:ext>
            </a:extLst>
          </p:cNvPr>
          <p:cNvSpPr>
            <a:spLocks noGrp="1"/>
          </p:cNvSpPr>
          <p:nvPr>
            <p:ph type="title"/>
          </p:nvPr>
        </p:nvSpPr>
        <p:spPr/>
        <p:txBody>
          <a:bodyPr/>
          <a:lstStyle/>
          <a:p>
            <a:r>
              <a:rPr lang="en-US" dirty="0"/>
              <a:t>RGB color</a:t>
            </a:r>
          </a:p>
        </p:txBody>
      </p:sp>
      <p:sp>
        <p:nvSpPr>
          <p:cNvPr id="3" name="Content Placeholder 2">
            <a:extLst>
              <a:ext uri="{FF2B5EF4-FFF2-40B4-BE49-F238E27FC236}">
                <a16:creationId xmlns:a16="http://schemas.microsoft.com/office/drawing/2014/main" id="{F267E550-9B12-C624-F768-DA5437A0D0AD}"/>
              </a:ext>
            </a:extLst>
          </p:cNvPr>
          <p:cNvSpPr>
            <a:spLocks noGrp="1"/>
          </p:cNvSpPr>
          <p:nvPr>
            <p:ph idx="1"/>
          </p:nvPr>
        </p:nvSpPr>
        <p:spPr/>
        <p:txBody>
          <a:bodyPr>
            <a:normAutofit fontScale="77500" lnSpcReduction="20000"/>
          </a:bodyPr>
          <a:lstStyle/>
          <a:p>
            <a:pPr algn="l"/>
            <a:r>
              <a:rPr lang="en-US" b="0" i="0" dirty="0">
                <a:solidFill>
                  <a:srgbClr val="000000"/>
                </a:solidFill>
                <a:effectLst/>
                <a:latin typeface="Verdana" panose="020B0604030504040204" pitchFamily="34" charset="0"/>
              </a:rPr>
              <a:t>RGB color values are supported in all browsers.</a:t>
            </a:r>
          </a:p>
          <a:p>
            <a:pPr algn="l"/>
            <a:r>
              <a:rPr lang="en-US" b="0" i="0" dirty="0">
                <a:solidFill>
                  <a:srgbClr val="000000"/>
                </a:solidFill>
                <a:effectLst/>
                <a:latin typeface="Verdana" panose="020B0604030504040204" pitchFamily="34" charset="0"/>
              </a:rPr>
              <a:t>An RGB color value is specified with:</a:t>
            </a:r>
          </a:p>
          <a:p>
            <a:pPr algn="l"/>
            <a:r>
              <a:rPr lang="en-US" b="1" i="0" dirty="0" err="1">
                <a:solidFill>
                  <a:srgbClr val="000000"/>
                </a:solidFill>
                <a:effectLst/>
                <a:latin typeface="Consolas" panose="020B0609020204030204" pitchFamily="49" charset="0"/>
              </a:rPr>
              <a:t>rgb</a:t>
            </a:r>
            <a:r>
              <a:rPr lang="en-US" b="1" i="0" dirty="0">
                <a:solidFill>
                  <a:srgbClr val="000000"/>
                </a:solidFill>
                <a:effectLst/>
                <a:latin typeface="Consolas" panose="020B0609020204030204" pitchFamily="49" charset="0"/>
              </a:rPr>
              <a:t>(</a:t>
            </a:r>
            <a:r>
              <a:rPr lang="en-US" b="1" i="1" dirty="0">
                <a:solidFill>
                  <a:srgbClr val="000000"/>
                </a:solidFill>
                <a:effectLst/>
                <a:latin typeface="Consolas" panose="020B0609020204030204" pitchFamily="49" charset="0"/>
              </a:rPr>
              <a:t>red,</a:t>
            </a:r>
            <a:r>
              <a:rPr lang="en-US" b="1" i="0" dirty="0">
                <a:solidFill>
                  <a:srgbClr val="000000"/>
                </a:solidFill>
                <a:effectLst/>
                <a:latin typeface="Consolas" panose="020B0609020204030204" pitchFamily="49" charset="0"/>
              </a:rPr>
              <a:t> </a:t>
            </a:r>
            <a:r>
              <a:rPr lang="en-US" b="1" i="1" dirty="0">
                <a:solidFill>
                  <a:srgbClr val="000000"/>
                </a:solidFill>
                <a:effectLst/>
                <a:latin typeface="Consolas" panose="020B0609020204030204" pitchFamily="49" charset="0"/>
              </a:rPr>
              <a:t>green</a:t>
            </a:r>
            <a:r>
              <a:rPr lang="en-US" b="1" i="0" dirty="0">
                <a:solidFill>
                  <a:srgbClr val="000000"/>
                </a:solidFill>
                <a:effectLst/>
                <a:latin typeface="Consolas" panose="020B0609020204030204" pitchFamily="49" charset="0"/>
              </a:rPr>
              <a:t>, </a:t>
            </a:r>
            <a:r>
              <a:rPr lang="en-US" b="1" i="1" dirty="0">
                <a:solidFill>
                  <a:srgbClr val="000000"/>
                </a:solidFill>
                <a:effectLst/>
                <a:latin typeface="Consolas" panose="020B0609020204030204" pitchFamily="49" charset="0"/>
              </a:rPr>
              <a:t>blue</a:t>
            </a:r>
            <a:r>
              <a:rPr lang="en-US" b="1" i="0" dirty="0">
                <a:solidFill>
                  <a:srgbClr val="000000"/>
                </a:solidFill>
                <a:effectLst/>
                <a:latin typeface="Consolas" panose="020B0609020204030204" pitchFamily="49" charset="0"/>
              </a:rPr>
              <a:t>)</a:t>
            </a:r>
          </a:p>
          <a:p>
            <a:pPr algn="l"/>
            <a:r>
              <a:rPr lang="en-US" b="0" i="0" dirty="0">
                <a:solidFill>
                  <a:srgbClr val="000000"/>
                </a:solidFill>
                <a:effectLst/>
                <a:latin typeface="Verdana" panose="020B0604030504040204" pitchFamily="34" charset="0"/>
              </a:rPr>
              <a:t>Each parameter (red, green, and blue) defines the intensity of the color with a value between 0 and 255.</a:t>
            </a:r>
          </a:p>
          <a:p>
            <a:pPr algn="l"/>
            <a:r>
              <a:rPr lang="en-US" b="0" i="0" dirty="0">
                <a:solidFill>
                  <a:srgbClr val="000000"/>
                </a:solidFill>
                <a:effectLst/>
                <a:latin typeface="Verdana" panose="020B0604030504040204" pitchFamily="34" charset="0"/>
              </a:rPr>
              <a:t>For example, </a:t>
            </a:r>
            <a:r>
              <a:rPr lang="en-US" b="0" i="0" dirty="0" err="1">
                <a:solidFill>
                  <a:srgbClr val="000000"/>
                </a:solidFill>
                <a:effectLst/>
                <a:latin typeface="Verdana" panose="020B0604030504040204" pitchFamily="34" charset="0"/>
              </a:rPr>
              <a:t>rgb</a:t>
            </a:r>
            <a:r>
              <a:rPr lang="en-US" b="0" i="0" dirty="0">
                <a:solidFill>
                  <a:srgbClr val="000000"/>
                </a:solidFill>
                <a:effectLst/>
                <a:latin typeface="Verdana" panose="020B0604030504040204" pitchFamily="34" charset="0"/>
              </a:rPr>
              <a:t>(255, 0, 0) is displayed as red, because red is set to its highest value (255), and the other two (green and blue) are set to 0.</a:t>
            </a:r>
          </a:p>
          <a:p>
            <a:pPr algn="l"/>
            <a:r>
              <a:rPr lang="en-US" b="0" i="0" dirty="0">
                <a:solidFill>
                  <a:srgbClr val="000000"/>
                </a:solidFill>
                <a:effectLst/>
                <a:latin typeface="Verdana" panose="020B0604030504040204" pitchFamily="34" charset="0"/>
              </a:rPr>
              <a:t>Another example, </a:t>
            </a:r>
            <a:r>
              <a:rPr lang="en-US" b="0" i="0" dirty="0" err="1">
                <a:solidFill>
                  <a:srgbClr val="000000"/>
                </a:solidFill>
                <a:effectLst/>
                <a:latin typeface="Verdana" panose="020B0604030504040204" pitchFamily="34" charset="0"/>
              </a:rPr>
              <a:t>rgb</a:t>
            </a:r>
            <a:r>
              <a:rPr lang="en-US" b="0" i="0" dirty="0">
                <a:solidFill>
                  <a:srgbClr val="000000"/>
                </a:solidFill>
                <a:effectLst/>
                <a:latin typeface="Verdana" panose="020B0604030504040204" pitchFamily="34" charset="0"/>
              </a:rPr>
              <a:t>(0, 255, 0) is displayed as green, because green is set to its highest value (255), and the other two (red and blue) are set to 0.</a:t>
            </a:r>
          </a:p>
          <a:p>
            <a:pPr algn="l"/>
            <a:r>
              <a:rPr lang="en-US" b="0" i="0" dirty="0">
                <a:solidFill>
                  <a:srgbClr val="000000"/>
                </a:solidFill>
                <a:effectLst/>
                <a:latin typeface="Verdana" panose="020B0604030504040204" pitchFamily="34" charset="0"/>
              </a:rPr>
              <a:t>To display black, set all color parameters to 0, like this: </a:t>
            </a:r>
            <a:r>
              <a:rPr lang="en-US" b="0" i="0" dirty="0" err="1">
                <a:solidFill>
                  <a:srgbClr val="000000"/>
                </a:solidFill>
                <a:effectLst/>
                <a:latin typeface="Verdana" panose="020B0604030504040204" pitchFamily="34" charset="0"/>
              </a:rPr>
              <a:t>rgb</a:t>
            </a:r>
            <a:r>
              <a:rPr lang="en-US" b="0" i="0" dirty="0">
                <a:solidFill>
                  <a:srgbClr val="000000"/>
                </a:solidFill>
                <a:effectLst/>
                <a:latin typeface="Verdana" panose="020B0604030504040204" pitchFamily="34" charset="0"/>
              </a:rPr>
              <a:t>(0, 0, 0).</a:t>
            </a:r>
          </a:p>
          <a:p>
            <a:pPr algn="l"/>
            <a:r>
              <a:rPr lang="en-US" b="0" i="0" dirty="0">
                <a:solidFill>
                  <a:srgbClr val="000000"/>
                </a:solidFill>
                <a:effectLst/>
                <a:latin typeface="Verdana" panose="020B0604030504040204" pitchFamily="34" charset="0"/>
              </a:rPr>
              <a:t>To display white, set all color parameters to 255, like this: </a:t>
            </a:r>
            <a:r>
              <a:rPr lang="en-US" b="0" i="0" dirty="0" err="1">
                <a:solidFill>
                  <a:srgbClr val="000000"/>
                </a:solidFill>
                <a:effectLst/>
                <a:latin typeface="Verdana" panose="020B0604030504040204" pitchFamily="34" charset="0"/>
              </a:rPr>
              <a:t>rgb</a:t>
            </a:r>
            <a:r>
              <a:rPr lang="en-US" b="0" i="0" dirty="0">
                <a:solidFill>
                  <a:srgbClr val="000000"/>
                </a:solidFill>
                <a:effectLst/>
                <a:latin typeface="Verdana" panose="020B0604030504040204" pitchFamily="34" charset="0"/>
              </a:rPr>
              <a:t>(255, 255, 255).  </a:t>
            </a:r>
          </a:p>
          <a:p>
            <a:endParaRPr lang="en-US" dirty="0"/>
          </a:p>
        </p:txBody>
      </p:sp>
    </p:spTree>
    <p:extLst>
      <p:ext uri="{BB962C8B-B14F-4D97-AF65-F5344CB8AC3E}">
        <p14:creationId xmlns:p14="http://schemas.microsoft.com/office/powerpoint/2010/main" val="2602219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E43-E153-88F4-5141-AF19BDD2A556}"/>
              </a:ext>
            </a:extLst>
          </p:cNvPr>
          <p:cNvSpPr>
            <a:spLocks noGrp="1"/>
          </p:cNvSpPr>
          <p:nvPr>
            <p:ph type="title"/>
          </p:nvPr>
        </p:nvSpPr>
        <p:spPr/>
        <p:txBody>
          <a:bodyPr/>
          <a:lstStyle/>
          <a:p>
            <a:r>
              <a:rPr lang="en-US" dirty="0"/>
              <a:t>Hexadecimal color</a:t>
            </a:r>
          </a:p>
        </p:txBody>
      </p:sp>
      <p:sp>
        <p:nvSpPr>
          <p:cNvPr id="3" name="Content Placeholder 2">
            <a:extLst>
              <a:ext uri="{FF2B5EF4-FFF2-40B4-BE49-F238E27FC236}">
                <a16:creationId xmlns:a16="http://schemas.microsoft.com/office/drawing/2014/main" id="{7914F04D-DBB4-1D01-0702-3DFFC8804F35}"/>
              </a:ext>
            </a:extLst>
          </p:cNvPr>
          <p:cNvSpPr>
            <a:spLocks noGrp="1"/>
          </p:cNvSpPr>
          <p:nvPr>
            <p:ph idx="1"/>
          </p:nvPr>
        </p:nvSpPr>
        <p:spPr/>
        <p:txBody>
          <a:bodyPr>
            <a:normAutofit fontScale="77500" lnSpcReduction="20000"/>
          </a:bodyPr>
          <a:lstStyle/>
          <a:p>
            <a:pPr algn="l"/>
            <a:r>
              <a:rPr lang="en-US" b="0" i="0" dirty="0">
                <a:solidFill>
                  <a:srgbClr val="000000"/>
                </a:solidFill>
                <a:effectLst/>
                <a:latin typeface="Verdana" panose="020B0604030504040204" pitchFamily="34" charset="0"/>
              </a:rPr>
              <a:t>Hexadecimal color values are supported in all browsers.</a:t>
            </a:r>
          </a:p>
          <a:p>
            <a:pPr algn="l"/>
            <a:r>
              <a:rPr lang="en-US" b="0" i="0" dirty="0">
                <a:solidFill>
                  <a:srgbClr val="000000"/>
                </a:solidFill>
                <a:effectLst/>
                <a:latin typeface="Verdana" panose="020B0604030504040204" pitchFamily="34" charset="0"/>
              </a:rPr>
              <a:t>A hexadecimal color is specified with:</a:t>
            </a:r>
          </a:p>
          <a:p>
            <a:pPr algn="l"/>
            <a:r>
              <a:rPr lang="en-US" b="1" i="0" dirty="0">
                <a:solidFill>
                  <a:srgbClr val="000000"/>
                </a:solidFill>
                <a:effectLst/>
                <a:latin typeface="Consolas" panose="020B0609020204030204" pitchFamily="49" charset="0"/>
              </a:rPr>
              <a:t>#</a:t>
            </a:r>
            <a:r>
              <a:rPr lang="en-US" b="1" i="1" dirty="0">
                <a:solidFill>
                  <a:srgbClr val="000000"/>
                </a:solidFill>
                <a:effectLst/>
                <a:latin typeface="Consolas" panose="020B0609020204030204" pitchFamily="49" charset="0"/>
              </a:rPr>
              <a:t>rrggbb</a:t>
            </a:r>
            <a:endParaRPr lang="en-US" b="1" i="0" dirty="0">
              <a:solidFill>
                <a:srgbClr val="000000"/>
              </a:solidFill>
              <a:effectLst/>
              <a:latin typeface="Consolas" panose="020B0609020204030204" pitchFamily="49" charset="0"/>
            </a:endParaRPr>
          </a:p>
          <a:p>
            <a:pPr algn="l"/>
            <a:r>
              <a:rPr lang="en-US" b="0" i="0" dirty="0">
                <a:solidFill>
                  <a:srgbClr val="000000"/>
                </a:solidFill>
                <a:effectLst/>
                <a:latin typeface="Verdana" panose="020B0604030504040204" pitchFamily="34" charset="0"/>
              </a:rPr>
              <a:t>Where </a:t>
            </a:r>
            <a:r>
              <a:rPr lang="en-US" b="0" i="0" dirty="0" err="1">
                <a:solidFill>
                  <a:srgbClr val="000000"/>
                </a:solidFill>
                <a:effectLst/>
                <a:latin typeface="Verdana" panose="020B0604030504040204" pitchFamily="34" charset="0"/>
              </a:rPr>
              <a:t>rr</a:t>
            </a:r>
            <a:r>
              <a:rPr lang="en-US" b="0" i="0" dirty="0">
                <a:solidFill>
                  <a:srgbClr val="000000"/>
                </a:solidFill>
                <a:effectLst/>
                <a:latin typeface="Verdana" panose="020B0604030504040204" pitchFamily="34" charset="0"/>
              </a:rPr>
              <a:t> (red), gg (green) and bb (blue) are hexadecimal integers between 00 and ff, specifying the intensity of the color.</a:t>
            </a:r>
          </a:p>
          <a:p>
            <a:pPr algn="l"/>
            <a:r>
              <a:rPr lang="en-US" b="0" i="0" dirty="0">
                <a:solidFill>
                  <a:srgbClr val="000000"/>
                </a:solidFill>
                <a:effectLst/>
                <a:latin typeface="Verdana" panose="020B0604030504040204" pitchFamily="34" charset="0"/>
              </a:rPr>
              <a:t>For example, #ff0000 is displayed as red, because red is set to its highest value (ff), and the other two (green and blue) are set to 00.</a:t>
            </a:r>
          </a:p>
          <a:p>
            <a:pPr algn="l"/>
            <a:r>
              <a:rPr lang="en-US" b="0" i="0" dirty="0">
                <a:solidFill>
                  <a:srgbClr val="000000"/>
                </a:solidFill>
                <a:effectLst/>
                <a:latin typeface="Verdana" panose="020B0604030504040204" pitchFamily="34" charset="0"/>
              </a:rPr>
              <a:t>Another example, #00ff00 is displayed as green, because green is set to its highest value (ff), and the other two (red and blue) are set to 00.</a:t>
            </a:r>
          </a:p>
          <a:p>
            <a:pPr algn="l"/>
            <a:r>
              <a:rPr lang="en-US" b="0" i="0" dirty="0">
                <a:solidFill>
                  <a:srgbClr val="000000"/>
                </a:solidFill>
                <a:effectLst/>
                <a:latin typeface="Verdana" panose="020B0604030504040204" pitchFamily="34" charset="0"/>
              </a:rPr>
              <a:t>To display black, set all color parameters to 00, like this: #000000.</a:t>
            </a:r>
          </a:p>
          <a:p>
            <a:pPr algn="l"/>
            <a:r>
              <a:rPr lang="en-US" b="0" i="0" dirty="0">
                <a:solidFill>
                  <a:srgbClr val="000000"/>
                </a:solidFill>
                <a:effectLst/>
                <a:latin typeface="Verdana" panose="020B0604030504040204" pitchFamily="34" charset="0"/>
              </a:rPr>
              <a:t>To display white, set all color parameters to ff, like this: #ffffff.</a:t>
            </a:r>
          </a:p>
          <a:p>
            <a:endParaRPr lang="en-US" dirty="0"/>
          </a:p>
        </p:txBody>
      </p:sp>
    </p:spTree>
    <p:extLst>
      <p:ext uri="{BB962C8B-B14F-4D97-AF65-F5344CB8AC3E}">
        <p14:creationId xmlns:p14="http://schemas.microsoft.com/office/powerpoint/2010/main" val="15591890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7DA7-4987-9BED-E8FC-FFA23E7D98E6}"/>
              </a:ext>
            </a:extLst>
          </p:cNvPr>
          <p:cNvSpPr>
            <a:spLocks noGrp="1"/>
          </p:cNvSpPr>
          <p:nvPr>
            <p:ph type="title"/>
          </p:nvPr>
        </p:nvSpPr>
        <p:spPr/>
        <p:txBody>
          <a:bodyPr/>
          <a:lstStyle/>
          <a:p>
            <a:r>
              <a:rPr lang="en-US" dirty="0" err="1"/>
              <a:t>eg</a:t>
            </a:r>
            <a:endParaRPr lang="en-US" dirty="0"/>
          </a:p>
        </p:txBody>
      </p:sp>
      <p:sp>
        <p:nvSpPr>
          <p:cNvPr id="3" name="Content Placeholder 2">
            <a:extLst>
              <a:ext uri="{FF2B5EF4-FFF2-40B4-BE49-F238E27FC236}">
                <a16:creationId xmlns:a16="http://schemas.microsoft.com/office/drawing/2014/main" id="{6CEF2EEF-56DC-F3AE-CC4B-88D71499396D}"/>
              </a:ext>
            </a:extLst>
          </p:cNvPr>
          <p:cNvSpPr>
            <a:spLocks noGrp="1"/>
          </p:cNvSpPr>
          <p:nvPr>
            <p:ph idx="1"/>
          </p:nvPr>
        </p:nvSpPr>
        <p:spPr/>
        <p:txBody>
          <a:bodyPr/>
          <a:lstStyle/>
          <a:p>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br>
              <a:rPr lang="en-US" b="0" i="0" dirty="0">
                <a:solidFill>
                  <a:srgbClr val="A52A2A"/>
                </a:solidFill>
                <a:effectLst/>
                <a:latin typeface="Consolas" panose="020B0609020204030204" pitchFamily="49" charset="0"/>
              </a:rPr>
            </a:br>
            <a:r>
              <a:rPr lang="en-US" b="0" i="0" dirty="0">
                <a:solidFill>
                  <a:srgbClr val="A52A2A"/>
                </a:solidFill>
                <a:effectLst/>
                <a:latin typeface="Consolas" panose="020B0609020204030204" pitchFamily="49" charset="0"/>
              </a:rPr>
              <a:t>div </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background-color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#00bfff</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#ffffff</a:t>
            </a:r>
            <a:r>
              <a:rPr lang="en-US" b="0" i="0" dirty="0">
                <a:solidFill>
                  <a:srgbClr val="000000"/>
                </a:solidFill>
                <a:effectLst/>
                <a:latin typeface="Consolas" panose="020B0609020204030204" pitchFamily="49" charset="0"/>
              </a:rPr>
              <a:t>;</a:t>
            </a:r>
            <a:br>
              <a:rPr lang="en-US" b="0" i="0" dirty="0">
                <a:solidFill>
                  <a:srgbClr val="FF0000"/>
                </a:solidFill>
                <a:effectLst/>
                <a:latin typeface="Consolas" panose="020B0609020204030204" pitchFamily="49" charset="0"/>
              </a:rPr>
            </a:br>
            <a:r>
              <a:rPr lang="en-US" b="0" i="0" dirty="0">
                <a:solidFill>
                  <a:srgbClr val="FF0000"/>
                </a:solidFill>
                <a:effectLst/>
                <a:latin typeface="Consolas" panose="020B0609020204030204" pitchFamily="49" charset="0"/>
              </a:rPr>
              <a:t>     </a:t>
            </a:r>
            <a:r>
              <a:rPr lang="en-US" b="0" i="0" dirty="0">
                <a:solidFill>
                  <a:srgbClr val="000000"/>
                </a:solidFill>
                <a:effectLst/>
                <a:latin typeface="Consolas" panose="020B0609020204030204" pitchFamily="49" charset="0"/>
              </a:rPr>
              <a:t>}</a:t>
            </a:r>
            <a:br>
              <a:rPr lang="en-US" b="0" i="0" dirty="0">
                <a:solidFill>
                  <a:srgbClr val="A52A2A"/>
                </a:solidFill>
                <a:effectLst/>
                <a:latin typeface="Consolas" panose="020B0609020204030204" pitchFamily="49" charset="0"/>
              </a:rPr>
            </a:br>
            <a:r>
              <a:rPr lang="en-US" b="0" i="0" dirty="0">
                <a:solidFill>
                  <a:srgbClr val="0000CD"/>
                </a:solidFill>
                <a:effectLst/>
                <a:latin typeface="Consolas" panose="020B0609020204030204" pitchFamily="49" charset="0"/>
              </a:rPr>
              <a:t>&lt;</a:t>
            </a:r>
            <a:r>
              <a:rPr lang="en-US" b="0" i="0" dirty="0">
                <a:solidFill>
                  <a:srgbClr val="A52A2A"/>
                </a:solidFill>
                <a:effectLst/>
                <a:latin typeface="Consolas" panose="020B0609020204030204" pitchFamily="49" charset="0"/>
              </a:rPr>
              <a:t>/style</a:t>
            </a:r>
            <a:r>
              <a:rPr lang="en-US" b="0" i="0" dirty="0">
                <a:solidFill>
                  <a:srgbClr val="0000CD"/>
                </a:solidFill>
                <a:effectLst/>
                <a:latin typeface="Consolas" panose="020B0609020204030204" pitchFamily="49" charset="0"/>
              </a:rPr>
              <a:t>&gt;</a:t>
            </a:r>
            <a:endParaRPr lang="en-US" dirty="0"/>
          </a:p>
        </p:txBody>
      </p:sp>
    </p:spTree>
    <p:extLst>
      <p:ext uri="{BB962C8B-B14F-4D97-AF65-F5344CB8AC3E}">
        <p14:creationId xmlns:p14="http://schemas.microsoft.com/office/powerpoint/2010/main" val="826638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8D902-395A-689B-85C7-FDF9DD360C09}"/>
              </a:ext>
            </a:extLst>
          </p:cNvPr>
          <p:cNvSpPr>
            <a:spLocks noGrp="1"/>
          </p:cNvSpPr>
          <p:nvPr>
            <p:ph type="title"/>
          </p:nvPr>
        </p:nvSpPr>
        <p:spPr/>
        <p:txBody>
          <a:bodyPr/>
          <a:lstStyle/>
          <a:p>
            <a:r>
              <a:rPr lang="en-US" dirty="0"/>
              <a:t>HSL Color</a:t>
            </a:r>
          </a:p>
        </p:txBody>
      </p:sp>
      <p:sp>
        <p:nvSpPr>
          <p:cNvPr id="3" name="Content Placeholder 2">
            <a:extLst>
              <a:ext uri="{FF2B5EF4-FFF2-40B4-BE49-F238E27FC236}">
                <a16:creationId xmlns:a16="http://schemas.microsoft.com/office/drawing/2014/main" id="{CABB80BB-F453-4542-7CD2-6706AEE02CB8}"/>
              </a:ext>
            </a:extLst>
          </p:cNvPr>
          <p:cNvSpPr>
            <a:spLocks noGrp="1"/>
          </p:cNvSpPr>
          <p:nvPr>
            <p:ph idx="1"/>
          </p:nvPr>
        </p:nvSpPr>
        <p:spPr/>
        <p:txBody>
          <a:bodyPr/>
          <a:lstStyle/>
          <a:p>
            <a:pPr algn="l"/>
            <a:r>
              <a:rPr lang="en-US" b="0" i="0" dirty="0">
                <a:solidFill>
                  <a:srgbClr val="000000"/>
                </a:solidFill>
                <a:effectLst/>
                <a:latin typeface="Verdana" panose="020B0604030504040204" pitchFamily="34" charset="0"/>
              </a:rPr>
              <a:t>HSL color values are supported in Edge, Chrome, Firefox, Safari, Opera 10+, and in IE9+.</a:t>
            </a:r>
          </a:p>
          <a:p>
            <a:pPr algn="l"/>
            <a:r>
              <a:rPr lang="en-US" b="0" i="0" dirty="0">
                <a:solidFill>
                  <a:srgbClr val="000000"/>
                </a:solidFill>
                <a:effectLst/>
                <a:latin typeface="Verdana" panose="020B0604030504040204" pitchFamily="34" charset="0"/>
              </a:rPr>
              <a:t>HSL stands for Hue, Saturation, and Lightness.</a:t>
            </a:r>
          </a:p>
          <a:p>
            <a:pPr algn="l"/>
            <a:r>
              <a:rPr lang="en-US" b="0" i="0" dirty="0">
                <a:solidFill>
                  <a:srgbClr val="000000"/>
                </a:solidFill>
                <a:effectLst/>
                <a:latin typeface="Verdana" panose="020B0604030504040204" pitchFamily="34" charset="0"/>
              </a:rPr>
              <a:t>HSL color values are specified with:</a:t>
            </a:r>
          </a:p>
          <a:p>
            <a:pPr algn="l"/>
            <a:r>
              <a:rPr lang="en-US" b="1" i="0" dirty="0" err="1">
                <a:solidFill>
                  <a:srgbClr val="000000"/>
                </a:solidFill>
                <a:effectLst/>
                <a:latin typeface="Consolas" panose="020B0609020204030204" pitchFamily="49" charset="0"/>
              </a:rPr>
              <a:t>hsl</a:t>
            </a:r>
            <a:r>
              <a:rPr lang="en-US" b="1" i="0" dirty="0">
                <a:solidFill>
                  <a:srgbClr val="000000"/>
                </a:solidFill>
                <a:effectLst/>
                <a:latin typeface="Consolas" panose="020B0609020204030204" pitchFamily="49" charset="0"/>
              </a:rPr>
              <a:t>(</a:t>
            </a:r>
            <a:r>
              <a:rPr lang="en-US" b="1" i="1" dirty="0">
                <a:solidFill>
                  <a:srgbClr val="000000"/>
                </a:solidFill>
                <a:effectLst/>
                <a:latin typeface="Consolas" panose="020B0609020204030204" pitchFamily="49" charset="0"/>
              </a:rPr>
              <a:t>hue,</a:t>
            </a:r>
            <a:r>
              <a:rPr lang="en-US" b="1" i="0" dirty="0">
                <a:solidFill>
                  <a:srgbClr val="000000"/>
                </a:solidFill>
                <a:effectLst/>
                <a:latin typeface="Consolas" panose="020B0609020204030204" pitchFamily="49" charset="0"/>
              </a:rPr>
              <a:t> </a:t>
            </a:r>
            <a:r>
              <a:rPr lang="en-US" b="1" i="1" dirty="0">
                <a:solidFill>
                  <a:srgbClr val="000000"/>
                </a:solidFill>
                <a:effectLst/>
                <a:latin typeface="Consolas" panose="020B0609020204030204" pitchFamily="49" charset="0"/>
              </a:rPr>
              <a:t>saturation</a:t>
            </a:r>
            <a:r>
              <a:rPr lang="en-US" b="1" i="0" dirty="0">
                <a:solidFill>
                  <a:srgbClr val="000000"/>
                </a:solidFill>
                <a:effectLst/>
                <a:latin typeface="Consolas" panose="020B0609020204030204" pitchFamily="49" charset="0"/>
              </a:rPr>
              <a:t>, </a:t>
            </a:r>
            <a:r>
              <a:rPr lang="en-US" b="1" i="1" dirty="0">
                <a:solidFill>
                  <a:srgbClr val="000000"/>
                </a:solidFill>
                <a:effectLst/>
                <a:latin typeface="Consolas" panose="020B0609020204030204" pitchFamily="49" charset="0"/>
              </a:rPr>
              <a:t>lightness</a:t>
            </a:r>
            <a:r>
              <a:rPr lang="en-US" b="1" i="0" dirty="0">
                <a:solidFill>
                  <a:srgbClr val="000000"/>
                </a:solidFill>
                <a:effectLst/>
                <a:latin typeface="Consolas" panose="020B0609020204030204" pitchFamily="49" charset="0"/>
              </a:rPr>
              <a:t>)</a:t>
            </a:r>
          </a:p>
          <a:p>
            <a:endParaRPr lang="en-US" dirty="0"/>
          </a:p>
        </p:txBody>
      </p:sp>
    </p:spTree>
    <p:extLst>
      <p:ext uri="{BB962C8B-B14F-4D97-AF65-F5344CB8AC3E}">
        <p14:creationId xmlns:p14="http://schemas.microsoft.com/office/powerpoint/2010/main" val="35134677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09F9-D846-FAA5-D8C0-516DDC623ECF}"/>
              </a:ext>
            </a:extLst>
          </p:cNvPr>
          <p:cNvSpPr>
            <a:spLocks noGrp="1"/>
          </p:cNvSpPr>
          <p:nvPr>
            <p:ph type="title"/>
          </p:nvPr>
        </p:nvSpPr>
        <p:spPr/>
        <p:txBody>
          <a:bodyPr/>
          <a:lstStyle/>
          <a:p>
            <a:r>
              <a:rPr lang="en-US" dirty="0"/>
              <a:t>HSL</a:t>
            </a:r>
          </a:p>
        </p:txBody>
      </p:sp>
      <p:sp>
        <p:nvSpPr>
          <p:cNvPr id="3" name="Content Placeholder 2">
            <a:extLst>
              <a:ext uri="{FF2B5EF4-FFF2-40B4-BE49-F238E27FC236}">
                <a16:creationId xmlns:a16="http://schemas.microsoft.com/office/drawing/2014/main" id="{53F98898-6122-9E3F-3D3F-D20A8F6EE827}"/>
              </a:ext>
            </a:extLst>
          </p:cNvPr>
          <p:cNvSpPr>
            <a:spLocks noGrp="1"/>
          </p:cNvSpPr>
          <p:nvPr>
            <p:ph idx="1"/>
          </p:nvPr>
        </p:nvSpPr>
        <p:spPr/>
        <p:txBody>
          <a:bodyPr/>
          <a:lstStyle/>
          <a:p>
            <a:r>
              <a:rPr lang="en-US" dirty="0"/>
              <a:t>Hue  - It is a degree on the color wheel from 0 to 360 </a:t>
            </a:r>
          </a:p>
          <a:p>
            <a:pPr lvl="1"/>
            <a:r>
              <a:rPr lang="en-US" dirty="0"/>
              <a:t> 0 or 360 is Red</a:t>
            </a:r>
          </a:p>
          <a:p>
            <a:pPr lvl="1"/>
            <a:r>
              <a:rPr lang="en-US" dirty="0"/>
              <a:t>120 is green</a:t>
            </a:r>
          </a:p>
          <a:p>
            <a:pPr lvl="1"/>
            <a:r>
              <a:rPr lang="en-US" dirty="0"/>
              <a:t>240 is blue</a:t>
            </a:r>
          </a:p>
          <a:p>
            <a:r>
              <a:rPr lang="en-US" dirty="0"/>
              <a:t>Saturation – it is the intensity of the color – 0% to 100%</a:t>
            </a:r>
          </a:p>
          <a:p>
            <a:r>
              <a:rPr lang="en-US" dirty="0"/>
              <a:t>Lightness – amount of light on the color  </a:t>
            </a:r>
          </a:p>
          <a:p>
            <a:pPr lvl="1"/>
            <a:r>
              <a:rPr lang="en-US" dirty="0"/>
              <a:t>0% (dark-no light)</a:t>
            </a:r>
          </a:p>
          <a:p>
            <a:pPr lvl="1"/>
            <a:r>
              <a:rPr lang="en-US" dirty="0"/>
              <a:t>50% neither dark nor light</a:t>
            </a:r>
          </a:p>
          <a:p>
            <a:pPr lvl="1"/>
            <a:r>
              <a:rPr lang="en-US" dirty="0"/>
              <a:t>100% full light</a:t>
            </a:r>
          </a:p>
          <a:p>
            <a:pPr lvl="1"/>
            <a:endParaRPr lang="en-US" dirty="0"/>
          </a:p>
        </p:txBody>
      </p:sp>
      <p:sp>
        <p:nvSpPr>
          <p:cNvPr id="11" name="Rectangle 8">
            <a:extLst>
              <a:ext uri="{FF2B5EF4-FFF2-40B4-BE49-F238E27FC236}">
                <a16:creationId xmlns:a16="http://schemas.microsoft.com/office/drawing/2014/main" id="{108DF8AD-7F64-4755-1DEF-05309BE8EF4D}"/>
              </a:ext>
            </a:extLst>
          </p:cNvPr>
          <p:cNvSpPr>
            <a:spLocks noChangeArrowheads="1"/>
          </p:cNvSpPr>
          <p:nvPr/>
        </p:nvSpPr>
        <p:spPr bwMode="auto">
          <a:xfrm>
            <a:off x="0" y="434976"/>
            <a:ext cx="0"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01568" tIns="126960" rIns="-101568"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5B521C0C-ADFC-90AC-D2F8-0960F99F0116}"/>
              </a:ext>
            </a:extLst>
          </p:cNvPr>
          <p:cNvSpPr txBox="1"/>
          <p:nvPr/>
        </p:nvSpPr>
        <p:spPr>
          <a:xfrm>
            <a:off x="8192277" y="2528596"/>
            <a:ext cx="3377682" cy="369332"/>
          </a:xfrm>
          <a:prstGeom prst="rect">
            <a:avLst/>
          </a:prstGeom>
          <a:noFill/>
        </p:spPr>
        <p:txBody>
          <a:bodyPr wrap="square" rtlCol="0">
            <a:spAutoFit/>
          </a:bodyPr>
          <a:lstStyle/>
          <a:p>
            <a:r>
              <a:rPr lang="en-US" b="0" i="0" dirty="0">
                <a:solidFill>
                  <a:srgbClr val="FF0000"/>
                </a:solidFill>
                <a:effectLst/>
                <a:latin typeface="Consolas" panose="020B0609020204030204" pitchFamily="49" charset="0"/>
              </a:rPr>
              <a:t>color</a:t>
            </a:r>
            <a:r>
              <a:rPr lang="en-US" b="0" i="0" dirty="0">
                <a:solidFill>
                  <a:srgbClr val="000000"/>
                </a:solidFill>
                <a:effectLst/>
                <a:latin typeface="Consolas" panose="020B0609020204030204" pitchFamily="49" charset="0"/>
              </a:rPr>
              <a:t>:</a:t>
            </a:r>
            <a:r>
              <a:rPr lang="en-US" b="0" i="0" dirty="0">
                <a:solidFill>
                  <a:srgbClr val="0000CD"/>
                </a:solidFill>
                <a:effectLst/>
                <a:latin typeface="Consolas" panose="020B0609020204030204" pitchFamily="49" charset="0"/>
              </a:rPr>
              <a:t> </a:t>
            </a:r>
            <a:r>
              <a:rPr lang="en-US" b="0" i="0" dirty="0" err="1">
                <a:solidFill>
                  <a:srgbClr val="0000CD"/>
                </a:solidFill>
                <a:effectLst/>
                <a:latin typeface="Consolas" panose="020B0609020204030204" pitchFamily="49" charset="0"/>
              </a:rPr>
              <a:t>hsl</a:t>
            </a:r>
            <a:r>
              <a:rPr lang="en-US" b="0" i="0" dirty="0">
                <a:solidFill>
                  <a:srgbClr val="0000CD"/>
                </a:solidFill>
                <a:effectLst/>
                <a:latin typeface="Consolas" panose="020B0609020204030204" pitchFamily="49" charset="0"/>
              </a:rPr>
              <a:t>(0, 50%, 50%)</a:t>
            </a:r>
            <a:r>
              <a:rPr lang="en-US" b="0" i="0" dirty="0">
                <a:solidFill>
                  <a:srgbClr val="000000"/>
                </a:solidFill>
                <a:effectLst/>
                <a:latin typeface="Consolas" panose="020B0609020204030204" pitchFamily="49" charset="0"/>
              </a:rPr>
              <a:t>;</a:t>
            </a:r>
            <a:endParaRPr lang="en-US" dirty="0"/>
          </a:p>
        </p:txBody>
      </p:sp>
    </p:spTree>
    <p:extLst>
      <p:ext uri="{BB962C8B-B14F-4D97-AF65-F5344CB8AC3E}">
        <p14:creationId xmlns:p14="http://schemas.microsoft.com/office/powerpoint/2010/main" val="15499580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4FB3-D2F0-9310-FED9-FE40C659B0C2}"/>
              </a:ext>
            </a:extLst>
          </p:cNvPr>
          <p:cNvSpPr>
            <a:spLocks noGrp="1"/>
          </p:cNvSpPr>
          <p:nvPr>
            <p:ph type="title"/>
          </p:nvPr>
        </p:nvSpPr>
        <p:spPr/>
        <p:txBody>
          <a:bodyPr/>
          <a:lstStyle/>
          <a:p>
            <a:r>
              <a:rPr lang="en-US" dirty="0"/>
              <a:t>color (not supported in html) </a:t>
            </a:r>
          </a:p>
        </p:txBody>
      </p:sp>
      <p:sp>
        <p:nvSpPr>
          <p:cNvPr id="3" name="Content Placeholder 2">
            <a:extLst>
              <a:ext uri="{FF2B5EF4-FFF2-40B4-BE49-F238E27FC236}">
                <a16:creationId xmlns:a16="http://schemas.microsoft.com/office/drawing/2014/main" id="{F6223476-83A8-9D0A-B867-2E66E08C4254}"/>
              </a:ext>
            </a:extLst>
          </p:cNvPr>
          <p:cNvSpPr>
            <a:spLocks noGrp="1"/>
          </p:cNvSpPr>
          <p:nvPr>
            <p:ph idx="1"/>
          </p:nvPr>
        </p:nvSpPr>
        <p:spPr/>
        <p:txBody>
          <a:bodyPr/>
          <a:lstStyle/>
          <a:p>
            <a:r>
              <a:rPr lang="en-US" b="0" i="0" dirty="0">
                <a:solidFill>
                  <a:srgbClr val="000000"/>
                </a:solidFill>
                <a:effectLst/>
                <a:latin typeface="Verdana" panose="020B0604030504040204" pitchFamily="34" charset="0"/>
              </a:rPr>
              <a:t>HWB (Hue, Whiteness, Blackness) is</a:t>
            </a:r>
          </a:p>
          <a:p>
            <a:pPr algn="l"/>
            <a:r>
              <a:rPr lang="en-US" b="0" i="0" dirty="0">
                <a:solidFill>
                  <a:srgbClr val="000000"/>
                </a:solidFill>
                <a:effectLst/>
                <a:latin typeface="Verdana" panose="020B0604030504040204" pitchFamily="34" charset="0"/>
              </a:rPr>
              <a:t>CMYK colors is a combination of CYAN, MAGENTA, YELLOW , and BLACK.</a:t>
            </a:r>
          </a:p>
          <a:p>
            <a:pPr algn="l"/>
            <a:r>
              <a:rPr lang="en-US" b="0" i="0" dirty="0">
                <a:solidFill>
                  <a:srgbClr val="000000"/>
                </a:solidFill>
                <a:effectLst/>
                <a:latin typeface="Verdana" panose="020B0604030504040204" pitchFamily="34" charset="0"/>
              </a:rPr>
              <a:t> suggested standards for CSS4.</a:t>
            </a:r>
            <a:endParaRPr lang="en-US" dirty="0">
              <a:solidFill>
                <a:srgbClr val="000000"/>
              </a:solidFill>
              <a:latin typeface="Verdana" panose="020B0604030504040204" pitchFamily="34" charset="0"/>
            </a:endParaRP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Computer screens display colors using RGB color values. Printers often presents colors using CMYK color values.</a:t>
            </a:r>
          </a:p>
          <a:p>
            <a:endParaRPr lang="en-US" dirty="0"/>
          </a:p>
        </p:txBody>
      </p:sp>
    </p:spTree>
    <p:extLst>
      <p:ext uri="{BB962C8B-B14F-4D97-AF65-F5344CB8AC3E}">
        <p14:creationId xmlns:p14="http://schemas.microsoft.com/office/powerpoint/2010/main" val="33222116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204EA-246E-36DF-5DD7-449EDD874ACD}"/>
              </a:ext>
            </a:extLst>
          </p:cNvPr>
          <p:cNvSpPr>
            <a:spLocks noGrp="1"/>
          </p:cNvSpPr>
          <p:nvPr>
            <p:ph type="title"/>
          </p:nvPr>
        </p:nvSpPr>
        <p:spPr/>
        <p:txBody>
          <a:bodyPr/>
          <a:lstStyle/>
          <a:p>
            <a:r>
              <a:rPr lang="en-US" dirty="0"/>
              <a:t>Create a website to work on class and ID selectors</a:t>
            </a:r>
          </a:p>
        </p:txBody>
      </p:sp>
      <p:sp>
        <p:nvSpPr>
          <p:cNvPr id="4" name="Rectangle 1">
            <a:extLst>
              <a:ext uri="{FF2B5EF4-FFF2-40B4-BE49-F238E27FC236}">
                <a16:creationId xmlns:a16="http://schemas.microsoft.com/office/drawing/2014/main" id="{30747EA4-450C-91D0-378F-ED9D96E17952}"/>
              </a:ext>
            </a:extLst>
          </p:cNvPr>
          <p:cNvSpPr>
            <a:spLocks noGrp="1" noChangeArrowheads="1"/>
          </p:cNvSpPr>
          <p:nvPr>
            <p:ph idx="1"/>
          </p:nvPr>
        </p:nvSpPr>
        <p:spPr bwMode="auto">
          <a:xfrm>
            <a:off x="838200" y="2369820"/>
            <a:ext cx="9808029" cy="32629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a:ln>
                  <a:noFill/>
                </a:ln>
                <a:solidFill>
                  <a:srgbClr val="374151"/>
                </a:solidFill>
                <a:effectLst/>
                <a:latin typeface="Söhne"/>
              </a:rPr>
              <a:t>Define three different font styles using CSS classes (Intro, Para, </a:t>
            </a:r>
            <a:r>
              <a:rPr lang="en-US" altLang="en-US" sz="1200" b="1" dirty="0">
                <a:solidFill>
                  <a:srgbClr val="374151"/>
                </a:solidFill>
                <a:latin typeface="Söhne Mono"/>
              </a:rPr>
              <a:t>Summary</a:t>
            </a:r>
            <a:r>
              <a:rPr kumimoji="0" lang="en-US" altLang="en-US" sz="1200" b="0" i="0" u="none" strike="noStrike" cap="none" normalizeH="0" baseline="0" dirty="0">
                <a:ln>
                  <a:noFill/>
                </a:ln>
                <a:solidFill>
                  <a:srgbClr val="374151"/>
                </a:solidFill>
                <a:effectLst/>
                <a:latin typeface="Söhne"/>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374151"/>
                </a:solidFill>
                <a:effectLst/>
                <a:latin typeface="Söhne"/>
              </a:rPr>
              <a:t>2Apply each class to different paragraphs in your HTML document.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374151"/>
                </a:solidFill>
                <a:effectLst/>
                <a:latin typeface="Söhne"/>
              </a:rPr>
              <a:t>3Choose distinct font families, sizes, and colors for each class.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374151"/>
                </a:solidFill>
                <a:effectLst/>
                <a:latin typeface="Söhne"/>
              </a:rPr>
              <a:t>4Create two distinct font styles using CSS IDs (</a:t>
            </a:r>
            <a:r>
              <a:rPr lang="en-US" altLang="en-US" sz="1200" b="1" dirty="0">
                <a:solidFill>
                  <a:srgbClr val="374151"/>
                </a:solidFill>
                <a:latin typeface="Söhne Mono"/>
              </a:rPr>
              <a:t>fig</a:t>
            </a:r>
            <a:r>
              <a:rPr kumimoji="0" lang="en-US" altLang="en-US" sz="1200" b="0" i="0" u="none" strike="noStrike" cap="none" normalizeH="0" baseline="0" dirty="0">
                <a:ln>
                  <a:noFill/>
                </a:ln>
                <a:solidFill>
                  <a:srgbClr val="374151"/>
                </a:solidFill>
                <a:effectLst/>
                <a:latin typeface="Söhne"/>
              </a:rPr>
              <a:t> and tab).</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374151"/>
                </a:solidFill>
                <a:effectLst/>
                <a:latin typeface="Söhne"/>
              </a:rPr>
              <a:t>5Apply these IDs to specific headings of the images and tables in </a:t>
            </a:r>
            <a:r>
              <a:rPr kumimoji="0" lang="en-US" altLang="en-US" sz="1200" b="0" i="0" u="none" strike="noStrike" cap="none" normalizeH="0" baseline="0" dirty="0" err="1">
                <a:ln>
                  <a:noFill/>
                </a:ln>
                <a:solidFill>
                  <a:srgbClr val="374151"/>
                </a:solidFill>
                <a:effectLst/>
                <a:latin typeface="Söhne"/>
              </a:rPr>
              <a:t>yout</a:t>
            </a:r>
            <a:r>
              <a:rPr kumimoji="0" lang="en-US" altLang="en-US" sz="1200" b="0" i="0" u="none" strike="noStrike" cap="none" normalizeH="0" baseline="0" dirty="0">
                <a:ln>
                  <a:noFill/>
                </a:ln>
                <a:solidFill>
                  <a:srgbClr val="374151"/>
                </a:solidFill>
                <a:effectLst/>
                <a:latin typeface="Söhne"/>
              </a:rPr>
              <a:t> web page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374151"/>
                </a:solidFill>
                <a:effectLst/>
                <a:latin typeface="Söhne"/>
              </a:rPr>
              <a:t>6Experiment with different font weights, styles (italic, bold), and text decorations.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374151"/>
                </a:solidFill>
                <a:effectLst/>
                <a:latin typeface="Söhne"/>
              </a:rPr>
              <a:t>7Select a specific element (e.g., a list item) and apply both a class and an ID to showcase the combination of styles.</a:t>
            </a:r>
          </a:p>
          <a:p>
            <a:pPr marL="457200" marR="0" lvl="1" indent="0" algn="l" defTabSz="914400" rtl="0" eaLnBrk="0" fontAlgn="base" latinLnBrk="0" hangingPunct="0">
              <a:lnSpc>
                <a:spcPct val="100000"/>
              </a:lnSpc>
              <a:spcBef>
                <a:spcPct val="0"/>
              </a:spcBef>
              <a:spcAft>
                <a:spcPct val="0"/>
              </a:spcAft>
              <a:buClrTx/>
              <a:buSzTx/>
              <a:buNone/>
              <a:tabLst/>
            </a:pPr>
            <a:r>
              <a:rPr lang="en-US" altLang="en-US" sz="1200" dirty="0">
                <a:solidFill>
                  <a:srgbClr val="374151"/>
                </a:solidFill>
                <a:latin typeface="Söhne"/>
              </a:rPr>
              <a:t>8</a:t>
            </a:r>
            <a:r>
              <a:rPr kumimoji="0" lang="en-US" altLang="en-US" sz="1200" b="0" i="0" u="none" strike="noStrike" cap="none" normalizeH="0" baseline="0" dirty="0">
                <a:ln>
                  <a:noFill/>
                </a:ln>
                <a:solidFill>
                  <a:srgbClr val="374151"/>
                </a:solidFill>
                <a:effectLst/>
                <a:latin typeface="Söhne"/>
              </a:rPr>
              <a:t>Ensure that the combination results in a visually appealing and well-coordinated text presentation.</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200" dirty="0">
              <a:solidFill>
                <a:srgbClr val="374151"/>
              </a:solidFill>
              <a:latin typeface="Söhne"/>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374151"/>
                </a:solidFill>
                <a:effectLst/>
                <a:latin typeface="Söhne"/>
              </a:rPr>
              <a:t>Take contents from the following pdf:</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200" dirty="0">
              <a:solidFill>
                <a:srgbClr val="374151"/>
              </a:solidFill>
              <a:latin typeface="Söhne"/>
            </a:endParaRP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0" i="0" u="none" strike="noStrike" cap="none" normalizeH="0" baseline="0" dirty="0">
              <a:ln>
                <a:noFill/>
              </a:ln>
              <a:solidFill>
                <a:srgbClr val="374151"/>
              </a:solidFill>
              <a:effectLst/>
              <a:latin typeface="Söhne"/>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rgbClr val="374151"/>
                </a:solidFill>
                <a:effectLst/>
                <a:latin typeface="Söhne"/>
              </a:rPr>
              <a:t>https://www.diva-portal.org/smash/get/diva2:990768/FULLTEXT01.pdf</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819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0E06-EF0B-E1A7-7C92-AB7E4A81F4C7}"/>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Basics</a:t>
            </a:r>
          </a:p>
        </p:txBody>
      </p:sp>
      <p:sp>
        <p:nvSpPr>
          <p:cNvPr id="3" name="Content Placeholder 2">
            <a:extLst>
              <a:ext uri="{FF2B5EF4-FFF2-40B4-BE49-F238E27FC236}">
                <a16:creationId xmlns:a16="http://schemas.microsoft.com/office/drawing/2014/main" id="{3B24819D-11D8-28DB-2C73-D3A018E7C319}"/>
              </a:ext>
            </a:extLst>
          </p:cNvPr>
          <p:cNvSpPr>
            <a:spLocks noGrp="1"/>
          </p:cNvSpPr>
          <p:nvPr>
            <p:ph idx="1"/>
          </p:nvPr>
        </p:nvSpPr>
        <p:spPr/>
        <p:txBody>
          <a:bodyPr>
            <a:normAutofit/>
          </a:bodyPr>
          <a:lstStyle/>
          <a:p>
            <a:r>
              <a:rPr lang="en-US" sz="3600" dirty="0"/>
              <a:t>Style  Rules  - two parts – selector and declaration</a:t>
            </a:r>
          </a:p>
          <a:p>
            <a:pPr marL="914400" lvl="2" indent="0">
              <a:buNone/>
            </a:pPr>
            <a:r>
              <a:rPr lang="en-US" sz="4000" dirty="0">
                <a:solidFill>
                  <a:srgbClr val="FF0000"/>
                </a:solidFill>
                <a:highlight>
                  <a:srgbClr val="FFFF00"/>
                </a:highlight>
              </a:rPr>
              <a:t>Selector { property :value;}</a:t>
            </a:r>
          </a:p>
          <a:p>
            <a:pPr marL="0" indent="0">
              <a:buNone/>
            </a:pPr>
            <a:r>
              <a:rPr lang="en-US" sz="4400" dirty="0"/>
              <a:t>The Selector indicates the element to which the rule is applied. </a:t>
            </a:r>
          </a:p>
          <a:p>
            <a:pPr marL="0" indent="0">
              <a:buNone/>
            </a:pPr>
            <a:r>
              <a:rPr lang="en-US" sz="4400" dirty="0"/>
              <a:t>The Declaration determines the property values of a selector</a:t>
            </a:r>
            <a:endParaRPr lang="en-US" sz="4800" dirty="0"/>
          </a:p>
        </p:txBody>
      </p:sp>
    </p:spTree>
    <p:extLst>
      <p:ext uri="{BB962C8B-B14F-4D97-AF65-F5344CB8AC3E}">
        <p14:creationId xmlns:p14="http://schemas.microsoft.com/office/powerpoint/2010/main" val="2715979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243F5-40FC-6510-154D-4B46EE01E79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0A694C-E1E4-8614-4B4F-52F86D01B063}"/>
              </a:ext>
            </a:extLst>
          </p:cNvPr>
          <p:cNvSpPr>
            <a:spLocks noGrp="1"/>
          </p:cNvSpPr>
          <p:nvPr>
            <p:ph idx="1"/>
          </p:nvPr>
        </p:nvSpPr>
        <p:spPr/>
        <p:txBody>
          <a:bodyPr>
            <a:normAutofit/>
          </a:bodyPr>
          <a:lstStyle/>
          <a:p>
            <a:r>
              <a:rPr lang="en-US" sz="3600" dirty="0"/>
              <a:t>The</a:t>
            </a:r>
            <a:r>
              <a:rPr lang="en-US" sz="3600" b="1" dirty="0"/>
              <a:t> Property </a:t>
            </a:r>
            <a:r>
              <a:rPr lang="en-US" sz="3600" dirty="0"/>
              <a:t>specifies a characteristic, such as color, font-family, and position, and is followed by a </a:t>
            </a:r>
            <a:r>
              <a:rPr lang="en-US" sz="3600" b="1" dirty="0"/>
              <a:t>colon (:). </a:t>
            </a:r>
          </a:p>
          <a:p>
            <a:r>
              <a:rPr lang="en-US" sz="3600" dirty="0"/>
              <a:t>The </a:t>
            </a:r>
            <a:r>
              <a:rPr lang="en-US" sz="3600" b="1" dirty="0"/>
              <a:t>Value</a:t>
            </a:r>
            <a:r>
              <a:rPr lang="en-US" sz="3600" dirty="0"/>
              <a:t> expresses the specification of a property, such as red for color, arial for font family, 12 pt for font size, and is followed by a </a:t>
            </a:r>
            <a:r>
              <a:rPr lang="en-US" sz="3600" b="1" dirty="0"/>
              <a:t>semicolon (;).</a:t>
            </a:r>
          </a:p>
          <a:p>
            <a:r>
              <a:rPr lang="en-US" sz="3600" dirty="0"/>
              <a:t>CSS declarations always ends with a semicolon, and declaration groups are surrounded by </a:t>
            </a:r>
            <a:r>
              <a:rPr lang="en-US" sz="3600" b="1" dirty="0"/>
              <a:t>curly brackets</a:t>
            </a:r>
            <a:r>
              <a:rPr lang="en-US" sz="2400" b="1" dirty="0"/>
              <a:t>:</a:t>
            </a:r>
            <a:endParaRPr lang="en-US" sz="3600" b="1" dirty="0"/>
          </a:p>
        </p:txBody>
      </p:sp>
    </p:spTree>
    <p:extLst>
      <p:ext uri="{BB962C8B-B14F-4D97-AF65-F5344CB8AC3E}">
        <p14:creationId xmlns:p14="http://schemas.microsoft.com/office/powerpoint/2010/main" val="250606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49279-5ED4-FDA0-BC27-63899F396E01}"/>
              </a:ext>
            </a:extLst>
          </p:cNvPr>
          <p:cNvSpPr>
            <a:spLocks noGrp="1"/>
          </p:cNvSpPr>
          <p:nvPr>
            <p:ph type="title"/>
          </p:nvPr>
        </p:nvSpPr>
        <p:spPr/>
        <p:txBody>
          <a:bodyPr/>
          <a:lstStyle/>
          <a:p>
            <a:r>
              <a:rPr lang="en-US" dirty="0"/>
              <a:t>E.g.</a:t>
            </a:r>
            <a:br>
              <a:rPr lang="en-US" dirty="0"/>
            </a:br>
            <a:endParaRPr lang="en-US" dirty="0"/>
          </a:p>
        </p:txBody>
      </p:sp>
      <p:sp>
        <p:nvSpPr>
          <p:cNvPr id="3" name="Content Placeholder 2">
            <a:extLst>
              <a:ext uri="{FF2B5EF4-FFF2-40B4-BE49-F238E27FC236}">
                <a16:creationId xmlns:a16="http://schemas.microsoft.com/office/drawing/2014/main" id="{635DD733-E784-8590-21B2-4557320BB741}"/>
              </a:ext>
            </a:extLst>
          </p:cNvPr>
          <p:cNvSpPr>
            <a:spLocks noGrp="1"/>
          </p:cNvSpPr>
          <p:nvPr>
            <p:ph idx="1"/>
          </p:nvPr>
        </p:nvSpPr>
        <p:spPr/>
        <p:txBody>
          <a:bodyPr>
            <a:normAutofit fontScale="92500" lnSpcReduction="20000"/>
          </a:bodyPr>
          <a:lstStyle/>
          <a:p>
            <a:pPr marL="0" indent="0">
              <a:buNone/>
            </a:pPr>
            <a:r>
              <a:rPr lang="en-US" sz="3600" dirty="0"/>
              <a:t>p {</a:t>
            </a:r>
            <a:r>
              <a:rPr lang="en-US" sz="3600" dirty="0" err="1"/>
              <a:t>color:red</a:t>
            </a:r>
            <a:r>
              <a:rPr lang="en-US" sz="3600" dirty="0"/>
              <a:t>; </a:t>
            </a:r>
            <a:r>
              <a:rPr lang="en-US" sz="3600" dirty="0" err="1"/>
              <a:t>text-align:center</a:t>
            </a:r>
            <a:r>
              <a:rPr lang="en-US" sz="3600" dirty="0"/>
              <a:t>;}</a:t>
            </a:r>
          </a:p>
          <a:p>
            <a:endParaRPr lang="en-US" sz="3600" dirty="0"/>
          </a:p>
          <a:p>
            <a:pPr marL="0" indent="0">
              <a:buNone/>
            </a:pPr>
            <a:r>
              <a:rPr lang="en-US" sz="3600" dirty="0"/>
              <a:t>Or</a:t>
            </a:r>
          </a:p>
          <a:p>
            <a:endParaRPr lang="en-US" sz="3600" dirty="0"/>
          </a:p>
          <a:p>
            <a:pPr marL="0" indent="0">
              <a:buNone/>
            </a:pPr>
            <a:r>
              <a:rPr lang="en-US" sz="3600" dirty="0"/>
              <a:t>P</a:t>
            </a:r>
          </a:p>
          <a:p>
            <a:pPr marL="0" indent="0">
              <a:buNone/>
            </a:pPr>
            <a:r>
              <a:rPr lang="en-US" sz="3600" dirty="0"/>
              <a:t>{ </a:t>
            </a:r>
          </a:p>
          <a:p>
            <a:pPr marL="0" indent="0">
              <a:buNone/>
            </a:pPr>
            <a:r>
              <a:rPr lang="en-US" sz="3600" dirty="0" err="1"/>
              <a:t>color:red</a:t>
            </a:r>
            <a:r>
              <a:rPr lang="en-US" sz="3600" dirty="0"/>
              <a:t>;</a:t>
            </a:r>
          </a:p>
          <a:p>
            <a:pPr marL="0" indent="0">
              <a:buNone/>
            </a:pPr>
            <a:r>
              <a:rPr lang="en-US" sz="3600" dirty="0" err="1"/>
              <a:t>text-align:center</a:t>
            </a:r>
            <a:r>
              <a:rPr lang="en-US" sz="3600" dirty="0"/>
              <a:t>; </a:t>
            </a:r>
          </a:p>
          <a:p>
            <a:pPr marL="0" indent="0">
              <a:buNone/>
            </a:pPr>
            <a:r>
              <a:rPr lang="en-US" sz="3600" dirty="0"/>
              <a:t>}</a:t>
            </a:r>
          </a:p>
        </p:txBody>
      </p:sp>
    </p:spTree>
    <p:extLst>
      <p:ext uri="{BB962C8B-B14F-4D97-AF65-F5344CB8AC3E}">
        <p14:creationId xmlns:p14="http://schemas.microsoft.com/office/powerpoint/2010/main" val="2920060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5C383-F5C5-0413-6502-29A61BC0A9C5}"/>
              </a:ext>
            </a:extLst>
          </p:cNvPr>
          <p:cNvSpPr>
            <a:spLocks noGrp="1"/>
          </p:cNvSpPr>
          <p:nvPr>
            <p:ph type="title"/>
          </p:nvPr>
        </p:nvSpPr>
        <p:spPr/>
        <p:txBody>
          <a:bodyPr/>
          <a:lstStyle/>
          <a:p>
            <a:r>
              <a:rPr lang="en-US" dirty="0"/>
              <a:t>Selector types</a:t>
            </a:r>
          </a:p>
        </p:txBody>
      </p:sp>
      <p:sp>
        <p:nvSpPr>
          <p:cNvPr id="3" name="Content Placeholder 2">
            <a:extLst>
              <a:ext uri="{FF2B5EF4-FFF2-40B4-BE49-F238E27FC236}">
                <a16:creationId xmlns:a16="http://schemas.microsoft.com/office/drawing/2014/main" id="{1A8DD6D5-7495-D91F-8D9C-207BE0978B0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F1C4BE3-E9A9-31B9-4DF6-B80885B17FA6}"/>
              </a:ext>
            </a:extLst>
          </p:cNvPr>
          <p:cNvPicPr>
            <a:picLocks noChangeAspect="1"/>
          </p:cNvPicPr>
          <p:nvPr/>
        </p:nvPicPr>
        <p:blipFill>
          <a:blip r:embed="rId2"/>
          <a:stretch>
            <a:fillRect/>
          </a:stretch>
        </p:blipFill>
        <p:spPr>
          <a:xfrm>
            <a:off x="1209675" y="1866184"/>
            <a:ext cx="8410575" cy="4312536"/>
          </a:xfrm>
          <a:prstGeom prst="rect">
            <a:avLst/>
          </a:prstGeom>
        </p:spPr>
      </p:pic>
    </p:spTree>
    <p:extLst>
      <p:ext uri="{BB962C8B-B14F-4D97-AF65-F5344CB8AC3E}">
        <p14:creationId xmlns:p14="http://schemas.microsoft.com/office/powerpoint/2010/main" val="12476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5A41-A59B-F1E7-9318-008F15AD498B}"/>
              </a:ext>
            </a:extLst>
          </p:cNvPr>
          <p:cNvSpPr>
            <a:spLocks noGrp="1"/>
          </p:cNvSpPr>
          <p:nvPr>
            <p:ph type="title"/>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CSS Comments</a:t>
            </a:r>
          </a:p>
        </p:txBody>
      </p:sp>
      <p:sp>
        <p:nvSpPr>
          <p:cNvPr id="3" name="Content Placeholder 2">
            <a:extLst>
              <a:ext uri="{FF2B5EF4-FFF2-40B4-BE49-F238E27FC236}">
                <a16:creationId xmlns:a16="http://schemas.microsoft.com/office/drawing/2014/main" id="{3B0E8B48-27EE-CD2A-49DB-78BA067F8B43}"/>
              </a:ext>
            </a:extLst>
          </p:cNvPr>
          <p:cNvSpPr>
            <a:spLocks noGrp="1"/>
          </p:cNvSpPr>
          <p:nvPr>
            <p:ph idx="1"/>
          </p:nvPr>
        </p:nvSpPr>
        <p:spPr/>
        <p:txBody>
          <a:bodyPr/>
          <a:lstStyle/>
          <a:p>
            <a:pPr marL="0" indent="0">
              <a:buNone/>
            </a:pPr>
            <a:r>
              <a:rPr lang="en-US" dirty="0"/>
              <a:t>A CSS comment begins with "/*", and ends with "*/", like this: </a:t>
            </a:r>
          </a:p>
          <a:p>
            <a:endParaRPr lang="en-US" dirty="0"/>
          </a:p>
          <a:p>
            <a:pPr marL="0" indent="0">
              <a:buNone/>
            </a:pPr>
            <a:r>
              <a:rPr lang="en-US" dirty="0"/>
              <a:t>/*This is a comment*/</a:t>
            </a:r>
          </a:p>
        </p:txBody>
      </p:sp>
    </p:spTree>
    <p:extLst>
      <p:ext uri="{BB962C8B-B14F-4D97-AF65-F5344CB8AC3E}">
        <p14:creationId xmlns:p14="http://schemas.microsoft.com/office/powerpoint/2010/main" val="1397336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15396</TotalTime>
  <Words>3187</Words>
  <Application>Microsoft Office PowerPoint</Application>
  <PresentationFormat>Widescreen</PresentationFormat>
  <Paragraphs>375</Paragraphs>
  <Slides>46</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46</vt:i4>
      </vt:variant>
    </vt:vector>
  </HeadingPairs>
  <TitlesOfParts>
    <vt:vector size="62" baseType="lpstr">
      <vt:lpstr>ADLaM Display</vt:lpstr>
      <vt:lpstr>Arial</vt:lpstr>
      <vt:lpstr>Calibri</vt:lpstr>
      <vt:lpstr>Calibri Light</vt:lpstr>
      <vt:lpstr>Consolas</vt:lpstr>
      <vt:lpstr>Inter</vt:lpstr>
      <vt:lpstr>JetBrains Mono</vt:lpstr>
      <vt:lpstr>Lato</vt:lpstr>
      <vt:lpstr>Lucida Sans Typewriter</vt:lpstr>
      <vt:lpstr>Segoe UI</vt:lpstr>
      <vt:lpstr>Söhne</vt:lpstr>
      <vt:lpstr>Söhne Mono</vt:lpstr>
      <vt:lpstr>Source Code Pro</vt:lpstr>
      <vt:lpstr>Times New Roman</vt:lpstr>
      <vt:lpstr>Verdana</vt:lpstr>
      <vt:lpstr>Office Theme</vt:lpstr>
      <vt:lpstr>CSS</vt:lpstr>
      <vt:lpstr>PowerPoint Presentation</vt:lpstr>
      <vt:lpstr>What is CSS?</vt:lpstr>
      <vt:lpstr>Outline</vt:lpstr>
      <vt:lpstr>Basics</vt:lpstr>
      <vt:lpstr>PowerPoint Presentation</vt:lpstr>
      <vt:lpstr>E.g. </vt:lpstr>
      <vt:lpstr>Selector types</vt:lpstr>
      <vt:lpstr>CSS Comments</vt:lpstr>
      <vt:lpstr>id selector and class selectors</vt:lpstr>
      <vt:lpstr>PowerPoint Presentation</vt:lpstr>
      <vt:lpstr>Class Selector</vt:lpstr>
      <vt:lpstr>PowerPoint Presentation</vt:lpstr>
      <vt:lpstr>PowerPoint Presentation</vt:lpstr>
      <vt:lpstr>Egs</vt:lpstr>
      <vt:lpstr>Three ways to Insert CSS</vt:lpstr>
      <vt:lpstr>Inline CSS</vt:lpstr>
      <vt:lpstr>Internal CSS</vt:lpstr>
      <vt:lpstr>External CSS</vt:lpstr>
      <vt:lpstr>Inline style</vt:lpstr>
      <vt:lpstr>Internal Style Sheet</vt:lpstr>
      <vt:lpstr>External Style Sheets</vt:lpstr>
      <vt:lpstr>External and Internal Style sheets</vt:lpstr>
      <vt:lpstr>PowerPoint Presentation</vt:lpstr>
      <vt:lpstr>Font Family</vt:lpstr>
      <vt:lpstr>General Font family setting</vt:lpstr>
      <vt:lpstr>E.g.</vt:lpstr>
      <vt:lpstr>Font-size</vt:lpstr>
      <vt:lpstr>Advanced CSS</vt:lpstr>
      <vt:lpstr>PowerPoint Presentation</vt:lpstr>
      <vt:lpstr>Flexbox</vt:lpstr>
      <vt:lpstr>Sass</vt:lpstr>
      <vt:lpstr>Advantages</vt:lpstr>
      <vt:lpstr>Disadvantages</vt:lpstr>
      <vt:lpstr>For your profile page…</vt:lpstr>
      <vt:lpstr>Modify the Contact us page using flexbox</vt:lpstr>
      <vt:lpstr>PowerPoint Presentation</vt:lpstr>
      <vt:lpstr>CSS Opacity / Transparency </vt:lpstr>
      <vt:lpstr>Representation of colors in CSS</vt:lpstr>
      <vt:lpstr>RGB color</vt:lpstr>
      <vt:lpstr>Hexadecimal color</vt:lpstr>
      <vt:lpstr>eg</vt:lpstr>
      <vt:lpstr>HSL Color</vt:lpstr>
      <vt:lpstr>HSL</vt:lpstr>
      <vt:lpstr>color (not supported in html) </vt:lpstr>
      <vt:lpstr>Create a website to work on class and ID selectors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dc:title>
  <dc:creator>RADHA D</dc:creator>
  <cp:lastModifiedBy>GURUPRIYA</cp:lastModifiedBy>
  <cp:revision>18</cp:revision>
  <dcterms:created xsi:type="dcterms:W3CDTF">2023-08-29T15:59:03Z</dcterms:created>
  <dcterms:modified xsi:type="dcterms:W3CDTF">2025-07-15T06:18:52Z</dcterms:modified>
</cp:coreProperties>
</file>