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30"/>
  </p:notesMasterIdLst>
  <p:sldIdLst>
    <p:sldId id="256" r:id="rId2"/>
    <p:sldId id="257" r:id="rId3"/>
    <p:sldId id="302" r:id="rId4"/>
    <p:sldId id="303" r:id="rId5"/>
    <p:sldId id="301" r:id="rId6"/>
    <p:sldId id="284" r:id="rId7"/>
    <p:sldId id="285" r:id="rId8"/>
    <p:sldId id="286" r:id="rId9"/>
    <p:sldId id="288" r:id="rId10"/>
    <p:sldId id="1523" r:id="rId11"/>
    <p:sldId id="1524" r:id="rId12"/>
    <p:sldId id="1525" r:id="rId13"/>
    <p:sldId id="1594" r:id="rId14"/>
    <p:sldId id="289" r:id="rId15"/>
    <p:sldId id="291" r:id="rId16"/>
    <p:sldId id="290" r:id="rId17"/>
    <p:sldId id="292" r:id="rId18"/>
    <p:sldId id="293" r:id="rId19"/>
    <p:sldId id="294" r:id="rId20"/>
    <p:sldId id="1578" r:id="rId21"/>
    <p:sldId id="1579" r:id="rId22"/>
    <p:sldId id="1580" r:id="rId23"/>
    <p:sldId id="1581" r:id="rId24"/>
    <p:sldId id="1582" r:id="rId25"/>
    <p:sldId id="1583" r:id="rId26"/>
    <p:sldId id="1584" r:id="rId27"/>
    <p:sldId id="1585" r:id="rId28"/>
    <p:sldId id="295" r:id="rId29"/>
    <p:sldId id="296" r:id="rId30"/>
    <p:sldId id="297" r:id="rId31"/>
    <p:sldId id="298" r:id="rId32"/>
    <p:sldId id="299" r:id="rId33"/>
    <p:sldId id="265" r:id="rId34"/>
    <p:sldId id="304" r:id="rId35"/>
    <p:sldId id="307" r:id="rId36"/>
    <p:sldId id="305" r:id="rId37"/>
    <p:sldId id="317" r:id="rId38"/>
    <p:sldId id="309" r:id="rId39"/>
    <p:sldId id="310" r:id="rId40"/>
    <p:sldId id="311" r:id="rId41"/>
    <p:sldId id="1588" r:id="rId42"/>
    <p:sldId id="312" r:id="rId43"/>
    <p:sldId id="313" r:id="rId44"/>
    <p:sldId id="1567" r:id="rId45"/>
    <p:sldId id="1577" r:id="rId46"/>
    <p:sldId id="1593" r:id="rId47"/>
    <p:sldId id="1595" r:id="rId48"/>
    <p:sldId id="1596" r:id="rId49"/>
    <p:sldId id="1597" r:id="rId50"/>
    <p:sldId id="1598" r:id="rId51"/>
    <p:sldId id="1599" r:id="rId52"/>
    <p:sldId id="1600" r:id="rId53"/>
    <p:sldId id="1601" r:id="rId54"/>
    <p:sldId id="1589" r:id="rId55"/>
    <p:sldId id="1510" r:id="rId56"/>
    <p:sldId id="1590" r:id="rId57"/>
    <p:sldId id="276" r:id="rId58"/>
    <p:sldId id="1511" r:id="rId59"/>
    <p:sldId id="1512" r:id="rId60"/>
    <p:sldId id="1568" r:id="rId61"/>
    <p:sldId id="1569" r:id="rId62"/>
    <p:sldId id="271" r:id="rId63"/>
    <p:sldId id="272" r:id="rId64"/>
    <p:sldId id="1566" r:id="rId65"/>
    <p:sldId id="1570" r:id="rId66"/>
    <p:sldId id="1513" r:id="rId67"/>
    <p:sldId id="1586" r:id="rId68"/>
    <p:sldId id="1587" r:id="rId69"/>
    <p:sldId id="1518" r:id="rId70"/>
    <p:sldId id="1519" r:id="rId71"/>
    <p:sldId id="1571" r:id="rId72"/>
    <p:sldId id="1572" r:id="rId73"/>
    <p:sldId id="1573" r:id="rId74"/>
    <p:sldId id="1514" r:id="rId75"/>
    <p:sldId id="1592" r:id="rId76"/>
    <p:sldId id="1591" r:id="rId77"/>
    <p:sldId id="1509" r:id="rId78"/>
    <p:sldId id="1530" r:id="rId79"/>
    <p:sldId id="1531" r:id="rId80"/>
    <p:sldId id="1532" r:id="rId81"/>
    <p:sldId id="1533" r:id="rId82"/>
    <p:sldId id="1515" r:id="rId83"/>
    <p:sldId id="1516" r:id="rId84"/>
    <p:sldId id="1495" r:id="rId85"/>
    <p:sldId id="1526" r:id="rId86"/>
    <p:sldId id="1528" r:id="rId87"/>
    <p:sldId id="1574" r:id="rId88"/>
    <p:sldId id="1527" r:id="rId89"/>
    <p:sldId id="1575" r:id="rId90"/>
    <p:sldId id="1517" r:id="rId91"/>
    <p:sldId id="1521" r:id="rId92"/>
    <p:sldId id="1522" r:id="rId93"/>
    <p:sldId id="1534" r:id="rId94"/>
    <p:sldId id="1535" r:id="rId95"/>
    <p:sldId id="1536" r:id="rId96"/>
    <p:sldId id="258" r:id="rId97"/>
    <p:sldId id="260" r:id="rId98"/>
    <p:sldId id="1543" r:id="rId99"/>
    <p:sldId id="1544" r:id="rId100"/>
    <p:sldId id="1545" r:id="rId101"/>
    <p:sldId id="1546" r:id="rId102"/>
    <p:sldId id="1540" r:id="rId103"/>
    <p:sldId id="306" r:id="rId104"/>
    <p:sldId id="1576" r:id="rId105"/>
    <p:sldId id="1541" r:id="rId106"/>
    <p:sldId id="1542" r:id="rId107"/>
    <p:sldId id="1547" r:id="rId108"/>
    <p:sldId id="1538" r:id="rId109"/>
    <p:sldId id="1539" r:id="rId110"/>
    <p:sldId id="1549" r:id="rId111"/>
    <p:sldId id="1564" r:id="rId112"/>
    <p:sldId id="1548" r:id="rId113"/>
    <p:sldId id="1553" r:id="rId114"/>
    <p:sldId id="1558" r:id="rId115"/>
    <p:sldId id="1557" r:id="rId116"/>
    <p:sldId id="1559" r:id="rId117"/>
    <p:sldId id="1555" r:id="rId118"/>
    <p:sldId id="1556" r:id="rId119"/>
    <p:sldId id="1560" r:id="rId120"/>
    <p:sldId id="1562" r:id="rId121"/>
    <p:sldId id="1563" r:id="rId122"/>
    <p:sldId id="1550" r:id="rId123"/>
    <p:sldId id="1552" r:id="rId124"/>
    <p:sldId id="1551" r:id="rId125"/>
    <p:sldId id="268" r:id="rId126"/>
    <p:sldId id="282" r:id="rId127"/>
    <p:sldId id="1554" r:id="rId128"/>
    <p:sldId id="1565" r:id="rId129"/>
  </p:sldIdLst>
  <p:sldSz cx="9144000" cy="6858000" type="screen4x3"/>
  <p:notesSz cx="7315200" cy="9601200"/>
  <p:defaultTextStyle>
    <a:defPPr>
      <a:defRPr lang="en-GB"/>
    </a:defPPr>
    <a:lvl1pPr algn="l" defTabSz="457200" rtl="0" eaLnBrk="0" fontAlgn="base" hangingPunct="0">
      <a:lnSpc>
        <a:spcPct val="116000"/>
      </a:lnSpc>
      <a:spcBef>
        <a:spcPct val="0"/>
      </a:spcBef>
      <a:spcAft>
        <a:spcPct val="0"/>
      </a:spcAft>
      <a:buClr>
        <a:srgbClr val="FFFFFF"/>
      </a:buClr>
      <a:buSzPct val="100000"/>
      <a:buFont typeface="Times" panose="02020603050405020304" pitchFamily="18" charset="0"/>
      <a:defRPr sz="2400" kern="1200">
        <a:solidFill>
          <a:schemeClr val="bg1"/>
        </a:solidFill>
        <a:latin typeface="Times" panose="02020603050405020304" pitchFamily="18" charset="0"/>
        <a:ea typeface="+mn-ea"/>
        <a:cs typeface="HG Mincho Light J" charset="0"/>
      </a:defRPr>
    </a:lvl1pPr>
    <a:lvl2pPr marL="457200" algn="l" defTabSz="457200" rtl="0" eaLnBrk="0" fontAlgn="base" hangingPunct="0">
      <a:lnSpc>
        <a:spcPct val="116000"/>
      </a:lnSpc>
      <a:spcBef>
        <a:spcPct val="0"/>
      </a:spcBef>
      <a:spcAft>
        <a:spcPct val="0"/>
      </a:spcAft>
      <a:buClr>
        <a:srgbClr val="FFFFFF"/>
      </a:buClr>
      <a:buSzPct val="100000"/>
      <a:buFont typeface="Times" panose="02020603050405020304" pitchFamily="18" charset="0"/>
      <a:defRPr sz="2400" kern="1200">
        <a:solidFill>
          <a:schemeClr val="bg1"/>
        </a:solidFill>
        <a:latin typeface="Times" panose="02020603050405020304" pitchFamily="18" charset="0"/>
        <a:ea typeface="+mn-ea"/>
        <a:cs typeface="HG Mincho Light J" charset="0"/>
      </a:defRPr>
    </a:lvl2pPr>
    <a:lvl3pPr marL="914400" algn="l" defTabSz="457200" rtl="0" eaLnBrk="0" fontAlgn="base" hangingPunct="0">
      <a:lnSpc>
        <a:spcPct val="116000"/>
      </a:lnSpc>
      <a:spcBef>
        <a:spcPct val="0"/>
      </a:spcBef>
      <a:spcAft>
        <a:spcPct val="0"/>
      </a:spcAft>
      <a:buClr>
        <a:srgbClr val="FFFFFF"/>
      </a:buClr>
      <a:buSzPct val="100000"/>
      <a:buFont typeface="Times" panose="02020603050405020304" pitchFamily="18" charset="0"/>
      <a:defRPr sz="2400" kern="1200">
        <a:solidFill>
          <a:schemeClr val="bg1"/>
        </a:solidFill>
        <a:latin typeface="Times" panose="02020603050405020304" pitchFamily="18" charset="0"/>
        <a:ea typeface="+mn-ea"/>
        <a:cs typeface="HG Mincho Light J" charset="0"/>
      </a:defRPr>
    </a:lvl3pPr>
    <a:lvl4pPr marL="1371600" algn="l" defTabSz="457200" rtl="0" eaLnBrk="0" fontAlgn="base" hangingPunct="0">
      <a:lnSpc>
        <a:spcPct val="116000"/>
      </a:lnSpc>
      <a:spcBef>
        <a:spcPct val="0"/>
      </a:spcBef>
      <a:spcAft>
        <a:spcPct val="0"/>
      </a:spcAft>
      <a:buClr>
        <a:srgbClr val="FFFFFF"/>
      </a:buClr>
      <a:buSzPct val="100000"/>
      <a:buFont typeface="Times" panose="02020603050405020304" pitchFamily="18" charset="0"/>
      <a:defRPr sz="2400" kern="1200">
        <a:solidFill>
          <a:schemeClr val="bg1"/>
        </a:solidFill>
        <a:latin typeface="Times" panose="02020603050405020304" pitchFamily="18" charset="0"/>
        <a:ea typeface="+mn-ea"/>
        <a:cs typeface="HG Mincho Light J" charset="0"/>
      </a:defRPr>
    </a:lvl4pPr>
    <a:lvl5pPr marL="1828800" algn="l" defTabSz="457200" rtl="0" eaLnBrk="0" fontAlgn="base" hangingPunct="0">
      <a:lnSpc>
        <a:spcPct val="116000"/>
      </a:lnSpc>
      <a:spcBef>
        <a:spcPct val="0"/>
      </a:spcBef>
      <a:spcAft>
        <a:spcPct val="0"/>
      </a:spcAft>
      <a:buClr>
        <a:srgbClr val="FFFFFF"/>
      </a:buClr>
      <a:buSzPct val="100000"/>
      <a:buFont typeface="Times" panose="02020603050405020304" pitchFamily="18" charset="0"/>
      <a:defRPr sz="2400" kern="1200">
        <a:solidFill>
          <a:schemeClr val="bg1"/>
        </a:solidFill>
        <a:latin typeface="Times" panose="02020603050405020304" pitchFamily="18" charset="0"/>
        <a:ea typeface="+mn-ea"/>
        <a:cs typeface="HG Mincho Light J" charset="0"/>
      </a:defRPr>
    </a:lvl5pPr>
    <a:lvl6pPr marL="2286000" algn="l" defTabSz="914400" rtl="0" eaLnBrk="1" latinLnBrk="0" hangingPunct="1">
      <a:defRPr sz="2400" kern="1200">
        <a:solidFill>
          <a:schemeClr val="bg1"/>
        </a:solidFill>
        <a:latin typeface="Times" panose="02020603050405020304" pitchFamily="18" charset="0"/>
        <a:ea typeface="+mn-ea"/>
        <a:cs typeface="HG Mincho Light J" charset="0"/>
      </a:defRPr>
    </a:lvl6pPr>
    <a:lvl7pPr marL="2743200" algn="l" defTabSz="914400" rtl="0" eaLnBrk="1" latinLnBrk="0" hangingPunct="1">
      <a:defRPr sz="2400" kern="1200">
        <a:solidFill>
          <a:schemeClr val="bg1"/>
        </a:solidFill>
        <a:latin typeface="Times" panose="02020603050405020304" pitchFamily="18" charset="0"/>
        <a:ea typeface="+mn-ea"/>
        <a:cs typeface="HG Mincho Light J" charset="0"/>
      </a:defRPr>
    </a:lvl7pPr>
    <a:lvl8pPr marL="3200400" algn="l" defTabSz="914400" rtl="0" eaLnBrk="1" latinLnBrk="0" hangingPunct="1">
      <a:defRPr sz="2400" kern="1200">
        <a:solidFill>
          <a:schemeClr val="bg1"/>
        </a:solidFill>
        <a:latin typeface="Times" panose="02020603050405020304" pitchFamily="18" charset="0"/>
        <a:ea typeface="+mn-ea"/>
        <a:cs typeface="HG Mincho Light J" charset="0"/>
      </a:defRPr>
    </a:lvl8pPr>
    <a:lvl9pPr marL="3657600" algn="l" defTabSz="914400" rtl="0" eaLnBrk="1" latinLnBrk="0" hangingPunct="1">
      <a:defRPr sz="2400" kern="1200">
        <a:solidFill>
          <a:schemeClr val="bg1"/>
        </a:solidFill>
        <a:latin typeface="Times" panose="02020603050405020304" pitchFamily="18" charset="0"/>
        <a:ea typeface="+mn-ea"/>
        <a:cs typeface="HG Mincho Light J"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22" autoAdjust="0"/>
  </p:normalViewPr>
  <p:slideViewPr>
    <p:cSldViewPr>
      <p:cViewPr varScale="1">
        <p:scale>
          <a:sx n="68" d="100"/>
          <a:sy n="68" d="100"/>
        </p:scale>
        <p:origin x="1362" y="6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6EA4FCF1-8DDF-2445-815F-783CB8F454AF}"/>
              </a:ext>
            </a:extLst>
          </p:cNvPr>
          <p:cNvSpPr>
            <a:spLocks noGrp="1" noRot="1" noChangeAspect="1" noChangeArrowheads="1"/>
          </p:cNvSpPr>
          <p:nvPr>
            <p:ph type="sldImg"/>
          </p:nvPr>
        </p:nvSpPr>
        <p:spPr bwMode="auto">
          <a:xfrm>
            <a:off x="0" y="730250"/>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5CA12519-67DE-3D2D-32D1-43910E3CF06B}"/>
              </a:ext>
            </a:extLst>
          </p:cNvPr>
          <p:cNvSpPr>
            <a:spLocks noGrp="1" noChangeArrowheads="1"/>
          </p:cNvSpPr>
          <p:nvPr>
            <p:ph type="body"/>
          </p:nvPr>
        </p:nvSpPr>
        <p:spPr bwMode="auto">
          <a:xfrm>
            <a:off x="731521" y="4560570"/>
            <a:ext cx="5850467" cy="4318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4691FE9E-B00B-E99D-758C-3B42052A516F}"/>
              </a:ext>
            </a:extLst>
          </p:cNvPr>
          <p:cNvSpPr txBox="1">
            <a:spLocks noGrp="1" noRot="1" noChangeAspect="1" noChangeArrowheads="1"/>
          </p:cNvSpPr>
          <p:nvPr>
            <p:ph type="sldImg"/>
          </p:nvPr>
        </p:nvSpPr>
        <p:spPr bwMode="auto">
          <a:xfrm>
            <a:off x="2286000" y="730091"/>
            <a:ext cx="27432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FC74FD9F-B77E-C9E6-56AA-09985B412850}"/>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99F55DE9-E43F-567F-7534-D03B72551A9F}"/>
              </a:ext>
            </a:extLst>
          </p:cNvPr>
          <p:cNvSpPr txBox="1">
            <a:spLocks noGrp="1" noRot="1" noChangeAspect="1" noChangeArrowheads="1"/>
          </p:cNvSpPr>
          <p:nvPr>
            <p:ph type="sldImg"/>
          </p:nvPr>
        </p:nvSpPr>
        <p:spPr bwMode="auto">
          <a:xfrm>
            <a:off x="2286000" y="730091"/>
            <a:ext cx="27432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a:extLst>
              <a:ext uri="{FF2B5EF4-FFF2-40B4-BE49-F238E27FC236}">
                <a16:creationId xmlns:a16="http://schemas.microsoft.com/office/drawing/2014/main" id="{5E8EDBCA-C07F-1018-E93C-AC2074A47C3A}"/>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34237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solidFill>
                  <a:schemeClr val="tx1"/>
                </a:solidFill>
                <a:latin typeface="+mn-lt"/>
              </a:rPr>
              <a:t>two ways to initialize an array</a:t>
            </a:r>
          </a:p>
          <a:p>
            <a:r>
              <a:rPr lang="en-US" sz="1300" dirty="0">
                <a:solidFill>
                  <a:schemeClr val="tx1"/>
                </a:solidFill>
                <a:latin typeface="+mn-lt"/>
              </a:rPr>
              <a:t>length property (grows as needed when elements are added)</a:t>
            </a:r>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38</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39</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40</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42</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43</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01429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6735CD2F-8446-AFA6-695F-EB28DD46436E}"/>
              </a:ext>
            </a:extLst>
          </p:cNvPr>
          <p:cNvSpPr txBox="1">
            <a:spLocks noGrp="1" noRot="1" noChangeAspect="1" noChangeArrowheads="1"/>
          </p:cNvSpPr>
          <p:nvPr>
            <p:ph type="sldImg"/>
          </p:nvPr>
        </p:nvSpPr>
        <p:spPr bwMode="auto">
          <a:xfrm>
            <a:off x="1257300" y="730250"/>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a:extLst>
              <a:ext uri="{FF2B5EF4-FFF2-40B4-BE49-F238E27FC236}">
                <a16:creationId xmlns:a16="http://schemas.microsoft.com/office/drawing/2014/main" id="{3666E717-D652-D4A4-C9BC-117137D8B46C}"/>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375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55D75001-C891-79F9-42E7-8B8AE9FCA85F}"/>
              </a:ext>
            </a:extLst>
          </p:cNvPr>
          <p:cNvSpPr txBox="1">
            <a:spLocks noGrp="1" noRot="1" noChangeAspect="1" noChangeArrowheads="1"/>
          </p:cNvSpPr>
          <p:nvPr>
            <p:ph type="sldImg"/>
          </p:nvPr>
        </p:nvSpPr>
        <p:spPr bwMode="auto">
          <a:xfrm>
            <a:off x="1257300" y="730250"/>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9D26FD00-89B1-75AF-0813-2072AE6FCCD1}"/>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2544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52E402EE-958F-982D-421F-C48681FAC292}"/>
              </a:ext>
            </a:extLst>
          </p:cNvPr>
          <p:cNvSpPr txBox="1">
            <a:spLocks noGrp="1" noRot="1" noChangeAspect="1" noChangeArrowheads="1"/>
          </p:cNvSpPr>
          <p:nvPr>
            <p:ph type="sldImg"/>
          </p:nvPr>
        </p:nvSpPr>
        <p:spPr bwMode="auto">
          <a:xfrm>
            <a:off x="2286000" y="730091"/>
            <a:ext cx="27432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a:extLst>
              <a:ext uri="{FF2B5EF4-FFF2-40B4-BE49-F238E27FC236}">
                <a16:creationId xmlns:a16="http://schemas.microsoft.com/office/drawing/2014/main" id="{91413C29-743B-4493-6C98-74E64EA27155}"/>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2808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solidFill>
                  <a:schemeClr val="tx1"/>
                </a:solidFill>
                <a:latin typeface="+mn-lt"/>
              </a:rPr>
              <a:t>client-side script: code runs in browser after page is sent back from server</a:t>
            </a:r>
          </a:p>
          <a:p>
            <a:r>
              <a:rPr lang="en-US" sz="1300" dirty="0">
                <a:solidFill>
                  <a:schemeClr val="tx1"/>
                </a:solidFill>
                <a:latin typeface="+mn-lt"/>
              </a:rPr>
              <a:t>often this code manipulates the page or responds to user actions</a:t>
            </a:r>
            <a:endParaRPr lang="en-US" dirty="0"/>
          </a:p>
        </p:txBody>
      </p:sp>
      <p:sp>
        <p:nvSpPr>
          <p:cNvPr id="4" name="Slide Number Placeholder 3"/>
          <p:cNvSpPr>
            <a:spLocks noGrp="1"/>
          </p:cNvSpPr>
          <p:nvPr>
            <p:ph type="sldNum" sz="quarter" idx="10"/>
          </p:nvPr>
        </p:nvSpPr>
        <p:spPr/>
        <p:txBody>
          <a:bodyPr lIns="96661" tIns="48331" rIns="96661" bIns="48331"/>
          <a:lstStyle/>
          <a:p>
            <a:fld id="{67209CAC-E061-48A7-840B-B6349232516B}" type="slidenum">
              <a:rPr lang="en-US" smtClean="0"/>
              <a:t>2</a:t>
            </a:fld>
            <a:endParaRPr lang="en-US" dirty="0"/>
          </a:p>
        </p:txBody>
      </p:sp>
    </p:spTree>
    <p:extLst>
      <p:ext uri="{BB962C8B-B14F-4D97-AF65-F5344CB8AC3E}">
        <p14:creationId xmlns:p14="http://schemas.microsoft.com/office/powerpoint/2010/main" val="2317430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74357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5747D076-B542-3C44-5A52-D9FF370A357E}"/>
              </a:ext>
            </a:extLst>
          </p:cNvPr>
          <p:cNvSpPr txBox="1">
            <a:spLocks noGrp="1" noRot="1" noChangeAspect="1" noChangeArrowheads="1"/>
          </p:cNvSpPr>
          <p:nvPr>
            <p:ph type="sldImg"/>
          </p:nvPr>
        </p:nvSpPr>
        <p:spPr bwMode="auto">
          <a:xfrm>
            <a:off x="1257300" y="730250"/>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08C7E1C7-95D5-5309-BDA5-00AC83FE7C30}"/>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5973E0DB-1076-2F68-3FA3-FD3B72F12610}"/>
              </a:ext>
            </a:extLst>
          </p:cNvPr>
          <p:cNvSpPr txBox="1">
            <a:spLocks noGrp="1" noRot="1" noChangeAspect="1" noChangeArrowheads="1"/>
          </p:cNvSpPr>
          <p:nvPr>
            <p:ph type="sldImg"/>
          </p:nvPr>
        </p:nvSpPr>
        <p:spPr bwMode="auto">
          <a:xfrm>
            <a:off x="1257300" y="730250"/>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7B25AFE2-BC1A-726B-BA01-457333633A3A}"/>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103</a:t>
            </a:fld>
            <a:endParaRPr lang="en-US"/>
          </a:p>
        </p:txBody>
      </p:sp>
    </p:spTree>
    <p:extLst>
      <p:ext uri="{BB962C8B-B14F-4D97-AF65-F5344CB8AC3E}">
        <p14:creationId xmlns:p14="http://schemas.microsoft.com/office/powerpoint/2010/main" val="3293957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E444A2CA-7FD3-CE30-5120-8E77630C5095}"/>
              </a:ext>
            </a:extLst>
          </p:cNvPr>
          <p:cNvSpPr txBox="1">
            <a:spLocks noGrp="1" noRot="1" noChangeAspect="1" noChangeArrowheads="1"/>
          </p:cNvSpPr>
          <p:nvPr>
            <p:ph type="sldImg"/>
          </p:nvPr>
        </p:nvSpPr>
        <p:spPr bwMode="auto">
          <a:xfrm>
            <a:off x="1257300" y="730250"/>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39ED388E-7718-9313-5305-05EAD9815C85}"/>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752286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53A28AC-F7E6-CB8F-359F-040793643CC9}"/>
              </a:ext>
            </a:extLst>
          </p:cNvPr>
          <p:cNvSpPr txBox="1">
            <a:spLocks noGrp="1" noRot="1" noChangeAspect="1" noChangeArrowheads="1"/>
          </p:cNvSpPr>
          <p:nvPr>
            <p:ph type="sldImg"/>
          </p:nvPr>
        </p:nvSpPr>
        <p:spPr bwMode="auto">
          <a:xfrm>
            <a:off x="1257300" y="730250"/>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a:extLst>
              <a:ext uri="{FF2B5EF4-FFF2-40B4-BE49-F238E27FC236}">
                <a16:creationId xmlns:a16="http://schemas.microsoft.com/office/drawing/2014/main" id="{5AF6E242-3C8D-B714-4B83-444E02E7247B}"/>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255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54F3F1C-4AB3-58B4-E61B-97F7B24C92E6}"/>
              </a:ext>
            </a:extLst>
          </p:cNvPr>
          <p:cNvSpPr txBox="1">
            <a:spLocks noGrp="1" noRot="1" noChangeAspect="1" noChangeArrowheads="1"/>
          </p:cNvSpPr>
          <p:nvPr>
            <p:ph type="sldImg"/>
          </p:nvPr>
        </p:nvSpPr>
        <p:spPr bwMode="auto">
          <a:xfrm>
            <a:off x="2286000" y="730091"/>
            <a:ext cx="27432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C277B2C0-F250-3286-5F93-04477750E2F3}"/>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661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browser console – shift enter for writing many lines</a:t>
            </a:r>
          </a:p>
          <a:p>
            <a:endParaRPr lang="en-US" dirty="0"/>
          </a:p>
        </p:txBody>
      </p:sp>
    </p:spTree>
    <p:extLst>
      <p:ext uri="{BB962C8B-B14F-4D97-AF65-F5344CB8AC3E}">
        <p14:creationId xmlns:p14="http://schemas.microsoft.com/office/powerpoint/2010/main" val="3508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8677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AD640395-FBDE-9072-3A48-AD55851480CA}"/>
              </a:ext>
            </a:extLst>
          </p:cNvPr>
          <p:cNvSpPr txBox="1">
            <a:spLocks noGrp="1" noRot="1" noChangeAspect="1" noChangeArrowheads="1"/>
          </p:cNvSpPr>
          <p:nvPr>
            <p:ph type="sldImg"/>
          </p:nvPr>
        </p:nvSpPr>
        <p:spPr bwMode="auto">
          <a:xfrm>
            <a:off x="2286000" y="730091"/>
            <a:ext cx="27432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D1C68B02-61CC-63D6-9B96-4BE09E6952BD}"/>
              </a:ext>
            </a:extLst>
          </p:cNvPr>
          <p:cNvSpPr txBox="1">
            <a:spLocks noGrp="1" noChangeArrowheads="1"/>
          </p:cNvSpPr>
          <p:nvPr>
            <p:ph type="body" idx="1"/>
          </p:nvPr>
        </p:nvSpPr>
        <p:spPr bwMode="auto">
          <a:xfrm>
            <a:off x="731520" y="4560570"/>
            <a:ext cx="585216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7245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34</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35</a:t>
            </a:fld>
            <a:endParaRPr lang="en-US"/>
          </a:p>
        </p:txBody>
      </p:sp>
    </p:spTree>
    <p:extLst>
      <p:ext uri="{BB962C8B-B14F-4D97-AF65-F5344CB8AC3E}">
        <p14:creationId xmlns:p14="http://schemas.microsoft.com/office/powerpoint/2010/main" val="2187434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lIns="96661" tIns="48331" rIns="96661" bIns="48331"/>
          <a:lstStyle/>
          <a:p>
            <a:fld id="{7366D783-408F-4FEA-A2B8-B64AAB5EA06B}" type="slidenum">
              <a:rPr lang="en-US" smtClean="0"/>
              <a:t>36</a:t>
            </a:fld>
            <a:endParaRPr lang="en-US"/>
          </a:p>
        </p:txBody>
      </p:sp>
    </p:spTree>
    <p:extLst>
      <p:ext uri="{BB962C8B-B14F-4D97-AF65-F5344CB8AC3E}">
        <p14:creationId xmlns:p14="http://schemas.microsoft.com/office/powerpoint/2010/main" val="1751367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16C4-09F0-1821-D866-5EDEB6EFB9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889494-FDD3-281A-8B5F-5597B8240F5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86680-3337-EC79-2D88-0229B27CB614}"/>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5" name="Footer Placeholder 4">
            <a:extLst>
              <a:ext uri="{FF2B5EF4-FFF2-40B4-BE49-F238E27FC236}">
                <a16:creationId xmlns:a16="http://schemas.microsoft.com/office/drawing/2014/main" id="{2E5FE249-A032-B8B5-4DB2-CAD51E7862FF}"/>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CBB8A4BF-2B08-E0CE-88A1-5C767A40EE5F}"/>
              </a:ext>
            </a:extLst>
          </p:cNvPr>
          <p:cNvSpPr>
            <a:spLocks noGrp="1"/>
          </p:cNvSpPr>
          <p:nvPr>
            <p:ph type="sldNum" sz="quarter" idx="12"/>
          </p:nvPr>
        </p:nvSpPr>
        <p:spPr/>
        <p:txBody>
          <a:bodyPr/>
          <a:lstStyle>
            <a:lvl1pPr>
              <a:defRPr/>
            </a:lvl1pPr>
          </a:lstStyle>
          <a:p>
            <a:fld id="{43147E9C-974B-484C-B1E8-0BCB3519F665}" type="slidenum">
              <a:rPr lang="en-US"/>
              <a:pPr/>
              <a:t>‹#›</a:t>
            </a:fld>
            <a:endParaRPr lang="en-US"/>
          </a:p>
        </p:txBody>
      </p:sp>
    </p:spTree>
    <p:extLst>
      <p:ext uri="{BB962C8B-B14F-4D97-AF65-F5344CB8AC3E}">
        <p14:creationId xmlns:p14="http://schemas.microsoft.com/office/powerpoint/2010/main" val="417161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A58A-E597-11AE-ECDF-71DDB5B18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D75B77-B3AC-D896-D24C-B65F6D805E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56F25-B979-DAC5-8EB3-F66649F5B834}"/>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5" name="Footer Placeholder 4">
            <a:extLst>
              <a:ext uri="{FF2B5EF4-FFF2-40B4-BE49-F238E27FC236}">
                <a16:creationId xmlns:a16="http://schemas.microsoft.com/office/drawing/2014/main" id="{29BA78F9-0EF5-148D-53F7-FA2C290C0B6A}"/>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378A9CEE-B302-59CA-4450-565B8AF8DA59}"/>
              </a:ext>
            </a:extLst>
          </p:cNvPr>
          <p:cNvSpPr>
            <a:spLocks noGrp="1"/>
          </p:cNvSpPr>
          <p:nvPr>
            <p:ph type="sldNum" sz="quarter" idx="12"/>
          </p:nvPr>
        </p:nvSpPr>
        <p:spPr/>
        <p:txBody>
          <a:bodyPr/>
          <a:lstStyle>
            <a:lvl1pPr>
              <a:defRPr/>
            </a:lvl1pPr>
          </a:lstStyle>
          <a:p>
            <a:fld id="{BDE50A44-DC52-42B2-B154-1E305A328CF2}" type="slidenum">
              <a:rPr lang="en-US"/>
              <a:pPr/>
              <a:t>‹#›</a:t>
            </a:fld>
            <a:endParaRPr lang="en-US"/>
          </a:p>
        </p:txBody>
      </p:sp>
    </p:spTree>
    <p:extLst>
      <p:ext uri="{BB962C8B-B14F-4D97-AF65-F5344CB8AC3E}">
        <p14:creationId xmlns:p14="http://schemas.microsoft.com/office/powerpoint/2010/main" val="122257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32B55-F73B-7FEA-ECC4-0F4E6EADDE7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8779D5-3D21-198E-A1B8-1213D418C860}"/>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555CD-FB9F-F8CC-CBFD-9204EAF4F45E}"/>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5" name="Footer Placeholder 4">
            <a:extLst>
              <a:ext uri="{FF2B5EF4-FFF2-40B4-BE49-F238E27FC236}">
                <a16:creationId xmlns:a16="http://schemas.microsoft.com/office/drawing/2014/main" id="{EA3246D4-8357-F4B4-C804-060499AF883F}"/>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8AA26BED-3403-8069-7802-133A3012BD15}"/>
              </a:ext>
            </a:extLst>
          </p:cNvPr>
          <p:cNvSpPr>
            <a:spLocks noGrp="1"/>
          </p:cNvSpPr>
          <p:nvPr>
            <p:ph type="sldNum" sz="quarter" idx="12"/>
          </p:nvPr>
        </p:nvSpPr>
        <p:spPr/>
        <p:txBody>
          <a:bodyPr/>
          <a:lstStyle>
            <a:lvl1pPr>
              <a:defRPr/>
            </a:lvl1pPr>
          </a:lstStyle>
          <a:p>
            <a:fld id="{5EA055E1-5090-4CC5-8E85-8E9C9EA51EB6}" type="slidenum">
              <a:rPr lang="en-US"/>
              <a:pPr/>
              <a:t>‹#›</a:t>
            </a:fld>
            <a:endParaRPr lang="en-US"/>
          </a:p>
        </p:txBody>
      </p:sp>
    </p:spTree>
    <p:extLst>
      <p:ext uri="{BB962C8B-B14F-4D97-AF65-F5344CB8AC3E}">
        <p14:creationId xmlns:p14="http://schemas.microsoft.com/office/powerpoint/2010/main" val="1674363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EBAF-100C-D942-2E4D-DD3BDE01818E}"/>
              </a:ext>
            </a:extLst>
          </p:cNvPr>
          <p:cNvSpPr>
            <a:spLocks noGrp="1"/>
          </p:cNvSpPr>
          <p:nvPr>
            <p:ph type="title"/>
          </p:nvPr>
        </p:nvSpPr>
        <p:spPr>
          <a:xfrm>
            <a:off x="628650" y="365125"/>
            <a:ext cx="78867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49A999DC-4722-E54F-CB8C-56B8F6C7496B}"/>
              </a:ext>
            </a:extLst>
          </p:cNvPr>
          <p:cNvSpPr>
            <a:spLocks noGrp="1"/>
          </p:cNvSpPr>
          <p:nvPr>
            <p:ph type="dt" sz="half" idx="10"/>
          </p:nvPr>
        </p:nvSpPr>
        <p:spPr>
          <a:xfrm>
            <a:off x="628650" y="6356350"/>
            <a:ext cx="2057400" cy="365125"/>
          </a:xfrm>
        </p:spPr>
        <p:txBody>
          <a:bodyPr/>
          <a:lstStyle>
            <a:lvl1pPr>
              <a:defRPr/>
            </a:lvl1pPr>
          </a:lstStyle>
          <a:p>
            <a:fld id="{114B942C-C1FC-4916-98F7-43C0E386800B}" type="datetimeFigureOut">
              <a:rPr lang="en-US"/>
              <a:pPr/>
              <a:t>8/13/2025</a:t>
            </a:fld>
            <a:endParaRPr lang="en-US"/>
          </a:p>
        </p:txBody>
      </p:sp>
      <p:sp>
        <p:nvSpPr>
          <p:cNvPr id="4" name="Footer Placeholder 3">
            <a:extLst>
              <a:ext uri="{FF2B5EF4-FFF2-40B4-BE49-F238E27FC236}">
                <a16:creationId xmlns:a16="http://schemas.microsoft.com/office/drawing/2014/main" id="{48E48D17-DC62-9222-1782-89ACC5D2044D}"/>
              </a:ext>
            </a:extLst>
          </p:cNvPr>
          <p:cNvSpPr>
            <a:spLocks noGrp="1"/>
          </p:cNvSpPr>
          <p:nvPr>
            <p:ph type="ftr" sz="quarter" idx="11"/>
          </p:nvPr>
        </p:nvSpPr>
        <p:spPr>
          <a:xfrm>
            <a:off x="3028950" y="6356350"/>
            <a:ext cx="3086100" cy="365125"/>
          </a:xfrm>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D400CDDD-B433-A466-26D0-BF0261FF3EBC}"/>
              </a:ext>
            </a:extLst>
          </p:cNvPr>
          <p:cNvSpPr>
            <a:spLocks noGrp="1"/>
          </p:cNvSpPr>
          <p:nvPr>
            <p:ph type="sldNum" sz="quarter" idx="12"/>
          </p:nvPr>
        </p:nvSpPr>
        <p:spPr>
          <a:xfrm>
            <a:off x="6457950" y="6356350"/>
            <a:ext cx="2057400" cy="365125"/>
          </a:xfrm>
        </p:spPr>
        <p:txBody>
          <a:bodyPr/>
          <a:lstStyle>
            <a:lvl1pPr>
              <a:defRPr/>
            </a:lvl1pPr>
          </a:lstStyle>
          <a:p>
            <a:fld id="{D35DB1D0-6B33-4A86-8BE3-1BC51E2660BE}" type="slidenum">
              <a:rPr lang="en-US"/>
              <a:pPr/>
              <a:t>‹#›</a:t>
            </a:fld>
            <a:endParaRPr lang="en-US"/>
          </a:p>
        </p:txBody>
      </p:sp>
    </p:spTree>
    <p:extLst>
      <p:ext uri="{BB962C8B-B14F-4D97-AF65-F5344CB8AC3E}">
        <p14:creationId xmlns:p14="http://schemas.microsoft.com/office/powerpoint/2010/main" val="51781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0F69-3493-AB6B-8392-80E71BB84C96}"/>
              </a:ext>
            </a:extLst>
          </p:cNvPr>
          <p:cNvSpPr>
            <a:spLocks noGrp="1"/>
          </p:cNvSpPr>
          <p:nvPr>
            <p:ph type="title"/>
          </p:nvPr>
        </p:nvSpPr>
        <p:spPr/>
        <p:txBody>
          <a:bodyPr/>
          <a:lstStyle>
            <a:lvl1pPr>
              <a:defRPr>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FC77010-5CE9-BA9C-9999-729B3DCAA4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82506-6C56-1C1C-2E96-3C24131E926A}"/>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5" name="Footer Placeholder 4">
            <a:extLst>
              <a:ext uri="{FF2B5EF4-FFF2-40B4-BE49-F238E27FC236}">
                <a16:creationId xmlns:a16="http://schemas.microsoft.com/office/drawing/2014/main" id="{2959CA1D-BD84-6E64-400D-C771FD86CCD3}"/>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449B0C4A-21A0-0125-2642-8FB94B03A6AF}"/>
              </a:ext>
            </a:extLst>
          </p:cNvPr>
          <p:cNvSpPr>
            <a:spLocks noGrp="1"/>
          </p:cNvSpPr>
          <p:nvPr>
            <p:ph type="sldNum" sz="quarter" idx="12"/>
          </p:nvPr>
        </p:nvSpPr>
        <p:spPr/>
        <p:txBody>
          <a:bodyPr/>
          <a:lstStyle>
            <a:lvl1pPr>
              <a:defRPr/>
            </a:lvl1pPr>
          </a:lstStyle>
          <a:p>
            <a:fld id="{C126A57B-7367-42D7-A4ED-C955B3CF97E7}" type="slidenum">
              <a:rPr lang="en-US"/>
              <a:pPr/>
              <a:t>‹#›</a:t>
            </a:fld>
            <a:endParaRPr lang="en-US"/>
          </a:p>
        </p:txBody>
      </p:sp>
    </p:spTree>
    <p:extLst>
      <p:ext uri="{BB962C8B-B14F-4D97-AF65-F5344CB8AC3E}">
        <p14:creationId xmlns:p14="http://schemas.microsoft.com/office/powerpoint/2010/main" val="138330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C36-E79A-8CC6-383E-E1E2ABD822F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E6B27D-38B7-23A7-5E56-A2FB29F59B7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613AA4E-8FC3-DBF6-D98E-878D59F5DE35}"/>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5" name="Footer Placeholder 4">
            <a:extLst>
              <a:ext uri="{FF2B5EF4-FFF2-40B4-BE49-F238E27FC236}">
                <a16:creationId xmlns:a16="http://schemas.microsoft.com/office/drawing/2014/main" id="{CF7DA0CC-008F-5443-B30F-BD79979D9726}"/>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3F716BBE-4C45-CB3F-2E81-6AB1F8D2AC03}"/>
              </a:ext>
            </a:extLst>
          </p:cNvPr>
          <p:cNvSpPr>
            <a:spLocks noGrp="1"/>
          </p:cNvSpPr>
          <p:nvPr>
            <p:ph type="sldNum" sz="quarter" idx="12"/>
          </p:nvPr>
        </p:nvSpPr>
        <p:spPr/>
        <p:txBody>
          <a:bodyPr/>
          <a:lstStyle>
            <a:lvl1pPr>
              <a:defRPr/>
            </a:lvl1pPr>
          </a:lstStyle>
          <a:p>
            <a:fld id="{EC5E5FF4-BBA2-402C-A443-C102BDA7EA46}" type="slidenum">
              <a:rPr lang="en-US"/>
              <a:pPr/>
              <a:t>‹#›</a:t>
            </a:fld>
            <a:endParaRPr lang="en-US"/>
          </a:p>
        </p:txBody>
      </p:sp>
    </p:spTree>
    <p:extLst>
      <p:ext uri="{BB962C8B-B14F-4D97-AF65-F5344CB8AC3E}">
        <p14:creationId xmlns:p14="http://schemas.microsoft.com/office/powerpoint/2010/main" val="169564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22F7-0934-308B-256E-C7386FBCB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1C981-5D53-A403-41A1-7907A1AADB7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90D86-1198-D236-95C5-44BF99404937}"/>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31D1BC-466A-549E-F2B3-14E386F0CD99}"/>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6" name="Footer Placeholder 5">
            <a:extLst>
              <a:ext uri="{FF2B5EF4-FFF2-40B4-BE49-F238E27FC236}">
                <a16:creationId xmlns:a16="http://schemas.microsoft.com/office/drawing/2014/main" id="{4A44B49A-B73B-298D-D664-E3E416E13D0F}"/>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8BB7FDC2-EFD2-6EF1-9FB1-106CC6AC5D90}"/>
              </a:ext>
            </a:extLst>
          </p:cNvPr>
          <p:cNvSpPr>
            <a:spLocks noGrp="1"/>
          </p:cNvSpPr>
          <p:nvPr>
            <p:ph type="sldNum" sz="quarter" idx="12"/>
          </p:nvPr>
        </p:nvSpPr>
        <p:spPr/>
        <p:txBody>
          <a:bodyPr/>
          <a:lstStyle>
            <a:lvl1pPr>
              <a:defRPr/>
            </a:lvl1pPr>
          </a:lstStyle>
          <a:p>
            <a:fld id="{69C9451F-6AA3-462F-9AC3-603D22100991}" type="slidenum">
              <a:rPr lang="en-US"/>
              <a:pPr/>
              <a:t>‹#›</a:t>
            </a:fld>
            <a:endParaRPr lang="en-US"/>
          </a:p>
        </p:txBody>
      </p:sp>
    </p:spTree>
    <p:extLst>
      <p:ext uri="{BB962C8B-B14F-4D97-AF65-F5344CB8AC3E}">
        <p14:creationId xmlns:p14="http://schemas.microsoft.com/office/powerpoint/2010/main" val="40933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2E-AA7F-F02D-68CF-5012922C866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A08013-7FA1-AF75-4B03-693DC3793B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6F01E-B9BC-7846-E05E-0384243FF5E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D5103-12A5-961A-69C0-EDE3BC85CF1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C8130-1FD4-F0CA-2437-94602A88222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06751B-C0E8-7CCC-8045-6A1CC31E0FCA}"/>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8" name="Footer Placeholder 7">
            <a:extLst>
              <a:ext uri="{FF2B5EF4-FFF2-40B4-BE49-F238E27FC236}">
                <a16:creationId xmlns:a16="http://schemas.microsoft.com/office/drawing/2014/main" id="{A3FB68BC-95BF-24BE-3A24-5D40AE106337}"/>
              </a:ext>
            </a:extLst>
          </p:cNvPr>
          <p:cNvSpPr>
            <a:spLocks noGrp="1"/>
          </p:cNvSpPr>
          <p:nvPr>
            <p:ph type="ftr" sz="quarter" idx="11"/>
          </p:nvPr>
        </p:nvSpPr>
        <p:spPr/>
        <p:txBody>
          <a:bodyPr/>
          <a:lstStyle>
            <a:lvl1pPr>
              <a:defRPr/>
            </a:lvl1pPr>
          </a:lstStyle>
          <a:p>
            <a:endParaRPr lang="en-US"/>
          </a:p>
        </p:txBody>
      </p:sp>
      <p:sp>
        <p:nvSpPr>
          <p:cNvPr id="9" name="Slide Number Placeholder 8">
            <a:extLst>
              <a:ext uri="{FF2B5EF4-FFF2-40B4-BE49-F238E27FC236}">
                <a16:creationId xmlns:a16="http://schemas.microsoft.com/office/drawing/2014/main" id="{8540EC65-5542-98FA-1C69-A2A06A3E1117}"/>
              </a:ext>
            </a:extLst>
          </p:cNvPr>
          <p:cNvSpPr>
            <a:spLocks noGrp="1"/>
          </p:cNvSpPr>
          <p:nvPr>
            <p:ph type="sldNum" sz="quarter" idx="12"/>
          </p:nvPr>
        </p:nvSpPr>
        <p:spPr/>
        <p:txBody>
          <a:bodyPr/>
          <a:lstStyle>
            <a:lvl1pPr>
              <a:defRPr/>
            </a:lvl1pPr>
          </a:lstStyle>
          <a:p>
            <a:fld id="{D3A3D92B-DAAB-42C8-8525-C98910C6870C}" type="slidenum">
              <a:rPr lang="en-US"/>
              <a:pPr/>
              <a:t>‹#›</a:t>
            </a:fld>
            <a:endParaRPr lang="en-US"/>
          </a:p>
        </p:txBody>
      </p:sp>
    </p:spTree>
    <p:extLst>
      <p:ext uri="{BB962C8B-B14F-4D97-AF65-F5344CB8AC3E}">
        <p14:creationId xmlns:p14="http://schemas.microsoft.com/office/powerpoint/2010/main" val="349688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D415-5F73-5C17-52CA-32320C903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5FEE6F-9884-2D12-020B-E527B5E5EEC1}"/>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4" name="Footer Placeholder 3">
            <a:extLst>
              <a:ext uri="{FF2B5EF4-FFF2-40B4-BE49-F238E27FC236}">
                <a16:creationId xmlns:a16="http://schemas.microsoft.com/office/drawing/2014/main" id="{063C5DC8-ED87-DC1A-F79C-00A2B62BB91F}"/>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96B67D81-12DD-F1BD-9970-17FD7F952E3C}"/>
              </a:ext>
            </a:extLst>
          </p:cNvPr>
          <p:cNvSpPr>
            <a:spLocks noGrp="1"/>
          </p:cNvSpPr>
          <p:nvPr>
            <p:ph type="sldNum" sz="quarter" idx="12"/>
          </p:nvPr>
        </p:nvSpPr>
        <p:spPr/>
        <p:txBody>
          <a:bodyPr/>
          <a:lstStyle>
            <a:lvl1pPr>
              <a:defRPr/>
            </a:lvl1pPr>
          </a:lstStyle>
          <a:p>
            <a:fld id="{62364576-F3DF-4180-B3EF-5911EE5BBF36}" type="slidenum">
              <a:rPr lang="en-US"/>
              <a:pPr/>
              <a:t>‹#›</a:t>
            </a:fld>
            <a:endParaRPr lang="en-US"/>
          </a:p>
        </p:txBody>
      </p:sp>
    </p:spTree>
    <p:extLst>
      <p:ext uri="{BB962C8B-B14F-4D97-AF65-F5344CB8AC3E}">
        <p14:creationId xmlns:p14="http://schemas.microsoft.com/office/powerpoint/2010/main" val="28484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1F8D6-DF01-9390-6545-F6F0E618382A}"/>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3" name="Footer Placeholder 2">
            <a:extLst>
              <a:ext uri="{FF2B5EF4-FFF2-40B4-BE49-F238E27FC236}">
                <a16:creationId xmlns:a16="http://schemas.microsoft.com/office/drawing/2014/main" id="{C559231A-A342-9E2C-AFDD-70BB16956EC1}"/>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63B9E48C-9D6D-0BF5-D86F-C059B0B575C1}"/>
              </a:ext>
            </a:extLst>
          </p:cNvPr>
          <p:cNvSpPr>
            <a:spLocks noGrp="1"/>
          </p:cNvSpPr>
          <p:nvPr>
            <p:ph type="sldNum" sz="quarter" idx="12"/>
          </p:nvPr>
        </p:nvSpPr>
        <p:spPr/>
        <p:txBody>
          <a:bodyPr/>
          <a:lstStyle>
            <a:lvl1pPr>
              <a:defRPr/>
            </a:lvl1pPr>
          </a:lstStyle>
          <a:p>
            <a:fld id="{3C1B1E35-2659-446B-A367-481698A726EF}" type="slidenum">
              <a:rPr lang="en-US"/>
              <a:pPr/>
              <a:t>‹#›</a:t>
            </a:fld>
            <a:endParaRPr lang="en-US"/>
          </a:p>
        </p:txBody>
      </p:sp>
    </p:spTree>
    <p:extLst>
      <p:ext uri="{BB962C8B-B14F-4D97-AF65-F5344CB8AC3E}">
        <p14:creationId xmlns:p14="http://schemas.microsoft.com/office/powerpoint/2010/main" val="354723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4D8B-778A-7D64-0E8A-9FE3C398DC4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DDCF88-47EB-48EC-CA77-D4F4B774AB3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45A1BB-AB07-0F66-22C2-827373B4B5E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C47EA-596C-647E-E4CB-383625D21CD4}"/>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6" name="Footer Placeholder 5">
            <a:extLst>
              <a:ext uri="{FF2B5EF4-FFF2-40B4-BE49-F238E27FC236}">
                <a16:creationId xmlns:a16="http://schemas.microsoft.com/office/drawing/2014/main" id="{D753CE7B-14D9-6788-F7D9-4100A1BE6A2B}"/>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3796687A-1534-A5F4-4601-FA5C191A39B6}"/>
              </a:ext>
            </a:extLst>
          </p:cNvPr>
          <p:cNvSpPr>
            <a:spLocks noGrp="1"/>
          </p:cNvSpPr>
          <p:nvPr>
            <p:ph type="sldNum" sz="quarter" idx="12"/>
          </p:nvPr>
        </p:nvSpPr>
        <p:spPr/>
        <p:txBody>
          <a:bodyPr/>
          <a:lstStyle>
            <a:lvl1pPr>
              <a:defRPr/>
            </a:lvl1pPr>
          </a:lstStyle>
          <a:p>
            <a:fld id="{1D0B5A00-3084-4EFB-87C4-BF26521DCC74}" type="slidenum">
              <a:rPr lang="en-US"/>
              <a:pPr/>
              <a:t>‹#›</a:t>
            </a:fld>
            <a:endParaRPr lang="en-US"/>
          </a:p>
        </p:txBody>
      </p:sp>
    </p:spTree>
    <p:extLst>
      <p:ext uri="{BB962C8B-B14F-4D97-AF65-F5344CB8AC3E}">
        <p14:creationId xmlns:p14="http://schemas.microsoft.com/office/powerpoint/2010/main" val="35236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9C0B-3398-F02F-7328-ED258367F8F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899A5D-DA38-9D76-71FE-81A622C768F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B1767D-939D-22E2-0559-BAF38658C5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EFCD8-92EF-9A85-B940-D15D3B715E26}"/>
              </a:ext>
            </a:extLst>
          </p:cNvPr>
          <p:cNvSpPr>
            <a:spLocks noGrp="1"/>
          </p:cNvSpPr>
          <p:nvPr>
            <p:ph type="dt" sz="half" idx="10"/>
          </p:nvPr>
        </p:nvSpPr>
        <p:spPr/>
        <p:txBody>
          <a:bodyPr/>
          <a:lstStyle>
            <a:lvl1pPr>
              <a:defRPr/>
            </a:lvl1pPr>
          </a:lstStyle>
          <a:p>
            <a:fld id="{114B942C-C1FC-4916-98F7-43C0E386800B}" type="datetimeFigureOut">
              <a:rPr lang="en-US"/>
              <a:pPr/>
              <a:t>8/13/2025</a:t>
            </a:fld>
            <a:endParaRPr lang="en-US"/>
          </a:p>
        </p:txBody>
      </p:sp>
      <p:sp>
        <p:nvSpPr>
          <p:cNvPr id="6" name="Footer Placeholder 5">
            <a:extLst>
              <a:ext uri="{FF2B5EF4-FFF2-40B4-BE49-F238E27FC236}">
                <a16:creationId xmlns:a16="http://schemas.microsoft.com/office/drawing/2014/main" id="{AD920556-F0D6-8E0D-B880-74ED57B3598F}"/>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7181794D-3E57-5091-2FDE-358634632397}"/>
              </a:ext>
            </a:extLst>
          </p:cNvPr>
          <p:cNvSpPr>
            <a:spLocks noGrp="1"/>
          </p:cNvSpPr>
          <p:nvPr>
            <p:ph type="sldNum" sz="quarter" idx="12"/>
          </p:nvPr>
        </p:nvSpPr>
        <p:spPr/>
        <p:txBody>
          <a:bodyPr/>
          <a:lstStyle>
            <a:lvl1pPr>
              <a:defRPr/>
            </a:lvl1pPr>
          </a:lstStyle>
          <a:p>
            <a:fld id="{80706574-0EC0-4ED7-9491-DD84E111D9A4}" type="slidenum">
              <a:rPr lang="en-US"/>
              <a:pPr/>
              <a:t>‹#›</a:t>
            </a:fld>
            <a:endParaRPr lang="en-US"/>
          </a:p>
        </p:txBody>
      </p:sp>
    </p:spTree>
    <p:extLst>
      <p:ext uri="{BB962C8B-B14F-4D97-AF65-F5344CB8AC3E}">
        <p14:creationId xmlns:p14="http://schemas.microsoft.com/office/powerpoint/2010/main" val="306435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732E3-DDAB-4205-C7E3-BB9CFC7BB073}"/>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704F7E-6EDF-7B38-D6DF-4C9DB5DAFB1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74DB5-7C74-38C9-FA05-C324FB1CB0D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B942C-C1FC-4916-98F7-43C0E386800B}" type="datetimeFigureOut">
              <a:rPr lang="en-US"/>
              <a:pPr/>
              <a:t>8/13/2025</a:t>
            </a:fld>
            <a:endParaRPr lang="en-US"/>
          </a:p>
        </p:txBody>
      </p:sp>
      <p:sp>
        <p:nvSpPr>
          <p:cNvPr id="5" name="Footer Placeholder 4">
            <a:extLst>
              <a:ext uri="{FF2B5EF4-FFF2-40B4-BE49-F238E27FC236}">
                <a16:creationId xmlns:a16="http://schemas.microsoft.com/office/drawing/2014/main" id="{A47D85AB-8B7C-9C0C-82FB-455B05CE12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183E26-B1B3-8E05-5B24-C9368D695DE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184FF-636A-4B9C-82F3-1C375EEA73A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hyperlink" Target="https://www.w3schools.com/js/tryit.asp?filename=tryjs_doc_images" TargetMode="External"/><Relationship Id="rId3" Type="http://schemas.openxmlformats.org/officeDocument/2006/relationships/hyperlink" Target="https://www.w3schools.com/js/tryit.asp?filename=tryjs_doc_body" TargetMode="External"/><Relationship Id="rId7" Type="http://schemas.openxmlformats.org/officeDocument/2006/relationships/hyperlink" Target="https://www.w3schools.com/js/tryit.asp?filename=tryjs_doc_head" TargetMode="External"/><Relationship Id="rId2" Type="http://schemas.openxmlformats.org/officeDocument/2006/relationships/hyperlink" Target="https://www.w3schools.com/js/tryit.asp?filename=tryjs_doc_anchors" TargetMode="External"/><Relationship Id="rId1" Type="http://schemas.openxmlformats.org/officeDocument/2006/relationships/slideLayout" Target="../slideLayouts/slideLayout2.xml"/><Relationship Id="rId6" Type="http://schemas.openxmlformats.org/officeDocument/2006/relationships/hyperlink" Target="https://www.w3schools.com/js/tryit.asp?filename=tryjs_doc_forms" TargetMode="External"/><Relationship Id="rId11" Type="http://schemas.openxmlformats.org/officeDocument/2006/relationships/hyperlink" Target="https://www.w3schools.com/js/tryit.asp?filename=tryjs_doc_title" TargetMode="External"/><Relationship Id="rId5" Type="http://schemas.openxmlformats.org/officeDocument/2006/relationships/hyperlink" Target="https://www.w3schools.com/js/tryit.asp?filename=tryjs_doc_embeds" TargetMode="External"/><Relationship Id="rId10" Type="http://schemas.openxmlformats.org/officeDocument/2006/relationships/hyperlink" Target="https://www.w3schools.com/js/tryit.asp?filename=tryjs_doc_scripts" TargetMode="External"/><Relationship Id="rId4" Type="http://schemas.openxmlformats.org/officeDocument/2006/relationships/hyperlink" Target="https://www.w3schools.com/js/tryit.asp?filename=tryjs_doc_element" TargetMode="External"/><Relationship Id="rId9" Type="http://schemas.openxmlformats.org/officeDocument/2006/relationships/hyperlink" Target="https://www.w3schools.com/js/tryit.asp?filename=tryjs_doc_links"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hyperlink" Target="https://developer.mozilla.org/en-US/docs/Web/JavaScript/Inheritance_and_the_prototype_chain" TargetMode="External"/><Relationship Id="rId2" Type="http://schemas.openxmlformats.org/officeDocument/2006/relationships/hyperlink" Target="https://developer.mozilla.org/en-US/docs/Web/JavaScript/Reference/Global_Objects/Object/create"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FF68B4CD-55EF-5F58-224C-BA01F4EEEB7C}"/>
              </a:ext>
            </a:extLst>
          </p:cNvPr>
          <p:cNvSpPr>
            <a:spLocks noGrp="1"/>
          </p:cNvSpPr>
          <p:nvPr>
            <p:ph type="dt" sz="half" idx="10"/>
          </p:nvPr>
        </p:nvSpPr>
        <p:spPr/>
        <p:txBody>
          <a:bodyPr/>
          <a:lstStyle/>
          <a:p>
            <a:fld id="{114B942C-C1FC-4916-98F7-43C0E386800B}" type="datetimeFigureOut">
              <a:rPr lang="en-US"/>
              <a:pPr/>
              <a:t>8/13/2025</a:t>
            </a:fld>
            <a:endParaRPr lang="en-US" dirty="0"/>
          </a:p>
        </p:txBody>
      </p:sp>
      <p:sp>
        <p:nvSpPr>
          <p:cNvPr id="4097" name="Rectangle 1">
            <a:extLst>
              <a:ext uri="{FF2B5EF4-FFF2-40B4-BE49-F238E27FC236}">
                <a16:creationId xmlns:a16="http://schemas.microsoft.com/office/drawing/2014/main" id="{E33EE6B1-CFE2-C6A2-ADA4-F502B50EA463}"/>
              </a:ext>
            </a:extLst>
          </p:cNvPr>
          <p:cNvSpPr>
            <a:spLocks noGrp="1" noChangeArrowheads="1"/>
          </p:cNvSpPr>
          <p:nvPr>
            <p:ph type="title"/>
          </p:nvPr>
        </p:nvSpPr>
        <p:spPr bwMode="auto">
          <a:xfrm>
            <a:off x="685800" y="2243089"/>
            <a:ext cx="7772400" cy="771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numCol="1" anchorCtr="0" compatLnSpc="1">
            <a:prstTxWarp prst="textNoShape">
              <a:avLst/>
            </a:prstTxWarp>
            <a:spAutoFit/>
          </a:bodyPr>
          <a:lstStyle/>
          <a:p>
            <a:pPr algn="ctr" defTabSz="457200" fontAlgn="base">
              <a:lnSpc>
                <a:spcPct val="100000"/>
              </a:lnSpc>
              <a:spcAft>
                <a:spcPct val="0"/>
              </a:spcAft>
              <a:buClr>
                <a:srgbClr val="FFCC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ADLaM Display" panose="02010000000000000000" pitchFamily="2" charset="0"/>
                <a:ea typeface="ADLaM Display" panose="02010000000000000000" pitchFamily="2" charset="0"/>
                <a:cs typeface="ADLaM Display" panose="02010000000000000000" pitchFamily="2" charset="0"/>
              </a:rPr>
              <a:t>JavaScript</a:t>
            </a:r>
          </a:p>
        </p:txBody>
      </p:sp>
      <p:sp>
        <p:nvSpPr>
          <p:cNvPr id="4098" name="Rectangle 2">
            <a:extLst>
              <a:ext uri="{FF2B5EF4-FFF2-40B4-BE49-F238E27FC236}">
                <a16:creationId xmlns:a16="http://schemas.microsoft.com/office/drawing/2014/main" id="{515FD4D2-884E-2188-2C33-E6DDB066ECB2}"/>
              </a:ext>
            </a:extLst>
          </p:cNvPr>
          <p:cNvSpPr>
            <a:spLocks noGrp="1" noChangeArrowheads="1"/>
          </p:cNvSpPr>
          <p:nvPr>
            <p:ph type="subTitle" idx="1"/>
          </p:nvPr>
        </p:nvSpPr>
        <p:spPr bwMode="auto">
          <a:xfrm>
            <a:off x="1371600" y="3886200"/>
            <a:ext cx="6400800" cy="1752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0" indent="0" algn="ctr" defTabSz="457200" fontAlgn="base">
              <a:lnSpc>
                <a:spcPct val="100000"/>
              </a:lnSpc>
              <a:spcBef>
                <a:spcPts val="700"/>
              </a:spcBef>
              <a:spcAft>
                <a:spcPct val="0"/>
              </a:spcAft>
              <a:buClr>
                <a:srgbClr val="FFFFFF"/>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FFFFFF"/>
                </a:solidFill>
                <a:latin typeface="Times New Roman" panose="02020603050405020304" pitchFamily="18" charset="0"/>
                <a:cs typeface="HG Mincho Light J" charset="0"/>
              </a:rPr>
              <a:t>Language Fundamentals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942F-A42C-1F92-F00D-C6683FBEEB0F}"/>
              </a:ext>
            </a:extLst>
          </p:cNvPr>
          <p:cNvSpPr>
            <a:spLocks noGrp="1"/>
          </p:cNvSpPr>
          <p:nvPr>
            <p:ph type="title"/>
          </p:nvPr>
        </p:nvSpPr>
        <p:spPr/>
        <p:txBody>
          <a:bodyPr/>
          <a:lstStyle/>
          <a:p>
            <a:r>
              <a:rPr lang="en-US" dirty="0"/>
              <a:t>var</a:t>
            </a:r>
          </a:p>
        </p:txBody>
      </p:sp>
      <p:sp>
        <p:nvSpPr>
          <p:cNvPr id="3" name="Content Placeholder 2">
            <a:extLst>
              <a:ext uri="{FF2B5EF4-FFF2-40B4-BE49-F238E27FC236}">
                <a16:creationId xmlns:a16="http://schemas.microsoft.com/office/drawing/2014/main" id="{2BE488B1-A173-AB9A-55AB-93AD0CC73B2E}"/>
              </a:ext>
            </a:extLst>
          </p:cNvPr>
          <p:cNvSpPr>
            <a:spLocks noGrp="1"/>
          </p:cNvSpPr>
          <p:nvPr>
            <p:ph idx="1"/>
          </p:nvPr>
        </p:nvSpPr>
        <p:spPr/>
        <p:txBody>
          <a:bodyPr>
            <a:normAutofit/>
          </a:bodyPr>
          <a:lstStyle/>
          <a:p>
            <a:r>
              <a:rPr lang="en-US" dirty="0"/>
              <a:t>Variables declared with the </a:t>
            </a:r>
            <a:r>
              <a:rPr lang="en-US" dirty="0">
                <a:solidFill>
                  <a:schemeClr val="accent1"/>
                </a:solidFill>
              </a:rPr>
              <a:t>var keyword can NOT have block scope.</a:t>
            </a:r>
          </a:p>
          <a:p>
            <a:r>
              <a:rPr lang="en-US" dirty="0"/>
              <a:t>Variables declared inside a { } block can be accessed from outside the block.</a:t>
            </a:r>
          </a:p>
          <a:p>
            <a:r>
              <a:rPr lang="en-US" dirty="0"/>
              <a:t>Redeclaring a variable using the var keyword can impose problems.</a:t>
            </a:r>
          </a:p>
          <a:p>
            <a:r>
              <a:rPr lang="en-US" dirty="0"/>
              <a:t>Redeclaring a variable inside a block will also redeclare the variable outside the block:</a:t>
            </a:r>
          </a:p>
        </p:txBody>
      </p:sp>
      <p:sp>
        <p:nvSpPr>
          <p:cNvPr id="4" name="Date Placeholder 3">
            <a:extLst>
              <a:ext uri="{FF2B5EF4-FFF2-40B4-BE49-F238E27FC236}">
                <a16:creationId xmlns:a16="http://schemas.microsoft.com/office/drawing/2014/main" id="{49DBD252-9067-532C-2969-E95A93BCC56C}"/>
              </a:ext>
            </a:extLst>
          </p:cNvPr>
          <p:cNvSpPr>
            <a:spLocks noGrp="1"/>
          </p:cNvSpPr>
          <p:nvPr>
            <p:ph type="dt" sz="half" idx="10"/>
          </p:nvPr>
        </p:nvSpPr>
        <p:spPr/>
        <p:txBody>
          <a:bodyPr/>
          <a:lstStyle/>
          <a:p>
            <a:fld id="{48739349-5922-4E69-9C7A-593B9501645E}" type="datetime1">
              <a:rPr lang="en-US" smtClean="0"/>
              <a:t>8/13/2025</a:t>
            </a:fld>
            <a:endParaRPr lang="en-US"/>
          </a:p>
        </p:txBody>
      </p:sp>
    </p:spTree>
    <p:extLst>
      <p:ext uri="{BB962C8B-B14F-4D97-AF65-F5344CB8AC3E}">
        <p14:creationId xmlns:p14="http://schemas.microsoft.com/office/powerpoint/2010/main" val="41578832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146B-BC5D-17FB-234A-61202948F271}"/>
              </a:ext>
            </a:extLst>
          </p:cNvPr>
          <p:cNvSpPr>
            <a:spLocks noGrp="1"/>
          </p:cNvSpPr>
          <p:nvPr>
            <p:ph type="title"/>
          </p:nvPr>
        </p:nvSpPr>
        <p:spPr/>
        <p:txBody>
          <a:bodyPr/>
          <a:lstStyle/>
          <a:p>
            <a:r>
              <a:rPr lang="en-US" dirty="0"/>
              <a:t>HTML-  validation</a:t>
            </a:r>
          </a:p>
        </p:txBody>
      </p:sp>
      <p:sp>
        <p:nvSpPr>
          <p:cNvPr id="3" name="Content Placeholder 2">
            <a:extLst>
              <a:ext uri="{FF2B5EF4-FFF2-40B4-BE49-F238E27FC236}">
                <a16:creationId xmlns:a16="http://schemas.microsoft.com/office/drawing/2014/main" id="{FEB12B84-6F2A-0917-1004-53AB1C3B3299}"/>
              </a:ext>
            </a:extLst>
          </p:cNvPr>
          <p:cNvSpPr>
            <a:spLocks noGrp="1"/>
          </p:cNvSpPr>
          <p:nvPr>
            <p:ph idx="1"/>
          </p:nvPr>
        </p:nvSpPr>
        <p:spPr/>
        <p:txBody>
          <a:bodyPr/>
          <a:lstStyle/>
          <a:p>
            <a:pPr marL="0" indent="0">
              <a:buNone/>
            </a:pPr>
            <a:r>
              <a:rPr lang="en-US" dirty="0"/>
              <a:t>&lt;form&gt;</a:t>
            </a:r>
          </a:p>
          <a:p>
            <a:pPr marL="0" indent="0">
              <a:buNone/>
            </a:pPr>
            <a:r>
              <a:rPr lang="en-US" sz="2000" dirty="0"/>
              <a:t>&lt;label for="</a:t>
            </a:r>
            <a:r>
              <a:rPr lang="en-US" sz="2000" dirty="0" err="1"/>
              <a:t>firstname</a:t>
            </a:r>
            <a:r>
              <a:rPr lang="en-US" sz="2000" dirty="0"/>
              <a:t>"&gt; First Name: &lt;/label&gt;</a:t>
            </a:r>
          </a:p>
          <a:p>
            <a:pPr marL="0" indent="0">
              <a:buNone/>
            </a:pPr>
            <a:r>
              <a:rPr lang="en-US" sz="2000" dirty="0"/>
              <a:t>&lt;input type="text" name="</a:t>
            </a:r>
            <a:r>
              <a:rPr lang="en-US" sz="2000" dirty="0" err="1"/>
              <a:t>firstname</a:t>
            </a:r>
            <a:r>
              <a:rPr lang="en-US" sz="2000" dirty="0"/>
              <a:t>" id="</a:t>
            </a:r>
            <a:r>
              <a:rPr lang="en-US" sz="2000" dirty="0" err="1"/>
              <a:t>firstname</a:t>
            </a:r>
            <a:r>
              <a:rPr lang="en-US" sz="2000" dirty="0"/>
              <a:t>" required </a:t>
            </a:r>
            <a:r>
              <a:rPr lang="en-US" sz="2000" dirty="0" err="1"/>
              <a:t>maxlength</a:t>
            </a:r>
            <a:r>
              <a:rPr lang="en-US" sz="2000" dirty="0"/>
              <a:t>="45"&gt;</a:t>
            </a:r>
          </a:p>
          <a:p>
            <a:pPr marL="0" indent="0">
              <a:buNone/>
            </a:pPr>
            <a:r>
              <a:rPr lang="en-US" sz="2000" dirty="0"/>
              <a:t>&lt;label for="</a:t>
            </a:r>
            <a:r>
              <a:rPr lang="en-US" sz="2000" dirty="0" err="1"/>
              <a:t>lastname</a:t>
            </a:r>
            <a:r>
              <a:rPr lang="en-US" sz="2000" dirty="0"/>
              <a:t>"&gt; Last Name: &lt;/label&gt;</a:t>
            </a:r>
          </a:p>
          <a:p>
            <a:pPr marL="0" indent="0">
              <a:buNone/>
            </a:pPr>
            <a:r>
              <a:rPr lang="en-US" sz="2000" dirty="0"/>
              <a:t>&lt;input type="text" name="</a:t>
            </a:r>
            <a:r>
              <a:rPr lang="en-US" sz="2000" dirty="0" err="1"/>
              <a:t>lastname</a:t>
            </a:r>
            <a:r>
              <a:rPr lang="en-US" sz="2000" dirty="0"/>
              <a:t>" id="</a:t>
            </a:r>
            <a:r>
              <a:rPr lang="en-US" sz="2000" dirty="0" err="1"/>
              <a:t>lastname</a:t>
            </a:r>
            <a:r>
              <a:rPr lang="en-US" sz="2000" dirty="0"/>
              <a:t>" required </a:t>
            </a:r>
            <a:r>
              <a:rPr lang="en-US" sz="2000" dirty="0" err="1"/>
              <a:t>maxlength</a:t>
            </a:r>
            <a:r>
              <a:rPr lang="en-US" sz="2000" dirty="0"/>
              <a:t>="45"&gt;</a:t>
            </a:r>
          </a:p>
          <a:p>
            <a:pPr marL="0" indent="0">
              <a:buNone/>
            </a:pPr>
            <a:r>
              <a:rPr lang="en-US" dirty="0"/>
              <a:t>&lt;button&gt;Submit&lt;/button&gt;</a:t>
            </a:r>
          </a:p>
          <a:p>
            <a:pPr marL="0" indent="0">
              <a:buNone/>
            </a:pPr>
            <a:r>
              <a:rPr lang="en-US" dirty="0"/>
              <a:t>&lt;/form&gt;</a:t>
            </a:r>
          </a:p>
        </p:txBody>
      </p:sp>
      <p:sp>
        <p:nvSpPr>
          <p:cNvPr id="4" name="Date Placeholder 3">
            <a:extLst>
              <a:ext uri="{FF2B5EF4-FFF2-40B4-BE49-F238E27FC236}">
                <a16:creationId xmlns:a16="http://schemas.microsoft.com/office/drawing/2014/main" id="{7EBA7DB7-AD31-0927-7C45-11C1FBED053E}"/>
              </a:ext>
            </a:extLst>
          </p:cNvPr>
          <p:cNvSpPr>
            <a:spLocks noGrp="1"/>
          </p:cNvSpPr>
          <p:nvPr>
            <p:ph type="dt" sz="half" idx="10"/>
          </p:nvPr>
        </p:nvSpPr>
        <p:spPr/>
        <p:txBody>
          <a:bodyPr/>
          <a:lstStyle/>
          <a:p>
            <a:fld id="{79064BBE-631A-4B44-BBE4-AAF4D503FB7B}" type="datetime1">
              <a:rPr lang="en-US" smtClean="0"/>
              <a:t>8/13/2025</a:t>
            </a:fld>
            <a:endParaRPr lang="en-US"/>
          </a:p>
        </p:txBody>
      </p:sp>
    </p:spTree>
    <p:extLst>
      <p:ext uri="{BB962C8B-B14F-4D97-AF65-F5344CB8AC3E}">
        <p14:creationId xmlns:p14="http://schemas.microsoft.com/office/powerpoint/2010/main" val="23269895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0D1E-A8E7-E4D8-EDE3-6D9F0147DEF9}"/>
              </a:ext>
            </a:extLst>
          </p:cNvPr>
          <p:cNvSpPr>
            <a:spLocks noGrp="1"/>
          </p:cNvSpPr>
          <p:nvPr>
            <p:ph type="title"/>
          </p:nvPr>
        </p:nvSpPr>
        <p:spPr/>
        <p:txBody>
          <a:bodyPr/>
          <a:lstStyle/>
          <a:p>
            <a:r>
              <a:rPr lang="en-US" dirty="0"/>
              <a:t>Using </a:t>
            </a:r>
            <a:r>
              <a:rPr lang="en-US" dirty="0" err="1"/>
              <a:t>Regexp</a:t>
            </a:r>
            <a:r>
              <a:rPr lang="en-US" dirty="0"/>
              <a:t> for validation</a:t>
            </a:r>
          </a:p>
        </p:txBody>
      </p:sp>
      <p:sp>
        <p:nvSpPr>
          <p:cNvPr id="3" name="Content Placeholder 2">
            <a:extLst>
              <a:ext uri="{FF2B5EF4-FFF2-40B4-BE49-F238E27FC236}">
                <a16:creationId xmlns:a16="http://schemas.microsoft.com/office/drawing/2014/main" id="{9BA20118-C1D1-9758-3CFA-7F551826A222}"/>
              </a:ext>
            </a:extLst>
          </p:cNvPr>
          <p:cNvSpPr>
            <a:spLocks noGrp="1"/>
          </p:cNvSpPr>
          <p:nvPr>
            <p:ph idx="1"/>
          </p:nvPr>
        </p:nvSpPr>
        <p:spPr>
          <a:xfrm>
            <a:off x="628650" y="1825625"/>
            <a:ext cx="8439150" cy="4351338"/>
          </a:xfrm>
        </p:spPr>
        <p:txBody>
          <a:bodyPr/>
          <a:lstStyle/>
          <a:p>
            <a:r>
              <a:rPr lang="en-US" b="0" i="0" dirty="0">
                <a:solidFill>
                  <a:srgbClr val="1B1B1B"/>
                </a:solidFill>
                <a:effectLst/>
                <a:latin typeface="Inter"/>
              </a:rPr>
              <a:t>A regular expression (</a:t>
            </a:r>
            <a:r>
              <a:rPr lang="en-US" b="0" i="0" dirty="0" err="1">
                <a:solidFill>
                  <a:srgbClr val="1B1B1B"/>
                </a:solidFill>
                <a:effectLst/>
                <a:latin typeface="Inter"/>
              </a:rPr>
              <a:t>regexp</a:t>
            </a:r>
            <a:r>
              <a:rPr lang="en-US" b="0" i="0" dirty="0">
                <a:solidFill>
                  <a:srgbClr val="1B1B1B"/>
                </a:solidFill>
                <a:effectLst/>
                <a:latin typeface="Inter"/>
              </a:rPr>
              <a:t>) is a pattern that can be used to match character combinations in text strings, so </a:t>
            </a:r>
            <a:r>
              <a:rPr lang="en-US" b="0" i="0" dirty="0" err="1">
                <a:solidFill>
                  <a:srgbClr val="1B1B1B"/>
                </a:solidFill>
                <a:effectLst/>
                <a:latin typeface="Inter"/>
              </a:rPr>
              <a:t>regexps</a:t>
            </a:r>
            <a:r>
              <a:rPr lang="en-US" b="0" i="0" dirty="0">
                <a:solidFill>
                  <a:srgbClr val="1B1B1B"/>
                </a:solidFill>
                <a:effectLst/>
                <a:latin typeface="Inter"/>
              </a:rPr>
              <a:t> are ideal for form validation and serve a variety of other uses in JavaScript.</a:t>
            </a:r>
          </a:p>
          <a:p>
            <a:endParaRPr lang="en-US" dirty="0">
              <a:solidFill>
                <a:srgbClr val="1B1B1B"/>
              </a:solidFill>
              <a:latin typeface="Inter"/>
            </a:endParaRPr>
          </a:p>
          <a:p>
            <a:endParaRPr lang="en-US" b="0" i="0" dirty="0">
              <a:solidFill>
                <a:srgbClr val="1B1B1B"/>
              </a:solidFill>
              <a:effectLst/>
              <a:latin typeface="Inter"/>
            </a:endParaRPr>
          </a:p>
        </p:txBody>
      </p:sp>
      <p:sp>
        <p:nvSpPr>
          <p:cNvPr id="4" name="Date Placeholder 3">
            <a:extLst>
              <a:ext uri="{FF2B5EF4-FFF2-40B4-BE49-F238E27FC236}">
                <a16:creationId xmlns:a16="http://schemas.microsoft.com/office/drawing/2014/main" id="{A24FE79D-B41B-83B1-3414-F3B5BE88D0DF}"/>
              </a:ext>
            </a:extLst>
          </p:cNvPr>
          <p:cNvSpPr>
            <a:spLocks noGrp="1"/>
          </p:cNvSpPr>
          <p:nvPr>
            <p:ph type="dt" sz="half" idx="10"/>
          </p:nvPr>
        </p:nvSpPr>
        <p:spPr/>
        <p:txBody>
          <a:bodyPr/>
          <a:lstStyle/>
          <a:p>
            <a:fld id="{C12E9532-7380-46A8-AC5E-DE30EC5166ED}" type="datetime1">
              <a:rPr lang="en-US" smtClean="0"/>
              <a:t>8/13/2025</a:t>
            </a:fld>
            <a:endParaRPr lang="en-US"/>
          </a:p>
        </p:txBody>
      </p:sp>
    </p:spTree>
    <p:extLst>
      <p:ext uri="{BB962C8B-B14F-4D97-AF65-F5344CB8AC3E}">
        <p14:creationId xmlns:p14="http://schemas.microsoft.com/office/powerpoint/2010/main" val="11533655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2A21-E938-A825-611F-7E5D787CEE9F}"/>
              </a:ext>
            </a:extLst>
          </p:cNvPr>
          <p:cNvSpPr>
            <a:spLocks noGrp="1"/>
          </p:cNvSpPr>
          <p:nvPr>
            <p:ph type="title"/>
          </p:nvPr>
        </p:nvSpPr>
        <p:spPr>
          <a:xfrm>
            <a:off x="533400" y="152401"/>
            <a:ext cx="7886700" cy="533400"/>
          </a:xfrm>
        </p:spPr>
        <p:txBody>
          <a:bodyPr>
            <a:normAutofit fontScale="90000"/>
          </a:bodyPr>
          <a:lstStyle/>
          <a:p>
            <a:r>
              <a:rPr lang="en-US" dirty="0"/>
              <a:t>A simple example using reg expr</a:t>
            </a:r>
          </a:p>
        </p:txBody>
      </p:sp>
      <p:sp>
        <p:nvSpPr>
          <p:cNvPr id="4" name="Date Placeholder 3">
            <a:extLst>
              <a:ext uri="{FF2B5EF4-FFF2-40B4-BE49-F238E27FC236}">
                <a16:creationId xmlns:a16="http://schemas.microsoft.com/office/drawing/2014/main" id="{C78EBAE2-F9A5-5D4F-B1B6-3DEB383DAD4B}"/>
              </a:ext>
            </a:extLst>
          </p:cNvPr>
          <p:cNvSpPr>
            <a:spLocks noGrp="1"/>
          </p:cNvSpPr>
          <p:nvPr>
            <p:ph type="dt" sz="half" idx="10"/>
          </p:nvPr>
        </p:nvSpPr>
        <p:spPr/>
        <p:txBody>
          <a:bodyPr/>
          <a:lstStyle/>
          <a:p>
            <a:fld id="{72B949D2-18C3-43C1-A4E9-5CF719F95651}" type="datetime1">
              <a:rPr lang="en-US" smtClean="0"/>
              <a:t>8/13/2025</a:t>
            </a:fld>
            <a:endParaRPr lang="en-US"/>
          </a:p>
        </p:txBody>
      </p:sp>
      <p:sp>
        <p:nvSpPr>
          <p:cNvPr id="5" name="Rectangle 1">
            <a:extLst>
              <a:ext uri="{FF2B5EF4-FFF2-40B4-BE49-F238E27FC236}">
                <a16:creationId xmlns:a16="http://schemas.microsoft.com/office/drawing/2014/main" id="{D417F21E-C83F-3449-5D88-044B6FE3F4A8}"/>
              </a:ext>
            </a:extLst>
          </p:cNvPr>
          <p:cNvSpPr>
            <a:spLocks noGrp="1" noChangeArrowheads="1"/>
          </p:cNvSpPr>
          <p:nvPr>
            <p:ph idx="1"/>
          </p:nvPr>
        </p:nvSpPr>
        <p:spPr bwMode="auto">
          <a:xfrm>
            <a:off x="304800" y="1225687"/>
            <a:ext cx="864974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&lt;html lang="</a:t>
            </a:r>
            <a:r>
              <a:rPr kumimoji="0" lang="en-US" altLang="en-US" sz="1800" b="0" i="0" u="none" strike="noStrike" cap="none" normalizeH="0" baseline="0" dirty="0" err="1">
                <a:ln>
                  <a:noFill/>
                </a:ln>
                <a:solidFill>
                  <a:srgbClr val="080808"/>
                </a:solidFill>
                <a:effectLst/>
                <a:latin typeface="JetBrains Mono"/>
              </a:rPr>
              <a:t>en</a:t>
            </a:r>
            <a:r>
              <a:rPr kumimoji="0" lang="en-US" altLang="en-US" sz="1800" b="0" i="0" u="none" strike="noStrike" cap="none" normalizeH="0" baseline="0" dirty="0">
                <a:ln>
                  <a:noFill/>
                </a:ln>
                <a:solidFill>
                  <a:srgbClr val="080808"/>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&lt;head&gt;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80808"/>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&lt;title&gt;Simple example of JS in html&lt;/title&gt;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function welcome(name)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{alert("welcome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&lt;form name="f1" </a:t>
            </a:r>
            <a:r>
              <a:rPr kumimoji="0" lang="en-US" altLang="en-US" sz="1800" b="0" i="0" u="none" strike="noStrike" cap="none" normalizeH="0" baseline="0" dirty="0" err="1">
                <a:ln>
                  <a:noFill/>
                </a:ln>
                <a:solidFill>
                  <a:srgbClr val="080808"/>
                </a:solidFill>
                <a:effectLst/>
                <a:latin typeface="JetBrains Mono"/>
              </a:rPr>
              <a:t>onsubmit</a:t>
            </a:r>
            <a:r>
              <a:rPr kumimoji="0" lang="en-US" altLang="en-US" sz="1800" b="0" i="0" u="none" strike="noStrike" cap="none" normalizeH="0" baseline="0" dirty="0">
                <a:ln>
                  <a:noFill/>
                </a:ln>
                <a:solidFill>
                  <a:srgbClr val="080808"/>
                </a:solidFill>
                <a:effectLst/>
                <a:latin typeface="JetBrains Mono"/>
              </a:rPr>
              <a:t>="welcome(</a:t>
            </a:r>
            <a:r>
              <a:rPr kumimoji="0" lang="en-US" altLang="en-US" sz="1800" b="0" i="0" u="none" strike="noStrike" cap="none" normalizeH="0" baseline="0" dirty="0" err="1">
                <a:ln>
                  <a:noFill/>
                </a:ln>
                <a:solidFill>
                  <a:srgbClr val="080808"/>
                </a:solidFill>
                <a:effectLst/>
                <a:latin typeface="JetBrains Mono"/>
              </a:rPr>
              <a:t>document.getElementById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err="1">
                <a:ln>
                  <a:noFill/>
                </a:ln>
                <a:solidFill>
                  <a:srgbClr val="080808"/>
                </a:solidFill>
                <a:effectLst/>
                <a:latin typeface="JetBrains Mono"/>
              </a:rPr>
              <a:t>fname</a:t>
            </a:r>
            <a:r>
              <a:rPr kumimoji="0" lang="en-US" altLang="en-US" sz="1800" b="0" i="0" u="none" strike="noStrike" cap="none" normalizeH="0" baseline="0" dirty="0">
                <a:ln>
                  <a:noFill/>
                </a:ln>
                <a:solidFill>
                  <a:srgbClr val="080808"/>
                </a:solidFill>
                <a:effectLst/>
                <a:latin typeface="JetBrains Mono"/>
              </a:rPr>
              <a:t>').value)"&gt;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&lt;label for="</a:t>
            </a:r>
            <a:r>
              <a:rPr kumimoji="0" lang="en-US" altLang="en-US" sz="1800" b="0" i="0" u="none" strike="noStrike" cap="none" normalizeH="0" baseline="0" dirty="0" err="1">
                <a:ln>
                  <a:noFill/>
                </a:ln>
                <a:solidFill>
                  <a:srgbClr val="080808"/>
                </a:solidFill>
                <a:effectLst/>
                <a:latin typeface="JetBrains Mono"/>
              </a:rPr>
              <a:t>fname</a:t>
            </a:r>
            <a:r>
              <a:rPr kumimoji="0" lang="en-US" altLang="en-US" sz="1800" b="0" i="0" u="none" strike="noStrike" cap="none" normalizeH="0" baseline="0" dirty="0">
                <a:ln>
                  <a:noFill/>
                </a:ln>
                <a:solidFill>
                  <a:srgbClr val="080808"/>
                </a:solidFill>
                <a:effectLst/>
                <a:latin typeface="JetBrains Mono"/>
              </a:rPr>
              <a:t>"&gt; Name:&lt;/label&gt;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&lt;input type= "text" id = </a:t>
            </a:r>
            <a:r>
              <a:rPr kumimoji="0" lang="en-US" altLang="en-US" sz="1800" b="0" i="0" u="none" strike="noStrike" cap="none" normalizeH="0" baseline="0" dirty="0" err="1">
                <a:ln>
                  <a:noFill/>
                </a:ln>
                <a:solidFill>
                  <a:srgbClr val="080808"/>
                </a:solidFill>
                <a:effectLst/>
                <a:latin typeface="JetBrains Mono"/>
              </a:rPr>
              <a:t>fname</a:t>
            </a:r>
            <a:r>
              <a:rPr kumimoji="0" lang="en-US" altLang="en-US" sz="1800" b="0" i="0" u="none" strike="noStrike" cap="none" normalizeH="0" baseline="0" dirty="0">
                <a:ln>
                  <a:noFill/>
                </a:ln>
                <a:solidFill>
                  <a:srgbClr val="080808"/>
                </a:solidFill>
                <a:effectLst/>
                <a:latin typeface="JetBrains Mono"/>
              </a:rPr>
              <a:t> pattern="[A-Z] [a-z]+” title="start with caps" required/&gt;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CLICK the button for a welcome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&lt;input type="submit"&gt;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&lt;/form&gt;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&lt;/html&gt;&gt;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5871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Popup boxes</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103</a:t>
            </a:fld>
            <a:endParaRPr lang="en-US"/>
          </a:p>
        </p:txBody>
      </p:sp>
      <p:sp>
        <p:nvSpPr>
          <p:cNvPr id="8" name="TextBox 7"/>
          <p:cNvSpPr txBox="1"/>
          <p:nvPr/>
        </p:nvSpPr>
        <p:spPr>
          <a:xfrm>
            <a:off x="609600" y="1600200"/>
            <a:ext cx="8153400" cy="1356653"/>
          </a:xfrm>
          <a:prstGeom prst="rect">
            <a:avLst/>
          </a:prstGeom>
          <a:solidFill>
            <a:srgbClr val="F4F6A8"/>
          </a:solidFill>
          <a:ln w="19050">
            <a:solidFill>
              <a:schemeClr val="tx1"/>
            </a:solidFill>
          </a:ln>
        </p:spPr>
        <p:txBody>
          <a:bodyPr wrap="square" rtlCol="0">
            <a:spAutoFit/>
          </a:bodyPr>
          <a:lstStyle/>
          <a:p>
            <a:r>
              <a:rPr lang="en-US" sz="1800" dirty="0">
                <a:solidFill>
                  <a:schemeClr val="tx1"/>
                </a:solidFill>
                <a:latin typeface="Courier New" pitchFamily="49" charset="0"/>
                <a:cs typeface="Courier New" pitchFamily="49" charset="0"/>
              </a:rPr>
              <a:t>alert("message"); // message</a:t>
            </a:r>
          </a:p>
          <a:p>
            <a:r>
              <a:rPr lang="en-US" sz="1800" dirty="0">
                <a:solidFill>
                  <a:schemeClr val="tx1"/>
                </a:solidFill>
                <a:latin typeface="Courier New" pitchFamily="49" charset="0"/>
                <a:cs typeface="Courier New" pitchFamily="49" charset="0"/>
              </a:rPr>
              <a:t>confirm("message"); // returns true or false</a:t>
            </a:r>
          </a:p>
          <a:p>
            <a:r>
              <a:rPr lang="en-US" sz="1800" dirty="0">
                <a:solidFill>
                  <a:schemeClr val="tx1"/>
                </a:solidFill>
                <a:latin typeface="Courier New" pitchFamily="49" charset="0"/>
                <a:cs typeface="Courier New" pitchFamily="49" charset="0"/>
              </a:rPr>
              <a:t>prompt("message"); // returns user input string</a:t>
            </a:r>
            <a:r>
              <a:rPr lang="nn-NO" sz="1800" dirty="0">
                <a:solidFill>
                  <a:schemeClr val="tx1"/>
                </a:solidFill>
                <a:latin typeface="Courier New" pitchFamily="49" charset="0"/>
                <a:cs typeface="Courier New" pitchFamily="49" charset="0"/>
              </a:rPr>
              <a:t>		  </a:t>
            </a:r>
            <a:r>
              <a:rPr lang="en-US" sz="1800" dirty="0">
                <a:solidFill>
                  <a:schemeClr val="tx1"/>
                </a:solidFill>
                <a:latin typeface="Consolas" pitchFamily="49" charset="0"/>
                <a:cs typeface="Consolas" pitchFamily="49" charset="0"/>
              </a:rPr>
              <a:t>		           	  	  		  </a:t>
            </a:r>
            <a:r>
              <a:rPr lang="en-US" sz="1800" i="1" dirty="0">
                <a:solidFill>
                  <a:schemeClr val="tx1"/>
                </a:solidFill>
                <a:latin typeface="Consolas" pitchFamily="49" charset="0"/>
                <a:cs typeface="Consolas" pitchFamily="49" charset="0"/>
              </a:rPr>
              <a:t>JS</a:t>
            </a:r>
          </a:p>
        </p:txBody>
      </p:sp>
      <p:sp>
        <p:nvSpPr>
          <p:cNvPr id="4" name="Footer Placeholder 3"/>
          <p:cNvSpPr>
            <a:spLocks noGrp="1"/>
          </p:cNvSpPr>
          <p:nvPr>
            <p:ph type="ftr" sz="quarter" idx="11"/>
          </p:nvPr>
        </p:nvSpPr>
        <p:spPr/>
        <p:txBody>
          <a:bodyPr/>
          <a:lstStyle/>
          <a:p>
            <a:r>
              <a:rPr lang="en-US"/>
              <a:t>CS380</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2" y="4924041"/>
            <a:ext cx="4910138" cy="1866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461" y="2971800"/>
            <a:ext cx="491353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3657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A3E4-9FB0-11FA-2140-06090494F819}"/>
              </a:ext>
            </a:extLst>
          </p:cNvPr>
          <p:cNvSpPr>
            <a:spLocks noGrp="1"/>
          </p:cNvSpPr>
          <p:nvPr>
            <p:ph type="title"/>
          </p:nvPr>
        </p:nvSpPr>
        <p:spPr/>
        <p:txBody>
          <a:bodyPr/>
          <a:lstStyle/>
          <a:p>
            <a:r>
              <a:rPr lang="en-US" dirty="0"/>
              <a:t>An example for validation using </a:t>
            </a:r>
            <a:r>
              <a:rPr lang="en-US" dirty="0" err="1"/>
              <a:t>javascript</a:t>
            </a:r>
            <a:endParaRPr lang="en-US" dirty="0"/>
          </a:p>
        </p:txBody>
      </p:sp>
      <p:sp>
        <p:nvSpPr>
          <p:cNvPr id="3" name="Content Placeholder 2">
            <a:extLst>
              <a:ext uri="{FF2B5EF4-FFF2-40B4-BE49-F238E27FC236}">
                <a16:creationId xmlns:a16="http://schemas.microsoft.com/office/drawing/2014/main" id="{7DBF804E-6343-4507-3DFE-CF57AD9E6D86}"/>
              </a:ext>
            </a:extLst>
          </p:cNvPr>
          <p:cNvSpPr>
            <a:spLocks noGrp="1"/>
          </p:cNvSpPr>
          <p:nvPr>
            <p:ph idx="1"/>
          </p:nvPr>
        </p:nvSpPr>
        <p:spPr/>
        <p:txBody>
          <a:bodyPr>
            <a:normAutofit fontScale="85000" lnSpcReduction="20000"/>
          </a:bodyPr>
          <a:lstStyle/>
          <a:p>
            <a:pPr marL="0" indent="0">
              <a:buNone/>
            </a:pPr>
            <a:r>
              <a:rPr lang="en-US" sz="2000" b="0" i="0" dirty="0">
                <a:effectLst/>
                <a:latin typeface="Söhne Mono"/>
              </a:rPr>
              <a:t>function </a:t>
            </a:r>
            <a:r>
              <a:rPr lang="en-US" sz="2000" b="0" i="0" dirty="0" err="1">
                <a:effectLst/>
                <a:latin typeface="Söhne Mono"/>
              </a:rPr>
              <a:t>validateUsername</a:t>
            </a:r>
            <a:r>
              <a:rPr lang="en-US" sz="2000" b="0" i="0" dirty="0">
                <a:effectLst/>
                <a:latin typeface="Söhne Mono"/>
              </a:rPr>
              <a:t>() {</a:t>
            </a:r>
          </a:p>
          <a:p>
            <a:pPr marL="0" indent="0">
              <a:buNone/>
            </a:pPr>
            <a:r>
              <a:rPr lang="en-US" sz="2000" b="0" i="0" dirty="0">
                <a:effectLst/>
                <a:latin typeface="Söhne Mono"/>
              </a:rPr>
              <a:t>var username = </a:t>
            </a:r>
            <a:r>
              <a:rPr lang="en-US" sz="2000" b="0" i="0" dirty="0" err="1">
                <a:effectLst/>
                <a:latin typeface="Söhne Mono"/>
              </a:rPr>
              <a:t>document.getElementById</a:t>
            </a:r>
            <a:r>
              <a:rPr lang="en-US" sz="2000" b="0" i="0" dirty="0">
                <a:effectLst/>
                <a:latin typeface="Söhne Mono"/>
              </a:rPr>
              <a:t>("username").value;</a:t>
            </a:r>
          </a:p>
          <a:p>
            <a:pPr marL="0" indent="0">
              <a:buNone/>
            </a:pPr>
            <a:r>
              <a:rPr lang="en-US" sz="2000" b="0" i="0" dirty="0">
                <a:effectLst/>
                <a:latin typeface="Söhne Mono"/>
              </a:rPr>
              <a:t> var </a:t>
            </a:r>
            <a:r>
              <a:rPr lang="en-US" sz="2000" b="0" i="0" dirty="0" err="1">
                <a:effectLst/>
                <a:latin typeface="Söhne Mono"/>
              </a:rPr>
              <a:t>usernameError</a:t>
            </a:r>
            <a:r>
              <a:rPr lang="en-US" sz="2000" b="0" i="0" dirty="0">
                <a:effectLst/>
                <a:latin typeface="Söhne Mono"/>
              </a:rPr>
              <a:t> = </a:t>
            </a:r>
            <a:r>
              <a:rPr lang="en-US" sz="2000" b="0" i="0" dirty="0" err="1">
                <a:effectLst/>
                <a:latin typeface="Söhne Mono"/>
              </a:rPr>
              <a:t>document.getElementById</a:t>
            </a:r>
            <a:r>
              <a:rPr lang="en-US" sz="2000" b="0" i="0" dirty="0">
                <a:effectLst/>
                <a:latin typeface="Söhne Mono"/>
              </a:rPr>
              <a:t>("</a:t>
            </a:r>
            <a:r>
              <a:rPr lang="en-US" sz="2000" b="0" i="0" dirty="0" err="1">
                <a:effectLst/>
                <a:latin typeface="Söhne Mono"/>
              </a:rPr>
              <a:t>usernameError</a:t>
            </a:r>
            <a:r>
              <a:rPr lang="en-US" sz="2000" b="0" i="0" dirty="0">
                <a:effectLst/>
                <a:latin typeface="Söhne Mono"/>
              </a:rPr>
              <a:t>"); </a:t>
            </a:r>
          </a:p>
          <a:p>
            <a:pPr marL="0" indent="0">
              <a:buNone/>
            </a:pPr>
            <a:r>
              <a:rPr lang="en-US" sz="2000" b="0" i="0" dirty="0">
                <a:effectLst/>
                <a:latin typeface="Söhne Mono"/>
              </a:rPr>
              <a:t>if (</a:t>
            </a:r>
            <a:r>
              <a:rPr lang="en-US" sz="2000" b="0" i="0" dirty="0" err="1">
                <a:effectLst/>
                <a:latin typeface="Söhne Mono"/>
              </a:rPr>
              <a:t>username.trim</a:t>
            </a:r>
            <a:r>
              <a:rPr lang="en-US" sz="2000" b="0" i="0" dirty="0">
                <a:effectLst/>
                <a:latin typeface="Söhne Mono"/>
              </a:rPr>
              <a:t>() === "") {</a:t>
            </a:r>
          </a:p>
          <a:p>
            <a:pPr marL="0" indent="0">
              <a:buNone/>
            </a:pPr>
            <a:r>
              <a:rPr lang="en-US" sz="2000" b="0" i="0" dirty="0">
                <a:effectLst/>
                <a:latin typeface="Söhne Mono"/>
              </a:rPr>
              <a:t> </a:t>
            </a:r>
            <a:r>
              <a:rPr lang="en-US" sz="2000" b="0" i="0" dirty="0" err="1">
                <a:effectLst/>
                <a:latin typeface="Söhne Mono"/>
              </a:rPr>
              <a:t>usernameError.textContent</a:t>
            </a:r>
            <a:r>
              <a:rPr lang="en-US" sz="2000" b="0" i="0" dirty="0">
                <a:effectLst/>
                <a:latin typeface="Söhne Mono"/>
              </a:rPr>
              <a:t> = "Username cannot be empty."; </a:t>
            </a:r>
          </a:p>
          <a:p>
            <a:pPr marL="0" indent="0">
              <a:buNone/>
            </a:pPr>
            <a:r>
              <a:rPr lang="en-US" sz="2000" b="0" i="0" dirty="0">
                <a:effectLst/>
                <a:latin typeface="Söhne Mono"/>
              </a:rPr>
              <a:t>} </a:t>
            </a:r>
          </a:p>
          <a:p>
            <a:pPr marL="0" indent="0">
              <a:buNone/>
            </a:pPr>
            <a:r>
              <a:rPr lang="en-US" sz="2000" b="0" i="0" dirty="0">
                <a:effectLst/>
                <a:latin typeface="Söhne Mono"/>
              </a:rPr>
              <a:t>else {</a:t>
            </a:r>
          </a:p>
          <a:p>
            <a:pPr marL="0" indent="0">
              <a:buNone/>
            </a:pPr>
            <a:r>
              <a:rPr lang="en-US" sz="2000" b="0" i="0" dirty="0">
                <a:effectLst/>
                <a:latin typeface="Söhne Mono"/>
              </a:rPr>
              <a:t>for (var </a:t>
            </a:r>
            <a:r>
              <a:rPr lang="en-US" sz="2000" b="0" i="0" dirty="0" err="1">
                <a:effectLst/>
                <a:latin typeface="Söhne Mono"/>
              </a:rPr>
              <a:t>i</a:t>
            </a:r>
            <a:r>
              <a:rPr lang="en-US" sz="2000" b="0" i="0" dirty="0">
                <a:effectLst/>
                <a:latin typeface="Söhne Mono"/>
              </a:rPr>
              <a:t> = 0; </a:t>
            </a:r>
            <a:r>
              <a:rPr lang="en-US" sz="2000" b="0" i="0" dirty="0" err="1">
                <a:effectLst/>
                <a:latin typeface="Söhne Mono"/>
              </a:rPr>
              <a:t>i</a:t>
            </a:r>
            <a:r>
              <a:rPr lang="en-US" sz="2000" b="0" i="0" dirty="0">
                <a:effectLst/>
                <a:latin typeface="Söhne Mono"/>
              </a:rPr>
              <a:t> &lt; </a:t>
            </a:r>
            <a:r>
              <a:rPr lang="en-US" sz="2000" b="0" i="0" dirty="0" err="1">
                <a:effectLst/>
                <a:latin typeface="Söhne Mono"/>
              </a:rPr>
              <a:t>username.length</a:t>
            </a:r>
            <a:r>
              <a:rPr lang="en-US" sz="2000" b="0" i="0" dirty="0">
                <a:effectLst/>
                <a:latin typeface="Söhne Mono"/>
              </a:rPr>
              <a:t>; </a:t>
            </a:r>
            <a:r>
              <a:rPr lang="en-US" sz="2000" b="0" i="0" dirty="0" err="1">
                <a:effectLst/>
                <a:latin typeface="Söhne Mono"/>
              </a:rPr>
              <a:t>i</a:t>
            </a:r>
            <a:r>
              <a:rPr lang="en-US" sz="2000" b="0" i="0" dirty="0">
                <a:effectLst/>
                <a:latin typeface="Söhne Mono"/>
              </a:rPr>
              <a:t>++) </a:t>
            </a:r>
          </a:p>
          <a:p>
            <a:pPr marL="0" indent="0">
              <a:buNone/>
            </a:pPr>
            <a:r>
              <a:rPr lang="en-US" sz="2000" b="0" i="0" dirty="0">
                <a:effectLst/>
                <a:latin typeface="Söhne Mono"/>
              </a:rPr>
              <a:t>{ var char = username[</a:t>
            </a:r>
            <a:r>
              <a:rPr lang="en-US" sz="2000" b="0" i="0" dirty="0" err="1">
                <a:effectLst/>
                <a:latin typeface="Söhne Mono"/>
              </a:rPr>
              <a:t>i</a:t>
            </a:r>
            <a:r>
              <a:rPr lang="en-US" sz="2000" b="0" i="0" dirty="0">
                <a:effectLst/>
                <a:latin typeface="Söhne Mono"/>
              </a:rPr>
              <a:t>]; </a:t>
            </a:r>
          </a:p>
          <a:p>
            <a:pPr marL="0" indent="0">
              <a:buNone/>
            </a:pPr>
            <a:r>
              <a:rPr lang="en-US" sz="2000" b="0" i="0" dirty="0">
                <a:effectLst/>
                <a:latin typeface="Söhne Mono"/>
              </a:rPr>
              <a:t>if (!((char &gt;= 'a' &amp;&amp; char &lt;= 'z') || (char &gt;= 'A' &amp;&amp; char &lt;= 'Z') || (char &gt;= '0' &amp;&amp; char &lt;= '9’)))</a:t>
            </a:r>
          </a:p>
          <a:p>
            <a:pPr marL="0" indent="0">
              <a:buNone/>
            </a:pPr>
            <a:r>
              <a:rPr lang="en-US" sz="2000" b="0" i="0" dirty="0">
                <a:effectLst/>
                <a:latin typeface="Söhne Mono"/>
              </a:rPr>
              <a:t> { </a:t>
            </a:r>
            <a:r>
              <a:rPr lang="en-US" sz="2000" b="0" i="0" dirty="0" err="1">
                <a:effectLst/>
                <a:latin typeface="Söhne Mono"/>
              </a:rPr>
              <a:t>usernameError.textContent</a:t>
            </a:r>
            <a:r>
              <a:rPr lang="en-US" sz="2000" b="0" i="0" dirty="0">
                <a:effectLst/>
                <a:latin typeface="Söhne Mono"/>
              </a:rPr>
              <a:t> = "Invalid character in the username. Use only letters and numbers."; return; </a:t>
            </a:r>
          </a:p>
          <a:p>
            <a:pPr marL="0" indent="0">
              <a:buNone/>
            </a:pPr>
            <a:r>
              <a:rPr lang="en-US" sz="2000" b="0" i="0" dirty="0">
                <a:effectLst/>
                <a:latin typeface="Söhne Mono"/>
              </a:rPr>
              <a:t>}</a:t>
            </a:r>
          </a:p>
          <a:p>
            <a:pPr marL="0" indent="0">
              <a:buNone/>
            </a:pPr>
            <a:r>
              <a:rPr lang="en-US" sz="2000" b="0" i="0" dirty="0">
                <a:effectLst/>
                <a:latin typeface="Söhne Mono"/>
              </a:rPr>
              <a:t> }</a:t>
            </a:r>
            <a:endParaRPr lang="en-US" sz="2000" dirty="0"/>
          </a:p>
        </p:txBody>
      </p:sp>
      <p:sp>
        <p:nvSpPr>
          <p:cNvPr id="4" name="Date Placeholder 3">
            <a:extLst>
              <a:ext uri="{FF2B5EF4-FFF2-40B4-BE49-F238E27FC236}">
                <a16:creationId xmlns:a16="http://schemas.microsoft.com/office/drawing/2014/main" id="{22960D20-C6D1-0ECF-B209-87077F9F72A2}"/>
              </a:ext>
            </a:extLst>
          </p:cNvPr>
          <p:cNvSpPr>
            <a:spLocks noGrp="1"/>
          </p:cNvSpPr>
          <p:nvPr>
            <p:ph type="dt" sz="half" idx="10"/>
          </p:nvPr>
        </p:nvSpPr>
        <p:spPr/>
        <p:txBody>
          <a:bodyPr/>
          <a:lstStyle/>
          <a:p>
            <a:fld id="{AA776B52-0EF9-4C85-8DE3-2FAC2B73E991}" type="datetime1">
              <a:rPr lang="en-US" smtClean="0"/>
              <a:t>8/13/2025</a:t>
            </a:fld>
            <a:endParaRPr lang="en-US"/>
          </a:p>
        </p:txBody>
      </p:sp>
    </p:spTree>
    <p:extLst>
      <p:ext uri="{BB962C8B-B14F-4D97-AF65-F5344CB8AC3E}">
        <p14:creationId xmlns:p14="http://schemas.microsoft.com/office/powerpoint/2010/main" val="16983151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8B3F-40AA-9658-6560-BB48C85B0637}"/>
              </a:ext>
            </a:extLst>
          </p:cNvPr>
          <p:cNvSpPr>
            <a:spLocks noGrp="1"/>
          </p:cNvSpPr>
          <p:nvPr>
            <p:ph type="title"/>
          </p:nvPr>
        </p:nvSpPr>
        <p:spPr>
          <a:xfrm>
            <a:off x="457200" y="0"/>
            <a:ext cx="7886700" cy="1325563"/>
          </a:xfrm>
        </p:spPr>
        <p:txBody>
          <a:bodyPr>
            <a:normAutofit/>
          </a:bodyPr>
          <a:lstStyle/>
          <a:p>
            <a:r>
              <a:rPr lang="en-US" sz="1000" dirty="0" err="1"/>
              <a:t>Javascript</a:t>
            </a:r>
            <a:r>
              <a:rPr lang="en-US" sz="1000" dirty="0"/>
              <a:t> Assignment 5.1, 5.2, 5.3 – Check the ppt for clear details</a:t>
            </a:r>
          </a:p>
        </p:txBody>
      </p:sp>
      <p:sp>
        <p:nvSpPr>
          <p:cNvPr id="3" name="Content Placeholder 2">
            <a:extLst>
              <a:ext uri="{FF2B5EF4-FFF2-40B4-BE49-F238E27FC236}">
                <a16:creationId xmlns:a16="http://schemas.microsoft.com/office/drawing/2014/main" id="{8F967BB1-E634-F453-8E75-BA287A51DDBA}"/>
              </a:ext>
            </a:extLst>
          </p:cNvPr>
          <p:cNvSpPr>
            <a:spLocks noGrp="1"/>
          </p:cNvSpPr>
          <p:nvPr>
            <p:ph idx="1"/>
          </p:nvPr>
        </p:nvSpPr>
        <p:spPr>
          <a:xfrm>
            <a:off x="533400" y="685800"/>
            <a:ext cx="7886700" cy="5037138"/>
          </a:xfrm>
        </p:spPr>
        <p:txBody>
          <a:bodyPr>
            <a:normAutofit/>
          </a:bodyPr>
          <a:lstStyle/>
          <a:p>
            <a:r>
              <a:rPr lang="en-US" sz="1050" dirty="0"/>
              <a:t>Modify the JS welcome() function to check </a:t>
            </a:r>
            <a:r>
              <a:rPr lang="en-US" sz="1050" dirty="0" err="1"/>
              <a:t>fname</a:t>
            </a:r>
            <a:r>
              <a:rPr lang="en-US" sz="1050" dirty="0"/>
              <a:t> to have the first letter as a Capital letter followed by small case letters(No numbers or other characters)followed by a space and capital letter and then small case letters</a:t>
            </a:r>
          </a:p>
          <a:p>
            <a:r>
              <a:rPr lang="en-US" sz="1050" dirty="0"/>
              <a:t>Use .</a:t>
            </a:r>
            <a:r>
              <a:rPr lang="en-US" sz="1050" dirty="0" err="1"/>
              <a:t>js</a:t>
            </a:r>
            <a:r>
              <a:rPr lang="en-US" sz="1050" dirty="0"/>
              <a:t> file to write the welcome function.</a:t>
            </a:r>
          </a:p>
          <a:p>
            <a:r>
              <a:rPr lang="en-US" sz="1050" dirty="0"/>
              <a:t>Try the same with pattern matching in html</a:t>
            </a:r>
          </a:p>
          <a:p>
            <a:r>
              <a:rPr lang="en-US" sz="1050" dirty="0"/>
              <a:t>You are going to create an input form using HTML5 and </a:t>
            </a:r>
            <a:r>
              <a:rPr lang="en-US" sz="1050" dirty="0" err="1"/>
              <a:t>Javascript</a:t>
            </a:r>
            <a:r>
              <a:rPr lang="en-US" sz="1050" dirty="0"/>
              <a:t>. This input form will not submit any database to the server (you learn to do this in COP4834). It will validate and collect information from the user and go to a confirm page that displays the information entered and allows the user to confirm that the information is correct. Below are all the input form fields and the validation required.</a:t>
            </a:r>
          </a:p>
          <a:p>
            <a:r>
              <a:rPr lang="en-US" sz="1050" dirty="0"/>
              <a:t>It is up to you (the designer) how you present the information request. For example in entering a date you can have a single text box, or you can have multiple boxes with drop down choices. You do, however, have to validate the data to make sure it meets all validation rules.</a:t>
            </a:r>
          </a:p>
          <a:p>
            <a:r>
              <a:rPr lang="en-US" sz="1050" dirty="0"/>
              <a:t>Once the user enters all this information in the form and hits submit, you will present the information and allow the user to confirm that it is all correct. The user should not be able to enter invalid data or leave fields blank.</a:t>
            </a:r>
          </a:p>
          <a:p>
            <a:r>
              <a:rPr lang="en-US" sz="1050" dirty="0"/>
              <a:t>The form will be sent to your email address using the form action=”mailto:address”</a:t>
            </a:r>
          </a:p>
          <a:p>
            <a:r>
              <a:rPr lang="en-US" sz="1200" dirty="0"/>
              <a:t>Add a password field and Add a password strength bar to check the strength of your password.</a:t>
            </a:r>
          </a:p>
          <a:p>
            <a:r>
              <a:rPr lang="en-US" sz="1200" dirty="0"/>
              <a:t> strong password : includes </a:t>
            </a:r>
            <a:r>
              <a:rPr lang="en-US" sz="1200" dirty="0" err="1"/>
              <a:t>atleast</a:t>
            </a:r>
            <a:r>
              <a:rPr lang="en-US" sz="1200" dirty="0"/>
              <a:t> 1 lowercase alphabet, </a:t>
            </a:r>
            <a:r>
              <a:rPr lang="en-US" sz="1200" dirty="0" err="1"/>
              <a:t>atleast</a:t>
            </a:r>
            <a:r>
              <a:rPr lang="en-US" sz="1200" dirty="0"/>
              <a:t> 1 uppercase alphabet, </a:t>
            </a:r>
            <a:r>
              <a:rPr lang="en-US" sz="1200" dirty="0" err="1"/>
              <a:t>atleast</a:t>
            </a:r>
            <a:r>
              <a:rPr lang="en-US" sz="1200" dirty="0"/>
              <a:t> one digit, </a:t>
            </a:r>
            <a:r>
              <a:rPr lang="en-US" sz="1200" dirty="0" err="1"/>
              <a:t>atleast</a:t>
            </a:r>
            <a:r>
              <a:rPr lang="en-US" sz="1200" dirty="0"/>
              <a:t> 1 special character except dot and </a:t>
            </a:r>
            <a:r>
              <a:rPr lang="en-US" sz="1200" dirty="0" err="1"/>
              <a:t>atleast</a:t>
            </a:r>
            <a:r>
              <a:rPr lang="en-US" sz="1200" dirty="0"/>
              <a:t> 8 characters long. And not the username itself.</a:t>
            </a:r>
          </a:p>
          <a:p>
            <a:r>
              <a:rPr lang="en-US" sz="1200" dirty="0"/>
              <a:t>medium password:  same as above but no digits and can be </a:t>
            </a:r>
            <a:r>
              <a:rPr lang="en-US" sz="1200" dirty="0" err="1"/>
              <a:t>atleast</a:t>
            </a:r>
            <a:r>
              <a:rPr lang="en-US" sz="1200" dirty="0"/>
              <a:t> 6 characters long</a:t>
            </a:r>
          </a:p>
          <a:p>
            <a:r>
              <a:rPr lang="en-US" sz="1200" dirty="0"/>
              <a:t>Weak password: </a:t>
            </a:r>
            <a:r>
              <a:rPr lang="en-US" sz="1200" b="0" i="0" dirty="0">
                <a:effectLst/>
                <a:latin typeface="gt-regular"/>
              </a:rPr>
              <a:t>If the password entered does not meet the strong or medium-level requirements, then it is deemed weak.</a:t>
            </a:r>
            <a:endParaRPr lang="en-US" sz="1200" dirty="0"/>
          </a:p>
          <a:p>
            <a:endParaRPr lang="en-US" sz="4000" dirty="0"/>
          </a:p>
        </p:txBody>
      </p:sp>
      <p:sp>
        <p:nvSpPr>
          <p:cNvPr id="4" name="Date Placeholder 3">
            <a:extLst>
              <a:ext uri="{FF2B5EF4-FFF2-40B4-BE49-F238E27FC236}">
                <a16:creationId xmlns:a16="http://schemas.microsoft.com/office/drawing/2014/main" id="{18698A14-17E0-188A-C470-F29C21389CD0}"/>
              </a:ext>
            </a:extLst>
          </p:cNvPr>
          <p:cNvSpPr>
            <a:spLocks noGrp="1"/>
          </p:cNvSpPr>
          <p:nvPr>
            <p:ph type="dt" sz="half" idx="10"/>
          </p:nvPr>
        </p:nvSpPr>
        <p:spPr/>
        <p:txBody>
          <a:bodyPr/>
          <a:lstStyle/>
          <a:p>
            <a:fld id="{C51E3E7E-22BF-4494-B189-BFE73A3E0430}" type="datetime1">
              <a:rPr lang="en-US" smtClean="0"/>
              <a:t>8/13/2025</a:t>
            </a:fld>
            <a:endParaRPr lang="en-US"/>
          </a:p>
        </p:txBody>
      </p:sp>
      <p:pic>
        <p:nvPicPr>
          <p:cNvPr id="5" name="Picture 4">
            <a:extLst>
              <a:ext uri="{FF2B5EF4-FFF2-40B4-BE49-F238E27FC236}">
                <a16:creationId xmlns:a16="http://schemas.microsoft.com/office/drawing/2014/main" id="{9EC4F3DB-A055-41F8-A5C7-AA8F4D76794F}"/>
              </a:ext>
            </a:extLst>
          </p:cNvPr>
          <p:cNvPicPr>
            <a:picLocks noChangeAspect="1"/>
          </p:cNvPicPr>
          <p:nvPr/>
        </p:nvPicPr>
        <p:blipFill>
          <a:blip r:embed="rId2"/>
          <a:stretch>
            <a:fillRect/>
          </a:stretch>
        </p:blipFill>
        <p:spPr>
          <a:xfrm>
            <a:off x="4724400" y="4828259"/>
            <a:ext cx="4114800" cy="2029741"/>
          </a:xfrm>
          <a:prstGeom prst="rect">
            <a:avLst/>
          </a:prstGeom>
        </p:spPr>
      </p:pic>
    </p:spTree>
    <p:extLst>
      <p:ext uri="{BB962C8B-B14F-4D97-AF65-F5344CB8AC3E}">
        <p14:creationId xmlns:p14="http://schemas.microsoft.com/office/powerpoint/2010/main" val="1915253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5ABD-1EB1-ED52-F2F9-091B6D5A9B8A}"/>
              </a:ext>
            </a:extLst>
          </p:cNvPr>
          <p:cNvSpPr>
            <a:spLocks noGrp="1"/>
          </p:cNvSpPr>
          <p:nvPr>
            <p:ph type="title"/>
          </p:nvPr>
        </p:nvSpPr>
        <p:spPr>
          <a:xfrm>
            <a:off x="685800" y="19665"/>
            <a:ext cx="7886700" cy="1325563"/>
          </a:xfrm>
        </p:spPr>
        <p:txBody>
          <a:bodyPr/>
          <a:lstStyle/>
          <a:p>
            <a:r>
              <a:rPr lang="en-US" dirty="0"/>
              <a:t>Assignment 5.2</a:t>
            </a:r>
          </a:p>
        </p:txBody>
      </p:sp>
      <p:sp>
        <p:nvSpPr>
          <p:cNvPr id="3" name="Content Placeholder 2">
            <a:extLst>
              <a:ext uri="{FF2B5EF4-FFF2-40B4-BE49-F238E27FC236}">
                <a16:creationId xmlns:a16="http://schemas.microsoft.com/office/drawing/2014/main" id="{A358D6FD-158A-4849-5777-DA4F4DD215B7}"/>
              </a:ext>
            </a:extLst>
          </p:cNvPr>
          <p:cNvSpPr>
            <a:spLocks noGrp="1"/>
          </p:cNvSpPr>
          <p:nvPr>
            <p:ph idx="1"/>
          </p:nvPr>
        </p:nvSpPr>
        <p:spPr>
          <a:xfrm>
            <a:off x="457200" y="990600"/>
            <a:ext cx="7886700" cy="4351338"/>
          </a:xfrm>
        </p:spPr>
        <p:txBody>
          <a:bodyPr>
            <a:normAutofit/>
          </a:bodyPr>
          <a:lstStyle/>
          <a:p>
            <a:r>
              <a:rPr lang="en-US" sz="1050" dirty="0"/>
              <a:t>You are going to create an input form using HTML5 and </a:t>
            </a:r>
            <a:r>
              <a:rPr lang="en-US" sz="1050" dirty="0" err="1"/>
              <a:t>Javascript</a:t>
            </a:r>
            <a:r>
              <a:rPr lang="en-US" sz="1050" dirty="0"/>
              <a:t>. This input form will not submit any database to the server (you learn to do this in COP4834). It will validate and collect information from the user and go to a confirm page that displays the information entered and allows the user to confirm that the information is correct. Below are all the input form fields and the validation required.</a:t>
            </a:r>
          </a:p>
          <a:p>
            <a:r>
              <a:rPr lang="en-US" sz="1050" dirty="0"/>
              <a:t>It is up to you (the designer) how you present the information request. For example in entering a date you can have a single text box, or you can have multiple boxes with drop down choices. You do, however, have to validate the data to make sure it meets all validation rules.</a:t>
            </a:r>
          </a:p>
          <a:p>
            <a:r>
              <a:rPr lang="en-US" sz="1050" dirty="0"/>
              <a:t>Once the user enters all this information in the form and hits submit, you will present the information and allow the user to confirm that it is all correct. The user should not be able to enter invalid data or leave fields blank.</a:t>
            </a:r>
          </a:p>
          <a:p>
            <a:r>
              <a:rPr lang="en-US" sz="1050" dirty="0"/>
              <a:t>The form will be sent to your email address using the form action=”mailto:address</a:t>
            </a:r>
            <a:r>
              <a:rPr lang="en-US" sz="1000" dirty="0"/>
              <a:t>”</a:t>
            </a:r>
          </a:p>
        </p:txBody>
      </p:sp>
      <p:sp>
        <p:nvSpPr>
          <p:cNvPr id="4" name="Date Placeholder 3">
            <a:extLst>
              <a:ext uri="{FF2B5EF4-FFF2-40B4-BE49-F238E27FC236}">
                <a16:creationId xmlns:a16="http://schemas.microsoft.com/office/drawing/2014/main" id="{B241E873-12E0-48FA-C015-86BD04FCEBFE}"/>
              </a:ext>
            </a:extLst>
          </p:cNvPr>
          <p:cNvSpPr>
            <a:spLocks noGrp="1"/>
          </p:cNvSpPr>
          <p:nvPr>
            <p:ph type="dt" sz="half" idx="10"/>
          </p:nvPr>
        </p:nvSpPr>
        <p:spPr/>
        <p:txBody>
          <a:bodyPr/>
          <a:lstStyle/>
          <a:p>
            <a:fld id="{356F098E-97E1-4D88-B449-4612D15889A0}" type="datetime1">
              <a:rPr lang="en-US" smtClean="0"/>
              <a:t>8/13/2025</a:t>
            </a:fld>
            <a:endParaRPr lang="en-US"/>
          </a:p>
        </p:txBody>
      </p:sp>
      <p:pic>
        <p:nvPicPr>
          <p:cNvPr id="14" name="Picture 13">
            <a:extLst>
              <a:ext uri="{FF2B5EF4-FFF2-40B4-BE49-F238E27FC236}">
                <a16:creationId xmlns:a16="http://schemas.microsoft.com/office/drawing/2014/main" id="{E5405B4D-BA1B-6F90-DB32-4626983F1170}"/>
              </a:ext>
            </a:extLst>
          </p:cNvPr>
          <p:cNvPicPr>
            <a:picLocks noChangeAspect="1"/>
          </p:cNvPicPr>
          <p:nvPr/>
        </p:nvPicPr>
        <p:blipFill>
          <a:blip r:embed="rId2"/>
          <a:stretch>
            <a:fillRect/>
          </a:stretch>
        </p:blipFill>
        <p:spPr>
          <a:xfrm>
            <a:off x="609600" y="2994345"/>
            <a:ext cx="7369179" cy="3635055"/>
          </a:xfrm>
          <a:prstGeom prst="rect">
            <a:avLst/>
          </a:prstGeom>
        </p:spPr>
      </p:pic>
    </p:spTree>
    <p:extLst>
      <p:ext uri="{BB962C8B-B14F-4D97-AF65-F5344CB8AC3E}">
        <p14:creationId xmlns:p14="http://schemas.microsoft.com/office/powerpoint/2010/main" val="27489590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395-C2DC-C0EC-BD10-DC0A9B658FED}"/>
              </a:ext>
            </a:extLst>
          </p:cNvPr>
          <p:cNvSpPr>
            <a:spLocks noGrp="1"/>
          </p:cNvSpPr>
          <p:nvPr>
            <p:ph type="title"/>
          </p:nvPr>
        </p:nvSpPr>
        <p:spPr/>
        <p:txBody>
          <a:bodyPr/>
          <a:lstStyle/>
          <a:p>
            <a:r>
              <a:rPr lang="en-US" dirty="0"/>
              <a:t>Assignment 5.2       --</a:t>
            </a:r>
            <a:r>
              <a:rPr lang="en-US" dirty="0" err="1"/>
              <a:t>contd</a:t>
            </a:r>
            <a:br>
              <a:rPr lang="en-US" dirty="0"/>
            </a:br>
            <a:r>
              <a:rPr lang="en-US" dirty="0"/>
              <a:t>(Use </a:t>
            </a:r>
            <a:r>
              <a:rPr lang="en-US" dirty="0" err="1"/>
              <a:t>Javascript</a:t>
            </a:r>
            <a:r>
              <a:rPr lang="en-US" dirty="0"/>
              <a:t> function)</a:t>
            </a:r>
          </a:p>
        </p:txBody>
      </p:sp>
      <p:sp>
        <p:nvSpPr>
          <p:cNvPr id="3" name="Content Placeholder 2">
            <a:extLst>
              <a:ext uri="{FF2B5EF4-FFF2-40B4-BE49-F238E27FC236}">
                <a16:creationId xmlns:a16="http://schemas.microsoft.com/office/drawing/2014/main" id="{430A02BF-BDE0-6654-7D78-7A4B16554DF5}"/>
              </a:ext>
            </a:extLst>
          </p:cNvPr>
          <p:cNvSpPr>
            <a:spLocks noGrp="1"/>
          </p:cNvSpPr>
          <p:nvPr>
            <p:ph idx="1"/>
          </p:nvPr>
        </p:nvSpPr>
        <p:spPr/>
        <p:txBody>
          <a:bodyPr>
            <a:normAutofit fontScale="92500" lnSpcReduction="10000"/>
          </a:bodyPr>
          <a:lstStyle/>
          <a:p>
            <a:r>
              <a:rPr lang="en-US" dirty="0"/>
              <a:t>Add a password field and Add a password strength bar to check the strength of your password.</a:t>
            </a:r>
          </a:p>
          <a:p>
            <a:r>
              <a:rPr lang="en-US" dirty="0"/>
              <a:t> strong password : includes </a:t>
            </a:r>
            <a:r>
              <a:rPr lang="en-US" dirty="0" err="1"/>
              <a:t>atleast</a:t>
            </a:r>
            <a:r>
              <a:rPr lang="en-US" dirty="0"/>
              <a:t> 1 lowercase alphabet, </a:t>
            </a:r>
            <a:r>
              <a:rPr lang="en-US" dirty="0" err="1"/>
              <a:t>atleast</a:t>
            </a:r>
            <a:r>
              <a:rPr lang="en-US" dirty="0"/>
              <a:t> 1 uppercase alphabet, </a:t>
            </a:r>
            <a:r>
              <a:rPr lang="en-US" dirty="0" err="1"/>
              <a:t>atleast</a:t>
            </a:r>
            <a:r>
              <a:rPr lang="en-US" dirty="0"/>
              <a:t> one digit, </a:t>
            </a:r>
            <a:r>
              <a:rPr lang="en-US" dirty="0" err="1"/>
              <a:t>atleast</a:t>
            </a:r>
            <a:r>
              <a:rPr lang="en-US" dirty="0"/>
              <a:t> 1 special character except dot and </a:t>
            </a:r>
            <a:r>
              <a:rPr lang="en-US" dirty="0" err="1"/>
              <a:t>atleast</a:t>
            </a:r>
            <a:r>
              <a:rPr lang="en-US" dirty="0"/>
              <a:t> 8 characters long. And not the username itself.</a:t>
            </a:r>
          </a:p>
          <a:p>
            <a:r>
              <a:rPr lang="en-US" dirty="0"/>
              <a:t>medium password:  same as above but no digits and can be </a:t>
            </a:r>
            <a:r>
              <a:rPr lang="en-US" dirty="0" err="1"/>
              <a:t>atleast</a:t>
            </a:r>
            <a:r>
              <a:rPr lang="en-US" dirty="0"/>
              <a:t> 6 characters long</a:t>
            </a:r>
          </a:p>
          <a:p>
            <a:r>
              <a:rPr lang="en-US" dirty="0"/>
              <a:t>Weak password: </a:t>
            </a:r>
            <a:r>
              <a:rPr lang="en-US" b="0" i="0" dirty="0">
                <a:effectLst/>
                <a:latin typeface="gt-regular"/>
              </a:rPr>
              <a:t>If the password entered does not meet the strong or medium-level requirements, then it is deemed weak.</a:t>
            </a:r>
            <a:endParaRPr lang="en-US" dirty="0"/>
          </a:p>
        </p:txBody>
      </p:sp>
      <p:sp>
        <p:nvSpPr>
          <p:cNvPr id="4" name="Date Placeholder 3">
            <a:extLst>
              <a:ext uri="{FF2B5EF4-FFF2-40B4-BE49-F238E27FC236}">
                <a16:creationId xmlns:a16="http://schemas.microsoft.com/office/drawing/2014/main" id="{A627CB16-5CE7-87FD-FE9C-08610965A696}"/>
              </a:ext>
            </a:extLst>
          </p:cNvPr>
          <p:cNvSpPr>
            <a:spLocks noGrp="1"/>
          </p:cNvSpPr>
          <p:nvPr>
            <p:ph type="dt" sz="half" idx="10"/>
          </p:nvPr>
        </p:nvSpPr>
        <p:spPr/>
        <p:txBody>
          <a:bodyPr/>
          <a:lstStyle/>
          <a:p>
            <a:fld id="{3802A5B7-3EE6-4D91-A34E-137A5285A8FD}" type="datetime1">
              <a:rPr lang="en-US" smtClean="0"/>
              <a:t>8/13/2025</a:t>
            </a:fld>
            <a:endParaRPr lang="en-US"/>
          </a:p>
        </p:txBody>
      </p:sp>
    </p:spTree>
    <p:extLst>
      <p:ext uri="{BB962C8B-B14F-4D97-AF65-F5344CB8AC3E}">
        <p14:creationId xmlns:p14="http://schemas.microsoft.com/office/powerpoint/2010/main" val="3219631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3E43-9AF9-BB41-9DC8-A5BBA084A2B7}"/>
              </a:ext>
            </a:extLst>
          </p:cNvPr>
          <p:cNvSpPr>
            <a:spLocks noGrp="1"/>
          </p:cNvSpPr>
          <p:nvPr>
            <p:ph type="title"/>
          </p:nvPr>
        </p:nvSpPr>
        <p:spPr/>
        <p:txBody>
          <a:bodyPr>
            <a:normAutofit fontScale="90000"/>
          </a:bodyPr>
          <a:lstStyle/>
          <a:p>
            <a:r>
              <a:rPr lang="en-US" dirty="0"/>
              <a:t>How does </a:t>
            </a:r>
            <a:r>
              <a:rPr lang="en-US" dirty="0" err="1"/>
              <a:t>Javascript</a:t>
            </a:r>
            <a:r>
              <a:rPr lang="en-US" dirty="0"/>
              <a:t> understand HTML document ?</a:t>
            </a:r>
          </a:p>
        </p:txBody>
      </p:sp>
      <p:sp>
        <p:nvSpPr>
          <p:cNvPr id="3" name="Content Placeholder 2">
            <a:extLst>
              <a:ext uri="{FF2B5EF4-FFF2-40B4-BE49-F238E27FC236}">
                <a16:creationId xmlns:a16="http://schemas.microsoft.com/office/drawing/2014/main" id="{BBDB4E31-310F-DC20-AB27-2EAC3E183A49}"/>
              </a:ext>
            </a:extLst>
          </p:cNvPr>
          <p:cNvSpPr>
            <a:spLocks noGrp="1"/>
          </p:cNvSpPr>
          <p:nvPr>
            <p:ph idx="1"/>
          </p:nvPr>
        </p:nvSpPr>
        <p:spPr/>
        <p:txBody>
          <a:bodyPr/>
          <a:lstStyle/>
          <a:p>
            <a:r>
              <a:rPr lang="en-US" dirty="0"/>
              <a:t>When an HTML document is loaded in the browser – another representation of the same document is generated as shown:</a:t>
            </a:r>
          </a:p>
          <a:p>
            <a:r>
              <a:rPr lang="en-US" dirty="0" err="1"/>
              <a:t>Htmldoc</a:t>
            </a:r>
            <a:r>
              <a:rPr lang="en-US" dirty="0"/>
              <a:t>			JS view – DOM tree</a:t>
            </a:r>
          </a:p>
          <a:p>
            <a:endParaRPr lang="en-US" dirty="0"/>
          </a:p>
        </p:txBody>
      </p:sp>
      <p:sp>
        <p:nvSpPr>
          <p:cNvPr id="4" name="Date Placeholder 3">
            <a:extLst>
              <a:ext uri="{FF2B5EF4-FFF2-40B4-BE49-F238E27FC236}">
                <a16:creationId xmlns:a16="http://schemas.microsoft.com/office/drawing/2014/main" id="{F84E9D06-0BDF-03F5-537C-067AD5726AA0}"/>
              </a:ext>
            </a:extLst>
          </p:cNvPr>
          <p:cNvSpPr>
            <a:spLocks noGrp="1"/>
          </p:cNvSpPr>
          <p:nvPr>
            <p:ph type="dt" sz="half" idx="10"/>
          </p:nvPr>
        </p:nvSpPr>
        <p:spPr/>
        <p:txBody>
          <a:bodyPr/>
          <a:lstStyle/>
          <a:p>
            <a:fld id="{98FE3ADC-8EC2-4D74-A91B-B73DD407208F}" type="datetime1">
              <a:rPr lang="en-US" smtClean="0"/>
              <a:t>8/13/2025</a:t>
            </a:fld>
            <a:endParaRPr lang="en-US"/>
          </a:p>
        </p:txBody>
      </p:sp>
      <p:pic>
        <p:nvPicPr>
          <p:cNvPr id="8" name="Picture 7">
            <a:extLst>
              <a:ext uri="{FF2B5EF4-FFF2-40B4-BE49-F238E27FC236}">
                <a16:creationId xmlns:a16="http://schemas.microsoft.com/office/drawing/2014/main" id="{8D3490B0-833D-D6B5-916C-C17A8812E2C5}"/>
              </a:ext>
            </a:extLst>
          </p:cNvPr>
          <p:cNvPicPr>
            <a:picLocks noChangeAspect="1"/>
          </p:cNvPicPr>
          <p:nvPr/>
        </p:nvPicPr>
        <p:blipFill>
          <a:blip r:embed="rId2"/>
          <a:stretch>
            <a:fillRect/>
          </a:stretch>
        </p:blipFill>
        <p:spPr>
          <a:xfrm>
            <a:off x="1676400" y="3505200"/>
            <a:ext cx="6019800" cy="3124200"/>
          </a:xfrm>
          <a:prstGeom prst="rect">
            <a:avLst/>
          </a:prstGeom>
        </p:spPr>
      </p:pic>
    </p:spTree>
    <p:extLst>
      <p:ext uri="{BB962C8B-B14F-4D97-AF65-F5344CB8AC3E}">
        <p14:creationId xmlns:p14="http://schemas.microsoft.com/office/powerpoint/2010/main" val="7655299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5567-AA49-787F-6A5B-A8EE8EB9E9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B10A6D-9276-51C9-2A94-7A4A5FE1A277}"/>
              </a:ext>
            </a:extLst>
          </p:cNvPr>
          <p:cNvSpPr>
            <a:spLocks noGrp="1"/>
          </p:cNvSpPr>
          <p:nvPr>
            <p:ph idx="1"/>
          </p:nvPr>
        </p:nvSpPr>
        <p:spPr/>
        <p:txBody>
          <a:bodyPr>
            <a:normAutofit fontScale="70000" lnSpcReduction="20000"/>
          </a:bodyPr>
          <a:lstStyle/>
          <a:p>
            <a:pPr>
              <a:lnSpc>
                <a:spcPct val="120000"/>
              </a:lnSpc>
            </a:pPr>
            <a:r>
              <a:rPr lang="en-US" dirty="0"/>
              <a:t>HTML cannot be manipulated directly.</a:t>
            </a:r>
          </a:p>
          <a:p>
            <a:pPr>
              <a:lnSpc>
                <a:spcPct val="120000"/>
              </a:lnSpc>
            </a:pPr>
            <a:r>
              <a:rPr lang="en-US" dirty="0"/>
              <a:t>It can be done using DOM with the help of </a:t>
            </a:r>
            <a:r>
              <a:rPr lang="en-US" dirty="0" err="1"/>
              <a:t>Javascript</a:t>
            </a:r>
            <a:endParaRPr lang="en-US" dirty="0"/>
          </a:p>
          <a:p>
            <a:pPr algn="l">
              <a:lnSpc>
                <a:spcPct val="120000"/>
              </a:lnSpc>
            </a:pPr>
            <a:r>
              <a:rPr lang="en-US" b="0" i="0" dirty="0">
                <a:solidFill>
                  <a:srgbClr val="000000"/>
                </a:solidFill>
                <a:effectLst/>
                <a:latin typeface="Verdana" panose="020B0604030504040204" pitchFamily="34" charset="0"/>
              </a:rPr>
              <a:t>The HTML DOM is a standard </a:t>
            </a:r>
            <a:r>
              <a:rPr lang="en-US" b="1" i="0" dirty="0">
                <a:solidFill>
                  <a:srgbClr val="000000"/>
                </a:solidFill>
                <a:effectLst/>
                <a:latin typeface="Verdana" panose="020B0604030504040204" pitchFamily="34" charset="0"/>
              </a:rPr>
              <a:t>object</a:t>
            </a:r>
            <a:r>
              <a:rPr lang="en-US" b="0" i="0" dirty="0">
                <a:solidFill>
                  <a:srgbClr val="000000"/>
                </a:solidFill>
                <a:effectLst/>
                <a:latin typeface="Verdana" panose="020B0604030504040204" pitchFamily="34" charset="0"/>
              </a:rPr>
              <a:t> model and </a:t>
            </a:r>
            <a:r>
              <a:rPr lang="en-US" b="1" i="0" dirty="0">
                <a:solidFill>
                  <a:srgbClr val="000000"/>
                </a:solidFill>
                <a:effectLst/>
                <a:latin typeface="Verdana" panose="020B0604030504040204" pitchFamily="34" charset="0"/>
              </a:rPr>
              <a:t>programming interface</a:t>
            </a:r>
            <a:r>
              <a:rPr lang="en-US" b="0" i="0" dirty="0">
                <a:solidFill>
                  <a:srgbClr val="000000"/>
                </a:solidFill>
                <a:effectLst/>
                <a:latin typeface="Verdana" panose="020B0604030504040204" pitchFamily="34" charset="0"/>
              </a:rPr>
              <a:t> for HTML. </a:t>
            </a:r>
          </a:p>
          <a:p>
            <a:pPr marL="457200" lvl="1" indent="0">
              <a:lnSpc>
                <a:spcPct val="120000"/>
              </a:lnSpc>
              <a:buNone/>
            </a:pPr>
            <a:r>
              <a:rPr lang="en-US" b="0" i="0" dirty="0">
                <a:solidFill>
                  <a:srgbClr val="000000"/>
                </a:solidFill>
                <a:effectLst/>
                <a:latin typeface="Verdana" panose="020B0604030504040204" pitchFamily="34" charset="0"/>
              </a:rPr>
              <a:t>It defines:</a:t>
            </a:r>
          </a:p>
          <a:p>
            <a:pPr lvl="1">
              <a:lnSpc>
                <a:spcPct val="120000"/>
              </a:lnSpc>
            </a:pPr>
            <a:r>
              <a:rPr lang="en-US" b="0" i="0" dirty="0">
                <a:solidFill>
                  <a:srgbClr val="000000"/>
                </a:solidFill>
                <a:effectLst/>
                <a:latin typeface="Verdana" panose="020B0604030504040204" pitchFamily="34" charset="0"/>
              </a:rPr>
              <a:t>The HTML elements as </a:t>
            </a:r>
            <a:r>
              <a:rPr lang="en-US" b="1" i="0" dirty="0">
                <a:solidFill>
                  <a:srgbClr val="000000"/>
                </a:solidFill>
                <a:effectLst/>
                <a:latin typeface="Verdana" panose="020B0604030504040204" pitchFamily="34" charset="0"/>
              </a:rPr>
              <a:t>objects</a:t>
            </a:r>
            <a:endParaRPr lang="en-US" b="0" i="0" dirty="0">
              <a:solidFill>
                <a:srgbClr val="000000"/>
              </a:solidFill>
              <a:effectLst/>
              <a:latin typeface="Verdana" panose="020B0604030504040204" pitchFamily="34" charset="0"/>
            </a:endParaRPr>
          </a:p>
          <a:p>
            <a:pPr lvl="1">
              <a:lnSpc>
                <a:spcPct val="120000"/>
              </a:lnSpc>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properties</a:t>
            </a:r>
            <a:r>
              <a:rPr lang="en-US" b="0" i="0" dirty="0">
                <a:solidFill>
                  <a:srgbClr val="000000"/>
                </a:solidFill>
                <a:effectLst/>
                <a:latin typeface="Verdana" panose="020B0604030504040204" pitchFamily="34" charset="0"/>
              </a:rPr>
              <a:t> of all HTML elements</a:t>
            </a:r>
          </a:p>
          <a:p>
            <a:pPr lvl="1">
              <a:lnSpc>
                <a:spcPct val="120000"/>
              </a:lnSpc>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methods</a:t>
            </a:r>
            <a:r>
              <a:rPr lang="en-US" b="0" i="0" dirty="0">
                <a:solidFill>
                  <a:srgbClr val="000000"/>
                </a:solidFill>
                <a:effectLst/>
                <a:latin typeface="Verdana" panose="020B0604030504040204" pitchFamily="34" charset="0"/>
              </a:rPr>
              <a:t> to access all HTML elements</a:t>
            </a:r>
          </a:p>
          <a:p>
            <a:pPr lvl="1">
              <a:lnSpc>
                <a:spcPct val="120000"/>
              </a:lnSpc>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events</a:t>
            </a:r>
            <a:r>
              <a:rPr lang="en-US" b="0" i="0" dirty="0">
                <a:solidFill>
                  <a:srgbClr val="000000"/>
                </a:solidFill>
                <a:effectLst/>
                <a:latin typeface="Verdana" panose="020B0604030504040204" pitchFamily="34" charset="0"/>
              </a:rPr>
              <a:t> for all HTML elements</a:t>
            </a:r>
          </a:p>
          <a:p>
            <a:pPr lvl="1">
              <a:lnSpc>
                <a:spcPct val="120000"/>
              </a:lnSpc>
            </a:pPr>
            <a:r>
              <a:rPr lang="en-US" b="0" i="0" dirty="0">
                <a:solidFill>
                  <a:srgbClr val="000000"/>
                </a:solidFill>
                <a:effectLst/>
                <a:latin typeface="Verdana" panose="020B0604030504040204" pitchFamily="34" charset="0"/>
              </a:rPr>
              <a:t>In other words:</a:t>
            </a:r>
            <a:r>
              <a:rPr lang="en-US" b="1" i="0" dirty="0">
                <a:solidFill>
                  <a:srgbClr val="000000"/>
                </a:solidFill>
                <a:effectLst/>
                <a:latin typeface="Verdana" panose="020B0604030504040204" pitchFamily="34" charset="0"/>
              </a:rPr>
              <a:t> The HTML DOM is a standard for how to get, change, add, or delete HTML elements.</a:t>
            </a:r>
            <a:endParaRPr lang="en-US" b="0" i="0" dirty="0">
              <a:solidFill>
                <a:srgbClr val="000000"/>
              </a:solidFill>
              <a:effectLst/>
              <a:latin typeface="Verdana" panose="020B0604030504040204" pitchFamily="34" charset="0"/>
            </a:endParaRPr>
          </a:p>
          <a:p>
            <a:pPr marL="457200" lvl="1" indent="0">
              <a:buNone/>
            </a:pPr>
            <a:br>
              <a:rPr lang="en-US" dirty="0"/>
            </a:br>
            <a:endParaRPr lang="en-US" dirty="0"/>
          </a:p>
        </p:txBody>
      </p:sp>
      <p:sp>
        <p:nvSpPr>
          <p:cNvPr id="4" name="Date Placeholder 3">
            <a:extLst>
              <a:ext uri="{FF2B5EF4-FFF2-40B4-BE49-F238E27FC236}">
                <a16:creationId xmlns:a16="http://schemas.microsoft.com/office/drawing/2014/main" id="{000B560C-9328-BB2E-F464-05CC8C15AA0D}"/>
              </a:ext>
            </a:extLst>
          </p:cNvPr>
          <p:cNvSpPr>
            <a:spLocks noGrp="1"/>
          </p:cNvSpPr>
          <p:nvPr>
            <p:ph type="dt" sz="half" idx="10"/>
          </p:nvPr>
        </p:nvSpPr>
        <p:spPr/>
        <p:txBody>
          <a:bodyPr/>
          <a:lstStyle/>
          <a:p>
            <a:fld id="{3F43F6F3-E985-4D14-B280-9766D3804E08}" type="datetime1">
              <a:rPr lang="en-US" smtClean="0"/>
              <a:t>8/13/2025</a:t>
            </a:fld>
            <a:endParaRPr lang="en-US"/>
          </a:p>
        </p:txBody>
      </p:sp>
    </p:spTree>
    <p:extLst>
      <p:ext uri="{BB962C8B-B14F-4D97-AF65-F5344CB8AC3E}">
        <p14:creationId xmlns:p14="http://schemas.microsoft.com/office/powerpoint/2010/main" val="147405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8EC3-4C43-4F13-778A-E730D9A153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85A7A-EC9D-5B5A-96DE-D1AC92409F28}"/>
              </a:ext>
            </a:extLst>
          </p:cNvPr>
          <p:cNvSpPr>
            <a:spLocks noGrp="1"/>
          </p:cNvSpPr>
          <p:nvPr>
            <p:ph idx="1"/>
          </p:nvPr>
        </p:nvSpPr>
        <p:spPr/>
        <p:txBody>
          <a:bodyPr/>
          <a:lstStyle/>
          <a:p>
            <a:r>
              <a:rPr lang="en-US" dirty="0"/>
              <a:t>Redeclaring a variable using the </a:t>
            </a:r>
            <a:r>
              <a:rPr lang="en-US" dirty="0">
                <a:solidFill>
                  <a:srgbClr val="FF0000"/>
                </a:solidFill>
              </a:rPr>
              <a:t>let</a:t>
            </a:r>
            <a:r>
              <a:rPr lang="en-US" dirty="0"/>
              <a:t> keyword can solve this problem.</a:t>
            </a:r>
          </a:p>
          <a:p>
            <a:endParaRPr lang="en-US" dirty="0"/>
          </a:p>
          <a:p>
            <a:r>
              <a:rPr lang="en-US" dirty="0"/>
              <a:t>Redeclaring a variable inside a block will not redeclare the variable outside the block:</a:t>
            </a:r>
          </a:p>
          <a:p>
            <a:r>
              <a:rPr lang="en-US" dirty="0"/>
              <a:t>Block scoped</a:t>
            </a:r>
          </a:p>
          <a:p>
            <a:r>
              <a:rPr lang="en-US" dirty="0"/>
              <a:t>Variables defined with </a:t>
            </a:r>
            <a:r>
              <a:rPr lang="en-US" dirty="0">
                <a:solidFill>
                  <a:srgbClr val="FF0000"/>
                </a:solidFill>
              </a:rPr>
              <a:t>let </a:t>
            </a:r>
            <a:r>
              <a:rPr lang="en-US" dirty="0"/>
              <a:t>can not be redeclared.</a:t>
            </a:r>
          </a:p>
        </p:txBody>
      </p:sp>
      <p:sp>
        <p:nvSpPr>
          <p:cNvPr id="4" name="Date Placeholder 3">
            <a:extLst>
              <a:ext uri="{FF2B5EF4-FFF2-40B4-BE49-F238E27FC236}">
                <a16:creationId xmlns:a16="http://schemas.microsoft.com/office/drawing/2014/main" id="{A2CE6A62-4215-4759-B8A2-EBA2E793318C}"/>
              </a:ext>
            </a:extLst>
          </p:cNvPr>
          <p:cNvSpPr>
            <a:spLocks noGrp="1"/>
          </p:cNvSpPr>
          <p:nvPr>
            <p:ph type="dt" sz="half" idx="10"/>
          </p:nvPr>
        </p:nvSpPr>
        <p:spPr/>
        <p:txBody>
          <a:bodyPr/>
          <a:lstStyle/>
          <a:p>
            <a:fld id="{1E56F8E0-0528-4F01-A2FA-19838FC9D76F}" type="datetime1">
              <a:rPr lang="en-US" smtClean="0"/>
              <a:t>8/13/2025</a:t>
            </a:fld>
            <a:endParaRPr lang="en-US"/>
          </a:p>
        </p:txBody>
      </p:sp>
    </p:spTree>
    <p:extLst>
      <p:ext uri="{BB962C8B-B14F-4D97-AF65-F5344CB8AC3E}">
        <p14:creationId xmlns:p14="http://schemas.microsoft.com/office/powerpoint/2010/main" val="26344997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D3CD3-A7B0-E2FA-1D9B-E646FCE7E659}"/>
              </a:ext>
            </a:extLst>
          </p:cNvPr>
          <p:cNvSpPr>
            <a:spLocks noGrp="1"/>
          </p:cNvSpPr>
          <p:nvPr>
            <p:ph type="title"/>
          </p:nvPr>
        </p:nvSpPr>
        <p:spPr>
          <a:xfrm>
            <a:off x="473202" y="639520"/>
            <a:ext cx="2571750" cy="1719072"/>
          </a:xfrm>
        </p:spPr>
        <p:txBody>
          <a:bodyPr anchor="b">
            <a:normAutofit/>
          </a:bodyPr>
          <a:lstStyle/>
          <a:p>
            <a:r>
              <a:rPr lang="en-US" sz="2600"/>
              <a:t>DOM Manipulations</a:t>
            </a: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E7BB77-1ADE-C555-4033-C5008A1A1133}"/>
              </a:ext>
            </a:extLst>
          </p:cNvPr>
          <p:cNvSpPr>
            <a:spLocks noGrp="1"/>
          </p:cNvSpPr>
          <p:nvPr>
            <p:ph idx="1"/>
          </p:nvPr>
        </p:nvSpPr>
        <p:spPr>
          <a:xfrm>
            <a:off x="473202" y="2807208"/>
            <a:ext cx="2571750" cy="3410712"/>
          </a:xfrm>
        </p:spPr>
        <p:txBody>
          <a:bodyPr anchor="t">
            <a:normAutofit/>
          </a:bodyPr>
          <a:lstStyle/>
          <a:p>
            <a:r>
              <a:rPr lang="en-US" sz="1900"/>
              <a:t>Javascript see DOM as nodes</a:t>
            </a:r>
          </a:p>
          <a:p>
            <a:pPr lvl="1"/>
            <a:r>
              <a:rPr lang="en-US" sz="1900"/>
              <a:t>Element Node   for e.g. head</a:t>
            </a:r>
          </a:p>
          <a:p>
            <a:pPr lvl="1"/>
            <a:r>
              <a:rPr lang="en-US" sz="1900"/>
              <a:t>Attribute Node  for e.g. id</a:t>
            </a:r>
          </a:p>
          <a:p>
            <a:pPr lvl="1"/>
            <a:r>
              <a:rPr lang="en-US" sz="1900"/>
              <a:t>Text Node for e.g. My title</a:t>
            </a:r>
          </a:p>
          <a:p>
            <a:pPr lvl="1"/>
            <a:endParaRPr lang="en-US" sz="1900"/>
          </a:p>
        </p:txBody>
      </p:sp>
      <p:pic>
        <p:nvPicPr>
          <p:cNvPr id="5" name="Picture 4">
            <a:extLst>
              <a:ext uri="{FF2B5EF4-FFF2-40B4-BE49-F238E27FC236}">
                <a16:creationId xmlns:a16="http://schemas.microsoft.com/office/drawing/2014/main" id="{9DF2EA8D-64F8-C935-D47B-08B7892D4470}"/>
              </a:ext>
            </a:extLst>
          </p:cNvPr>
          <p:cNvPicPr>
            <a:picLocks noChangeAspect="1"/>
          </p:cNvPicPr>
          <p:nvPr/>
        </p:nvPicPr>
        <p:blipFill rotWithShape="1">
          <a:blip r:embed="rId2"/>
          <a:srcRect l="3677" r="55136"/>
          <a:stretch/>
        </p:blipFill>
        <p:spPr>
          <a:xfrm>
            <a:off x="3981585" y="640080"/>
            <a:ext cx="4196064" cy="5577840"/>
          </a:xfrm>
          <a:prstGeom prst="rect">
            <a:avLst/>
          </a:prstGeom>
        </p:spPr>
      </p:pic>
      <p:sp>
        <p:nvSpPr>
          <p:cNvPr id="4" name="Date Placeholder 3">
            <a:extLst>
              <a:ext uri="{FF2B5EF4-FFF2-40B4-BE49-F238E27FC236}">
                <a16:creationId xmlns:a16="http://schemas.microsoft.com/office/drawing/2014/main" id="{9BA53AB1-9E86-AA5A-078A-6EDD6A1CE9F8}"/>
              </a:ext>
            </a:extLst>
          </p:cNvPr>
          <p:cNvSpPr>
            <a:spLocks noGrp="1"/>
          </p:cNvSpPr>
          <p:nvPr>
            <p:ph type="dt" sz="half" idx="10"/>
          </p:nvPr>
        </p:nvSpPr>
        <p:spPr>
          <a:xfrm>
            <a:off x="628650" y="6356350"/>
            <a:ext cx="2057400" cy="365125"/>
          </a:xfrm>
        </p:spPr>
        <p:txBody>
          <a:bodyPr>
            <a:normAutofit/>
          </a:bodyPr>
          <a:lstStyle/>
          <a:p>
            <a:pPr>
              <a:spcAft>
                <a:spcPts val="600"/>
              </a:spcAft>
            </a:pPr>
            <a:fld id="{28F8A909-6FB4-474B-9CDB-AAB70BC0620C}" type="datetime1">
              <a:rPr lang="en-US" smtClean="0"/>
              <a:pPr>
                <a:spcAft>
                  <a:spcPts val="600"/>
                </a:spcAft>
              </a:pPr>
              <a:t>8/13/2025</a:t>
            </a:fld>
            <a:endParaRPr lang="en-US"/>
          </a:p>
        </p:txBody>
      </p:sp>
    </p:spTree>
    <p:extLst>
      <p:ext uri="{BB962C8B-B14F-4D97-AF65-F5344CB8AC3E}">
        <p14:creationId xmlns:p14="http://schemas.microsoft.com/office/powerpoint/2010/main" val="24438813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940-17C5-BA27-34B9-53E4E194A49E}"/>
              </a:ext>
            </a:extLst>
          </p:cNvPr>
          <p:cNvSpPr>
            <a:spLocks noGrp="1"/>
          </p:cNvSpPr>
          <p:nvPr>
            <p:ph type="title"/>
          </p:nvPr>
        </p:nvSpPr>
        <p:spPr/>
        <p:txBody>
          <a:bodyPr/>
          <a:lstStyle/>
          <a:p>
            <a:r>
              <a:rPr lang="en-US" dirty="0"/>
              <a:t>Navigation between the nodes</a:t>
            </a:r>
          </a:p>
        </p:txBody>
      </p:sp>
      <p:sp>
        <p:nvSpPr>
          <p:cNvPr id="4" name="Date Placeholder 3">
            <a:extLst>
              <a:ext uri="{FF2B5EF4-FFF2-40B4-BE49-F238E27FC236}">
                <a16:creationId xmlns:a16="http://schemas.microsoft.com/office/drawing/2014/main" id="{BCA0F45E-9619-34EA-3ED2-ED8F4D6C9278}"/>
              </a:ext>
            </a:extLst>
          </p:cNvPr>
          <p:cNvSpPr>
            <a:spLocks noGrp="1"/>
          </p:cNvSpPr>
          <p:nvPr>
            <p:ph type="dt" sz="half" idx="10"/>
          </p:nvPr>
        </p:nvSpPr>
        <p:spPr/>
        <p:txBody>
          <a:bodyPr/>
          <a:lstStyle/>
          <a:p>
            <a:fld id="{86674D16-908D-452F-B24B-FCA7128037C5}" type="datetime1">
              <a:rPr lang="en-US" smtClean="0"/>
              <a:t>8/13/2025</a:t>
            </a:fld>
            <a:endParaRPr lang="en-US"/>
          </a:p>
        </p:txBody>
      </p:sp>
      <p:sp>
        <p:nvSpPr>
          <p:cNvPr id="6" name="Rectangle 2">
            <a:extLst>
              <a:ext uri="{FF2B5EF4-FFF2-40B4-BE49-F238E27FC236}">
                <a16:creationId xmlns:a16="http://schemas.microsoft.com/office/drawing/2014/main" id="{BE56F4FC-2D5A-4713-A207-08705A37FE9D}"/>
              </a:ext>
            </a:extLst>
          </p:cNvPr>
          <p:cNvSpPr>
            <a:spLocks noGrp="1" noChangeArrowheads="1"/>
          </p:cNvSpPr>
          <p:nvPr>
            <p:ph idx="1"/>
          </p:nvPr>
        </p:nvSpPr>
        <p:spPr bwMode="auto">
          <a:xfrm>
            <a:off x="762000" y="1676400"/>
            <a:ext cx="6838949"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latin typeface="Times New Roman" panose="02020603050405020304" pitchFamily="18" charset="0"/>
                <a:cs typeface="Times New Roman" panose="02020603050405020304" pitchFamily="18" charset="0"/>
              </a:rPr>
              <a:t>nodeValue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innerHTML</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latin typeface="Times New Roman" panose="02020603050405020304" pitchFamily="18" charset="0"/>
                <a:cs typeface="Times New Roman" panose="02020603050405020304" pitchFamily="18" charset="0"/>
              </a:rPr>
              <a:t>nodeName</a:t>
            </a:r>
            <a:r>
              <a:rPr lang="en-US" altLang="en-US" sz="24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rPr>
              <a:t>parentNode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rPr>
              <a:t>childNodes[</a:t>
            </a:r>
            <a:r>
              <a:rPr kumimoji="0" lang="en-US" altLang="en-US" sz="2400" b="0" i="1" u="none" strike="noStrike" cap="none" normalizeH="0" dirty="0" err="1">
                <a:ln>
                  <a:noFill/>
                </a:ln>
                <a:effectLst/>
                <a:latin typeface="Times New Roman" panose="02020603050405020304" pitchFamily="18" charset="0"/>
                <a:cs typeface="Times New Roman" panose="02020603050405020304" pitchFamily="18" charset="0"/>
              </a:rPr>
              <a:t>nodenumber</a:t>
            </a:r>
            <a:r>
              <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rPr>
              <a:t>firstChild – childNodes[0]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rPr>
              <a:t>lastChild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rPr>
              <a:t>nextSibling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rPr>
              <a:t>previousSibling</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err="1">
                <a:latin typeface="Times New Roman" panose="02020603050405020304" pitchFamily="18" charset="0"/>
                <a:cs typeface="Times New Roman" panose="02020603050405020304" pitchFamily="18" charset="0"/>
              </a:rPr>
              <a:t>Eg.</a:t>
            </a:r>
            <a:r>
              <a:rPr lang="en-US" altLang="en-US" sz="24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sz="1600" b="0" i="0" dirty="0" err="1">
                <a:solidFill>
                  <a:srgbClr val="000000"/>
                </a:solidFill>
                <a:effectLst/>
                <a:latin typeface="Consolas" panose="020B0609020204030204" pitchFamily="49" charset="0"/>
              </a:rPr>
              <a:t>document.getElementById</a:t>
            </a:r>
            <a:r>
              <a:rPr lang="en-US" sz="1600" b="0" i="0" dirty="0">
                <a:solidFill>
                  <a:srgbClr val="000000"/>
                </a:solidFill>
                <a:effectLst/>
                <a:latin typeface="Consolas" panose="020B0609020204030204" pitchFamily="49" charset="0"/>
              </a:rPr>
              <a:t>(</a:t>
            </a:r>
            <a:r>
              <a:rPr lang="en-US" sz="1600" b="0" i="0" dirty="0">
                <a:solidFill>
                  <a:srgbClr val="A52A2A"/>
                </a:solidFill>
                <a:effectLst/>
                <a:latin typeface="Consolas" panose="020B0609020204030204" pitchFamily="49" charset="0"/>
              </a:rPr>
              <a:t>“p1"</a:t>
            </a:r>
            <a:r>
              <a:rPr lang="en-US" sz="1600" b="0" i="0" dirty="0">
                <a:solidFill>
                  <a:srgbClr val="000000"/>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firstChild.nodeValue</a:t>
            </a:r>
            <a:r>
              <a:rPr lang="en-US" sz="1600" b="0" i="0" dirty="0">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lang="en-US" sz="1600" dirty="0" err="1">
                <a:solidFill>
                  <a:srgbClr val="000000"/>
                </a:solidFill>
                <a:latin typeface="Consolas" panose="020B0609020204030204" pitchFamily="49" charset="0"/>
              </a:rPr>
              <a:t>document.getElementById</a:t>
            </a:r>
            <a:r>
              <a:rPr lang="en-US" sz="1600" dirty="0">
                <a:solidFill>
                  <a:srgbClr val="000000"/>
                </a:solidFill>
                <a:latin typeface="Consolas" panose="020B0609020204030204" pitchFamily="49" charset="0"/>
              </a:rPr>
              <a:t>(“p1").</a:t>
            </a:r>
            <a:r>
              <a:rPr lang="en-US" sz="1600" dirty="0" err="1">
                <a:solidFill>
                  <a:srgbClr val="000000"/>
                </a:solidFill>
                <a:latin typeface="Consolas" panose="020B0609020204030204" pitchFamily="49" charset="0"/>
              </a:rPr>
              <a:t>firstChild.nodeName</a:t>
            </a:r>
            <a:r>
              <a:rPr lang="en-US" sz="1600" dirty="0">
                <a:solidFill>
                  <a:srgbClr val="000000"/>
                </a:solidFill>
                <a:latin typeface="Consolas" panose="020B0609020204030204" pitchFamily="49" charset="0"/>
              </a:rPr>
              <a:t>;</a:t>
            </a: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4344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D5B-A3F0-4634-F74F-7A7EFF182606}"/>
              </a:ext>
            </a:extLst>
          </p:cNvPr>
          <p:cNvSpPr>
            <a:spLocks noGrp="1"/>
          </p:cNvSpPr>
          <p:nvPr>
            <p:ph type="title"/>
          </p:nvPr>
        </p:nvSpPr>
        <p:spPr/>
        <p:txBody>
          <a:bodyPr/>
          <a:lstStyle/>
          <a:p>
            <a:r>
              <a:rPr lang="en-US" dirty="0" err="1"/>
              <a:t>Javascript</a:t>
            </a:r>
            <a:r>
              <a:rPr lang="en-US" dirty="0"/>
              <a:t> for dynamic html</a:t>
            </a:r>
          </a:p>
        </p:txBody>
      </p:sp>
      <p:sp>
        <p:nvSpPr>
          <p:cNvPr id="3" name="Content Placeholder 2">
            <a:extLst>
              <a:ext uri="{FF2B5EF4-FFF2-40B4-BE49-F238E27FC236}">
                <a16:creationId xmlns:a16="http://schemas.microsoft.com/office/drawing/2014/main" id="{4AD19A71-EE84-7838-EF9A-E2C9DD75BCD7}"/>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change all the HTML elements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change all the HTML attributes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change all the CSS styles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remove existing HTML elements and attributes</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add new HTML elements and attributes</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react to all existing HTML events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create new HTML events in the page</a:t>
            </a:r>
          </a:p>
          <a:p>
            <a:pPr marL="0" indent="0">
              <a:buNone/>
            </a:pPr>
            <a:br>
              <a:rPr lang="en-US" dirty="0"/>
            </a:br>
            <a:endParaRPr lang="en-US" dirty="0"/>
          </a:p>
        </p:txBody>
      </p:sp>
      <p:sp>
        <p:nvSpPr>
          <p:cNvPr id="4" name="Date Placeholder 3">
            <a:extLst>
              <a:ext uri="{FF2B5EF4-FFF2-40B4-BE49-F238E27FC236}">
                <a16:creationId xmlns:a16="http://schemas.microsoft.com/office/drawing/2014/main" id="{6273C6CD-31F5-96B1-276C-16B5EC396F09}"/>
              </a:ext>
            </a:extLst>
          </p:cNvPr>
          <p:cNvSpPr>
            <a:spLocks noGrp="1"/>
          </p:cNvSpPr>
          <p:nvPr>
            <p:ph type="dt" sz="half" idx="10"/>
          </p:nvPr>
        </p:nvSpPr>
        <p:spPr/>
        <p:txBody>
          <a:bodyPr/>
          <a:lstStyle/>
          <a:p>
            <a:fld id="{AE2712F8-C678-4556-A975-8ABBB6A6A03E}" type="datetime1">
              <a:rPr lang="en-US" smtClean="0"/>
              <a:t>8/13/2025</a:t>
            </a:fld>
            <a:endParaRPr lang="en-US"/>
          </a:p>
        </p:txBody>
      </p:sp>
    </p:spTree>
    <p:extLst>
      <p:ext uri="{BB962C8B-B14F-4D97-AF65-F5344CB8AC3E}">
        <p14:creationId xmlns:p14="http://schemas.microsoft.com/office/powerpoint/2010/main" val="35637017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64DD-6149-0575-B455-14196D7BFDD0}"/>
              </a:ext>
            </a:extLst>
          </p:cNvPr>
          <p:cNvSpPr>
            <a:spLocks noGrp="1"/>
          </p:cNvSpPr>
          <p:nvPr>
            <p:ph type="title"/>
          </p:nvPr>
        </p:nvSpPr>
        <p:spPr/>
        <p:txBody>
          <a:bodyPr/>
          <a:lstStyle/>
          <a:p>
            <a:r>
              <a:rPr lang="en-US" dirty="0"/>
              <a:t>Methods for manipulations</a:t>
            </a:r>
          </a:p>
        </p:txBody>
      </p:sp>
      <p:sp>
        <p:nvSpPr>
          <p:cNvPr id="3" name="Content Placeholder 2">
            <a:extLst>
              <a:ext uri="{FF2B5EF4-FFF2-40B4-BE49-F238E27FC236}">
                <a16:creationId xmlns:a16="http://schemas.microsoft.com/office/drawing/2014/main" id="{134A6B65-6DC4-D711-0269-AD34C0CAB3B5}"/>
              </a:ext>
            </a:extLst>
          </p:cNvPr>
          <p:cNvSpPr>
            <a:spLocks noGrp="1"/>
          </p:cNvSpPr>
          <p:nvPr>
            <p:ph idx="1"/>
          </p:nvPr>
        </p:nvSpPr>
        <p:spPr>
          <a:xfrm>
            <a:off x="0" y="1825625"/>
            <a:ext cx="9372600" cy="4351338"/>
          </a:xfrm>
        </p:spPr>
        <p:txBody>
          <a:bodyPr>
            <a:normAutofit lnSpcReduction="10000"/>
          </a:bodyPr>
          <a:lstStyle/>
          <a:p>
            <a:pPr marL="0" indent="0">
              <a:buNone/>
            </a:pP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document</a:t>
            </a:r>
            <a:r>
              <a:rPr lang="en-US" b="0" i="0" dirty="0">
                <a:solidFill>
                  <a:srgbClr val="000000"/>
                </a:solidFill>
                <a:effectLst/>
                <a:latin typeface="Verdana" panose="020B0604030504040204" pitchFamily="34" charset="0"/>
              </a:rPr>
              <a:t> object represents the web page.</a:t>
            </a:r>
            <a:endParaRPr lang="en-US"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Finding HTML Element by Id</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element=</a:t>
            </a:r>
            <a:r>
              <a:rPr lang="en-US" b="0" i="0" dirty="0" err="1">
                <a:solidFill>
                  <a:srgbClr val="FF0000"/>
                </a:solidFill>
                <a:effectLst/>
                <a:latin typeface="Consolas" panose="020B0609020204030204" pitchFamily="49" charset="0"/>
              </a:rPr>
              <a:t>document</a:t>
            </a:r>
            <a:r>
              <a:rPr lang="en-US" b="0" i="0" dirty="0" err="1">
                <a:solidFill>
                  <a:srgbClr val="000000"/>
                </a:solidFill>
                <a:effectLst/>
                <a:latin typeface="Consolas" panose="020B0609020204030204" pitchFamily="49" charset="0"/>
              </a:rPr>
              <a: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“id1"</a:t>
            </a:r>
            <a:r>
              <a:rPr lang="en-US" b="0" i="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Finding HTML Element by Tag Name</a:t>
            </a:r>
          </a:p>
          <a:p>
            <a:pPr lvl="1"/>
            <a:r>
              <a:rPr lang="fr-FR" b="0" i="0" dirty="0" err="1">
                <a:solidFill>
                  <a:srgbClr val="0000CD"/>
                </a:solidFill>
                <a:effectLst/>
                <a:latin typeface="Consolas" panose="020B0609020204030204" pitchFamily="49" charset="0"/>
              </a:rPr>
              <a:t>const</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element</a:t>
            </a:r>
            <a:r>
              <a:rPr lang="fr-FR" b="0" i="0" dirty="0">
                <a:solidFill>
                  <a:srgbClr val="000000"/>
                </a:solidFill>
                <a:effectLst/>
                <a:latin typeface="Consolas" panose="020B0609020204030204" pitchFamily="49" charset="0"/>
              </a:rPr>
              <a:t>=</a:t>
            </a:r>
            <a:r>
              <a:rPr lang="fr-FR" b="0" i="0" dirty="0" err="1">
                <a:solidFill>
                  <a:srgbClr val="FF0000"/>
                </a:solidFill>
                <a:effectLst/>
                <a:latin typeface="Consolas" panose="020B0609020204030204" pitchFamily="49" charset="0"/>
              </a:rPr>
              <a:t>document</a:t>
            </a:r>
            <a:r>
              <a:rPr lang="fr-FR" b="0" i="0" dirty="0" err="1">
                <a:solidFill>
                  <a:srgbClr val="000000"/>
                </a:solidFill>
                <a:effectLst/>
                <a:latin typeface="Consolas" panose="020B0609020204030204" pitchFamily="49" charset="0"/>
              </a:rPr>
              <a:t>.getElementsByTagName</a:t>
            </a:r>
            <a:r>
              <a:rPr lang="fr-FR" b="0" i="0" dirty="0">
                <a:solidFill>
                  <a:srgbClr val="000000"/>
                </a:solidFill>
                <a:effectLst/>
                <a:latin typeface="Consolas" panose="020B0609020204030204" pitchFamily="49" charset="0"/>
              </a:rPr>
              <a:t>(</a:t>
            </a:r>
            <a:r>
              <a:rPr lang="fr-FR" b="0" i="0" dirty="0">
                <a:solidFill>
                  <a:srgbClr val="A52A2A"/>
                </a:solidFill>
                <a:effectLst/>
                <a:latin typeface="Consolas" panose="020B0609020204030204" pitchFamily="49" charset="0"/>
              </a:rPr>
              <a:t>"p"</a:t>
            </a:r>
            <a:r>
              <a:rPr lang="fr-FR" b="0" i="0" dirty="0">
                <a:solidFill>
                  <a:srgbClr val="000000"/>
                </a:solidFill>
                <a:effectLst/>
                <a:latin typeface="Consolas" panose="020B0609020204030204" pitchFamily="49" charset="0"/>
              </a:rPr>
              <a:t>);</a:t>
            </a:r>
          </a:p>
          <a:p>
            <a:r>
              <a:rPr lang="en-US" b="0" i="0" dirty="0">
                <a:solidFill>
                  <a:srgbClr val="000000"/>
                </a:solidFill>
                <a:effectLst/>
                <a:latin typeface="Segoe UI" panose="020B0502040204020203" pitchFamily="34" charset="0"/>
              </a:rPr>
              <a:t>Finding HTML Elements by Class Name</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x=</a:t>
            </a:r>
            <a:r>
              <a:rPr lang="en-US" b="0" i="0" dirty="0" err="1">
                <a:solidFill>
                  <a:srgbClr val="FF0000"/>
                </a:solidFill>
                <a:effectLst/>
                <a:latin typeface="Consolas" panose="020B0609020204030204" pitchFamily="49" charset="0"/>
              </a:rPr>
              <a:t>document</a:t>
            </a:r>
            <a:r>
              <a:rPr lang="en-US" b="0" i="0" dirty="0" err="1">
                <a:solidFill>
                  <a:srgbClr val="000000"/>
                </a:solidFill>
                <a:effectLst/>
                <a:latin typeface="Consolas" panose="020B0609020204030204" pitchFamily="49" charset="0"/>
              </a:rPr>
              <a:t>.getElementsByClassName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"intro"</a:t>
            </a:r>
            <a:r>
              <a:rPr lang="en-US" b="0" i="0" dirty="0">
                <a:solidFill>
                  <a:srgbClr val="000000"/>
                </a:solidFill>
                <a:effectLst/>
                <a:latin typeface="Consolas" panose="020B0609020204030204" pitchFamily="49" charset="0"/>
              </a:rPr>
              <a:t>);</a:t>
            </a:r>
          </a:p>
          <a:p>
            <a:r>
              <a:rPr lang="en-US" b="0" i="0" dirty="0">
                <a:solidFill>
                  <a:srgbClr val="000000"/>
                </a:solidFill>
                <a:effectLst/>
                <a:latin typeface="Segoe UI" panose="020B0502040204020203" pitchFamily="34" charset="0"/>
              </a:rPr>
              <a:t>Finding HTML Elements by CSS Selectors</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x = </a:t>
            </a:r>
            <a:r>
              <a:rPr lang="en-US" b="0" i="0" dirty="0" err="1">
                <a:solidFill>
                  <a:srgbClr val="FF0000"/>
                </a:solidFill>
                <a:effectLst/>
                <a:latin typeface="Consolas" panose="020B0609020204030204" pitchFamily="49" charset="0"/>
              </a:rPr>
              <a:t>document</a:t>
            </a:r>
            <a:r>
              <a:rPr lang="en-US" b="0" i="0" dirty="0" err="1">
                <a:solidFill>
                  <a:srgbClr val="000000"/>
                </a:solidFill>
                <a:effectLst/>
                <a:latin typeface="Consolas" panose="020B0609020204030204" pitchFamily="49" charset="0"/>
              </a:rPr>
              <a:t>.querySelectorAll</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p.intro</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endParaRPr lang="en-US" dirty="0">
              <a:solidFill>
                <a:srgbClr val="000000"/>
              </a:solidFill>
              <a:latin typeface="Segoe UI" panose="020B0502040204020203" pitchFamily="34" charset="0"/>
            </a:endParaRPr>
          </a:p>
          <a:p>
            <a:pPr lvl="1"/>
            <a:r>
              <a:rPr lang="en-US" b="0" i="0" dirty="0">
                <a:solidFill>
                  <a:srgbClr val="000000"/>
                </a:solidFill>
                <a:effectLst/>
                <a:latin typeface="Segoe UI" panose="020B0502040204020203" pitchFamily="34" charset="0"/>
              </a:rPr>
              <a:t>returns a list of all &lt;p&gt; elements with class="intro</a:t>
            </a:r>
          </a:p>
          <a:p>
            <a:endParaRPr lang="en-US" b="0" i="0" dirty="0">
              <a:solidFill>
                <a:srgbClr val="000000"/>
              </a:solidFill>
              <a:effectLst/>
              <a:latin typeface="Segoe UI" panose="020B0502040204020203" pitchFamily="34" charset="0"/>
            </a:endParaRPr>
          </a:p>
          <a:p>
            <a:pPr lvl="1"/>
            <a:endParaRPr lang="en-US" dirty="0"/>
          </a:p>
        </p:txBody>
      </p:sp>
      <p:sp>
        <p:nvSpPr>
          <p:cNvPr id="4" name="Date Placeholder 3">
            <a:extLst>
              <a:ext uri="{FF2B5EF4-FFF2-40B4-BE49-F238E27FC236}">
                <a16:creationId xmlns:a16="http://schemas.microsoft.com/office/drawing/2014/main" id="{ACFC3136-70BB-5FCC-2148-106D72DF3718}"/>
              </a:ext>
            </a:extLst>
          </p:cNvPr>
          <p:cNvSpPr>
            <a:spLocks noGrp="1"/>
          </p:cNvSpPr>
          <p:nvPr>
            <p:ph type="dt" sz="half" idx="10"/>
          </p:nvPr>
        </p:nvSpPr>
        <p:spPr/>
        <p:txBody>
          <a:bodyPr/>
          <a:lstStyle/>
          <a:p>
            <a:fld id="{641220D3-5073-44F8-8FF3-09850FCB0E6B}" type="datetime1">
              <a:rPr lang="en-US" smtClean="0"/>
              <a:t>8/13/2025</a:t>
            </a:fld>
            <a:endParaRPr lang="en-US"/>
          </a:p>
        </p:txBody>
      </p:sp>
    </p:spTree>
    <p:extLst>
      <p:ext uri="{BB962C8B-B14F-4D97-AF65-F5344CB8AC3E}">
        <p14:creationId xmlns:p14="http://schemas.microsoft.com/office/powerpoint/2010/main" val="12122168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61C6-54F1-ED2A-8D62-A359E00BF3E7}"/>
              </a:ext>
            </a:extLst>
          </p:cNvPr>
          <p:cNvSpPr>
            <a:spLocks noGrp="1"/>
          </p:cNvSpPr>
          <p:nvPr>
            <p:ph type="title"/>
          </p:nvPr>
        </p:nvSpPr>
        <p:spPr/>
        <p:txBody>
          <a:bodyPr/>
          <a:lstStyle/>
          <a:p>
            <a:r>
              <a:rPr lang="en-US" dirty="0"/>
              <a:t>Changing attributes…</a:t>
            </a:r>
          </a:p>
        </p:txBody>
      </p:sp>
      <p:graphicFrame>
        <p:nvGraphicFramePr>
          <p:cNvPr id="5" name="Content Placeholder 4">
            <a:extLst>
              <a:ext uri="{FF2B5EF4-FFF2-40B4-BE49-F238E27FC236}">
                <a16:creationId xmlns:a16="http://schemas.microsoft.com/office/drawing/2014/main" id="{6A818A7D-44A0-3FDE-16E7-F7DCEFAFC484}"/>
              </a:ext>
            </a:extLst>
          </p:cNvPr>
          <p:cNvGraphicFramePr>
            <a:graphicFrameLocks noGrp="1"/>
          </p:cNvGraphicFramePr>
          <p:nvPr>
            <p:ph idx="1"/>
          </p:nvPr>
        </p:nvGraphicFramePr>
        <p:xfrm>
          <a:off x="693953" y="2263934"/>
          <a:ext cx="7756094" cy="3474720"/>
        </p:xfrm>
        <a:graphic>
          <a:graphicData uri="http://schemas.openxmlformats.org/drawingml/2006/table">
            <a:tbl>
              <a:tblPr/>
              <a:tblGrid>
                <a:gridCol w="3874961">
                  <a:extLst>
                    <a:ext uri="{9D8B030D-6E8A-4147-A177-3AD203B41FA5}">
                      <a16:colId xmlns:a16="http://schemas.microsoft.com/office/drawing/2014/main" val="2017411086"/>
                    </a:ext>
                  </a:extLst>
                </a:gridCol>
                <a:gridCol w="3881133">
                  <a:extLst>
                    <a:ext uri="{9D8B030D-6E8A-4147-A177-3AD203B41FA5}">
                      <a16:colId xmlns:a16="http://schemas.microsoft.com/office/drawing/2014/main" val="3664348206"/>
                    </a:ext>
                  </a:extLst>
                </a:gridCol>
              </a:tblGrid>
              <a:tr h="0">
                <a:tc>
                  <a:txBody>
                    <a:bodyPr/>
                    <a:lstStyle/>
                    <a:p>
                      <a:pPr algn="l" fontAlgn="t"/>
                      <a:r>
                        <a:rPr lang="en-US">
                          <a:effectLst/>
                        </a:rPr>
                        <a:t>Property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8787097"/>
                  </a:ext>
                </a:extLst>
              </a:tr>
              <a:tr h="0">
                <a:tc>
                  <a:txBody>
                    <a:bodyPr/>
                    <a:lstStyle/>
                    <a:p>
                      <a:pPr algn="l" fontAlgn="t"/>
                      <a:r>
                        <a:rPr lang="en-US" i="1">
                          <a:effectLst/>
                        </a:rPr>
                        <a:t>element</a:t>
                      </a:r>
                      <a:r>
                        <a:rPr lang="en-US">
                          <a:effectLst/>
                        </a:rPr>
                        <a:t>.innerHTML =  </a:t>
                      </a:r>
                      <a:r>
                        <a:rPr lang="en-US" i="1">
                          <a:effectLst/>
                        </a:rPr>
                        <a:t>new html content</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Change the inner HTML of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35111942"/>
                  </a:ext>
                </a:extLst>
              </a:tr>
              <a:tr h="0">
                <a:tc>
                  <a:txBody>
                    <a:bodyPr/>
                    <a:lstStyle/>
                    <a:p>
                      <a:pPr algn="l" fontAlgn="t"/>
                      <a:r>
                        <a:rPr lang="en-US" i="1">
                          <a:effectLst/>
                        </a:rPr>
                        <a:t>element</a:t>
                      </a:r>
                      <a:r>
                        <a:rPr lang="en-US">
                          <a:effectLst/>
                        </a:rPr>
                        <a:t>.</a:t>
                      </a:r>
                      <a:r>
                        <a:rPr lang="en-US" i="1">
                          <a:effectLst/>
                        </a:rPr>
                        <a:t>attribute = new value</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 the attribute value of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5396925"/>
                  </a:ext>
                </a:extLst>
              </a:tr>
              <a:tr h="0">
                <a:tc>
                  <a:txBody>
                    <a:bodyPr/>
                    <a:lstStyle/>
                    <a:p>
                      <a:pPr algn="l" fontAlgn="t"/>
                      <a:r>
                        <a:rPr lang="en-US" i="1">
                          <a:effectLst/>
                        </a:rPr>
                        <a:t>element</a:t>
                      </a:r>
                      <a:r>
                        <a:rPr lang="en-US">
                          <a:effectLst/>
                        </a:rPr>
                        <a:t>.style.</a:t>
                      </a:r>
                      <a:r>
                        <a:rPr lang="en-US" i="1">
                          <a:effectLst/>
                        </a:rPr>
                        <a:t>property = new style</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Change the style of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57780829"/>
                  </a:ext>
                </a:extLst>
              </a:tr>
              <a:tr h="0">
                <a:tc>
                  <a:txBody>
                    <a:bodyPr/>
                    <a:lstStyle/>
                    <a:p>
                      <a:pPr algn="l" fontAlgn="t"/>
                      <a:r>
                        <a:rPr lang="en-US">
                          <a:effectLst/>
                        </a:rPr>
                        <a:t>Method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92072910"/>
                  </a:ext>
                </a:extLst>
              </a:tr>
              <a:tr h="0">
                <a:tc>
                  <a:txBody>
                    <a:bodyPr/>
                    <a:lstStyle/>
                    <a:p>
                      <a:pPr algn="l" fontAlgn="t"/>
                      <a:r>
                        <a:rPr lang="en-US" i="1">
                          <a:effectLst/>
                        </a:rPr>
                        <a:t>element</a:t>
                      </a:r>
                      <a:r>
                        <a:rPr lang="en-US">
                          <a:effectLst/>
                        </a:rPr>
                        <a:t>.setAttribute</a:t>
                      </a:r>
                      <a:r>
                        <a:rPr lang="en-US" i="1">
                          <a:effectLst/>
                        </a:rPr>
                        <a:t>(attribute, value)</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Change the attribute value of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703662768"/>
                  </a:ext>
                </a:extLst>
              </a:tr>
            </a:tbl>
          </a:graphicData>
        </a:graphic>
      </p:graphicFrame>
      <p:sp>
        <p:nvSpPr>
          <p:cNvPr id="4" name="Date Placeholder 3">
            <a:extLst>
              <a:ext uri="{FF2B5EF4-FFF2-40B4-BE49-F238E27FC236}">
                <a16:creationId xmlns:a16="http://schemas.microsoft.com/office/drawing/2014/main" id="{AC16B77D-C432-6F62-218C-B3D483F885B5}"/>
              </a:ext>
            </a:extLst>
          </p:cNvPr>
          <p:cNvSpPr>
            <a:spLocks noGrp="1"/>
          </p:cNvSpPr>
          <p:nvPr>
            <p:ph type="dt" sz="half" idx="10"/>
          </p:nvPr>
        </p:nvSpPr>
        <p:spPr/>
        <p:txBody>
          <a:bodyPr/>
          <a:lstStyle/>
          <a:p>
            <a:fld id="{3E2DE71A-2625-49AB-9146-05808146BC69}" type="datetime1">
              <a:rPr lang="en-US" smtClean="0"/>
              <a:t>8/13/2025</a:t>
            </a:fld>
            <a:endParaRPr lang="en-US"/>
          </a:p>
        </p:txBody>
      </p:sp>
    </p:spTree>
    <p:extLst>
      <p:ext uri="{BB962C8B-B14F-4D97-AF65-F5344CB8AC3E}">
        <p14:creationId xmlns:p14="http://schemas.microsoft.com/office/powerpoint/2010/main" val="3186319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B7B9-0C7E-B34D-39EB-EAD49F3B2FD8}"/>
              </a:ext>
            </a:extLst>
          </p:cNvPr>
          <p:cNvSpPr>
            <a:spLocks noGrp="1"/>
          </p:cNvSpPr>
          <p:nvPr>
            <p:ph type="title"/>
          </p:nvPr>
        </p:nvSpPr>
        <p:spPr/>
        <p:txBody>
          <a:bodyPr/>
          <a:lstStyle/>
          <a:p>
            <a:r>
              <a:rPr lang="en-US" dirty="0"/>
              <a:t>Element Manipulation</a:t>
            </a:r>
          </a:p>
        </p:txBody>
      </p:sp>
      <p:graphicFrame>
        <p:nvGraphicFramePr>
          <p:cNvPr id="5" name="Content Placeholder 4">
            <a:extLst>
              <a:ext uri="{FF2B5EF4-FFF2-40B4-BE49-F238E27FC236}">
                <a16:creationId xmlns:a16="http://schemas.microsoft.com/office/drawing/2014/main" id="{903182FF-28B0-A8D8-0ABB-7227C8CADD86}"/>
              </a:ext>
            </a:extLst>
          </p:cNvPr>
          <p:cNvGraphicFramePr>
            <a:graphicFrameLocks noGrp="1"/>
          </p:cNvGraphicFramePr>
          <p:nvPr>
            <p:ph idx="1"/>
            <p:extLst>
              <p:ext uri="{D42A27DB-BD31-4B8C-83A1-F6EECF244321}">
                <p14:modId xmlns:p14="http://schemas.microsoft.com/office/powerpoint/2010/main" val="880302298"/>
              </p:ext>
            </p:extLst>
          </p:nvPr>
        </p:nvGraphicFramePr>
        <p:xfrm>
          <a:off x="312952" y="2743200"/>
          <a:ext cx="8831048" cy="2324895"/>
        </p:xfrm>
        <a:graphic>
          <a:graphicData uri="http://schemas.openxmlformats.org/drawingml/2006/table">
            <a:tbl>
              <a:tblPr/>
              <a:tblGrid>
                <a:gridCol w="4415524">
                  <a:extLst>
                    <a:ext uri="{9D8B030D-6E8A-4147-A177-3AD203B41FA5}">
                      <a16:colId xmlns:a16="http://schemas.microsoft.com/office/drawing/2014/main" val="4181613026"/>
                    </a:ext>
                  </a:extLst>
                </a:gridCol>
                <a:gridCol w="4415524">
                  <a:extLst>
                    <a:ext uri="{9D8B030D-6E8A-4147-A177-3AD203B41FA5}">
                      <a16:colId xmlns:a16="http://schemas.microsoft.com/office/drawing/2014/main" val="254565887"/>
                    </a:ext>
                  </a:extLst>
                </a:gridCol>
              </a:tblGrid>
              <a:tr h="464979">
                <a:tc>
                  <a:txBody>
                    <a:bodyPr/>
                    <a:lstStyle/>
                    <a:p>
                      <a:pPr algn="l" fontAlgn="t"/>
                      <a:r>
                        <a:rPr lang="en-US">
                          <a:effectLst/>
                        </a:rPr>
                        <a:t>document.createElement(</a:t>
                      </a:r>
                      <a:r>
                        <a:rPr lang="en-US" i="1">
                          <a:effectLst/>
                        </a:rPr>
                        <a:t>element</a:t>
                      </a:r>
                      <a:r>
                        <a:rPr lang="en-US">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Create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44668824"/>
                  </a:ext>
                </a:extLst>
              </a:tr>
              <a:tr h="464979">
                <a:tc>
                  <a:txBody>
                    <a:bodyPr/>
                    <a:lstStyle/>
                    <a:p>
                      <a:pPr algn="l" fontAlgn="t"/>
                      <a:r>
                        <a:rPr lang="en-US">
                          <a:effectLst/>
                        </a:rPr>
                        <a:t>document.removeChild(</a:t>
                      </a:r>
                      <a:r>
                        <a:rPr lang="en-US" i="1">
                          <a:effectLst/>
                        </a:rPr>
                        <a:t>element</a:t>
                      </a:r>
                      <a:r>
                        <a:rPr lang="en-US">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Remove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03085735"/>
                  </a:ext>
                </a:extLst>
              </a:tr>
              <a:tr h="464979">
                <a:tc>
                  <a:txBody>
                    <a:bodyPr/>
                    <a:lstStyle/>
                    <a:p>
                      <a:pPr algn="l" fontAlgn="t"/>
                      <a:r>
                        <a:rPr lang="en-US">
                          <a:effectLst/>
                        </a:rPr>
                        <a:t>document.appendChild(</a:t>
                      </a:r>
                      <a:r>
                        <a:rPr lang="en-US" i="1">
                          <a:effectLst/>
                        </a:rPr>
                        <a:t>element</a:t>
                      </a:r>
                      <a:r>
                        <a:rPr lang="en-US">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Add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90309611"/>
                  </a:ext>
                </a:extLst>
              </a:tr>
              <a:tr h="464979">
                <a:tc>
                  <a:txBody>
                    <a:bodyPr/>
                    <a:lstStyle/>
                    <a:p>
                      <a:pPr algn="l" fontAlgn="t"/>
                      <a:r>
                        <a:rPr lang="en-US">
                          <a:effectLst/>
                        </a:rPr>
                        <a:t>document.replaceChild(</a:t>
                      </a:r>
                      <a:r>
                        <a:rPr lang="en-US" i="1">
                          <a:effectLst/>
                        </a:rPr>
                        <a:t>new, old</a:t>
                      </a:r>
                      <a:r>
                        <a:rPr lang="en-US">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Replace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55298617"/>
                  </a:ext>
                </a:extLst>
              </a:tr>
              <a:tr h="464979">
                <a:tc>
                  <a:txBody>
                    <a:bodyPr/>
                    <a:lstStyle/>
                    <a:p>
                      <a:pPr algn="l" fontAlgn="t"/>
                      <a:r>
                        <a:rPr lang="en-US">
                          <a:effectLst/>
                        </a:rPr>
                        <a:t>document.write(</a:t>
                      </a:r>
                      <a:r>
                        <a:rPr lang="en-US" i="1">
                          <a:effectLst/>
                        </a:rPr>
                        <a:t>text</a:t>
                      </a:r>
                      <a:r>
                        <a:rPr lang="en-US">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Write into the HTML output stream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904744575"/>
                  </a:ext>
                </a:extLst>
              </a:tr>
            </a:tbl>
          </a:graphicData>
        </a:graphic>
      </p:graphicFrame>
      <p:sp>
        <p:nvSpPr>
          <p:cNvPr id="4" name="Date Placeholder 3">
            <a:extLst>
              <a:ext uri="{FF2B5EF4-FFF2-40B4-BE49-F238E27FC236}">
                <a16:creationId xmlns:a16="http://schemas.microsoft.com/office/drawing/2014/main" id="{7C5452BB-587E-6EF4-72D7-ED3B6070F5E5}"/>
              </a:ext>
            </a:extLst>
          </p:cNvPr>
          <p:cNvSpPr>
            <a:spLocks noGrp="1"/>
          </p:cNvSpPr>
          <p:nvPr>
            <p:ph type="dt" sz="half" idx="10"/>
          </p:nvPr>
        </p:nvSpPr>
        <p:spPr/>
        <p:txBody>
          <a:bodyPr/>
          <a:lstStyle/>
          <a:p>
            <a:fld id="{BBC8FA5B-3656-4213-BC7C-A50B212A349A}" type="datetime1">
              <a:rPr lang="en-US" smtClean="0"/>
              <a:t>8/13/2025</a:t>
            </a:fld>
            <a:endParaRPr lang="en-US"/>
          </a:p>
        </p:txBody>
      </p:sp>
      <p:sp>
        <p:nvSpPr>
          <p:cNvPr id="6" name="Rectangle 1">
            <a:extLst>
              <a:ext uri="{FF2B5EF4-FFF2-40B4-BE49-F238E27FC236}">
                <a16:creationId xmlns:a16="http://schemas.microsoft.com/office/drawing/2014/main" id="{1D65C1BE-63AD-9DB6-9FCC-B7B215F996DC}"/>
              </a:ext>
            </a:extLst>
          </p:cNvPr>
          <p:cNvSpPr>
            <a:spLocks noChangeArrowheads="1"/>
          </p:cNvSpPr>
          <p:nvPr/>
        </p:nvSpPr>
        <p:spPr bwMode="auto">
          <a:xfrm>
            <a:off x="693738" y="301148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126960" rIns="-76176" bIns="12696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583435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436C-59B1-76F5-428E-C0FAA21839F4}"/>
              </a:ext>
            </a:extLst>
          </p:cNvPr>
          <p:cNvSpPr>
            <a:spLocks noGrp="1"/>
          </p:cNvSpPr>
          <p:nvPr>
            <p:ph type="title"/>
          </p:nvPr>
        </p:nvSpPr>
        <p:spPr/>
        <p:txBody>
          <a:bodyPr/>
          <a:lstStyle/>
          <a:p>
            <a:r>
              <a:rPr lang="en-US" b="0" i="0" dirty="0">
                <a:solidFill>
                  <a:srgbClr val="000000"/>
                </a:solidFill>
                <a:effectLst/>
              </a:rPr>
              <a:t>Finding HTML Objects</a:t>
            </a:r>
            <a:br>
              <a:rPr lang="en-US" b="0" i="0" dirty="0">
                <a:solidFill>
                  <a:srgbClr val="000000"/>
                </a:solidFill>
                <a:effectLst/>
              </a:rPr>
            </a:br>
            <a:endParaRPr lang="en-US" dirty="0"/>
          </a:p>
        </p:txBody>
      </p:sp>
      <p:sp>
        <p:nvSpPr>
          <p:cNvPr id="3" name="Content Placeholder 2">
            <a:extLst>
              <a:ext uri="{FF2B5EF4-FFF2-40B4-BE49-F238E27FC236}">
                <a16:creationId xmlns:a16="http://schemas.microsoft.com/office/drawing/2014/main" id="{7997BB2D-45AE-3154-F47C-B9DC73E0AD96}"/>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2"/>
              </a:rPr>
              <a:t>document.anchors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3"/>
              </a:rPr>
              <a:t>document.body</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4"/>
              </a:rPr>
              <a:t>document.documentElement</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5"/>
              </a:rPr>
              <a:t>document.embeds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6"/>
              </a:rPr>
              <a:t>document.forms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7"/>
              </a:rPr>
              <a:t>document.head</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8"/>
              </a:rPr>
              <a:t>document.images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9"/>
              </a:rPr>
              <a:t>document.links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10"/>
              </a:rPr>
              <a:t>document.scripts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err="1">
                <a:solidFill>
                  <a:srgbClr val="000000"/>
                </a:solidFill>
                <a:effectLst/>
                <a:latin typeface="Verdana" panose="020B0604030504040204" pitchFamily="34" charset="0"/>
                <a:hlinkClick r:id="rId11"/>
              </a:rPr>
              <a:t>document.title</a:t>
            </a:r>
            <a:endParaRPr lang="en-US" b="0" i="0" dirty="0">
              <a:solidFill>
                <a:srgbClr val="000000"/>
              </a:solidFill>
              <a:effectLst/>
              <a:latin typeface="Verdana" panose="020B0604030504040204" pitchFamily="34" charset="0"/>
            </a:endParaRPr>
          </a:p>
          <a:p>
            <a:endParaRPr lang="en-US" dirty="0"/>
          </a:p>
        </p:txBody>
      </p:sp>
      <p:sp>
        <p:nvSpPr>
          <p:cNvPr id="4" name="Date Placeholder 3">
            <a:extLst>
              <a:ext uri="{FF2B5EF4-FFF2-40B4-BE49-F238E27FC236}">
                <a16:creationId xmlns:a16="http://schemas.microsoft.com/office/drawing/2014/main" id="{2728FC53-9714-9204-4411-5B3FBE4A3932}"/>
              </a:ext>
            </a:extLst>
          </p:cNvPr>
          <p:cNvSpPr>
            <a:spLocks noGrp="1"/>
          </p:cNvSpPr>
          <p:nvPr>
            <p:ph type="dt" sz="half" idx="10"/>
          </p:nvPr>
        </p:nvSpPr>
        <p:spPr/>
        <p:txBody>
          <a:bodyPr/>
          <a:lstStyle/>
          <a:p>
            <a:fld id="{53E55EC7-4B8C-45BD-B0AF-771FC16A0370}" type="datetime1">
              <a:rPr lang="en-US" smtClean="0"/>
              <a:t>8/13/2025</a:t>
            </a:fld>
            <a:endParaRPr lang="en-US"/>
          </a:p>
        </p:txBody>
      </p:sp>
    </p:spTree>
    <p:extLst>
      <p:ext uri="{BB962C8B-B14F-4D97-AF65-F5344CB8AC3E}">
        <p14:creationId xmlns:p14="http://schemas.microsoft.com/office/powerpoint/2010/main" val="23461827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4BD6-26B2-7353-D32C-9FB4746FB9E1}"/>
              </a:ext>
            </a:extLst>
          </p:cNvPr>
          <p:cNvSpPr>
            <a:spLocks noGrp="1"/>
          </p:cNvSpPr>
          <p:nvPr>
            <p:ph type="title"/>
          </p:nvPr>
        </p:nvSpPr>
        <p:spPr/>
        <p:txBody>
          <a:bodyPr/>
          <a:lstStyle/>
          <a:p>
            <a:r>
              <a:rPr lang="en-US" dirty="0"/>
              <a:t>Simple example</a:t>
            </a:r>
          </a:p>
        </p:txBody>
      </p:sp>
      <p:sp>
        <p:nvSpPr>
          <p:cNvPr id="4" name="Date Placeholder 3">
            <a:extLst>
              <a:ext uri="{FF2B5EF4-FFF2-40B4-BE49-F238E27FC236}">
                <a16:creationId xmlns:a16="http://schemas.microsoft.com/office/drawing/2014/main" id="{E3F10B17-A942-9ED3-762F-9CB303765C27}"/>
              </a:ext>
            </a:extLst>
          </p:cNvPr>
          <p:cNvSpPr>
            <a:spLocks noGrp="1"/>
          </p:cNvSpPr>
          <p:nvPr>
            <p:ph type="dt" sz="half" idx="10"/>
          </p:nvPr>
        </p:nvSpPr>
        <p:spPr/>
        <p:txBody>
          <a:bodyPr/>
          <a:lstStyle/>
          <a:p>
            <a:fld id="{9069FB99-C33A-48A9-9570-BA226A2F34F6}" type="datetime1">
              <a:rPr lang="en-US" smtClean="0"/>
              <a:t>8/13/2025</a:t>
            </a:fld>
            <a:endParaRPr lang="en-US"/>
          </a:p>
        </p:txBody>
      </p:sp>
      <p:sp>
        <p:nvSpPr>
          <p:cNvPr id="5" name="Rectangle 1">
            <a:extLst>
              <a:ext uri="{FF2B5EF4-FFF2-40B4-BE49-F238E27FC236}">
                <a16:creationId xmlns:a16="http://schemas.microsoft.com/office/drawing/2014/main" id="{600EA4DA-8AFC-68A4-A110-7F11E66692DF}"/>
              </a:ext>
            </a:extLst>
          </p:cNvPr>
          <p:cNvSpPr>
            <a:spLocks noGrp="1" noChangeArrowheads="1"/>
          </p:cNvSpPr>
          <p:nvPr>
            <p:ph idx="1"/>
          </p:nvPr>
        </p:nvSpPr>
        <p:spPr bwMode="auto">
          <a:xfrm>
            <a:off x="393102" y="2274332"/>
            <a:ext cx="574356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html </a:t>
            </a:r>
            <a:r>
              <a:rPr kumimoji="0" lang="en-US" altLang="en-US" sz="2400" b="0" i="0" u="none" strike="noStrike" cap="none" normalizeH="0" baseline="0" dirty="0">
                <a:ln>
                  <a:noFill/>
                </a:ln>
                <a:solidFill>
                  <a:srgbClr val="174AD4"/>
                </a:solidFill>
                <a:effectLst/>
                <a:latin typeface="JetBrains Mono"/>
              </a:rPr>
              <a:t>lang</a:t>
            </a:r>
            <a:r>
              <a:rPr kumimoji="0" lang="en-US" altLang="en-US" sz="2400" b="0" i="0" u="none" strike="noStrike" cap="none" normalizeH="0" baseline="0" dirty="0">
                <a:ln>
                  <a:noFill/>
                </a:ln>
                <a:solidFill>
                  <a:srgbClr val="067D17"/>
                </a:solidFill>
                <a:effectLst/>
                <a:latin typeface="JetBrains Mono"/>
              </a:rPr>
              <a:t>="</a:t>
            </a:r>
            <a:r>
              <a:rPr kumimoji="0" lang="en-US" altLang="en-US" sz="2400" b="0" i="0" u="none" strike="noStrike" cap="none" normalizeH="0" baseline="0" dirty="0" err="1">
                <a:ln>
                  <a:noFill/>
                </a:ln>
                <a:solidFill>
                  <a:srgbClr val="067D17"/>
                </a:solidFill>
                <a:effectLst/>
                <a:latin typeface="JetBrains Mono"/>
              </a:rPr>
              <a:t>en</a:t>
            </a:r>
            <a:r>
              <a:rPr kumimoji="0" lang="en-US" altLang="en-US" sz="2400" b="0" i="0" u="none" strike="noStrike" cap="none" normalizeH="0" baseline="0" dirty="0">
                <a:ln>
                  <a:noFill/>
                </a:ln>
                <a:solidFill>
                  <a:srgbClr val="067D17"/>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head</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&lt;</a:t>
            </a:r>
            <a:r>
              <a:rPr kumimoji="0" lang="en-US" altLang="en-US" sz="2400" b="0" i="0" u="none" strike="noStrike" cap="none" normalizeH="0" baseline="0" dirty="0">
                <a:ln>
                  <a:noFill/>
                </a:ln>
                <a:solidFill>
                  <a:srgbClr val="0033B3"/>
                </a:solidFill>
                <a:effectLst/>
                <a:latin typeface="JetBrains Mono"/>
              </a:rPr>
              <a:t>title</a:t>
            </a:r>
            <a:r>
              <a:rPr kumimoji="0" lang="en-US" altLang="en-US" sz="2400" b="0" i="0" u="none" strike="noStrike" cap="none" normalizeH="0" baseline="0" dirty="0">
                <a:ln>
                  <a:noFill/>
                </a:ln>
                <a:solidFill>
                  <a:srgbClr val="080808"/>
                </a:solidFill>
                <a:effectLst/>
                <a:latin typeface="JetBrains Mono"/>
              </a:rPr>
              <a:t>&gt;Simple example of JS in html&lt;/</a:t>
            </a:r>
            <a:r>
              <a:rPr kumimoji="0" lang="en-US" altLang="en-US" sz="2400" b="0" i="0" u="none" strike="noStrike" cap="none" normalizeH="0" baseline="0" dirty="0">
                <a:ln>
                  <a:noFill/>
                </a:ln>
                <a:solidFill>
                  <a:srgbClr val="0033B3"/>
                </a:solidFill>
                <a:effectLst/>
                <a:latin typeface="JetBrains Mono"/>
              </a:rPr>
              <a:t>title</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head</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body</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p </a:t>
            </a:r>
            <a:r>
              <a:rPr kumimoji="0" lang="en-US" altLang="en-US" sz="2400" b="0" i="0" u="none" strike="noStrike" cap="none" normalizeH="0" baseline="0" dirty="0">
                <a:ln>
                  <a:noFill/>
                </a:ln>
                <a:solidFill>
                  <a:srgbClr val="174AD4"/>
                </a:solidFill>
                <a:effectLst/>
                <a:latin typeface="JetBrains Mono"/>
              </a:rPr>
              <a:t>id</a:t>
            </a:r>
            <a:r>
              <a:rPr kumimoji="0" lang="en-US" altLang="en-US" sz="2400" b="0" i="0" u="none" strike="noStrike" cap="none" normalizeH="0" baseline="0" dirty="0">
                <a:ln>
                  <a:noFill/>
                </a:ln>
                <a:solidFill>
                  <a:srgbClr val="067D17"/>
                </a:solidFill>
                <a:effectLst/>
                <a:latin typeface="JetBrains Mono"/>
              </a:rPr>
              <a:t>="sample"</a:t>
            </a:r>
            <a:r>
              <a:rPr kumimoji="0" lang="en-US" altLang="en-US" sz="2400" b="0" i="0" u="none" strike="noStrike" cap="none" normalizeH="0" baseline="0" dirty="0">
                <a:ln>
                  <a:noFill/>
                </a:ln>
                <a:solidFill>
                  <a:srgbClr val="080808"/>
                </a:solidFill>
                <a:effectLst/>
                <a:latin typeface="JetBrains Mono"/>
              </a:rPr>
              <a:t>&gt;HELLO WORLD!!! &lt;/</a:t>
            </a:r>
            <a:r>
              <a:rPr kumimoji="0" lang="en-US" altLang="en-US" sz="2400" b="0" i="0" u="none" strike="noStrike" cap="none" normalizeH="0" baseline="0" dirty="0">
                <a:ln>
                  <a:noFill/>
                </a:ln>
                <a:solidFill>
                  <a:srgbClr val="0033B3"/>
                </a:solidFill>
                <a:effectLst/>
                <a:latin typeface="JetBrains Mono"/>
              </a:rPr>
              <a:t>p</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body</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html</a:t>
            </a:r>
            <a:r>
              <a:rPr kumimoji="0" lang="en-US" altLang="en-US" sz="2400" b="0" i="0" u="none" strike="noStrike" cap="none" normalizeH="0" baseline="0" dirty="0">
                <a:ln>
                  <a:noFill/>
                </a:ln>
                <a:solidFill>
                  <a:srgbClr val="080808"/>
                </a:solidFill>
                <a:effectLst/>
                <a:latin typeface="JetBrains Mono"/>
              </a:rPr>
              <a:t>&gt;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Speech Bubble: Oval 6">
            <a:extLst>
              <a:ext uri="{FF2B5EF4-FFF2-40B4-BE49-F238E27FC236}">
                <a16:creationId xmlns:a16="http://schemas.microsoft.com/office/drawing/2014/main" id="{7A6E3513-F5C9-82FC-B07A-54FA1760BEC5}"/>
              </a:ext>
            </a:extLst>
          </p:cNvPr>
          <p:cNvSpPr/>
          <p:nvPr/>
        </p:nvSpPr>
        <p:spPr bwMode="auto">
          <a:xfrm>
            <a:off x="5486400" y="3276600"/>
            <a:ext cx="2286000" cy="1600200"/>
          </a:xfrm>
          <a:prstGeom prst="wedgeEllipseCallou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pPr>
            <a:endParaRPr kumimoji="0" lang="en-US" sz="2400" b="0" i="0" u="none" strike="noStrike" cap="none" normalizeH="0" baseline="0">
              <a:ln>
                <a:noFill/>
              </a:ln>
              <a:solidFill>
                <a:schemeClr val="bg1"/>
              </a:solidFill>
              <a:effectLst/>
              <a:latin typeface="Times" panose="02020603050405020304" pitchFamily="18" charset="0"/>
              <a:cs typeface="HG Mincho Light J" charset="0"/>
            </a:endParaRPr>
          </a:p>
        </p:txBody>
      </p:sp>
      <p:sp>
        <p:nvSpPr>
          <p:cNvPr id="8" name="TextBox 7">
            <a:extLst>
              <a:ext uri="{FF2B5EF4-FFF2-40B4-BE49-F238E27FC236}">
                <a16:creationId xmlns:a16="http://schemas.microsoft.com/office/drawing/2014/main" id="{52E8F916-AC80-99EF-479E-11808ABC5630}"/>
              </a:ext>
            </a:extLst>
          </p:cNvPr>
          <p:cNvSpPr txBox="1"/>
          <p:nvPr/>
        </p:nvSpPr>
        <p:spPr>
          <a:xfrm flipH="1">
            <a:off x="5791200" y="3429000"/>
            <a:ext cx="1828800" cy="1351396"/>
          </a:xfrm>
          <a:prstGeom prst="rect">
            <a:avLst/>
          </a:prstGeom>
          <a:noFill/>
        </p:spPr>
        <p:txBody>
          <a:bodyPr wrap="square" rtlCol="0">
            <a:spAutoFit/>
          </a:bodyPr>
          <a:lstStyle/>
          <a:p>
            <a:r>
              <a:rPr lang="en-US" sz="1800" dirty="0"/>
              <a:t>Change the text to “Welcome” using JS ( dynamically)</a:t>
            </a:r>
          </a:p>
        </p:txBody>
      </p:sp>
    </p:spTree>
    <p:extLst>
      <p:ext uri="{BB962C8B-B14F-4D97-AF65-F5344CB8AC3E}">
        <p14:creationId xmlns:p14="http://schemas.microsoft.com/office/powerpoint/2010/main" val="7492411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4BD6-26B2-7353-D32C-9FB4746FB9E1}"/>
              </a:ext>
            </a:extLst>
          </p:cNvPr>
          <p:cNvSpPr>
            <a:spLocks noGrp="1"/>
          </p:cNvSpPr>
          <p:nvPr>
            <p:ph type="title"/>
          </p:nvPr>
        </p:nvSpPr>
        <p:spPr/>
        <p:txBody>
          <a:bodyPr/>
          <a:lstStyle/>
          <a:p>
            <a:r>
              <a:rPr lang="en-US" dirty="0"/>
              <a:t>Modify the example</a:t>
            </a:r>
          </a:p>
        </p:txBody>
      </p:sp>
      <p:sp>
        <p:nvSpPr>
          <p:cNvPr id="4" name="Date Placeholder 3">
            <a:extLst>
              <a:ext uri="{FF2B5EF4-FFF2-40B4-BE49-F238E27FC236}">
                <a16:creationId xmlns:a16="http://schemas.microsoft.com/office/drawing/2014/main" id="{E3F10B17-A942-9ED3-762F-9CB303765C27}"/>
              </a:ext>
            </a:extLst>
          </p:cNvPr>
          <p:cNvSpPr>
            <a:spLocks noGrp="1"/>
          </p:cNvSpPr>
          <p:nvPr>
            <p:ph type="dt" sz="half" idx="10"/>
          </p:nvPr>
        </p:nvSpPr>
        <p:spPr/>
        <p:txBody>
          <a:bodyPr/>
          <a:lstStyle/>
          <a:p>
            <a:fld id="{9069FB99-C33A-48A9-9570-BA226A2F34F6}" type="datetime1">
              <a:rPr lang="en-US" smtClean="0"/>
              <a:t>8/13/2025</a:t>
            </a:fld>
            <a:endParaRPr lang="en-US"/>
          </a:p>
        </p:txBody>
      </p:sp>
      <p:sp>
        <p:nvSpPr>
          <p:cNvPr id="5" name="Rectangle 1">
            <a:extLst>
              <a:ext uri="{FF2B5EF4-FFF2-40B4-BE49-F238E27FC236}">
                <a16:creationId xmlns:a16="http://schemas.microsoft.com/office/drawing/2014/main" id="{600EA4DA-8AFC-68A4-A110-7F11E66692DF}"/>
              </a:ext>
            </a:extLst>
          </p:cNvPr>
          <p:cNvSpPr>
            <a:spLocks noGrp="1" noChangeArrowheads="1"/>
          </p:cNvSpPr>
          <p:nvPr>
            <p:ph idx="1"/>
          </p:nvPr>
        </p:nvSpPr>
        <p:spPr bwMode="auto">
          <a:xfrm>
            <a:off x="393102" y="1905000"/>
            <a:ext cx="8775479"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html </a:t>
            </a:r>
            <a:r>
              <a:rPr kumimoji="0" lang="en-US" altLang="en-US" sz="2400" b="0" i="0" u="none" strike="noStrike" cap="none" normalizeH="0" baseline="0" dirty="0">
                <a:ln>
                  <a:noFill/>
                </a:ln>
                <a:solidFill>
                  <a:srgbClr val="174AD4"/>
                </a:solidFill>
                <a:effectLst/>
                <a:latin typeface="JetBrains Mono"/>
              </a:rPr>
              <a:t>lang</a:t>
            </a:r>
            <a:r>
              <a:rPr kumimoji="0" lang="en-US" altLang="en-US" sz="2400" b="0" i="0" u="none" strike="noStrike" cap="none" normalizeH="0" baseline="0" dirty="0">
                <a:ln>
                  <a:noFill/>
                </a:ln>
                <a:solidFill>
                  <a:srgbClr val="067D17"/>
                </a:solidFill>
                <a:effectLst/>
                <a:latin typeface="JetBrains Mono"/>
              </a:rPr>
              <a:t>="</a:t>
            </a:r>
            <a:r>
              <a:rPr kumimoji="0" lang="en-US" altLang="en-US" sz="2400" b="0" i="0" u="none" strike="noStrike" cap="none" normalizeH="0" baseline="0" dirty="0" err="1">
                <a:ln>
                  <a:noFill/>
                </a:ln>
                <a:solidFill>
                  <a:srgbClr val="067D17"/>
                </a:solidFill>
                <a:effectLst/>
                <a:latin typeface="JetBrains Mono"/>
              </a:rPr>
              <a:t>en</a:t>
            </a:r>
            <a:r>
              <a:rPr kumimoji="0" lang="en-US" altLang="en-US" sz="2400" b="0" i="0" u="none" strike="noStrike" cap="none" normalizeH="0" baseline="0" dirty="0">
                <a:ln>
                  <a:noFill/>
                </a:ln>
                <a:solidFill>
                  <a:srgbClr val="067D17"/>
                </a:solidFill>
                <a:effectLst/>
                <a:latin typeface="JetBrains Mono"/>
              </a:rPr>
              <a:t>"</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head</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&lt;</a:t>
            </a:r>
            <a:r>
              <a:rPr kumimoji="0" lang="en-US" altLang="en-US" sz="2400" b="0" i="0" u="none" strike="noStrike" cap="none" normalizeH="0" baseline="0" dirty="0">
                <a:ln>
                  <a:noFill/>
                </a:ln>
                <a:solidFill>
                  <a:srgbClr val="0033B3"/>
                </a:solidFill>
                <a:effectLst/>
                <a:latin typeface="JetBrains Mono"/>
              </a:rPr>
              <a:t>title</a:t>
            </a:r>
            <a:r>
              <a:rPr kumimoji="0" lang="en-US" altLang="en-US" sz="2400" b="0" i="0" u="none" strike="noStrike" cap="none" normalizeH="0" baseline="0" dirty="0">
                <a:ln>
                  <a:noFill/>
                </a:ln>
                <a:solidFill>
                  <a:srgbClr val="080808"/>
                </a:solidFill>
                <a:effectLst/>
                <a:latin typeface="JetBrains Mono"/>
              </a:rPr>
              <a:t>&gt;Simple example of JS in html&lt;/</a:t>
            </a:r>
            <a:r>
              <a:rPr kumimoji="0" lang="en-US" altLang="en-US" sz="2400" b="0" i="0" u="none" strike="noStrike" cap="none" normalizeH="0" baseline="0" dirty="0">
                <a:ln>
                  <a:noFill/>
                </a:ln>
                <a:solidFill>
                  <a:srgbClr val="0033B3"/>
                </a:solidFill>
                <a:effectLst/>
                <a:latin typeface="JetBrains Mono"/>
              </a:rPr>
              <a:t>title</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head</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body</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script</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FF0000"/>
                </a:solidFill>
                <a:effectLst/>
                <a:latin typeface="JetBrains Mono"/>
              </a:rPr>
              <a:t>document.getElementById</a:t>
            </a:r>
            <a:r>
              <a:rPr kumimoji="0" lang="en-US" altLang="en-US" sz="2400" b="0" i="0" u="none" strike="noStrike" cap="none" normalizeH="0" baseline="0" dirty="0">
                <a:ln>
                  <a:noFill/>
                </a:ln>
                <a:solidFill>
                  <a:srgbClr val="080808"/>
                </a:solidFill>
                <a:effectLst/>
                <a:latin typeface="JetBrains Mono"/>
              </a:rPr>
              <a:t>("sample").</a:t>
            </a:r>
            <a:r>
              <a:rPr kumimoji="0" lang="en-US" altLang="en-US" sz="2400" b="0" i="0" u="none" strike="noStrike" cap="none" normalizeH="0" baseline="0" dirty="0" err="1">
                <a:ln>
                  <a:noFill/>
                </a:ln>
                <a:solidFill>
                  <a:srgbClr val="FF0000"/>
                </a:solidFill>
                <a:effectLst/>
                <a:latin typeface="JetBrains Mono"/>
              </a:rPr>
              <a:t>innerHTML</a:t>
            </a:r>
            <a:r>
              <a:rPr kumimoji="0" lang="en-US" altLang="en-US" sz="2400" b="0" i="0" u="none" strike="noStrike" cap="none" normalizeH="0" baseline="0" dirty="0">
                <a:ln>
                  <a:noFill/>
                </a:ln>
                <a:solidFill>
                  <a:srgbClr val="080808"/>
                </a:solidFill>
                <a:effectLst/>
                <a:latin typeface="JetBrains Mono"/>
              </a:rPr>
              <a:t>="WELCOME !!!";</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script</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p </a:t>
            </a:r>
            <a:r>
              <a:rPr kumimoji="0" lang="en-US" altLang="en-US" sz="2400" b="0" i="0" u="none" strike="noStrike" cap="none" normalizeH="0" baseline="0" dirty="0">
                <a:ln>
                  <a:noFill/>
                </a:ln>
                <a:solidFill>
                  <a:srgbClr val="174AD4"/>
                </a:solidFill>
                <a:effectLst/>
                <a:latin typeface="JetBrains Mono"/>
              </a:rPr>
              <a:t>id</a:t>
            </a:r>
            <a:r>
              <a:rPr kumimoji="0" lang="en-US" altLang="en-US" sz="2400" b="0" i="0" u="none" strike="noStrike" cap="none" normalizeH="0" baseline="0" dirty="0">
                <a:ln>
                  <a:noFill/>
                </a:ln>
                <a:solidFill>
                  <a:srgbClr val="067D17"/>
                </a:solidFill>
                <a:effectLst/>
                <a:latin typeface="JetBrains Mono"/>
              </a:rPr>
              <a:t>="sample"</a:t>
            </a:r>
            <a:r>
              <a:rPr kumimoji="0" lang="en-US" altLang="en-US" sz="2400" b="0" i="0" u="none" strike="noStrike" cap="none" normalizeH="0" baseline="0" dirty="0">
                <a:ln>
                  <a:noFill/>
                </a:ln>
                <a:solidFill>
                  <a:srgbClr val="080808"/>
                </a:solidFill>
                <a:effectLst/>
                <a:latin typeface="JetBrains Mono"/>
              </a:rPr>
              <a:t>&gt;HELLO WORLD!!! &lt;/</a:t>
            </a:r>
            <a:r>
              <a:rPr kumimoji="0" lang="en-US" altLang="en-US" sz="2400" b="0" i="0" u="none" strike="noStrike" cap="none" normalizeH="0" baseline="0" dirty="0">
                <a:ln>
                  <a:noFill/>
                </a:ln>
                <a:solidFill>
                  <a:srgbClr val="0033B3"/>
                </a:solidFill>
                <a:effectLst/>
                <a:latin typeface="JetBrains Mono"/>
              </a:rPr>
              <a:t>p</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body</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html</a:t>
            </a:r>
            <a:r>
              <a:rPr kumimoji="0" lang="en-US" altLang="en-US" sz="2400" b="0" i="0" u="none" strike="noStrike" cap="none" normalizeH="0" baseline="0" dirty="0">
                <a:ln>
                  <a:noFill/>
                </a:ln>
                <a:solidFill>
                  <a:srgbClr val="080808"/>
                </a:solidFill>
                <a:effectLst/>
                <a:latin typeface="JetBrains Mono"/>
              </a:rPr>
              <a:t>&gt;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Speech Bubble: Oval 2">
            <a:extLst>
              <a:ext uri="{FF2B5EF4-FFF2-40B4-BE49-F238E27FC236}">
                <a16:creationId xmlns:a16="http://schemas.microsoft.com/office/drawing/2014/main" id="{AF9C6229-292E-8189-3FAD-DECE13AAA976}"/>
              </a:ext>
            </a:extLst>
          </p:cNvPr>
          <p:cNvSpPr/>
          <p:nvPr/>
        </p:nvSpPr>
        <p:spPr bwMode="auto">
          <a:xfrm>
            <a:off x="6400800" y="2286000"/>
            <a:ext cx="2286000" cy="1600200"/>
          </a:xfrm>
          <a:prstGeom prst="wedgeEllipseCallou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pPr>
            <a:endParaRPr kumimoji="0" lang="en-US" sz="2400" b="0" i="0" u="none" strike="noStrike" cap="none" normalizeH="0" baseline="0">
              <a:ln>
                <a:noFill/>
              </a:ln>
              <a:solidFill>
                <a:schemeClr val="bg1"/>
              </a:solidFill>
              <a:effectLst/>
              <a:latin typeface="Times" panose="02020603050405020304" pitchFamily="18" charset="0"/>
              <a:cs typeface="HG Mincho Light J" charset="0"/>
            </a:endParaRPr>
          </a:p>
        </p:txBody>
      </p:sp>
      <p:sp>
        <p:nvSpPr>
          <p:cNvPr id="6" name="TextBox 5">
            <a:extLst>
              <a:ext uri="{FF2B5EF4-FFF2-40B4-BE49-F238E27FC236}">
                <a16:creationId xmlns:a16="http://schemas.microsoft.com/office/drawing/2014/main" id="{E1E0989B-D456-612F-6B17-4B2DA45B453C}"/>
              </a:ext>
            </a:extLst>
          </p:cNvPr>
          <p:cNvSpPr txBox="1"/>
          <p:nvPr/>
        </p:nvSpPr>
        <p:spPr>
          <a:xfrm>
            <a:off x="6858000" y="2514600"/>
            <a:ext cx="1798319" cy="1342740"/>
          </a:xfrm>
          <a:prstGeom prst="rect">
            <a:avLst/>
          </a:prstGeom>
          <a:noFill/>
        </p:spPr>
        <p:txBody>
          <a:bodyPr wrap="square" rtlCol="0">
            <a:spAutoFit/>
          </a:bodyPr>
          <a:lstStyle/>
          <a:p>
            <a:r>
              <a:rPr lang="en-US" dirty="0"/>
              <a:t>Display the URL of the document</a:t>
            </a:r>
          </a:p>
        </p:txBody>
      </p:sp>
    </p:spTree>
    <p:extLst>
      <p:ext uri="{BB962C8B-B14F-4D97-AF65-F5344CB8AC3E}">
        <p14:creationId xmlns:p14="http://schemas.microsoft.com/office/powerpoint/2010/main" val="11194909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E3CD-3784-A17F-6CFE-F59E886B9771}"/>
              </a:ext>
            </a:extLst>
          </p:cNvPr>
          <p:cNvSpPr>
            <a:spLocks noGrp="1"/>
          </p:cNvSpPr>
          <p:nvPr>
            <p:ph type="title"/>
          </p:nvPr>
        </p:nvSpPr>
        <p:spPr/>
        <p:txBody>
          <a:bodyPr/>
          <a:lstStyle/>
          <a:p>
            <a:r>
              <a:rPr lang="en-US" dirty="0"/>
              <a:t>Contd..</a:t>
            </a:r>
          </a:p>
        </p:txBody>
      </p:sp>
      <p:sp>
        <p:nvSpPr>
          <p:cNvPr id="4" name="Date Placeholder 3">
            <a:extLst>
              <a:ext uri="{FF2B5EF4-FFF2-40B4-BE49-F238E27FC236}">
                <a16:creationId xmlns:a16="http://schemas.microsoft.com/office/drawing/2014/main" id="{7C152E65-CE20-6F9A-EB29-7529D6F0B39C}"/>
              </a:ext>
            </a:extLst>
          </p:cNvPr>
          <p:cNvSpPr>
            <a:spLocks noGrp="1"/>
          </p:cNvSpPr>
          <p:nvPr>
            <p:ph type="dt" sz="half" idx="10"/>
          </p:nvPr>
        </p:nvSpPr>
        <p:spPr/>
        <p:txBody>
          <a:bodyPr/>
          <a:lstStyle/>
          <a:p>
            <a:fld id="{3D489D9C-7AC2-478C-B4D8-DEFE93F14863}" type="datetime1">
              <a:rPr lang="en-US" smtClean="0"/>
              <a:t>8/13/2025</a:t>
            </a:fld>
            <a:endParaRPr lang="en-US"/>
          </a:p>
        </p:txBody>
      </p:sp>
      <p:sp>
        <p:nvSpPr>
          <p:cNvPr id="5" name="Rectangle 1">
            <a:extLst>
              <a:ext uri="{FF2B5EF4-FFF2-40B4-BE49-F238E27FC236}">
                <a16:creationId xmlns:a16="http://schemas.microsoft.com/office/drawing/2014/main" id="{07EEC62F-E3ED-258A-9A8C-FE9505BBB3F6}"/>
              </a:ext>
            </a:extLst>
          </p:cNvPr>
          <p:cNvSpPr>
            <a:spLocks noGrp="1" noChangeArrowheads="1"/>
          </p:cNvSpPr>
          <p:nvPr>
            <p:ph idx="1"/>
          </p:nvPr>
        </p:nvSpPr>
        <p:spPr bwMode="auto">
          <a:xfrm>
            <a:off x="628650" y="2236451"/>
            <a:ext cx="706755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body</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p </a:t>
            </a:r>
            <a:r>
              <a:rPr kumimoji="0" lang="en-US" altLang="en-US" sz="2400" b="0" i="0" u="none" strike="noStrike" cap="none" normalizeH="0" baseline="0" dirty="0">
                <a:ln>
                  <a:noFill/>
                </a:ln>
                <a:solidFill>
                  <a:srgbClr val="174AD4"/>
                </a:solidFill>
                <a:effectLst/>
                <a:latin typeface="JetBrains Mono"/>
              </a:rPr>
              <a:t>id</a:t>
            </a:r>
            <a:r>
              <a:rPr kumimoji="0" lang="en-US" altLang="en-US" sz="2400" b="0" i="0" u="none" strike="noStrike" cap="none" normalizeH="0" baseline="0" dirty="0">
                <a:ln>
                  <a:noFill/>
                </a:ln>
                <a:solidFill>
                  <a:srgbClr val="067D17"/>
                </a:solidFill>
                <a:effectLst/>
                <a:latin typeface="JetBrains Mono"/>
              </a:rPr>
              <a:t>="sample"</a:t>
            </a:r>
            <a:r>
              <a:rPr kumimoji="0" lang="en-US" altLang="en-US" sz="2400" b="0" i="0" u="none" strike="noStrike" cap="none" normalizeH="0" baseline="0" dirty="0">
                <a:ln>
                  <a:noFill/>
                </a:ln>
                <a:solidFill>
                  <a:srgbClr val="080808"/>
                </a:solidFill>
                <a:effectLst/>
                <a:latin typeface="JetBrains Mono"/>
              </a:rPr>
              <a:t>&gt;HELLO WORLD!!! &lt;/</a:t>
            </a:r>
            <a:r>
              <a:rPr kumimoji="0" lang="en-US" altLang="en-US" sz="2400" b="0" i="0" u="none" strike="noStrike" cap="none" normalizeH="0" baseline="0" dirty="0">
                <a:ln>
                  <a:noFill/>
                </a:ln>
                <a:solidFill>
                  <a:srgbClr val="0033B3"/>
                </a:solidFill>
                <a:effectLst/>
                <a:latin typeface="JetBrains Mono"/>
              </a:rPr>
              <a:t>p</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script</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err="1">
                <a:ln>
                  <a:noFill/>
                </a:ln>
                <a:solidFill>
                  <a:srgbClr val="080808"/>
                </a:solidFill>
                <a:effectLst/>
                <a:latin typeface="JetBrains Mono"/>
              </a:rPr>
              <a:t>document.getElementById</a:t>
            </a:r>
            <a:r>
              <a:rPr kumimoji="0" lang="en-US" altLang="en-US" sz="2400" b="0" i="0" u="none" strike="noStrike" cap="none" normalizeH="0" baseline="0" dirty="0">
                <a:ln>
                  <a:noFill/>
                </a:ln>
                <a:solidFill>
                  <a:srgbClr val="080808"/>
                </a:solidFill>
                <a:effectLst/>
                <a:latin typeface="JetBrains Mono"/>
              </a:rPr>
              <a:t>("sample").</a:t>
            </a:r>
            <a:r>
              <a:rPr kumimoji="0" lang="en-US" altLang="en-US" sz="2400" b="0" i="0" u="none" strike="noStrike" cap="none" normalizeH="0" baseline="0" dirty="0" err="1">
                <a:ln>
                  <a:noFill/>
                </a:ln>
                <a:solidFill>
                  <a:srgbClr val="080808"/>
                </a:solidFill>
                <a:effectLst/>
                <a:latin typeface="JetBrains Mono"/>
              </a:rPr>
              <a:t>innerHTML</a:t>
            </a:r>
            <a:r>
              <a:rPr kumimoji="0" lang="en-US" altLang="en-US" sz="2400" b="0" i="0" u="none" strike="noStrike" cap="none" normalizeH="0" baseline="0" dirty="0">
                <a:ln>
                  <a:noFill/>
                </a:ln>
                <a:solidFill>
                  <a:srgbClr val="080808"/>
                </a:solidFill>
                <a:effectLst/>
                <a:latin typeface="JetBrains Mono"/>
              </a:rPr>
              <a:t>=document.URL;</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script</a:t>
            </a:r>
            <a:r>
              <a:rPr kumimoji="0" lang="en-US" altLang="en-US" sz="2400" b="0" i="0" u="none" strike="noStrike" cap="none" normalizeH="0" baseline="0" dirty="0">
                <a:ln>
                  <a:noFill/>
                </a:ln>
                <a:solidFill>
                  <a:srgbClr val="080808"/>
                </a:solidFill>
                <a:effectLst/>
                <a:latin typeface="JetBrains Mono"/>
              </a:rPr>
              <a:t>&gt;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&lt;/</a:t>
            </a:r>
            <a:r>
              <a:rPr kumimoji="0" lang="en-US" altLang="en-US" sz="2400" b="0" i="0" u="none" strike="noStrike" cap="none" normalizeH="0" baseline="0" dirty="0">
                <a:ln>
                  <a:noFill/>
                </a:ln>
                <a:solidFill>
                  <a:srgbClr val="0033B3"/>
                </a:solidFill>
                <a:effectLst/>
                <a:latin typeface="JetBrains Mono"/>
              </a:rPr>
              <a:t>body</a:t>
            </a:r>
            <a:r>
              <a:rPr kumimoji="0" lang="en-US" altLang="en-US" sz="2400" b="0" i="0" u="none" strike="noStrike" cap="none" normalizeH="0" baseline="0" dirty="0">
                <a:ln>
                  <a:noFill/>
                </a:ln>
                <a:solidFill>
                  <a:srgbClr val="080808"/>
                </a:solidFill>
                <a:effectLst/>
                <a:latin typeface="JetBrains Mono"/>
              </a:rPr>
              <a:t>&gt;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18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1DDD-1A19-475F-E5BE-4A2327331D97}"/>
              </a:ext>
            </a:extLst>
          </p:cNvPr>
          <p:cNvSpPr>
            <a:spLocks noGrp="1"/>
          </p:cNvSpPr>
          <p:nvPr>
            <p:ph type="title"/>
          </p:nvPr>
        </p:nvSpPr>
        <p:spPr/>
        <p:txBody>
          <a:bodyPr/>
          <a:lstStyle/>
          <a:p>
            <a:r>
              <a:rPr lang="en-US" dirty="0" err="1">
                <a:latin typeface="ADLaM Display" panose="02010000000000000000" pitchFamily="2" charset="0"/>
                <a:ea typeface="ADLaM Display" panose="02010000000000000000" pitchFamily="2" charset="0"/>
                <a:cs typeface="ADLaM Display" panose="02010000000000000000" pitchFamily="2" charset="0"/>
              </a:rPr>
              <a:t>Egs</a:t>
            </a:r>
            <a:r>
              <a:rPr lang="en-US" dirty="0">
                <a:latin typeface="ADLaM Display" panose="02010000000000000000" pitchFamily="2" charset="0"/>
                <a:ea typeface="ADLaM Display" panose="02010000000000000000" pitchFamily="2" charset="0"/>
                <a:cs typeface="ADLaM Display" panose="02010000000000000000" pitchFamily="2" charset="0"/>
              </a:rPr>
              <a:t> </a:t>
            </a:r>
            <a:r>
              <a:rPr lang="en-US" sz="2800" dirty="0">
                <a:latin typeface="ADLaM Display" panose="02010000000000000000" pitchFamily="2" charset="0"/>
                <a:ea typeface="ADLaM Display" panose="02010000000000000000" pitchFamily="2" charset="0"/>
                <a:cs typeface="ADLaM Display" panose="02010000000000000000" pitchFamily="2" charset="0"/>
              </a:rPr>
              <a:t>(redeclaration and scope)</a:t>
            </a:r>
            <a:r>
              <a:rPr lang="en-US" dirty="0">
                <a:latin typeface="ADLaM Display" panose="02010000000000000000" pitchFamily="2" charset="0"/>
                <a:ea typeface="ADLaM Display" panose="02010000000000000000" pitchFamily="2" charset="0"/>
                <a:cs typeface="ADLaM Display" panose="02010000000000000000" pitchFamily="2" charset="0"/>
              </a:rPr>
              <a:t> </a:t>
            </a:r>
          </a:p>
        </p:txBody>
      </p:sp>
      <p:sp>
        <p:nvSpPr>
          <p:cNvPr id="5" name="Content Placeholder 4">
            <a:extLst>
              <a:ext uri="{FF2B5EF4-FFF2-40B4-BE49-F238E27FC236}">
                <a16:creationId xmlns:a16="http://schemas.microsoft.com/office/drawing/2014/main" id="{5541CFB2-C025-E72F-8A15-88CE42D11B38}"/>
              </a:ext>
            </a:extLst>
          </p:cNvPr>
          <p:cNvSpPr>
            <a:spLocks noGrp="1"/>
          </p:cNvSpPr>
          <p:nvPr>
            <p:ph sz="half" idx="1"/>
          </p:nvPr>
        </p:nvSpPr>
        <p:spPr/>
        <p:txBody>
          <a:bodyPr>
            <a:normAutofit lnSpcReduction="10000"/>
          </a:bodyPr>
          <a:lstStyle/>
          <a:p>
            <a:r>
              <a:rPr lang="en-US" sz="1800" b="0" i="0" dirty="0">
                <a:solidFill>
                  <a:srgbClr val="0000CD"/>
                </a:solidFill>
                <a:effectLst/>
                <a:latin typeface="Consolas" panose="020B0609020204030204" pitchFamily="49" charset="0"/>
              </a:rPr>
              <a:t>let</a:t>
            </a:r>
            <a:r>
              <a:rPr lang="en-US" sz="1800" b="0" i="0" dirty="0">
                <a:solidFill>
                  <a:srgbClr val="000000"/>
                </a:solidFill>
                <a:effectLst/>
                <a:latin typeface="Consolas" panose="020B0609020204030204" pitchFamily="49" charset="0"/>
              </a:rPr>
              <a:t> x = </a:t>
            </a:r>
            <a:r>
              <a:rPr lang="en-US" sz="1800" b="0" i="0" dirty="0">
                <a:solidFill>
                  <a:srgbClr val="A52A2A"/>
                </a:solidFill>
                <a:effectLst/>
                <a:latin typeface="Consolas" panose="020B0609020204030204" pitchFamily="49" charset="0"/>
              </a:rPr>
              <a:t>"John Doe"</a:t>
            </a:r>
            <a:r>
              <a:rPr lang="en-US" sz="1800" b="0" i="0" dirty="0">
                <a:solidFill>
                  <a:srgbClr val="000000"/>
                </a:solidFill>
                <a:effectLst/>
                <a:latin typeface="Consolas" panose="020B0609020204030204" pitchFamily="49" charset="0"/>
              </a:rPr>
              <a:t>; </a:t>
            </a:r>
            <a:br>
              <a:rPr lang="en-US" sz="1800" dirty="0"/>
            </a:br>
            <a:br>
              <a:rPr lang="en-US" sz="2000" dirty="0"/>
            </a:br>
            <a:r>
              <a:rPr lang="en-US" sz="2000" b="0" i="0" dirty="0">
                <a:solidFill>
                  <a:srgbClr val="0000CD"/>
                </a:solidFill>
                <a:effectLst/>
                <a:latin typeface="Consolas" panose="020B0609020204030204" pitchFamily="49" charset="0"/>
              </a:rPr>
              <a:t>let</a:t>
            </a:r>
            <a:r>
              <a:rPr lang="en-US" sz="2000" b="0" i="0" dirty="0">
                <a:solidFill>
                  <a:srgbClr val="000000"/>
                </a:solidFill>
                <a:effectLst/>
                <a:latin typeface="Consolas" panose="020B0609020204030204" pitchFamily="49" charset="0"/>
              </a:rPr>
              <a:t> x =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sz="1900" b="0" i="0" dirty="0">
                <a:solidFill>
                  <a:srgbClr val="0000CD"/>
                </a:solidFill>
                <a:effectLst/>
                <a:latin typeface="Consolas" panose="020B0609020204030204" pitchFamily="49" charset="0"/>
              </a:rPr>
              <a:t>let</a:t>
            </a:r>
            <a:r>
              <a:rPr lang="en-US" sz="1900" b="0" i="0" dirty="0">
                <a:solidFill>
                  <a:srgbClr val="000000"/>
                </a:solidFill>
                <a:effectLst/>
                <a:latin typeface="Consolas" panose="020B0609020204030204" pitchFamily="49" charset="0"/>
              </a:rPr>
              <a:t> x = </a:t>
            </a:r>
            <a:r>
              <a:rPr lang="en-US" sz="1900" b="0" i="0" dirty="0">
                <a:solidFill>
                  <a:srgbClr val="FF0000"/>
                </a:solidFill>
                <a:effectLst/>
                <a:latin typeface="Consolas" panose="020B0609020204030204" pitchFamily="49" charset="0"/>
              </a:rPr>
              <a:t>10</a:t>
            </a:r>
            <a:r>
              <a:rPr lang="en-US" sz="1900" b="0" i="0" dirty="0">
                <a:solidFill>
                  <a:srgbClr val="000000"/>
                </a:solidFill>
                <a:effectLst/>
                <a:latin typeface="Consolas" panose="020B0609020204030204" pitchFamily="49" charset="0"/>
              </a:rPr>
              <a:t>;</a:t>
            </a:r>
            <a:br>
              <a:rPr lang="en-US" sz="1900" dirty="0"/>
            </a:br>
            <a:r>
              <a:rPr lang="en-US" sz="1900" b="0" i="0" dirty="0">
                <a:solidFill>
                  <a:srgbClr val="008000"/>
                </a:solidFill>
                <a:effectLst/>
                <a:latin typeface="Consolas" panose="020B0609020204030204" pitchFamily="49" charset="0"/>
              </a:rPr>
              <a:t>// Here x is 10</a:t>
            </a:r>
            <a:br>
              <a:rPr lang="en-US" sz="1900" b="0" i="0" dirty="0">
                <a:solidFill>
                  <a:srgbClr val="008000"/>
                </a:solidFill>
                <a:effectLst/>
                <a:latin typeface="Consolas" panose="020B0609020204030204" pitchFamily="49" charset="0"/>
              </a:rPr>
            </a:br>
            <a:br>
              <a:rPr lang="en-US" sz="1900" dirty="0"/>
            </a:br>
            <a:r>
              <a:rPr lang="en-US" sz="1900" b="0" i="0" dirty="0">
                <a:solidFill>
                  <a:srgbClr val="000000"/>
                </a:solidFill>
                <a:effectLst/>
                <a:latin typeface="Consolas" panose="020B0609020204030204" pitchFamily="49" charset="0"/>
              </a:rPr>
              <a:t>{</a:t>
            </a:r>
            <a:br>
              <a:rPr lang="en-US" sz="1900" dirty="0"/>
            </a:br>
            <a:r>
              <a:rPr lang="en-US" sz="1900" b="0" i="0" dirty="0">
                <a:solidFill>
                  <a:srgbClr val="0000CD"/>
                </a:solidFill>
                <a:effectLst/>
                <a:latin typeface="Consolas" panose="020B0609020204030204" pitchFamily="49" charset="0"/>
              </a:rPr>
              <a:t>let</a:t>
            </a:r>
            <a:r>
              <a:rPr lang="en-US" sz="1900" b="0" i="0" dirty="0">
                <a:solidFill>
                  <a:srgbClr val="000000"/>
                </a:solidFill>
                <a:effectLst/>
                <a:latin typeface="Consolas" panose="020B0609020204030204" pitchFamily="49" charset="0"/>
              </a:rPr>
              <a:t> x = </a:t>
            </a:r>
            <a:r>
              <a:rPr lang="en-US" sz="1900" b="0" i="0" dirty="0">
                <a:solidFill>
                  <a:srgbClr val="FF0000"/>
                </a:solidFill>
                <a:effectLst/>
                <a:latin typeface="Consolas" panose="020B0609020204030204" pitchFamily="49" charset="0"/>
              </a:rPr>
              <a:t>2</a:t>
            </a:r>
            <a:r>
              <a:rPr lang="en-US" sz="1900" b="0" i="0" dirty="0">
                <a:solidFill>
                  <a:srgbClr val="000000"/>
                </a:solidFill>
                <a:effectLst/>
                <a:latin typeface="Consolas" panose="020B0609020204030204" pitchFamily="49" charset="0"/>
              </a:rPr>
              <a:t>;</a:t>
            </a:r>
            <a:br>
              <a:rPr lang="en-US" sz="1900" dirty="0"/>
            </a:br>
            <a:r>
              <a:rPr lang="en-US" sz="1900" b="0" i="0" dirty="0">
                <a:solidFill>
                  <a:srgbClr val="008000"/>
                </a:solidFill>
                <a:effectLst/>
                <a:latin typeface="Consolas" panose="020B0609020204030204" pitchFamily="49" charset="0"/>
              </a:rPr>
              <a:t>// Here x is 2</a:t>
            </a:r>
            <a:br>
              <a:rPr lang="en-US" sz="1900" b="0" i="0" dirty="0">
                <a:solidFill>
                  <a:srgbClr val="008000"/>
                </a:solidFill>
                <a:effectLst/>
                <a:latin typeface="Consolas" panose="020B0609020204030204" pitchFamily="49" charset="0"/>
              </a:rPr>
            </a:br>
            <a:r>
              <a:rPr lang="en-US" sz="1900" b="0" i="0" dirty="0">
                <a:solidFill>
                  <a:srgbClr val="000000"/>
                </a:solidFill>
                <a:effectLst/>
                <a:latin typeface="Consolas" panose="020B0609020204030204" pitchFamily="49" charset="0"/>
              </a:rPr>
              <a:t>}</a:t>
            </a:r>
            <a:br>
              <a:rPr lang="en-US" sz="1900" dirty="0"/>
            </a:br>
            <a:br>
              <a:rPr lang="en-US" sz="1900" dirty="0"/>
            </a:br>
            <a:r>
              <a:rPr lang="en-US" sz="1900" b="0" i="0" dirty="0">
                <a:solidFill>
                  <a:srgbClr val="008000"/>
                </a:solidFill>
                <a:effectLst/>
                <a:latin typeface="Consolas" panose="020B0609020204030204" pitchFamily="49" charset="0"/>
              </a:rPr>
              <a:t>// Here x is 10</a:t>
            </a:r>
            <a:endParaRPr lang="en-US" sz="1900" dirty="0"/>
          </a:p>
        </p:txBody>
      </p:sp>
      <p:sp>
        <p:nvSpPr>
          <p:cNvPr id="6" name="Content Placeholder 5">
            <a:extLst>
              <a:ext uri="{FF2B5EF4-FFF2-40B4-BE49-F238E27FC236}">
                <a16:creationId xmlns:a16="http://schemas.microsoft.com/office/drawing/2014/main" id="{CFF153FC-7F30-388B-712B-A4913A2E7BC5}"/>
              </a:ext>
            </a:extLst>
          </p:cNvPr>
          <p:cNvSpPr>
            <a:spLocks noGrp="1"/>
          </p:cNvSpPr>
          <p:nvPr>
            <p:ph sz="half" idx="2"/>
          </p:nvPr>
        </p:nvSpPr>
        <p:spPr/>
        <p:txBody>
          <a:bodyPr>
            <a:normAutofit lnSpcReduction="10000"/>
          </a:bodyPr>
          <a:lstStyle/>
          <a:p>
            <a:r>
              <a:rPr lang="en-US" sz="1800" b="0" i="0" dirty="0">
                <a:solidFill>
                  <a:srgbClr val="0000CD"/>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x = </a:t>
            </a:r>
            <a:r>
              <a:rPr lang="en-US" sz="1800" b="0" i="0" dirty="0">
                <a:solidFill>
                  <a:srgbClr val="A52A2A"/>
                </a:solidFill>
                <a:effectLst/>
                <a:latin typeface="Consolas" panose="020B0609020204030204" pitchFamily="49" charset="0"/>
              </a:rPr>
              <a:t>"John Doe"</a:t>
            </a:r>
            <a:r>
              <a:rPr lang="en-US" sz="1800" b="0" i="0" dirty="0">
                <a:solidFill>
                  <a:srgbClr val="000000"/>
                </a:solidFill>
                <a:effectLst/>
                <a:latin typeface="Consolas" panose="020B0609020204030204" pitchFamily="49" charset="0"/>
              </a:rPr>
              <a:t>;</a:t>
            </a:r>
            <a:br>
              <a:rPr lang="en-US" sz="2000" dirty="0"/>
            </a:br>
            <a:br>
              <a:rPr lang="en-US" sz="2000" dirty="0"/>
            </a:br>
            <a:r>
              <a:rPr lang="en-US" sz="2000" b="0" i="0" dirty="0">
                <a:solidFill>
                  <a:srgbClr val="0000CD"/>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x =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200" b="0" i="0" dirty="0">
                <a:solidFill>
                  <a:srgbClr val="0000CD"/>
                </a:solidFill>
                <a:effectLst/>
                <a:latin typeface="Consolas" panose="020B0609020204030204" pitchFamily="49" charset="0"/>
              </a:rPr>
              <a:t>var</a:t>
            </a:r>
            <a:r>
              <a:rPr lang="en-US" sz="2200" b="0" i="0" dirty="0">
                <a:solidFill>
                  <a:srgbClr val="000000"/>
                </a:solidFill>
                <a:effectLst/>
                <a:latin typeface="Consolas" panose="020B0609020204030204" pitchFamily="49" charset="0"/>
              </a:rPr>
              <a:t> x = </a:t>
            </a:r>
            <a:r>
              <a:rPr lang="en-US" sz="2200" b="0" i="0" dirty="0">
                <a:solidFill>
                  <a:srgbClr val="FF0000"/>
                </a:solidFill>
                <a:effectLst/>
                <a:latin typeface="Consolas" panose="020B0609020204030204" pitchFamily="49" charset="0"/>
              </a:rPr>
              <a:t>10</a:t>
            </a:r>
            <a:r>
              <a:rPr lang="en-US" sz="2200" b="0" i="0" dirty="0">
                <a:solidFill>
                  <a:srgbClr val="000000"/>
                </a:solidFill>
                <a:effectLst/>
                <a:latin typeface="Consolas" panose="020B0609020204030204" pitchFamily="49" charset="0"/>
              </a:rPr>
              <a:t>;</a:t>
            </a:r>
            <a:br>
              <a:rPr lang="en-US" sz="2200" dirty="0"/>
            </a:br>
            <a:r>
              <a:rPr lang="en-US" sz="2200" b="0" i="0" dirty="0">
                <a:solidFill>
                  <a:srgbClr val="008000"/>
                </a:solidFill>
                <a:effectLst/>
                <a:latin typeface="Consolas" panose="020B0609020204030204" pitchFamily="49" charset="0"/>
              </a:rPr>
              <a:t>// Here x is 10</a:t>
            </a:r>
            <a:br>
              <a:rPr lang="en-US" sz="2200" b="0" i="0" dirty="0">
                <a:solidFill>
                  <a:srgbClr val="008000"/>
                </a:solidFill>
                <a:effectLst/>
                <a:latin typeface="Consolas" panose="020B0609020204030204" pitchFamily="49" charset="0"/>
              </a:rPr>
            </a:br>
            <a:br>
              <a:rPr lang="en-US" sz="2200" dirty="0"/>
            </a:br>
            <a:r>
              <a:rPr lang="en-US" sz="2200" b="0" i="0" dirty="0">
                <a:solidFill>
                  <a:srgbClr val="000000"/>
                </a:solidFill>
                <a:effectLst/>
                <a:latin typeface="Consolas" panose="020B0609020204030204" pitchFamily="49" charset="0"/>
              </a:rPr>
              <a:t>{</a:t>
            </a:r>
            <a:br>
              <a:rPr lang="en-US" sz="2200" dirty="0"/>
            </a:br>
            <a:r>
              <a:rPr lang="en-US" sz="2200" b="0" i="0" dirty="0">
                <a:solidFill>
                  <a:srgbClr val="0000CD"/>
                </a:solidFill>
                <a:effectLst/>
                <a:latin typeface="Consolas" panose="020B0609020204030204" pitchFamily="49" charset="0"/>
              </a:rPr>
              <a:t>var</a:t>
            </a:r>
            <a:r>
              <a:rPr lang="en-US" sz="2200" b="0" i="0" dirty="0">
                <a:solidFill>
                  <a:srgbClr val="000000"/>
                </a:solidFill>
                <a:effectLst/>
                <a:latin typeface="Consolas" panose="020B0609020204030204" pitchFamily="49" charset="0"/>
              </a:rPr>
              <a:t> x = </a:t>
            </a:r>
            <a:r>
              <a:rPr lang="en-US" sz="2200" b="0" i="0" dirty="0">
                <a:solidFill>
                  <a:srgbClr val="FF0000"/>
                </a:solidFill>
                <a:effectLst/>
                <a:latin typeface="Consolas" panose="020B0609020204030204" pitchFamily="49" charset="0"/>
              </a:rPr>
              <a:t>2</a:t>
            </a:r>
            <a:r>
              <a:rPr lang="en-US" sz="2200" b="0" i="0" dirty="0">
                <a:solidFill>
                  <a:srgbClr val="000000"/>
                </a:solidFill>
                <a:effectLst/>
                <a:latin typeface="Consolas" panose="020B0609020204030204" pitchFamily="49" charset="0"/>
              </a:rPr>
              <a:t>;</a:t>
            </a:r>
            <a:br>
              <a:rPr lang="en-US" sz="2200" dirty="0"/>
            </a:br>
            <a:r>
              <a:rPr lang="en-US" sz="2200" b="0" i="0" dirty="0">
                <a:solidFill>
                  <a:srgbClr val="008000"/>
                </a:solidFill>
                <a:effectLst/>
                <a:latin typeface="Consolas" panose="020B0609020204030204" pitchFamily="49" charset="0"/>
              </a:rPr>
              <a:t>// Here x is 2</a:t>
            </a:r>
            <a:br>
              <a:rPr lang="en-US" sz="2200" b="0" i="0" dirty="0">
                <a:solidFill>
                  <a:srgbClr val="008000"/>
                </a:solidFill>
                <a:effectLst/>
                <a:latin typeface="Consolas" panose="020B0609020204030204" pitchFamily="49" charset="0"/>
              </a:rPr>
            </a:br>
            <a:r>
              <a:rPr lang="en-US" sz="2200" b="0" i="0" dirty="0">
                <a:solidFill>
                  <a:srgbClr val="000000"/>
                </a:solidFill>
                <a:effectLst/>
                <a:latin typeface="Consolas" panose="020B0609020204030204" pitchFamily="49" charset="0"/>
              </a:rPr>
              <a:t>}</a:t>
            </a:r>
            <a:br>
              <a:rPr lang="en-US" sz="2200" dirty="0"/>
            </a:br>
            <a:br>
              <a:rPr lang="en-US" sz="2200" dirty="0"/>
            </a:br>
            <a:r>
              <a:rPr lang="en-US" sz="2200" b="0" i="0" dirty="0">
                <a:solidFill>
                  <a:srgbClr val="008000"/>
                </a:solidFill>
                <a:effectLst/>
                <a:latin typeface="Consolas" panose="020B0609020204030204" pitchFamily="49" charset="0"/>
              </a:rPr>
              <a:t>// Here x is 2</a:t>
            </a:r>
            <a:r>
              <a:rPr lang="en-US" sz="2200" b="0" i="0" dirty="0">
                <a:solidFill>
                  <a:srgbClr val="000000"/>
                </a:solidFill>
                <a:effectLst/>
                <a:latin typeface="Consolas" panose="020B0609020204030204" pitchFamily="49" charset="0"/>
              </a:rPr>
              <a:t> </a:t>
            </a:r>
            <a:endParaRPr lang="en-US" sz="2200" dirty="0"/>
          </a:p>
        </p:txBody>
      </p:sp>
      <p:sp>
        <p:nvSpPr>
          <p:cNvPr id="4" name="Date Placeholder 3">
            <a:extLst>
              <a:ext uri="{FF2B5EF4-FFF2-40B4-BE49-F238E27FC236}">
                <a16:creationId xmlns:a16="http://schemas.microsoft.com/office/drawing/2014/main" id="{0FD220C8-138D-2090-553D-00A8639E232C}"/>
              </a:ext>
            </a:extLst>
          </p:cNvPr>
          <p:cNvSpPr>
            <a:spLocks noGrp="1"/>
          </p:cNvSpPr>
          <p:nvPr>
            <p:ph type="dt" sz="half" idx="10"/>
          </p:nvPr>
        </p:nvSpPr>
        <p:spPr/>
        <p:txBody>
          <a:bodyPr/>
          <a:lstStyle/>
          <a:p>
            <a:fld id="{65759B23-07D0-4CF0-9B8B-0E884D3485DA}" type="datetime1">
              <a:rPr lang="en-US" smtClean="0"/>
              <a:t>8/13/2025</a:t>
            </a:fld>
            <a:endParaRPr lang="en-US"/>
          </a:p>
        </p:txBody>
      </p:sp>
      <p:sp>
        <p:nvSpPr>
          <p:cNvPr id="7" name="Multiplication Sign 6">
            <a:extLst>
              <a:ext uri="{FF2B5EF4-FFF2-40B4-BE49-F238E27FC236}">
                <a16:creationId xmlns:a16="http://schemas.microsoft.com/office/drawing/2014/main" id="{D067AC4B-DD86-C716-C800-988D09DB1DD5}"/>
              </a:ext>
            </a:extLst>
          </p:cNvPr>
          <p:cNvSpPr/>
          <p:nvPr/>
        </p:nvSpPr>
        <p:spPr bwMode="auto">
          <a:xfrm>
            <a:off x="2895600" y="2209800"/>
            <a:ext cx="457200" cy="6858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pPr>
            <a:endParaRPr kumimoji="0" lang="en-US" sz="2400" b="0" i="0" u="none" strike="noStrike" cap="none" normalizeH="0" baseline="0">
              <a:ln>
                <a:noFill/>
              </a:ln>
              <a:solidFill>
                <a:schemeClr val="bg1"/>
              </a:solidFill>
              <a:effectLst/>
              <a:latin typeface="Times" panose="02020603050405020304" pitchFamily="18" charset="0"/>
              <a:cs typeface="HG Mincho Light J" charset="0"/>
            </a:endParaRPr>
          </a:p>
        </p:txBody>
      </p:sp>
    </p:spTree>
    <p:extLst>
      <p:ext uri="{BB962C8B-B14F-4D97-AF65-F5344CB8AC3E}">
        <p14:creationId xmlns:p14="http://schemas.microsoft.com/office/powerpoint/2010/main" val="35359086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6026-5BE4-167B-9A03-B5AB59BC8E9F}"/>
              </a:ext>
            </a:extLst>
          </p:cNvPr>
          <p:cNvSpPr>
            <a:spLocks noGrp="1"/>
          </p:cNvSpPr>
          <p:nvPr>
            <p:ph type="title"/>
          </p:nvPr>
        </p:nvSpPr>
        <p:spPr/>
        <p:txBody>
          <a:bodyPr/>
          <a:lstStyle/>
          <a:p>
            <a:r>
              <a:rPr lang="en-US" dirty="0"/>
              <a:t>Assignment 5.3</a:t>
            </a:r>
          </a:p>
        </p:txBody>
      </p:sp>
      <p:sp>
        <p:nvSpPr>
          <p:cNvPr id="3" name="Content Placeholder 2">
            <a:extLst>
              <a:ext uri="{FF2B5EF4-FFF2-40B4-BE49-F238E27FC236}">
                <a16:creationId xmlns:a16="http://schemas.microsoft.com/office/drawing/2014/main" id="{39EF9088-95ED-C543-73D0-579B45257185}"/>
              </a:ext>
            </a:extLst>
          </p:cNvPr>
          <p:cNvSpPr>
            <a:spLocks noGrp="1"/>
          </p:cNvSpPr>
          <p:nvPr>
            <p:ph idx="1"/>
          </p:nvPr>
        </p:nvSpPr>
        <p:spPr/>
        <p:txBody>
          <a:bodyPr/>
          <a:lstStyle/>
          <a:p>
            <a:r>
              <a:rPr lang="en-US" dirty="0"/>
              <a:t>Identify the different ways of displaying the scripts available in the document and show in the next page of the document.</a:t>
            </a:r>
          </a:p>
          <a:p>
            <a:r>
              <a:rPr lang="en-US" dirty="0"/>
              <a:t>Identify the number of HTML elements in the web document</a:t>
            </a:r>
          </a:p>
          <a:p>
            <a:r>
              <a:rPr lang="en-US" dirty="0"/>
              <a:t>Identify the number of each type of HTML element in the document</a:t>
            </a:r>
          </a:p>
          <a:p>
            <a:endParaRPr lang="en-US" dirty="0"/>
          </a:p>
        </p:txBody>
      </p:sp>
      <p:sp>
        <p:nvSpPr>
          <p:cNvPr id="4" name="Date Placeholder 3">
            <a:extLst>
              <a:ext uri="{FF2B5EF4-FFF2-40B4-BE49-F238E27FC236}">
                <a16:creationId xmlns:a16="http://schemas.microsoft.com/office/drawing/2014/main" id="{9E8AF7D2-DE97-8FE2-9B88-A6B1330E002C}"/>
              </a:ext>
            </a:extLst>
          </p:cNvPr>
          <p:cNvSpPr>
            <a:spLocks noGrp="1"/>
          </p:cNvSpPr>
          <p:nvPr>
            <p:ph type="dt" sz="half" idx="10"/>
          </p:nvPr>
        </p:nvSpPr>
        <p:spPr/>
        <p:txBody>
          <a:bodyPr/>
          <a:lstStyle/>
          <a:p>
            <a:fld id="{32BFD462-8AE0-4EE1-A13E-AD535C4AF92D}" type="datetime1">
              <a:rPr lang="en-US" smtClean="0"/>
              <a:t>8/13/2025</a:t>
            </a:fld>
            <a:endParaRPr lang="en-US"/>
          </a:p>
        </p:txBody>
      </p:sp>
    </p:spTree>
    <p:extLst>
      <p:ext uri="{BB962C8B-B14F-4D97-AF65-F5344CB8AC3E}">
        <p14:creationId xmlns:p14="http://schemas.microsoft.com/office/powerpoint/2010/main" val="2618483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CCA8-EB79-9598-30C0-E28B4E7AC45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DOM Events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FF5D809F-6FF2-7B7D-A2A6-9D10C8A89AD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When a user clicks the mouse – </a:t>
            </a:r>
            <a:r>
              <a:rPr lang="en-US" b="0" i="0" dirty="0">
                <a:solidFill>
                  <a:srgbClr val="FF0000"/>
                </a:solidFill>
                <a:effectLst/>
                <a:latin typeface="Verdana" panose="020B0604030504040204" pitchFamily="34" charset="0"/>
              </a:rPr>
              <a:t>onclick, </a:t>
            </a:r>
            <a:r>
              <a:rPr lang="en-US" b="0" i="0" dirty="0" err="1">
                <a:solidFill>
                  <a:srgbClr val="FF0000"/>
                </a:solidFill>
                <a:effectLst/>
                <a:latin typeface="Verdana" panose="020B0604030504040204" pitchFamily="34" charset="0"/>
              </a:rPr>
              <a:t>onmousedown</a:t>
            </a:r>
            <a:r>
              <a:rPr lang="en-US" b="0" i="0" dirty="0">
                <a:solidFill>
                  <a:srgbClr val="FF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onmouseup</a:t>
            </a:r>
            <a:r>
              <a:rPr lang="en-US" b="0" i="0" dirty="0">
                <a:solidFill>
                  <a:srgbClr val="FF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onmouseover</a:t>
            </a:r>
            <a:r>
              <a:rPr lang="en-US" b="0" i="0" dirty="0">
                <a:solidFill>
                  <a:srgbClr val="FF0000"/>
                </a:solidFill>
                <a:effectLst/>
                <a:latin typeface="Verdana" panose="020B0604030504040204" pitchFamily="34" charset="0"/>
              </a:rPr>
              <a:t>, </a:t>
            </a:r>
          </a:p>
          <a:p>
            <a:pPr algn="l">
              <a:buFont typeface="Arial" panose="020B0604020202020204" pitchFamily="34" charset="0"/>
              <a:buChar char="•"/>
            </a:pPr>
            <a:r>
              <a:rPr lang="en-US" b="0" i="0" dirty="0">
                <a:solidFill>
                  <a:srgbClr val="000000"/>
                </a:solidFill>
                <a:effectLst/>
                <a:latin typeface="Verdana" panose="020B0604030504040204" pitchFamily="34" charset="0"/>
              </a:rPr>
              <a:t>When a web page has loaded - </a:t>
            </a:r>
            <a:r>
              <a:rPr lang="en-US" b="0" i="0" dirty="0">
                <a:solidFill>
                  <a:srgbClr val="FF0000"/>
                </a:solidFill>
                <a:effectLst/>
                <a:latin typeface="Verdana" panose="020B0604030504040204" pitchFamily="34" charset="0"/>
              </a:rPr>
              <a:t>onload</a:t>
            </a:r>
          </a:p>
          <a:p>
            <a:pPr algn="l">
              <a:buFont typeface="Arial" panose="020B0604020202020204" pitchFamily="34" charset="0"/>
              <a:buChar char="•"/>
            </a:pPr>
            <a:r>
              <a:rPr lang="en-US" b="0" i="0" dirty="0">
                <a:solidFill>
                  <a:srgbClr val="000000"/>
                </a:solidFill>
                <a:effectLst/>
                <a:latin typeface="Verdana" panose="020B0604030504040204" pitchFamily="34" charset="0"/>
              </a:rPr>
              <a:t>When an image has been loaded - </a:t>
            </a:r>
            <a:r>
              <a:rPr lang="en-US" b="0" i="0" dirty="0">
                <a:solidFill>
                  <a:srgbClr val="FF0000"/>
                </a:solidFill>
                <a:effectLst/>
                <a:latin typeface="Verdana" panose="020B0604030504040204" pitchFamily="34" charset="0"/>
              </a:rPr>
              <a:t>onload</a:t>
            </a:r>
          </a:p>
          <a:p>
            <a:pPr algn="l">
              <a:buFont typeface="Arial" panose="020B0604020202020204" pitchFamily="34" charset="0"/>
              <a:buChar char="•"/>
            </a:pPr>
            <a:r>
              <a:rPr lang="en-US" b="0" i="0" dirty="0">
                <a:solidFill>
                  <a:srgbClr val="000000"/>
                </a:solidFill>
                <a:effectLst/>
                <a:latin typeface="Verdana" panose="020B0604030504040204" pitchFamily="34" charset="0"/>
              </a:rPr>
              <a:t>When the mouse moves over an element- </a:t>
            </a:r>
            <a:r>
              <a:rPr lang="en-US" b="0" i="0" dirty="0" err="1">
                <a:solidFill>
                  <a:srgbClr val="FF0000"/>
                </a:solidFill>
                <a:effectLst/>
                <a:latin typeface="Verdana" panose="020B0604030504040204" pitchFamily="34" charset="0"/>
              </a:rPr>
              <a:t>onmouseover</a:t>
            </a:r>
            <a:endParaRPr lang="en-US" b="0" i="0" dirty="0">
              <a:solidFill>
                <a:srgbClr val="FF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When an input field is changed – </a:t>
            </a:r>
            <a:r>
              <a:rPr lang="en-US" b="0" i="0" dirty="0" err="1">
                <a:solidFill>
                  <a:srgbClr val="FF0000"/>
                </a:solidFill>
                <a:effectLst/>
                <a:latin typeface="Verdana" panose="020B0604030504040204" pitchFamily="34" charset="0"/>
              </a:rPr>
              <a:t>onchange</a:t>
            </a:r>
            <a:r>
              <a:rPr lang="en-US" b="0" i="0" dirty="0">
                <a:solidFill>
                  <a:srgbClr val="FF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onfocus</a:t>
            </a:r>
            <a:endParaRPr lang="en-US" b="0" i="0" dirty="0">
              <a:solidFill>
                <a:srgbClr val="FF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When an HTML form is submitted- </a:t>
            </a:r>
            <a:r>
              <a:rPr lang="en-US" b="0" i="0" dirty="0" err="1">
                <a:solidFill>
                  <a:srgbClr val="FF0000"/>
                </a:solidFill>
                <a:effectLst/>
                <a:latin typeface="Verdana" panose="020B0604030504040204" pitchFamily="34" charset="0"/>
              </a:rPr>
              <a:t>onsubmit</a:t>
            </a:r>
            <a:endParaRPr lang="en-US" b="0" i="0" dirty="0">
              <a:solidFill>
                <a:srgbClr val="FF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When a user strokes a key –</a:t>
            </a:r>
            <a:r>
              <a:rPr lang="en-US" b="0" i="0" dirty="0">
                <a:solidFill>
                  <a:srgbClr val="FF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onkeydown</a:t>
            </a:r>
            <a:r>
              <a:rPr lang="en-US" b="0" i="0" dirty="0">
                <a:solidFill>
                  <a:srgbClr val="FF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onkeypress</a:t>
            </a:r>
            <a:r>
              <a:rPr lang="en-US" b="0" i="0" dirty="0">
                <a:solidFill>
                  <a:srgbClr val="FF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onkeyup</a:t>
            </a:r>
            <a:endParaRPr lang="en-US" b="0" i="0" dirty="0">
              <a:solidFill>
                <a:srgbClr val="FF0000"/>
              </a:solidFill>
              <a:effectLst/>
              <a:latin typeface="Verdana" panose="020B0604030504040204" pitchFamily="34" charset="0"/>
            </a:endParaRPr>
          </a:p>
          <a:p>
            <a:endParaRPr lang="en-US" dirty="0"/>
          </a:p>
        </p:txBody>
      </p:sp>
      <p:sp>
        <p:nvSpPr>
          <p:cNvPr id="4" name="Date Placeholder 3">
            <a:extLst>
              <a:ext uri="{FF2B5EF4-FFF2-40B4-BE49-F238E27FC236}">
                <a16:creationId xmlns:a16="http://schemas.microsoft.com/office/drawing/2014/main" id="{87398D89-36EC-C03F-9A3A-8AD5B8BC4C7A}"/>
              </a:ext>
            </a:extLst>
          </p:cNvPr>
          <p:cNvSpPr>
            <a:spLocks noGrp="1"/>
          </p:cNvSpPr>
          <p:nvPr>
            <p:ph type="dt" sz="half" idx="10"/>
          </p:nvPr>
        </p:nvSpPr>
        <p:spPr/>
        <p:txBody>
          <a:bodyPr/>
          <a:lstStyle/>
          <a:p>
            <a:fld id="{5AA511EA-654E-4482-B838-87426CF3B9A5}" type="datetime1">
              <a:rPr lang="en-US" smtClean="0"/>
              <a:t>8/13/2025</a:t>
            </a:fld>
            <a:endParaRPr lang="en-US"/>
          </a:p>
        </p:txBody>
      </p:sp>
    </p:spTree>
    <p:extLst>
      <p:ext uri="{BB962C8B-B14F-4D97-AF65-F5344CB8AC3E}">
        <p14:creationId xmlns:p14="http://schemas.microsoft.com/office/powerpoint/2010/main" val="8135303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7DD8-AADC-5CEA-9DEF-565AD192A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9106D3-4608-B3F2-6549-D731A86CCE7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8E491A2-C60B-306E-B01C-45AC7BE117F4}"/>
              </a:ext>
            </a:extLst>
          </p:cNvPr>
          <p:cNvSpPr>
            <a:spLocks noGrp="1"/>
          </p:cNvSpPr>
          <p:nvPr>
            <p:ph type="dt" sz="half" idx="10"/>
          </p:nvPr>
        </p:nvSpPr>
        <p:spPr/>
        <p:txBody>
          <a:bodyPr/>
          <a:lstStyle/>
          <a:p>
            <a:fld id="{81D35492-1EFA-4E38-806C-7922B14A037B}" type="datetime1">
              <a:rPr lang="en-US" smtClean="0"/>
              <a:t>8/13/2025</a:t>
            </a:fld>
            <a:endParaRPr lang="en-US"/>
          </a:p>
        </p:txBody>
      </p:sp>
      <p:pic>
        <p:nvPicPr>
          <p:cNvPr id="6" name="Picture 5">
            <a:extLst>
              <a:ext uri="{FF2B5EF4-FFF2-40B4-BE49-F238E27FC236}">
                <a16:creationId xmlns:a16="http://schemas.microsoft.com/office/drawing/2014/main" id="{BDCEE1B2-7C2C-C6A4-B699-ED0C8C5A0288}"/>
              </a:ext>
            </a:extLst>
          </p:cNvPr>
          <p:cNvPicPr>
            <a:picLocks noChangeAspect="1"/>
          </p:cNvPicPr>
          <p:nvPr/>
        </p:nvPicPr>
        <p:blipFill>
          <a:blip r:embed="rId2"/>
          <a:stretch>
            <a:fillRect/>
          </a:stretch>
        </p:blipFill>
        <p:spPr>
          <a:xfrm>
            <a:off x="609600" y="412783"/>
            <a:ext cx="8181126" cy="6445217"/>
          </a:xfrm>
          <a:prstGeom prst="rect">
            <a:avLst/>
          </a:prstGeom>
        </p:spPr>
      </p:pic>
    </p:spTree>
    <p:extLst>
      <p:ext uri="{BB962C8B-B14F-4D97-AF65-F5344CB8AC3E}">
        <p14:creationId xmlns:p14="http://schemas.microsoft.com/office/powerpoint/2010/main" val="4930261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4705-0EA5-DBCB-70CE-211B506337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8ACD9A-B784-0B15-0E62-F7A4C39C05A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7DFB71-026A-CC83-5EFF-E67C943E00E6}"/>
              </a:ext>
            </a:extLst>
          </p:cNvPr>
          <p:cNvSpPr>
            <a:spLocks noGrp="1"/>
          </p:cNvSpPr>
          <p:nvPr>
            <p:ph type="dt" sz="half" idx="10"/>
          </p:nvPr>
        </p:nvSpPr>
        <p:spPr/>
        <p:txBody>
          <a:bodyPr/>
          <a:lstStyle/>
          <a:p>
            <a:fld id="{27082E87-7E57-44A1-A496-F7ADA395CCB2}" type="datetime1">
              <a:rPr lang="en-US" smtClean="0"/>
              <a:t>8/13/2025</a:t>
            </a:fld>
            <a:endParaRPr lang="en-US"/>
          </a:p>
        </p:txBody>
      </p:sp>
      <p:pic>
        <p:nvPicPr>
          <p:cNvPr id="6" name="Picture 5">
            <a:extLst>
              <a:ext uri="{FF2B5EF4-FFF2-40B4-BE49-F238E27FC236}">
                <a16:creationId xmlns:a16="http://schemas.microsoft.com/office/drawing/2014/main" id="{FC25318E-C0D5-C016-51B7-F500AF5A0877}"/>
              </a:ext>
            </a:extLst>
          </p:cNvPr>
          <p:cNvPicPr>
            <a:picLocks noChangeAspect="1"/>
          </p:cNvPicPr>
          <p:nvPr/>
        </p:nvPicPr>
        <p:blipFill>
          <a:blip r:embed="rId2"/>
          <a:stretch>
            <a:fillRect/>
          </a:stretch>
        </p:blipFill>
        <p:spPr>
          <a:xfrm>
            <a:off x="685801" y="381000"/>
            <a:ext cx="7234706" cy="6585437"/>
          </a:xfrm>
          <a:prstGeom prst="rect">
            <a:avLst/>
          </a:prstGeom>
        </p:spPr>
      </p:pic>
    </p:spTree>
    <p:extLst>
      <p:ext uri="{BB962C8B-B14F-4D97-AF65-F5344CB8AC3E}">
        <p14:creationId xmlns:p14="http://schemas.microsoft.com/office/powerpoint/2010/main" val="33248550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4FFB2E-5F6F-9336-C08B-321F90CD08C3}"/>
              </a:ext>
            </a:extLst>
          </p:cNvPr>
          <p:cNvSpPr>
            <a:spLocks noGrp="1"/>
          </p:cNvSpPr>
          <p:nvPr>
            <p:ph type="dt" sz="half" idx="10"/>
          </p:nvPr>
        </p:nvSpPr>
        <p:spPr/>
        <p:txBody>
          <a:bodyPr/>
          <a:lstStyle/>
          <a:p>
            <a:fld id="{E6B896CA-1EBD-498D-928C-2F66D6EAA065}" type="datetime1">
              <a:rPr lang="en-US" smtClean="0"/>
              <a:t>8/13/2025</a:t>
            </a:fld>
            <a:endParaRPr lang="en-US"/>
          </a:p>
        </p:txBody>
      </p:sp>
      <p:sp>
        <p:nvSpPr>
          <p:cNvPr id="5" name="Rectangle 1">
            <a:extLst>
              <a:ext uri="{FF2B5EF4-FFF2-40B4-BE49-F238E27FC236}">
                <a16:creationId xmlns:a16="http://schemas.microsoft.com/office/drawing/2014/main" id="{DF70F175-65FF-915B-1083-90CBEAB0CB99}"/>
              </a:ext>
            </a:extLst>
          </p:cNvPr>
          <p:cNvSpPr>
            <a:spLocks noGrp="1" noChangeArrowheads="1"/>
          </p:cNvSpPr>
          <p:nvPr>
            <p:ph idx="1"/>
          </p:nvPr>
        </p:nvSpPr>
        <p:spPr bwMode="auto">
          <a:xfrm>
            <a:off x="609600" y="225515"/>
            <a:ext cx="8295925"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&lt;!DOCTYPE </a:t>
            </a:r>
            <a:r>
              <a:rPr kumimoji="0" lang="en-US" altLang="en-US" sz="1800" b="0" i="0" u="none" strike="noStrike" cap="none" normalizeH="0" baseline="0" dirty="0">
                <a:ln>
                  <a:noFill/>
                </a:ln>
                <a:solidFill>
                  <a:srgbClr val="174AD4"/>
                </a:solidFill>
                <a:effectLst/>
                <a:latin typeface="JetBrains Mono"/>
              </a:rPr>
              <a:t>html</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html </a:t>
            </a:r>
            <a:r>
              <a:rPr kumimoji="0" lang="en-US" altLang="en-US" sz="1800" b="0" i="0" u="none" strike="noStrike" cap="none" normalizeH="0" baseline="0" dirty="0">
                <a:ln>
                  <a:noFill/>
                </a:ln>
                <a:solidFill>
                  <a:srgbClr val="174AD4"/>
                </a:solidFill>
                <a:effectLst/>
                <a:latin typeface="JetBrains Mono"/>
              </a:rPr>
              <a:t>lang</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en</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head</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title</a:t>
            </a:r>
            <a:r>
              <a:rPr kumimoji="0" lang="en-US" altLang="en-US" sz="1800" b="0" i="0" u="none" strike="noStrike" cap="none" normalizeH="0" baseline="0" dirty="0">
                <a:ln>
                  <a:noFill/>
                </a:ln>
                <a:solidFill>
                  <a:srgbClr val="080808"/>
                </a:solidFill>
                <a:effectLst/>
                <a:latin typeface="JetBrains Mono"/>
              </a:rPr>
              <a:t>&gt;Simple example of JS in html&lt;/</a:t>
            </a:r>
            <a:r>
              <a:rPr kumimoji="0" lang="en-US" altLang="en-US" sz="1800" b="0" i="0" u="none" strike="noStrike" cap="none" normalizeH="0" baseline="0" dirty="0">
                <a:ln>
                  <a:noFill/>
                </a:ln>
                <a:solidFill>
                  <a:srgbClr val="0033B3"/>
                </a:solidFill>
                <a:effectLst/>
                <a:latin typeface="JetBrains Mono"/>
              </a:rPr>
              <a:t>title</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script</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function welcome(name)</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{alert("welcome "+name);}</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script</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head</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body</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form </a:t>
            </a:r>
            <a:r>
              <a:rPr kumimoji="0" lang="en-US" altLang="en-US" sz="1800" b="0" i="0" u="none" strike="noStrike" cap="none" normalizeH="0" baseline="0" dirty="0">
                <a:ln>
                  <a:noFill/>
                </a:ln>
                <a:solidFill>
                  <a:srgbClr val="174AD4"/>
                </a:solidFill>
                <a:effectLst/>
                <a:latin typeface="JetBrains Mono"/>
              </a:rPr>
              <a:t>name</a:t>
            </a:r>
            <a:r>
              <a:rPr kumimoji="0" lang="en-US" altLang="en-US" sz="1800" b="0" i="0" u="none" strike="noStrike" cap="none" normalizeH="0" baseline="0" dirty="0">
                <a:ln>
                  <a:noFill/>
                </a:ln>
                <a:solidFill>
                  <a:srgbClr val="067D17"/>
                </a:solidFill>
                <a:effectLst/>
                <a:latin typeface="JetBrains Mono"/>
              </a:rPr>
              <a:t>="f1" </a:t>
            </a:r>
            <a:r>
              <a:rPr kumimoji="0" lang="en-US" altLang="en-US" sz="1800" b="0" i="0" u="none" strike="noStrike" cap="none" normalizeH="0" baseline="0" dirty="0" err="1">
                <a:ln>
                  <a:noFill/>
                </a:ln>
                <a:solidFill>
                  <a:srgbClr val="174AD4"/>
                </a:solidFill>
                <a:effectLst/>
                <a:latin typeface="JetBrains Mono"/>
              </a:rPr>
              <a:t>onsubmit</a:t>
            </a:r>
            <a:r>
              <a:rPr kumimoji="0" lang="en-US" altLang="en-US" sz="1800" b="0" i="0" u="none" strike="noStrike" cap="none" normalizeH="0" baseline="0" dirty="0">
                <a:ln>
                  <a:noFill/>
                </a:ln>
                <a:solidFill>
                  <a:srgbClr val="067D17"/>
                </a:solidFill>
                <a:effectLst/>
                <a:latin typeface="JetBrains Mono"/>
              </a:rPr>
              <a:t>="welcome(</a:t>
            </a:r>
            <a:r>
              <a:rPr kumimoji="0" lang="en-US" altLang="en-US" sz="1800" b="0" i="0" u="none" strike="noStrike" cap="none" normalizeH="0" baseline="0" dirty="0" err="1">
                <a:ln>
                  <a:noFill/>
                </a:ln>
                <a:solidFill>
                  <a:srgbClr val="067D17"/>
                </a:solidFill>
                <a:effectLst/>
                <a:latin typeface="JetBrains Mono"/>
              </a:rPr>
              <a:t>document.getElementById</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fname</a:t>
            </a:r>
            <a:r>
              <a:rPr kumimoji="0" lang="en-US" altLang="en-US" sz="1800" b="0" i="0" u="none" strike="noStrike" cap="none" normalizeH="0" baseline="0" dirty="0">
                <a:ln>
                  <a:noFill/>
                </a:ln>
                <a:solidFill>
                  <a:srgbClr val="067D17"/>
                </a:solidFill>
                <a:effectLst/>
                <a:latin typeface="JetBrains Mono"/>
              </a:rPr>
              <a:t>').value)"</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label </a:t>
            </a:r>
            <a:r>
              <a:rPr kumimoji="0" lang="en-US" altLang="en-US" sz="1800" b="0" i="0" u="none" strike="noStrike" cap="none" normalizeH="0" baseline="0" dirty="0">
                <a:ln>
                  <a:noFill/>
                </a:ln>
                <a:solidFill>
                  <a:srgbClr val="174AD4"/>
                </a:solidFill>
                <a:effectLst/>
                <a:latin typeface="JetBrains Mono"/>
              </a:rPr>
              <a:t>for</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fname</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&gt; Name:&lt;/</a:t>
            </a:r>
            <a:r>
              <a:rPr kumimoji="0" lang="en-US" altLang="en-US" sz="1800" b="0" i="0" u="none" strike="noStrike" cap="none" normalizeH="0" baseline="0" dirty="0">
                <a:ln>
                  <a:noFill/>
                </a:ln>
                <a:solidFill>
                  <a:srgbClr val="0033B3"/>
                </a:solidFill>
                <a:effectLst/>
                <a:latin typeface="JetBrains Mono"/>
              </a:rPr>
              <a:t>label</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input </a:t>
            </a:r>
            <a:r>
              <a:rPr kumimoji="0" lang="en-US" altLang="en-US" sz="1800" b="0" i="0" u="none" strike="noStrike" cap="none" normalizeH="0" baseline="0" dirty="0">
                <a:ln>
                  <a:noFill/>
                </a:ln>
                <a:solidFill>
                  <a:srgbClr val="174AD4"/>
                </a:solidFill>
                <a:effectLst/>
                <a:latin typeface="JetBrains Mono"/>
              </a:rPr>
              <a:t>type</a:t>
            </a:r>
            <a:r>
              <a:rPr kumimoji="0" lang="en-US" altLang="en-US" sz="1800" b="0" i="0" u="none" strike="noStrike" cap="none" normalizeH="0" baseline="0" dirty="0">
                <a:ln>
                  <a:noFill/>
                </a:ln>
                <a:solidFill>
                  <a:srgbClr val="067D17"/>
                </a:solidFill>
                <a:effectLst/>
                <a:latin typeface="JetBrains Mono"/>
              </a:rPr>
              <a:t>= "text" </a:t>
            </a:r>
            <a:r>
              <a:rPr kumimoji="0" lang="en-US" altLang="en-US" sz="1800" b="0" i="0" u="none" strike="noStrike" cap="none" normalizeH="0" baseline="0" dirty="0">
                <a:ln>
                  <a:noFill/>
                </a:ln>
                <a:solidFill>
                  <a:srgbClr val="174AD4"/>
                </a:solidFill>
                <a:effectLst/>
                <a:latin typeface="JetBrains Mono"/>
              </a:rPr>
              <a:t>id </a:t>
            </a:r>
            <a:r>
              <a:rPr kumimoji="0" lang="en-US" altLang="en-US" sz="1800" b="0" i="0" u="none" strike="noStrike" cap="none" normalizeH="0" baseline="0" dirty="0">
                <a:ln>
                  <a:noFill/>
                </a:ln>
                <a:solidFill>
                  <a:srgbClr val="067D17"/>
                </a:solidFill>
                <a:effectLst/>
                <a:latin typeface="JetBrains Mono"/>
              </a:rPr>
              <a:t>= </a:t>
            </a:r>
            <a:r>
              <a:rPr kumimoji="0" lang="en-US" altLang="en-US" sz="1800" b="0" i="0" u="none" strike="noStrike" cap="none" normalizeH="0" baseline="0" dirty="0" err="1">
                <a:ln>
                  <a:noFill/>
                </a:ln>
                <a:solidFill>
                  <a:srgbClr val="067D17"/>
                </a:solidFill>
                <a:effectLst/>
                <a:latin typeface="JetBrains Mono"/>
              </a:rPr>
              <a:t>fname</a:t>
            </a:r>
            <a:r>
              <a:rPr kumimoji="0" lang="en-US" altLang="en-US" sz="1800" b="0" i="0" u="none" strike="noStrike" cap="none" normalizeH="0" baseline="0" dirty="0">
                <a:ln>
                  <a:noFill/>
                </a:ln>
                <a:solidFill>
                  <a:srgbClr val="067D17"/>
                </a:solidFill>
                <a:effectLst/>
                <a:latin typeface="JetBrains Mono"/>
              </a:rPr>
              <a:t> </a:t>
            </a:r>
            <a:r>
              <a:rPr kumimoji="0" lang="en-US" altLang="en-US" sz="1800" b="0" i="0" u="none" strike="noStrike" cap="none" normalizeH="0" baseline="0" dirty="0">
                <a:ln>
                  <a:noFill/>
                </a:ln>
                <a:solidFill>
                  <a:srgbClr val="174AD4"/>
                </a:solidFill>
                <a:effectLst/>
                <a:latin typeface="JetBrains Mono"/>
              </a:rPr>
              <a:t>pattern</a:t>
            </a:r>
            <a:r>
              <a:rPr kumimoji="0" lang="en-US" altLang="en-US" sz="1800" b="0" i="0" u="none" strike="noStrike" cap="none" normalizeH="0" baseline="0" dirty="0">
                <a:ln>
                  <a:noFill/>
                </a:ln>
                <a:solidFill>
                  <a:srgbClr val="067D17"/>
                </a:solidFill>
                <a:effectLst/>
                <a:latin typeface="JetBrains Mono"/>
              </a:rPr>
              <a:t>="[A-Za-z]+" </a:t>
            </a:r>
            <a:r>
              <a:rPr kumimoji="0" lang="en-US" altLang="en-US" sz="1800" b="0" i="0" u="none" strike="noStrike" cap="none" normalizeH="0" baseline="0" dirty="0">
                <a:ln>
                  <a:noFill/>
                </a:ln>
                <a:solidFill>
                  <a:srgbClr val="174AD4"/>
                </a:solidFill>
                <a:effectLst/>
                <a:latin typeface="JetBrains Mono"/>
              </a:rPr>
              <a:t>title</a:t>
            </a:r>
            <a:r>
              <a:rPr kumimoji="0" lang="en-US" altLang="en-US" sz="1800" b="0" i="0" u="none" strike="noStrike" cap="none" normalizeH="0" baseline="0" dirty="0">
                <a:ln>
                  <a:noFill/>
                </a:ln>
                <a:solidFill>
                  <a:srgbClr val="067D17"/>
                </a:solidFill>
                <a:effectLst/>
                <a:latin typeface="JetBrains Mono"/>
              </a:rPr>
              <a:t>="start with caps" </a:t>
            </a:r>
            <a:r>
              <a:rPr kumimoji="0" lang="en-US" altLang="en-US" sz="1800" b="0" i="0" u="none" strike="noStrike" cap="none" normalizeH="0" baseline="0" dirty="0">
                <a:ln>
                  <a:noFill/>
                </a:ln>
                <a:solidFill>
                  <a:srgbClr val="174AD4"/>
                </a:solidFill>
                <a:effectLst/>
                <a:latin typeface="JetBrains Mono"/>
              </a:rPr>
              <a:t>required</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br>
              <a:rPr kumimoji="0" lang="en-US" altLang="en-US" sz="1800" b="0" i="0" u="none" strike="noStrike" cap="none" normalizeH="0" baseline="0" dirty="0">
                <a:ln>
                  <a:noFill/>
                </a:ln>
                <a:solidFill>
                  <a:srgbClr val="080808"/>
                </a:solidFill>
                <a:effectLst/>
                <a:latin typeface="JetBrains Mono"/>
              </a:rPr>
            </a:b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CLICK the button for a welcome message</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input </a:t>
            </a:r>
            <a:r>
              <a:rPr kumimoji="0" lang="en-US" altLang="en-US" sz="1800" b="0" i="0" u="none" strike="noStrike" cap="none" normalizeH="0" baseline="0" dirty="0">
                <a:ln>
                  <a:noFill/>
                </a:ln>
                <a:solidFill>
                  <a:srgbClr val="174AD4"/>
                </a:solidFill>
                <a:effectLst/>
                <a:latin typeface="JetBrains Mono"/>
              </a:rPr>
              <a:t>type</a:t>
            </a:r>
            <a:r>
              <a:rPr kumimoji="0" lang="en-US" altLang="en-US" sz="1800" b="0" i="0" u="none" strike="noStrike" cap="none" normalizeH="0" baseline="0" dirty="0">
                <a:ln>
                  <a:noFill/>
                </a:ln>
                <a:solidFill>
                  <a:srgbClr val="067D17"/>
                </a:solidFill>
                <a:effectLst/>
                <a:latin typeface="JetBrains Mono"/>
              </a:rPr>
              <a:t>="submit"</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form</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body</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html</a:t>
            </a:r>
            <a:r>
              <a:rPr kumimoji="0" lang="en-US" altLang="en-US" sz="1800" b="0" i="0" u="none" strike="noStrike" cap="none" normalizeH="0" baseline="0" dirty="0">
                <a:ln>
                  <a:noFill/>
                </a:ln>
                <a:solidFill>
                  <a:srgbClr val="080808"/>
                </a:solidFill>
                <a:effectLst/>
                <a:latin typeface="JetBrains Mono"/>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76352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788A3BB2-CFC9-0CE5-8D7D-D609C48367BD}"/>
              </a:ext>
            </a:extLst>
          </p:cNvPr>
          <p:cNvSpPr>
            <a:spLocks noGrp="1" noChangeArrowheads="1"/>
          </p:cNvSpPr>
          <p:nvPr>
            <p:ph type="title"/>
          </p:nvPr>
        </p:nvSpPr>
        <p:spPr>
          <a:xfrm>
            <a:off x="685800" y="531813"/>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JavaScript is not Java</a:t>
            </a:r>
          </a:p>
        </p:txBody>
      </p:sp>
      <p:sp>
        <p:nvSpPr>
          <p:cNvPr id="16386" name="Rectangle 2">
            <a:extLst>
              <a:ext uri="{FF2B5EF4-FFF2-40B4-BE49-F238E27FC236}">
                <a16:creationId xmlns:a16="http://schemas.microsoft.com/office/drawing/2014/main" id="{68DB88C6-4AE5-9D67-D04F-CBD546FF9DC3}"/>
              </a:ext>
            </a:extLst>
          </p:cNvPr>
          <p:cNvSpPr>
            <a:spLocks noGrp="1" noChangeArrowheads="1"/>
          </p:cNvSpPr>
          <p:nvPr>
            <p:ph idx="1"/>
          </p:nvPr>
        </p:nvSpPr>
        <p:spPr>
          <a:xfrm>
            <a:off x="533400" y="1389836"/>
            <a:ext cx="8077200" cy="5468164"/>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By now you should have realized that you </a:t>
            </a:r>
            <a:r>
              <a:rPr lang="en-GB" altLang="en-US" sz="2400" i="1" dirty="0"/>
              <a:t>already know</a:t>
            </a:r>
            <a:r>
              <a:rPr lang="en-GB" altLang="en-US" sz="2400" dirty="0"/>
              <a:t> a great deal of JavaScript</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So far we have talked about things that are </a:t>
            </a:r>
            <a:r>
              <a:rPr lang="en-GB" altLang="en-US" sz="2000" i="1" dirty="0"/>
              <a:t>the same</a:t>
            </a:r>
            <a:r>
              <a:rPr lang="en-GB" altLang="en-US" sz="2000" dirty="0"/>
              <a:t> as in Java</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has some features that </a:t>
            </a:r>
            <a:r>
              <a:rPr lang="en-GB" altLang="en-US" sz="2400" i="1" dirty="0"/>
              <a:t>resemble</a:t>
            </a:r>
            <a:r>
              <a:rPr lang="en-GB" altLang="en-US" sz="2400" dirty="0"/>
              <a:t> features in Java:</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has Objects and primitive data types</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has qualified names; for example, </a:t>
            </a:r>
            <a:r>
              <a:rPr lang="en-GB" altLang="en-US" sz="2000" dirty="0" err="1">
                <a:latin typeface="Trebuchet MS" panose="020B0603020202020204" pitchFamily="34" charset="0"/>
              </a:rPr>
              <a:t>document.write</a:t>
            </a:r>
            <a:r>
              <a:rPr lang="en-GB" altLang="en-US" sz="2000" dirty="0">
                <a:latin typeface="Trebuchet MS" panose="020B0603020202020204" pitchFamily="34" charset="0"/>
              </a:rPr>
              <a:t>("Hello World");</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has Events and event handlers</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Exception handling in JavaScript is </a:t>
            </a:r>
            <a:r>
              <a:rPr lang="en-GB" altLang="en-US" sz="2000" i="1" dirty="0"/>
              <a:t>almost</a:t>
            </a:r>
            <a:r>
              <a:rPr lang="en-GB" altLang="en-US" sz="2000" dirty="0"/>
              <a:t> the same as in Java</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has some features </a:t>
            </a:r>
            <a:r>
              <a:rPr lang="en-GB" altLang="en-US" sz="2400" i="1" dirty="0"/>
              <a:t>unlike</a:t>
            </a:r>
            <a:r>
              <a:rPr lang="en-GB" altLang="en-US" sz="2400" dirty="0"/>
              <a:t> anything in Java:</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1" dirty="0"/>
              <a:t>Variable names</a:t>
            </a:r>
            <a:r>
              <a:rPr lang="en-GB" altLang="en-US" sz="2000" dirty="0"/>
              <a:t> are untyped: the type of a variable depends on the value it is currently holding</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Objects and arrays are defined in quite a different way</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has </a:t>
            </a:r>
            <a:r>
              <a:rPr lang="en-GB" altLang="en-US" sz="2000" b="1" dirty="0">
                <a:latin typeface="Trebuchet MS" panose="020B0603020202020204" pitchFamily="34" charset="0"/>
              </a:rPr>
              <a:t>with</a:t>
            </a:r>
            <a:r>
              <a:rPr lang="en-GB" altLang="en-US" sz="2000" dirty="0"/>
              <a:t> statements and a new kind of </a:t>
            </a:r>
            <a:r>
              <a:rPr lang="en-GB" altLang="en-US" sz="2000" b="1" dirty="0">
                <a:latin typeface="Trebuchet MS" panose="020B0603020202020204" pitchFamily="34" charset="0"/>
              </a:rPr>
              <a:t>for</a:t>
            </a:r>
            <a:r>
              <a:rPr lang="en-GB" altLang="en-US" sz="2000" dirty="0"/>
              <a:t> statement</a:t>
            </a:r>
          </a:p>
        </p:txBody>
      </p:sp>
    </p:spTree>
    <p:extLst>
      <p:ext uri="{BB962C8B-B14F-4D97-AF65-F5344CB8AC3E}">
        <p14:creationId xmlns:p14="http://schemas.microsoft.com/office/powerpoint/2010/main" val="10942369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wipe(left)">
                                      <p:cBhvr>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wipe(left)">
                                      <p:cBhvr>
                                        <p:cTn id="12" dur="500"/>
                                        <p:tgtEl>
                                          <p:spTgt spid="16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Effect transition="in" filter="wipe(left)">
                                      <p:cBhvr>
                                        <p:cTn id="17" dur="500"/>
                                        <p:tgtEl>
                                          <p:spTgt spid="16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386">
                                            <p:txEl>
                                              <p:pRg st="3" end="3"/>
                                            </p:txEl>
                                          </p:spTgt>
                                        </p:tgtEl>
                                        <p:attrNameLst>
                                          <p:attrName>style.visibility</p:attrName>
                                        </p:attrNameLst>
                                      </p:cBhvr>
                                      <p:to>
                                        <p:strVal val="visible"/>
                                      </p:to>
                                    </p:set>
                                    <p:animEffect transition="in" filter="wipe(left)">
                                      <p:cBhvr>
                                        <p:cTn id="22" dur="500"/>
                                        <p:tgtEl>
                                          <p:spTgt spid="163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386">
                                            <p:txEl>
                                              <p:pRg st="4" end="4"/>
                                            </p:txEl>
                                          </p:spTgt>
                                        </p:tgtEl>
                                        <p:attrNameLst>
                                          <p:attrName>style.visibility</p:attrName>
                                        </p:attrNameLst>
                                      </p:cBhvr>
                                      <p:to>
                                        <p:strVal val="visible"/>
                                      </p:to>
                                    </p:set>
                                    <p:animEffect transition="in" filter="wipe(left)">
                                      <p:cBhvr>
                                        <p:cTn id="27" dur="500"/>
                                        <p:tgtEl>
                                          <p:spTgt spid="163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386">
                                            <p:txEl>
                                              <p:pRg st="5" end="5"/>
                                            </p:txEl>
                                          </p:spTgt>
                                        </p:tgtEl>
                                        <p:attrNameLst>
                                          <p:attrName>style.visibility</p:attrName>
                                        </p:attrNameLst>
                                      </p:cBhvr>
                                      <p:to>
                                        <p:strVal val="visible"/>
                                      </p:to>
                                    </p:set>
                                    <p:animEffect transition="in" filter="wipe(left)">
                                      <p:cBhvr>
                                        <p:cTn id="32" dur="500"/>
                                        <p:tgtEl>
                                          <p:spTgt spid="163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386">
                                            <p:txEl>
                                              <p:pRg st="6" end="6"/>
                                            </p:txEl>
                                          </p:spTgt>
                                        </p:tgtEl>
                                        <p:attrNameLst>
                                          <p:attrName>style.visibility</p:attrName>
                                        </p:attrNameLst>
                                      </p:cBhvr>
                                      <p:to>
                                        <p:strVal val="visible"/>
                                      </p:to>
                                    </p:set>
                                    <p:animEffect transition="in" filter="wipe(left)">
                                      <p:cBhvr>
                                        <p:cTn id="37" dur="500"/>
                                        <p:tgtEl>
                                          <p:spTgt spid="1638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386">
                                            <p:txEl>
                                              <p:pRg st="7" end="7"/>
                                            </p:txEl>
                                          </p:spTgt>
                                        </p:tgtEl>
                                        <p:attrNameLst>
                                          <p:attrName>style.visibility</p:attrName>
                                        </p:attrNameLst>
                                      </p:cBhvr>
                                      <p:to>
                                        <p:strVal val="visible"/>
                                      </p:to>
                                    </p:set>
                                    <p:animEffect transition="in" filter="wipe(left)">
                                      <p:cBhvr>
                                        <p:cTn id="42" dur="500"/>
                                        <p:tgtEl>
                                          <p:spTgt spid="1638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386">
                                            <p:txEl>
                                              <p:pRg st="8" end="8"/>
                                            </p:txEl>
                                          </p:spTgt>
                                        </p:tgtEl>
                                        <p:attrNameLst>
                                          <p:attrName>style.visibility</p:attrName>
                                        </p:attrNameLst>
                                      </p:cBhvr>
                                      <p:to>
                                        <p:strVal val="visible"/>
                                      </p:to>
                                    </p:set>
                                    <p:animEffect transition="in" filter="wipe(left)">
                                      <p:cBhvr>
                                        <p:cTn id="47" dur="500"/>
                                        <p:tgtEl>
                                          <p:spTgt spid="1638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386">
                                            <p:txEl>
                                              <p:pRg st="9" end="9"/>
                                            </p:txEl>
                                          </p:spTgt>
                                        </p:tgtEl>
                                        <p:attrNameLst>
                                          <p:attrName>style.visibility</p:attrName>
                                        </p:attrNameLst>
                                      </p:cBhvr>
                                      <p:to>
                                        <p:strVal val="visible"/>
                                      </p:to>
                                    </p:set>
                                    <p:animEffect transition="in" filter="wipe(left)">
                                      <p:cBhvr>
                                        <p:cTn id="52" dur="500"/>
                                        <p:tgtEl>
                                          <p:spTgt spid="1638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6386">
                                            <p:txEl>
                                              <p:pRg st="10" end="10"/>
                                            </p:txEl>
                                          </p:spTgt>
                                        </p:tgtEl>
                                        <p:attrNameLst>
                                          <p:attrName>style.visibility</p:attrName>
                                        </p:attrNameLst>
                                      </p:cBhvr>
                                      <p:to>
                                        <p:strVal val="visible"/>
                                      </p:to>
                                    </p:set>
                                    <p:animEffect transition="in" filter="wipe(left)">
                                      <p:cBhvr>
                                        <p:cTn id="57" dur="500"/>
                                        <p:tgtEl>
                                          <p:spTgt spid="16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A7BB927D-A5BA-30C9-5679-FD9296FCC3E9}"/>
              </a:ext>
            </a:extLst>
          </p:cNvPr>
          <p:cNvSpPr>
            <a:spLocks noGrp="1" noChangeArrowheads="1"/>
          </p:cNvSpPr>
          <p:nvPr>
            <p:ph type="title"/>
          </p:nvPr>
        </p:nvSpPr>
        <p:spPr>
          <a:xfrm>
            <a:off x="685800" y="531813"/>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Warnings</a:t>
            </a:r>
          </a:p>
        </p:txBody>
      </p:sp>
      <p:sp>
        <p:nvSpPr>
          <p:cNvPr id="30722" name="Rectangle 2">
            <a:extLst>
              <a:ext uri="{FF2B5EF4-FFF2-40B4-BE49-F238E27FC236}">
                <a16:creationId xmlns:a16="http://schemas.microsoft.com/office/drawing/2014/main" id="{23BB74DC-E497-E521-23A7-AB5E2CFD4379}"/>
              </a:ext>
            </a:extLst>
          </p:cNvPr>
          <p:cNvSpPr>
            <a:spLocks noGrp="1" noChangeArrowheads="1"/>
          </p:cNvSpPr>
          <p:nvPr>
            <p:ph idx="1"/>
          </p:nvPr>
        </p:nvSpPr>
        <p:spPr>
          <a:xfrm>
            <a:off x="685800" y="1524000"/>
            <a:ext cx="7772400" cy="4556119"/>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JavaScript is a big, complex language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It’s easy to get started in JavaScript, but if you need to use it heavily, plan to invest time in learning it well</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Write and test your programs a little bit at a time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JavaScript is not totally platform independent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Expect different browsers to behave differently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Write and test your programs a little bit at a time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Browsers aren’t designed to report errors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Don’t expect to get any helpful error messages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Write and test your programs a little bit at a time</a:t>
            </a:r>
          </a:p>
        </p:txBody>
      </p:sp>
    </p:spTree>
    <p:extLst>
      <p:ext uri="{BB962C8B-B14F-4D97-AF65-F5344CB8AC3E}">
        <p14:creationId xmlns:p14="http://schemas.microsoft.com/office/powerpoint/2010/main" val="399833046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left)">
                                      <p:cBhvr>
                                        <p:cTn id="7" dur="500"/>
                                        <p:tgtEl>
                                          <p:spTgt spid="30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wipe(left)">
                                      <p:cBhvr>
                                        <p:cTn id="12" dur="500"/>
                                        <p:tgtEl>
                                          <p:spTgt spid="30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Effect transition="in" filter="wipe(left)">
                                      <p:cBhvr>
                                        <p:cTn id="17" dur="500"/>
                                        <p:tgtEl>
                                          <p:spTgt spid="307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Effect transition="in" filter="wipe(left)">
                                      <p:cBhvr>
                                        <p:cTn id="22" dur="500"/>
                                        <p:tgtEl>
                                          <p:spTgt spid="307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22">
                                            <p:txEl>
                                              <p:pRg st="4" end="4"/>
                                            </p:txEl>
                                          </p:spTgt>
                                        </p:tgtEl>
                                        <p:attrNameLst>
                                          <p:attrName>style.visibility</p:attrName>
                                        </p:attrNameLst>
                                      </p:cBhvr>
                                      <p:to>
                                        <p:strVal val="visible"/>
                                      </p:to>
                                    </p:set>
                                    <p:animEffect transition="in" filter="wipe(left)">
                                      <p:cBhvr>
                                        <p:cTn id="27" dur="500"/>
                                        <p:tgtEl>
                                          <p:spTgt spid="307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722">
                                            <p:txEl>
                                              <p:pRg st="5" end="5"/>
                                            </p:txEl>
                                          </p:spTgt>
                                        </p:tgtEl>
                                        <p:attrNameLst>
                                          <p:attrName>style.visibility</p:attrName>
                                        </p:attrNameLst>
                                      </p:cBhvr>
                                      <p:to>
                                        <p:strVal val="visible"/>
                                      </p:to>
                                    </p:set>
                                    <p:animEffect transition="in" filter="wipe(left)">
                                      <p:cBhvr>
                                        <p:cTn id="32" dur="500"/>
                                        <p:tgtEl>
                                          <p:spTgt spid="307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722">
                                            <p:txEl>
                                              <p:pRg st="6" end="6"/>
                                            </p:txEl>
                                          </p:spTgt>
                                        </p:tgtEl>
                                        <p:attrNameLst>
                                          <p:attrName>style.visibility</p:attrName>
                                        </p:attrNameLst>
                                      </p:cBhvr>
                                      <p:to>
                                        <p:strVal val="visible"/>
                                      </p:to>
                                    </p:set>
                                    <p:animEffect transition="in" filter="wipe(left)">
                                      <p:cBhvr>
                                        <p:cTn id="37" dur="500"/>
                                        <p:tgtEl>
                                          <p:spTgt spid="307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0722">
                                            <p:txEl>
                                              <p:pRg st="7" end="7"/>
                                            </p:txEl>
                                          </p:spTgt>
                                        </p:tgtEl>
                                        <p:attrNameLst>
                                          <p:attrName>style.visibility</p:attrName>
                                        </p:attrNameLst>
                                      </p:cBhvr>
                                      <p:to>
                                        <p:strVal val="visible"/>
                                      </p:to>
                                    </p:set>
                                    <p:animEffect transition="in" filter="wipe(left)">
                                      <p:cBhvr>
                                        <p:cTn id="42" dur="500"/>
                                        <p:tgtEl>
                                          <p:spTgt spid="307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722">
                                            <p:txEl>
                                              <p:pRg st="8" end="8"/>
                                            </p:txEl>
                                          </p:spTgt>
                                        </p:tgtEl>
                                        <p:attrNameLst>
                                          <p:attrName>style.visibility</p:attrName>
                                        </p:attrNameLst>
                                      </p:cBhvr>
                                      <p:to>
                                        <p:strVal val="visible"/>
                                      </p:to>
                                    </p:set>
                                    <p:animEffect transition="in" filter="wipe(left)">
                                      <p:cBhvr>
                                        <p:cTn id="47" dur="500"/>
                                        <p:tgtEl>
                                          <p:spTgt spid="307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9BE7-5076-5013-7016-72B4A6C8B26D}"/>
              </a:ext>
            </a:extLst>
          </p:cNvPr>
          <p:cNvSpPr>
            <a:spLocks noGrp="1"/>
          </p:cNvSpPr>
          <p:nvPr>
            <p:ph type="title"/>
          </p:nvPr>
        </p:nvSpPr>
        <p:spPr/>
        <p:txBody>
          <a:bodyPr/>
          <a:lstStyle/>
          <a:p>
            <a:r>
              <a:rPr lang="en-US" dirty="0"/>
              <a:t>Assignment 5.4</a:t>
            </a:r>
          </a:p>
        </p:txBody>
      </p:sp>
      <p:sp>
        <p:nvSpPr>
          <p:cNvPr id="3" name="Content Placeholder 2">
            <a:extLst>
              <a:ext uri="{FF2B5EF4-FFF2-40B4-BE49-F238E27FC236}">
                <a16:creationId xmlns:a16="http://schemas.microsoft.com/office/drawing/2014/main" id="{E7CC8D80-4885-B11D-9420-D1CD5BFD7123}"/>
              </a:ext>
            </a:extLst>
          </p:cNvPr>
          <p:cNvSpPr>
            <a:spLocks noGrp="1"/>
          </p:cNvSpPr>
          <p:nvPr>
            <p:ph idx="1"/>
          </p:nvPr>
        </p:nvSpPr>
        <p:spPr/>
        <p:txBody>
          <a:bodyPr/>
          <a:lstStyle/>
          <a:p>
            <a:r>
              <a:rPr lang="en-US" b="1" i="0" dirty="0">
                <a:effectLst/>
                <a:latin typeface="Söhne"/>
              </a:rPr>
              <a:t>Build a Simple To-Do List Application using HTML, CSS, JS</a:t>
            </a:r>
          </a:p>
          <a:p>
            <a:r>
              <a:rPr lang="en-US" b="1" dirty="0">
                <a:latin typeface="Söhne"/>
              </a:rPr>
              <a:t>HTML</a:t>
            </a:r>
            <a:endParaRPr lang="en-US" b="1" i="0" dirty="0">
              <a:effectLst/>
              <a:latin typeface="Söhne"/>
            </a:endParaRPr>
          </a:p>
          <a:p>
            <a:pPr lvl="1"/>
            <a:r>
              <a:rPr lang="en-US" b="0" i="0" dirty="0">
                <a:solidFill>
                  <a:srgbClr val="374151"/>
                </a:solidFill>
                <a:effectLst/>
                <a:latin typeface="Söhne"/>
              </a:rPr>
              <a:t>Create an HTML file with appropriate structure.</a:t>
            </a:r>
          </a:p>
          <a:p>
            <a:pPr lvl="1"/>
            <a:r>
              <a:rPr lang="en-US" b="0" i="0" dirty="0">
                <a:solidFill>
                  <a:srgbClr val="374151"/>
                </a:solidFill>
                <a:effectLst/>
                <a:latin typeface="Söhne"/>
              </a:rPr>
              <a:t>Include input fields for adding new tasks, a button to add tasks, and a list to display tasks.</a:t>
            </a:r>
          </a:p>
          <a:p>
            <a:r>
              <a:rPr lang="en-US" dirty="0">
                <a:solidFill>
                  <a:srgbClr val="374151"/>
                </a:solidFill>
                <a:latin typeface="Söhne"/>
              </a:rPr>
              <a:t>CSS</a:t>
            </a:r>
          </a:p>
          <a:p>
            <a:pPr lvl="1"/>
            <a:r>
              <a:rPr lang="en-US" b="0" i="0" dirty="0">
                <a:solidFill>
                  <a:srgbClr val="374151"/>
                </a:solidFill>
                <a:effectLst/>
                <a:latin typeface="Söhne"/>
              </a:rPr>
              <a:t>Style your To-Do List using CSS to make it visually appealing.</a:t>
            </a:r>
          </a:p>
          <a:p>
            <a:endParaRPr lang="en-US" b="0" i="0" dirty="0">
              <a:solidFill>
                <a:srgbClr val="374151"/>
              </a:solidFill>
              <a:effectLst/>
              <a:latin typeface="Söhne"/>
            </a:endParaRPr>
          </a:p>
          <a:p>
            <a:endParaRPr lang="en-US" b="1" i="0" dirty="0">
              <a:effectLst/>
              <a:latin typeface="Söhne"/>
            </a:endParaRPr>
          </a:p>
          <a:p>
            <a:endParaRPr lang="en-US" dirty="0"/>
          </a:p>
        </p:txBody>
      </p:sp>
      <p:sp>
        <p:nvSpPr>
          <p:cNvPr id="4" name="Date Placeholder 3">
            <a:extLst>
              <a:ext uri="{FF2B5EF4-FFF2-40B4-BE49-F238E27FC236}">
                <a16:creationId xmlns:a16="http://schemas.microsoft.com/office/drawing/2014/main" id="{A5C22409-1E37-334A-47A9-FBA82366A36F}"/>
              </a:ext>
            </a:extLst>
          </p:cNvPr>
          <p:cNvSpPr>
            <a:spLocks noGrp="1"/>
          </p:cNvSpPr>
          <p:nvPr>
            <p:ph type="dt" sz="half" idx="10"/>
          </p:nvPr>
        </p:nvSpPr>
        <p:spPr/>
        <p:txBody>
          <a:bodyPr/>
          <a:lstStyle/>
          <a:p>
            <a:fld id="{6A8B1D0A-740A-4A29-B66F-B2FD98A2CFC2}" type="datetime1">
              <a:rPr lang="en-US" smtClean="0"/>
              <a:t>8/13/2025</a:t>
            </a:fld>
            <a:endParaRPr lang="en-US"/>
          </a:p>
        </p:txBody>
      </p:sp>
    </p:spTree>
    <p:extLst>
      <p:ext uri="{BB962C8B-B14F-4D97-AF65-F5344CB8AC3E}">
        <p14:creationId xmlns:p14="http://schemas.microsoft.com/office/powerpoint/2010/main" val="33510731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5804-F052-9CB4-7031-D9A314A43CA5}"/>
              </a:ext>
            </a:extLst>
          </p:cNvPr>
          <p:cNvSpPr>
            <a:spLocks noGrp="1"/>
          </p:cNvSpPr>
          <p:nvPr>
            <p:ph type="title"/>
          </p:nvPr>
        </p:nvSpPr>
        <p:spPr/>
        <p:txBody>
          <a:bodyPr/>
          <a:lstStyle/>
          <a:p>
            <a:r>
              <a:rPr lang="en-US" dirty="0"/>
              <a:t>Do one by one</a:t>
            </a:r>
          </a:p>
        </p:txBody>
      </p:sp>
      <p:sp>
        <p:nvSpPr>
          <p:cNvPr id="3" name="Content Placeholder 2">
            <a:extLst>
              <a:ext uri="{FF2B5EF4-FFF2-40B4-BE49-F238E27FC236}">
                <a16:creationId xmlns:a16="http://schemas.microsoft.com/office/drawing/2014/main" id="{2C91E98A-9B69-A687-8B39-A7B642D0F5F6}"/>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JS</a:t>
            </a:r>
          </a:p>
          <a:p>
            <a:pPr lvl="1"/>
            <a:r>
              <a:rPr lang="en-US" b="0" i="0" dirty="0">
                <a:solidFill>
                  <a:srgbClr val="374151"/>
                </a:solidFill>
                <a:effectLst/>
                <a:latin typeface="Söhne"/>
              </a:rPr>
              <a:t>Implement the following functionality using </a:t>
            </a:r>
            <a:r>
              <a:rPr lang="en-US" b="0" i="0" dirty="0" err="1">
                <a:solidFill>
                  <a:srgbClr val="374151"/>
                </a:solidFill>
                <a:effectLst/>
                <a:latin typeface="Söhne"/>
              </a:rPr>
              <a:t>JavaScript:Add</a:t>
            </a:r>
            <a:r>
              <a:rPr lang="en-US" b="0" i="0" dirty="0">
                <a:solidFill>
                  <a:srgbClr val="374151"/>
                </a:solidFill>
                <a:effectLst/>
                <a:latin typeface="Söhne"/>
              </a:rPr>
              <a:t> tasks to the list when the user enters a task description, due date and clicks the "Add" button.</a:t>
            </a:r>
          </a:p>
          <a:p>
            <a:pPr lvl="1"/>
            <a:r>
              <a:rPr lang="en-US" b="0" i="0" dirty="0">
                <a:solidFill>
                  <a:srgbClr val="374151"/>
                </a:solidFill>
                <a:effectLst/>
                <a:latin typeface="Söhne"/>
              </a:rPr>
              <a:t>Display a validation message if the user tries to add an empty task.</a:t>
            </a:r>
          </a:p>
          <a:p>
            <a:pPr lvl="1"/>
            <a:r>
              <a:rPr lang="en-US" b="0" i="0" dirty="0">
                <a:solidFill>
                  <a:srgbClr val="374151"/>
                </a:solidFill>
                <a:effectLst/>
                <a:latin typeface="Söhne"/>
              </a:rPr>
              <a:t>Mark tasks as completed/uncompleted by clicking on them.</a:t>
            </a:r>
          </a:p>
          <a:p>
            <a:pPr lvl="1"/>
            <a:r>
              <a:rPr lang="en-US" b="0" i="0" dirty="0">
                <a:solidFill>
                  <a:srgbClr val="374151"/>
                </a:solidFill>
                <a:effectLst/>
                <a:latin typeface="Söhne"/>
              </a:rPr>
              <a:t>Delete tasks from the list.</a:t>
            </a:r>
          </a:p>
          <a:p>
            <a:pPr lvl="1"/>
            <a:r>
              <a:rPr lang="en-US" b="0" i="0" dirty="0">
                <a:solidFill>
                  <a:srgbClr val="374151"/>
                </a:solidFill>
                <a:effectLst/>
                <a:latin typeface="Söhne"/>
              </a:rPr>
              <a:t>Provide a button to clear all completed tasks.</a:t>
            </a:r>
          </a:p>
          <a:p>
            <a:pPr lvl="1"/>
            <a:r>
              <a:rPr lang="en-US" b="0" i="0" dirty="0">
                <a:solidFill>
                  <a:srgbClr val="374151"/>
                </a:solidFill>
                <a:effectLst/>
                <a:latin typeface="Söhne"/>
              </a:rPr>
              <a:t>Allow filtering tasks by "All," "Active," and "Completed" categories.</a:t>
            </a:r>
          </a:p>
          <a:p>
            <a:pPr lvl="1"/>
            <a:r>
              <a:rPr lang="en-US" dirty="0">
                <a:solidFill>
                  <a:srgbClr val="374151"/>
                </a:solidFill>
                <a:latin typeface="Söhne"/>
              </a:rPr>
              <a:t>Order the tasks according to the due date.</a:t>
            </a:r>
          </a:p>
          <a:p>
            <a:pPr lvl="1"/>
            <a:r>
              <a:rPr lang="en-US" dirty="0">
                <a:solidFill>
                  <a:srgbClr val="374151"/>
                </a:solidFill>
                <a:latin typeface="Söhne"/>
              </a:rPr>
              <a:t>Change the </a:t>
            </a:r>
            <a:r>
              <a:rPr lang="en-US" b="0" i="0" dirty="0">
                <a:solidFill>
                  <a:srgbClr val="374151"/>
                </a:solidFill>
                <a:effectLst/>
                <a:latin typeface="Söhne"/>
              </a:rPr>
              <a:t>background with an image if all tasks are Completed</a:t>
            </a:r>
          </a:p>
          <a:p>
            <a:pPr marL="0" indent="0">
              <a:buNone/>
            </a:pPr>
            <a:endParaRPr lang="en-US" dirty="0"/>
          </a:p>
        </p:txBody>
      </p:sp>
      <p:sp>
        <p:nvSpPr>
          <p:cNvPr id="4" name="Date Placeholder 3">
            <a:extLst>
              <a:ext uri="{FF2B5EF4-FFF2-40B4-BE49-F238E27FC236}">
                <a16:creationId xmlns:a16="http://schemas.microsoft.com/office/drawing/2014/main" id="{1E182744-23F9-E058-08E0-0BAB9465EB17}"/>
              </a:ext>
            </a:extLst>
          </p:cNvPr>
          <p:cNvSpPr>
            <a:spLocks noGrp="1"/>
          </p:cNvSpPr>
          <p:nvPr>
            <p:ph type="dt" sz="half" idx="10"/>
          </p:nvPr>
        </p:nvSpPr>
        <p:spPr/>
        <p:txBody>
          <a:bodyPr/>
          <a:lstStyle/>
          <a:p>
            <a:fld id="{626D8079-F172-4D39-BB43-71114655B888}" type="datetime1">
              <a:rPr lang="en-US" smtClean="0"/>
              <a:t>8/13/2025</a:t>
            </a:fld>
            <a:endParaRPr lang="en-US"/>
          </a:p>
        </p:txBody>
      </p:sp>
    </p:spTree>
    <p:extLst>
      <p:ext uri="{BB962C8B-B14F-4D97-AF65-F5344CB8AC3E}">
        <p14:creationId xmlns:p14="http://schemas.microsoft.com/office/powerpoint/2010/main" val="192752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29914-C18F-E35A-84DD-58BEBBC30606}"/>
              </a:ext>
            </a:extLst>
          </p:cNvPr>
          <p:cNvSpPr>
            <a:spLocks noGrp="1"/>
          </p:cNvSpPr>
          <p:nvPr>
            <p:ph sz="half" idx="1"/>
          </p:nvPr>
        </p:nvSpPr>
        <p:spPr>
          <a:xfrm>
            <a:off x="628650" y="136525"/>
            <a:ext cx="3867150" cy="6040438"/>
          </a:xfrm>
        </p:spPr>
        <p:txBody>
          <a:bodyPr/>
          <a:lstStyle/>
          <a:p>
            <a:pPr marL="0" indent="0">
              <a:buNone/>
            </a:pPr>
            <a:r>
              <a:rPr lang="en-IN" dirty="0"/>
              <a:t>let x=10</a:t>
            </a:r>
          </a:p>
          <a:p>
            <a:pPr marL="0" indent="0">
              <a:buNone/>
            </a:pPr>
            <a:r>
              <a:rPr lang="en-IN" dirty="0"/>
              <a:t>{</a:t>
            </a:r>
          </a:p>
          <a:p>
            <a:pPr marL="0" indent="0">
              <a:buNone/>
            </a:pPr>
            <a:r>
              <a:rPr lang="en-IN" dirty="0"/>
              <a:t>let x="hello"</a:t>
            </a:r>
          </a:p>
          <a:p>
            <a:pPr marL="0" indent="0">
              <a:buNone/>
            </a:pPr>
            <a:r>
              <a:rPr lang="en-IN" dirty="0"/>
              <a:t>console.log(x)</a:t>
            </a:r>
          </a:p>
          <a:p>
            <a:pPr marL="0" indent="0">
              <a:buNone/>
            </a:pPr>
            <a:r>
              <a:rPr lang="en-IN" dirty="0"/>
              <a:t>}</a:t>
            </a:r>
          </a:p>
          <a:p>
            <a:pPr marL="0" indent="0">
              <a:buNone/>
            </a:pPr>
            <a:r>
              <a:rPr lang="en-IN" dirty="0"/>
              <a:t>console.log(x)</a:t>
            </a:r>
          </a:p>
        </p:txBody>
      </p:sp>
      <p:sp>
        <p:nvSpPr>
          <p:cNvPr id="4" name="Content Placeholder 3">
            <a:extLst>
              <a:ext uri="{FF2B5EF4-FFF2-40B4-BE49-F238E27FC236}">
                <a16:creationId xmlns:a16="http://schemas.microsoft.com/office/drawing/2014/main" id="{B8B715C9-3814-32EA-C172-D9FDA404E5BE}"/>
              </a:ext>
            </a:extLst>
          </p:cNvPr>
          <p:cNvSpPr>
            <a:spLocks noGrp="1"/>
          </p:cNvSpPr>
          <p:nvPr>
            <p:ph sz="half" idx="2"/>
          </p:nvPr>
        </p:nvSpPr>
        <p:spPr>
          <a:xfrm>
            <a:off x="4648200" y="136525"/>
            <a:ext cx="3867150" cy="6040438"/>
          </a:xfrm>
        </p:spPr>
        <p:txBody>
          <a:bodyPr/>
          <a:lstStyle/>
          <a:p>
            <a:pPr marL="0" indent="0">
              <a:buNone/>
            </a:pPr>
            <a:r>
              <a:rPr lang="en-IN" dirty="0"/>
              <a:t>var x=10</a:t>
            </a:r>
          </a:p>
          <a:p>
            <a:pPr marL="0" indent="0">
              <a:buNone/>
            </a:pPr>
            <a:r>
              <a:rPr lang="en-IN" dirty="0"/>
              <a:t>{</a:t>
            </a:r>
          </a:p>
          <a:p>
            <a:pPr marL="0" indent="0">
              <a:buNone/>
            </a:pPr>
            <a:r>
              <a:rPr lang="en-IN" dirty="0"/>
              <a:t>var x="hello"</a:t>
            </a:r>
          </a:p>
          <a:p>
            <a:pPr marL="0" indent="0">
              <a:buNone/>
            </a:pPr>
            <a:r>
              <a:rPr lang="en-IN" dirty="0"/>
              <a:t>console.log(x)</a:t>
            </a:r>
          </a:p>
          <a:p>
            <a:pPr marL="0" indent="0">
              <a:buNone/>
            </a:pPr>
            <a:r>
              <a:rPr lang="en-IN" dirty="0"/>
              <a:t>}</a:t>
            </a:r>
          </a:p>
          <a:p>
            <a:pPr marL="0" indent="0">
              <a:buNone/>
            </a:pPr>
            <a:r>
              <a:rPr lang="en-IN" dirty="0"/>
              <a:t>Console.log(x)</a:t>
            </a:r>
          </a:p>
          <a:p>
            <a:pPr marL="0" indent="0">
              <a:buNone/>
            </a:pPr>
            <a:endParaRPr lang="en-IN" dirty="0"/>
          </a:p>
        </p:txBody>
      </p:sp>
      <p:sp>
        <p:nvSpPr>
          <p:cNvPr id="5" name="Date Placeholder 4">
            <a:extLst>
              <a:ext uri="{FF2B5EF4-FFF2-40B4-BE49-F238E27FC236}">
                <a16:creationId xmlns:a16="http://schemas.microsoft.com/office/drawing/2014/main" id="{7C206505-CDF3-947A-ABDA-2741EC10ABB9}"/>
              </a:ext>
            </a:extLst>
          </p:cNvPr>
          <p:cNvSpPr>
            <a:spLocks noGrp="1"/>
          </p:cNvSpPr>
          <p:nvPr>
            <p:ph type="dt" sz="half" idx="10"/>
          </p:nvPr>
        </p:nvSpPr>
        <p:spPr/>
        <p:txBody>
          <a:bodyPr/>
          <a:lstStyle/>
          <a:p>
            <a:fld id="{F0D9D517-DD53-4F82-8D1C-6D440D22650D}" type="datetime1">
              <a:rPr lang="en-US" smtClean="0"/>
              <a:t>8/13/2025</a:t>
            </a:fld>
            <a:endParaRPr lang="en-US"/>
          </a:p>
        </p:txBody>
      </p:sp>
      <p:pic>
        <p:nvPicPr>
          <p:cNvPr id="7" name="Picture 6">
            <a:extLst>
              <a:ext uri="{FF2B5EF4-FFF2-40B4-BE49-F238E27FC236}">
                <a16:creationId xmlns:a16="http://schemas.microsoft.com/office/drawing/2014/main" id="{58EF4CCB-C047-ACDD-8B96-85C8F5A414DE}"/>
              </a:ext>
            </a:extLst>
          </p:cNvPr>
          <p:cNvPicPr>
            <a:picLocks noChangeAspect="1"/>
          </p:cNvPicPr>
          <p:nvPr/>
        </p:nvPicPr>
        <p:blipFill>
          <a:blip r:embed="rId2"/>
          <a:stretch>
            <a:fillRect/>
          </a:stretch>
        </p:blipFill>
        <p:spPr>
          <a:xfrm>
            <a:off x="4572000" y="3810000"/>
            <a:ext cx="4605867" cy="1219200"/>
          </a:xfrm>
          <a:prstGeom prst="rect">
            <a:avLst/>
          </a:prstGeom>
        </p:spPr>
      </p:pic>
      <p:pic>
        <p:nvPicPr>
          <p:cNvPr id="9" name="Picture 8">
            <a:extLst>
              <a:ext uri="{FF2B5EF4-FFF2-40B4-BE49-F238E27FC236}">
                <a16:creationId xmlns:a16="http://schemas.microsoft.com/office/drawing/2014/main" id="{D46E0D2B-A1B2-1E07-9313-461591C76246}"/>
              </a:ext>
            </a:extLst>
          </p:cNvPr>
          <p:cNvPicPr>
            <a:picLocks noChangeAspect="1"/>
          </p:cNvPicPr>
          <p:nvPr/>
        </p:nvPicPr>
        <p:blipFill>
          <a:blip r:embed="rId3"/>
          <a:stretch>
            <a:fillRect/>
          </a:stretch>
        </p:blipFill>
        <p:spPr>
          <a:xfrm>
            <a:off x="381000" y="3845718"/>
            <a:ext cx="4114800" cy="1147763"/>
          </a:xfrm>
          <a:prstGeom prst="rect">
            <a:avLst/>
          </a:prstGeom>
        </p:spPr>
      </p:pic>
    </p:spTree>
    <p:extLst>
      <p:ext uri="{BB962C8B-B14F-4D97-AF65-F5344CB8AC3E}">
        <p14:creationId xmlns:p14="http://schemas.microsoft.com/office/powerpoint/2010/main" val="111429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4329-AE61-E814-F2B7-CF9D5591C237}"/>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F92406A7-213C-37DF-3206-51643525C5D5}"/>
              </a:ext>
            </a:extLst>
          </p:cNvPr>
          <p:cNvSpPr>
            <a:spLocks noGrp="1"/>
          </p:cNvSpPr>
          <p:nvPr>
            <p:ph idx="1"/>
          </p:nvPr>
        </p:nvSpPr>
        <p:spPr/>
        <p:txBody>
          <a:bodyPr/>
          <a:lstStyle/>
          <a:p>
            <a:r>
              <a:rPr lang="en-US" dirty="0"/>
              <a:t>Primitive – Number(float), String, Boolean, Null, Undefined, Symbol</a:t>
            </a:r>
          </a:p>
          <a:p>
            <a:r>
              <a:rPr lang="en-US" dirty="0"/>
              <a:t>Object – not a primitive type</a:t>
            </a:r>
          </a:p>
          <a:p>
            <a:endParaRPr lang="en-US" dirty="0"/>
          </a:p>
          <a:p>
            <a:endParaRPr lang="en-US" dirty="0"/>
          </a:p>
        </p:txBody>
      </p:sp>
      <p:sp>
        <p:nvSpPr>
          <p:cNvPr id="4" name="Date Placeholder 3">
            <a:extLst>
              <a:ext uri="{FF2B5EF4-FFF2-40B4-BE49-F238E27FC236}">
                <a16:creationId xmlns:a16="http://schemas.microsoft.com/office/drawing/2014/main" id="{DBF4B481-CF91-B74E-C02F-D5A921C79EC1}"/>
              </a:ext>
            </a:extLst>
          </p:cNvPr>
          <p:cNvSpPr>
            <a:spLocks noGrp="1"/>
          </p:cNvSpPr>
          <p:nvPr>
            <p:ph type="dt" sz="half" idx="10"/>
          </p:nvPr>
        </p:nvSpPr>
        <p:spPr/>
        <p:txBody>
          <a:bodyPr/>
          <a:lstStyle/>
          <a:p>
            <a:fld id="{6643F43A-E0F0-4E9D-8D94-9A322EA6CFA2}" type="datetime1">
              <a:rPr lang="en-US" smtClean="0"/>
              <a:t>8/13/2025</a:t>
            </a:fld>
            <a:endParaRPr lang="en-US"/>
          </a:p>
        </p:txBody>
      </p:sp>
      <p:pic>
        <p:nvPicPr>
          <p:cNvPr id="6" name="Picture 5">
            <a:extLst>
              <a:ext uri="{FF2B5EF4-FFF2-40B4-BE49-F238E27FC236}">
                <a16:creationId xmlns:a16="http://schemas.microsoft.com/office/drawing/2014/main" id="{A6D1C3E5-BD82-440B-F598-B9502252A81E}"/>
              </a:ext>
            </a:extLst>
          </p:cNvPr>
          <p:cNvPicPr>
            <a:picLocks noChangeAspect="1"/>
          </p:cNvPicPr>
          <p:nvPr/>
        </p:nvPicPr>
        <p:blipFill>
          <a:blip r:embed="rId2"/>
          <a:stretch>
            <a:fillRect/>
          </a:stretch>
        </p:blipFill>
        <p:spPr>
          <a:xfrm>
            <a:off x="628649" y="3429000"/>
            <a:ext cx="8200479" cy="1828800"/>
          </a:xfrm>
          <a:prstGeom prst="rect">
            <a:avLst/>
          </a:prstGeom>
        </p:spPr>
      </p:pic>
    </p:spTree>
    <p:extLst>
      <p:ext uri="{BB962C8B-B14F-4D97-AF65-F5344CB8AC3E}">
        <p14:creationId xmlns:p14="http://schemas.microsoft.com/office/powerpoint/2010/main" val="189221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E16F-D6B9-1D40-460C-0C36E30F632B}"/>
              </a:ext>
            </a:extLst>
          </p:cNvPr>
          <p:cNvSpPr>
            <a:spLocks noGrp="1"/>
          </p:cNvSpPr>
          <p:nvPr>
            <p:ph type="title"/>
          </p:nvPr>
        </p:nvSpPr>
        <p:spPr/>
        <p:txBody>
          <a:bodyPr/>
          <a:lstStyle/>
          <a:p>
            <a:r>
              <a:rPr lang="en-US" dirty="0"/>
              <a:t>Number</a:t>
            </a:r>
          </a:p>
        </p:txBody>
      </p:sp>
      <p:sp>
        <p:nvSpPr>
          <p:cNvPr id="3" name="Content Placeholder 2">
            <a:extLst>
              <a:ext uri="{FF2B5EF4-FFF2-40B4-BE49-F238E27FC236}">
                <a16:creationId xmlns:a16="http://schemas.microsoft.com/office/drawing/2014/main" id="{54CE766F-4F75-977D-649B-77A4E6FCE18D}"/>
              </a:ext>
            </a:extLst>
          </p:cNvPr>
          <p:cNvSpPr>
            <a:spLocks noGrp="1"/>
          </p:cNvSpPr>
          <p:nvPr>
            <p:ph idx="1"/>
          </p:nvPr>
        </p:nvSpPr>
        <p:spPr>
          <a:xfrm>
            <a:off x="0" y="1825624"/>
            <a:ext cx="9144000" cy="5032375"/>
          </a:xfrm>
        </p:spPr>
        <p:txBody>
          <a:bodyPr/>
          <a:lstStyle/>
          <a:p>
            <a:r>
              <a:rPr lang="en-US" dirty="0" err="1"/>
              <a:t>typeof</a:t>
            </a:r>
            <a:r>
              <a:rPr lang="en-US" dirty="0"/>
              <a:t> X</a:t>
            </a:r>
          </a:p>
          <a:p>
            <a:r>
              <a:rPr lang="en-US" dirty="0"/>
              <a:t>Underscores for long numbers(instead of comma)</a:t>
            </a:r>
          </a:p>
          <a:p>
            <a:r>
              <a:rPr lang="en-US" dirty="0"/>
              <a:t>Infinity, -infinity</a:t>
            </a:r>
          </a:p>
          <a:p>
            <a:r>
              <a:rPr lang="en-US" dirty="0"/>
              <a:t>MAX_VALUE</a:t>
            </a:r>
          </a:p>
          <a:p>
            <a:r>
              <a:rPr lang="en-US" dirty="0" err="1"/>
              <a:t>Bigint</a:t>
            </a:r>
            <a:r>
              <a:rPr lang="en-US" dirty="0"/>
              <a:t> – add n at the end of the number</a:t>
            </a:r>
          </a:p>
          <a:p>
            <a:r>
              <a:rPr lang="en-US" dirty="0"/>
              <a:t>Let x= </a:t>
            </a:r>
            <a:r>
              <a:rPr lang="en-US" dirty="0" err="1"/>
              <a:t>bigint</a:t>
            </a:r>
            <a:r>
              <a:rPr lang="en-US" dirty="0"/>
              <a:t>(123232323423552)</a:t>
            </a:r>
          </a:p>
          <a:p>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x = </a:t>
            </a:r>
            <a:r>
              <a:rPr lang="en-US" b="0" i="0" dirty="0">
                <a:solidFill>
                  <a:srgbClr val="FF0000"/>
                </a:solidFill>
                <a:effectLst/>
                <a:highlight>
                  <a:srgbClr val="FFFFFF"/>
                </a:highlight>
                <a:latin typeface="Consolas" panose="020B0609020204030204" pitchFamily="49" charset="0"/>
              </a:rPr>
              <a:t>9999999999999999</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y = 9999999999999999n;</a:t>
            </a:r>
            <a:endParaRPr lang="en-US" dirty="0"/>
          </a:p>
        </p:txBody>
      </p:sp>
      <p:sp>
        <p:nvSpPr>
          <p:cNvPr id="4" name="Date Placeholder 3">
            <a:extLst>
              <a:ext uri="{FF2B5EF4-FFF2-40B4-BE49-F238E27FC236}">
                <a16:creationId xmlns:a16="http://schemas.microsoft.com/office/drawing/2014/main" id="{077F1402-5CA2-E692-6B44-8B6F3D2528A3}"/>
              </a:ext>
            </a:extLst>
          </p:cNvPr>
          <p:cNvSpPr>
            <a:spLocks noGrp="1"/>
          </p:cNvSpPr>
          <p:nvPr>
            <p:ph type="dt" sz="half" idx="10"/>
          </p:nvPr>
        </p:nvSpPr>
        <p:spPr/>
        <p:txBody>
          <a:bodyPr/>
          <a:lstStyle/>
          <a:p>
            <a:fld id="{6FF9DD07-B13A-46C1-BB1F-A3540F67A39C}" type="datetime1">
              <a:rPr lang="en-US" smtClean="0"/>
              <a:t>8/13/2025</a:t>
            </a:fld>
            <a:endParaRPr lang="en-US"/>
          </a:p>
        </p:txBody>
      </p:sp>
      <p:pic>
        <p:nvPicPr>
          <p:cNvPr id="6" name="Picture 5">
            <a:extLst>
              <a:ext uri="{FF2B5EF4-FFF2-40B4-BE49-F238E27FC236}">
                <a16:creationId xmlns:a16="http://schemas.microsoft.com/office/drawing/2014/main" id="{04B02471-9662-D4CF-91EE-47F6E98156D5}"/>
              </a:ext>
            </a:extLst>
          </p:cNvPr>
          <p:cNvPicPr>
            <a:picLocks noChangeAspect="1"/>
          </p:cNvPicPr>
          <p:nvPr/>
        </p:nvPicPr>
        <p:blipFill>
          <a:blip r:embed="rId2"/>
          <a:stretch>
            <a:fillRect/>
          </a:stretch>
        </p:blipFill>
        <p:spPr>
          <a:xfrm>
            <a:off x="3455154" y="484064"/>
            <a:ext cx="3860046" cy="718148"/>
          </a:xfrm>
          <a:prstGeom prst="rect">
            <a:avLst/>
          </a:prstGeom>
        </p:spPr>
      </p:pic>
      <p:pic>
        <p:nvPicPr>
          <p:cNvPr id="8" name="Picture 7">
            <a:extLst>
              <a:ext uri="{FF2B5EF4-FFF2-40B4-BE49-F238E27FC236}">
                <a16:creationId xmlns:a16="http://schemas.microsoft.com/office/drawing/2014/main" id="{0698132A-CD53-C22B-90D0-10332DF1C623}"/>
              </a:ext>
            </a:extLst>
          </p:cNvPr>
          <p:cNvPicPr>
            <a:picLocks noChangeAspect="1"/>
          </p:cNvPicPr>
          <p:nvPr/>
        </p:nvPicPr>
        <p:blipFill>
          <a:blip r:embed="rId3"/>
          <a:stretch>
            <a:fillRect/>
          </a:stretch>
        </p:blipFill>
        <p:spPr>
          <a:xfrm>
            <a:off x="3810000" y="3253733"/>
            <a:ext cx="4114800" cy="629953"/>
          </a:xfrm>
          <a:prstGeom prst="rect">
            <a:avLst/>
          </a:prstGeom>
        </p:spPr>
      </p:pic>
      <p:pic>
        <p:nvPicPr>
          <p:cNvPr id="10" name="Picture 9">
            <a:extLst>
              <a:ext uri="{FF2B5EF4-FFF2-40B4-BE49-F238E27FC236}">
                <a16:creationId xmlns:a16="http://schemas.microsoft.com/office/drawing/2014/main" id="{97D7F8B4-7D3E-6F9E-7F9E-385513A2E69D}"/>
              </a:ext>
            </a:extLst>
          </p:cNvPr>
          <p:cNvPicPr>
            <a:picLocks noChangeAspect="1"/>
          </p:cNvPicPr>
          <p:nvPr/>
        </p:nvPicPr>
        <p:blipFill>
          <a:blip r:embed="rId4"/>
          <a:stretch>
            <a:fillRect/>
          </a:stretch>
        </p:blipFill>
        <p:spPr>
          <a:xfrm>
            <a:off x="4114800" y="2902090"/>
            <a:ext cx="3810000" cy="483810"/>
          </a:xfrm>
          <a:prstGeom prst="rect">
            <a:avLst/>
          </a:prstGeom>
        </p:spPr>
      </p:pic>
      <p:pic>
        <p:nvPicPr>
          <p:cNvPr id="12" name="Picture 11">
            <a:extLst>
              <a:ext uri="{FF2B5EF4-FFF2-40B4-BE49-F238E27FC236}">
                <a16:creationId xmlns:a16="http://schemas.microsoft.com/office/drawing/2014/main" id="{E5028309-C86B-174F-FDB7-DE7D7F49498E}"/>
              </a:ext>
            </a:extLst>
          </p:cNvPr>
          <p:cNvPicPr>
            <a:picLocks noChangeAspect="1"/>
          </p:cNvPicPr>
          <p:nvPr/>
        </p:nvPicPr>
        <p:blipFill>
          <a:blip r:embed="rId5"/>
          <a:stretch>
            <a:fillRect/>
          </a:stretch>
        </p:blipFill>
        <p:spPr>
          <a:xfrm>
            <a:off x="2086714" y="5855053"/>
            <a:ext cx="6609612" cy="718147"/>
          </a:xfrm>
          <a:prstGeom prst="rect">
            <a:avLst/>
          </a:prstGeom>
        </p:spPr>
      </p:pic>
      <p:pic>
        <p:nvPicPr>
          <p:cNvPr id="14" name="Picture 13">
            <a:extLst>
              <a:ext uri="{FF2B5EF4-FFF2-40B4-BE49-F238E27FC236}">
                <a16:creationId xmlns:a16="http://schemas.microsoft.com/office/drawing/2014/main" id="{91EB6E5A-CA9E-43E1-6501-C40F7F40DFC2}"/>
              </a:ext>
            </a:extLst>
          </p:cNvPr>
          <p:cNvPicPr>
            <a:picLocks noChangeAspect="1"/>
          </p:cNvPicPr>
          <p:nvPr/>
        </p:nvPicPr>
        <p:blipFill>
          <a:blip r:embed="rId6"/>
          <a:stretch>
            <a:fillRect/>
          </a:stretch>
        </p:blipFill>
        <p:spPr>
          <a:xfrm>
            <a:off x="5638800" y="4608229"/>
            <a:ext cx="3352800" cy="1254196"/>
          </a:xfrm>
          <a:prstGeom prst="rect">
            <a:avLst/>
          </a:prstGeom>
        </p:spPr>
      </p:pic>
    </p:spTree>
    <p:extLst>
      <p:ext uri="{BB962C8B-B14F-4D97-AF65-F5344CB8AC3E}">
        <p14:creationId xmlns:p14="http://schemas.microsoft.com/office/powerpoint/2010/main" val="77119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0E86-CB19-ED72-E1DA-66563B102852}"/>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3AA55D86-C011-FE96-0FCB-CECB8898AB9B}"/>
              </a:ext>
            </a:extLst>
          </p:cNvPr>
          <p:cNvSpPr>
            <a:spLocks noGrp="1"/>
          </p:cNvSpPr>
          <p:nvPr>
            <p:ph idx="1"/>
          </p:nvPr>
        </p:nvSpPr>
        <p:spPr/>
        <p:txBody>
          <a:bodyPr/>
          <a:lstStyle/>
          <a:p>
            <a:r>
              <a:rPr lang="en-US" dirty="0"/>
              <a:t>Single quote, double quote</a:t>
            </a:r>
          </a:p>
          <a:p>
            <a:r>
              <a:rPr lang="en-US" dirty="0"/>
              <a:t>Escape sequences</a:t>
            </a:r>
          </a:p>
          <a:p>
            <a:r>
              <a:rPr lang="en-US" dirty="0"/>
              <a:t>Let s= ‘</a:t>
            </a:r>
            <a:r>
              <a:rPr lang="en-US" dirty="0" err="1"/>
              <a:t>Sdnfksdnfjksndk</a:t>
            </a:r>
            <a:r>
              <a:rPr lang="en-US" dirty="0"/>
              <a:t> \‘</a:t>
            </a:r>
            <a:r>
              <a:rPr lang="en-US" dirty="0" err="1"/>
              <a:t>sscdfbsdhbfsbfd</a:t>
            </a:r>
            <a:r>
              <a:rPr lang="en-US" dirty="0"/>
              <a:t>’</a:t>
            </a:r>
          </a:p>
        </p:txBody>
      </p:sp>
      <p:sp>
        <p:nvSpPr>
          <p:cNvPr id="4" name="Date Placeholder 3">
            <a:extLst>
              <a:ext uri="{FF2B5EF4-FFF2-40B4-BE49-F238E27FC236}">
                <a16:creationId xmlns:a16="http://schemas.microsoft.com/office/drawing/2014/main" id="{03E7D63A-32FD-8EA7-2409-E8B0D2A4512C}"/>
              </a:ext>
            </a:extLst>
          </p:cNvPr>
          <p:cNvSpPr>
            <a:spLocks noGrp="1"/>
          </p:cNvSpPr>
          <p:nvPr>
            <p:ph type="dt" sz="half" idx="10"/>
          </p:nvPr>
        </p:nvSpPr>
        <p:spPr/>
        <p:txBody>
          <a:bodyPr/>
          <a:lstStyle/>
          <a:p>
            <a:fld id="{A8D53FE2-4EED-4EE5-94C7-6BFCA996DA0F}" type="datetime1">
              <a:rPr lang="en-US" smtClean="0"/>
              <a:t>8/13/2025</a:t>
            </a:fld>
            <a:endParaRPr lang="en-US"/>
          </a:p>
        </p:txBody>
      </p:sp>
    </p:spTree>
    <p:extLst>
      <p:ext uri="{BB962C8B-B14F-4D97-AF65-F5344CB8AC3E}">
        <p14:creationId xmlns:p14="http://schemas.microsoft.com/office/powerpoint/2010/main" val="271395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A612-F89B-8BE2-95AA-BA8700738813}"/>
              </a:ext>
            </a:extLst>
          </p:cNvPr>
          <p:cNvSpPr>
            <a:spLocks noGrp="1"/>
          </p:cNvSpPr>
          <p:nvPr>
            <p:ph type="title"/>
          </p:nvPr>
        </p:nvSpPr>
        <p:spPr/>
        <p:txBody>
          <a:bodyPr/>
          <a:lstStyle/>
          <a:p>
            <a:r>
              <a:rPr lang="en-US" dirty="0" err="1"/>
              <a:t>boolean</a:t>
            </a:r>
            <a:endParaRPr lang="en-US" dirty="0"/>
          </a:p>
        </p:txBody>
      </p:sp>
      <p:sp>
        <p:nvSpPr>
          <p:cNvPr id="3" name="Content Placeholder 2">
            <a:extLst>
              <a:ext uri="{FF2B5EF4-FFF2-40B4-BE49-F238E27FC236}">
                <a16:creationId xmlns:a16="http://schemas.microsoft.com/office/drawing/2014/main" id="{6F2CB070-7DC8-8ACA-F606-C98E683087AF}"/>
              </a:ext>
            </a:extLst>
          </p:cNvPr>
          <p:cNvSpPr>
            <a:spLocks noGrp="1"/>
          </p:cNvSpPr>
          <p:nvPr>
            <p:ph idx="1"/>
          </p:nvPr>
        </p:nvSpPr>
        <p:spPr>
          <a:xfrm>
            <a:off x="628650" y="1828800"/>
            <a:ext cx="7886700" cy="4351338"/>
          </a:xfrm>
        </p:spPr>
        <p:txBody>
          <a:bodyPr/>
          <a:lstStyle/>
          <a:p>
            <a:r>
              <a:rPr lang="en-US" dirty="0"/>
              <a:t>True </a:t>
            </a:r>
          </a:p>
          <a:p>
            <a:r>
              <a:rPr lang="en-US" dirty="0"/>
              <a:t>False</a:t>
            </a:r>
          </a:p>
          <a:p>
            <a:endParaRPr lang="en-US" dirty="0"/>
          </a:p>
          <a:p>
            <a:pPr marL="0" indent="0">
              <a:buNone/>
            </a:pPr>
            <a:r>
              <a:rPr lang="en-US" dirty="0">
                <a:solidFill>
                  <a:schemeClr val="accent1"/>
                </a:solidFill>
              </a:rPr>
              <a:t>let x=Boolean(1 &gt; 9)</a:t>
            </a:r>
          </a:p>
          <a:p>
            <a:pPr marL="0" indent="0">
              <a:buNone/>
            </a:pPr>
            <a:r>
              <a:rPr lang="en-US" dirty="0">
                <a:solidFill>
                  <a:schemeClr val="accent1"/>
                </a:solidFill>
              </a:rPr>
              <a:t>console.log(x)</a:t>
            </a:r>
          </a:p>
          <a:p>
            <a:endParaRPr lang="en-US" dirty="0"/>
          </a:p>
        </p:txBody>
      </p:sp>
      <p:sp>
        <p:nvSpPr>
          <p:cNvPr id="4" name="Date Placeholder 3">
            <a:extLst>
              <a:ext uri="{FF2B5EF4-FFF2-40B4-BE49-F238E27FC236}">
                <a16:creationId xmlns:a16="http://schemas.microsoft.com/office/drawing/2014/main" id="{47EF04EF-7FF7-7620-2404-049CF8E4F86F}"/>
              </a:ext>
            </a:extLst>
          </p:cNvPr>
          <p:cNvSpPr>
            <a:spLocks noGrp="1"/>
          </p:cNvSpPr>
          <p:nvPr>
            <p:ph type="dt" sz="half" idx="10"/>
          </p:nvPr>
        </p:nvSpPr>
        <p:spPr/>
        <p:txBody>
          <a:bodyPr/>
          <a:lstStyle/>
          <a:p>
            <a:fld id="{AEF7DBEC-E497-4DCD-8103-A9D93BBC3128}" type="datetime1">
              <a:rPr lang="en-US" smtClean="0"/>
              <a:t>8/13/2025</a:t>
            </a:fld>
            <a:endParaRPr lang="en-US"/>
          </a:p>
        </p:txBody>
      </p:sp>
    </p:spTree>
    <p:extLst>
      <p:ext uri="{BB962C8B-B14F-4D97-AF65-F5344CB8AC3E}">
        <p14:creationId xmlns:p14="http://schemas.microsoft.com/office/powerpoint/2010/main" val="169471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79A6-8D6C-63A4-5190-6B37FE8D59C9}"/>
              </a:ext>
            </a:extLst>
          </p:cNvPr>
          <p:cNvSpPr>
            <a:spLocks noGrp="1"/>
          </p:cNvSpPr>
          <p:nvPr>
            <p:ph type="title"/>
          </p:nvPr>
        </p:nvSpPr>
        <p:spPr/>
        <p:txBody>
          <a:bodyPr/>
          <a:lstStyle/>
          <a:p>
            <a:r>
              <a:rPr lang="en-US" dirty="0" err="1"/>
              <a:t>undefined,Empty</a:t>
            </a:r>
            <a:endParaRPr lang="en-US" dirty="0"/>
          </a:p>
        </p:txBody>
      </p:sp>
      <p:sp>
        <p:nvSpPr>
          <p:cNvPr id="3" name="Content Placeholder 2">
            <a:extLst>
              <a:ext uri="{FF2B5EF4-FFF2-40B4-BE49-F238E27FC236}">
                <a16:creationId xmlns:a16="http://schemas.microsoft.com/office/drawing/2014/main" id="{597368EC-2E6C-3513-4F34-29AA21B08124}"/>
              </a:ext>
            </a:extLst>
          </p:cNvPr>
          <p:cNvSpPr>
            <a:spLocks noGrp="1"/>
          </p:cNvSpPr>
          <p:nvPr>
            <p:ph idx="1"/>
          </p:nvPr>
        </p:nvSpPr>
        <p:spPr/>
        <p:txBody>
          <a:bodyPr/>
          <a:lstStyle/>
          <a:p>
            <a:r>
              <a:rPr lang="en-US" dirty="0"/>
              <a:t>undefined – undefined datatype</a:t>
            </a:r>
          </a:p>
          <a:p>
            <a:pPr marL="0" indent="0">
              <a:buNone/>
            </a:pPr>
            <a:r>
              <a:rPr lang="en-US" dirty="0">
                <a:solidFill>
                  <a:schemeClr val="accent1"/>
                </a:solidFill>
              </a:rPr>
              <a:t>let car; </a:t>
            </a:r>
          </a:p>
          <a:p>
            <a:pPr marL="0" indent="0">
              <a:buNone/>
            </a:pPr>
            <a:r>
              <a:rPr lang="en-US" dirty="0">
                <a:solidFill>
                  <a:schemeClr val="accent1"/>
                </a:solidFill>
              </a:rPr>
              <a:t>console.log(car)</a:t>
            </a:r>
          </a:p>
          <a:p>
            <a:pPr marL="0" indent="0">
              <a:buNone/>
            </a:pPr>
            <a:r>
              <a:rPr lang="en-US" dirty="0"/>
              <a:t>Empty</a:t>
            </a:r>
          </a:p>
          <a:p>
            <a:pPr marL="0" indent="0">
              <a:buNone/>
            </a:pPr>
            <a:r>
              <a:rPr lang="en-US" dirty="0">
                <a:solidFill>
                  <a:schemeClr val="accent1"/>
                </a:solidFill>
              </a:rPr>
              <a:t>let car = "";   </a:t>
            </a:r>
          </a:p>
          <a:p>
            <a:pPr marL="0" indent="0">
              <a:buNone/>
            </a:pPr>
            <a:r>
              <a:rPr lang="en-US" dirty="0">
                <a:solidFill>
                  <a:schemeClr val="accent1"/>
                </a:solidFill>
              </a:rPr>
              <a:t>console.log(car)</a:t>
            </a:r>
          </a:p>
          <a:p>
            <a:pPr marL="0" indent="0">
              <a:buNone/>
            </a:pPr>
            <a:r>
              <a:rPr lang="en-US" dirty="0">
                <a:solidFill>
                  <a:schemeClr val="accent1"/>
                </a:solidFill>
              </a:rPr>
              <a:t>console.log(</a:t>
            </a:r>
            <a:r>
              <a:rPr lang="en-US" dirty="0" err="1">
                <a:solidFill>
                  <a:schemeClr val="accent1"/>
                </a:solidFill>
              </a:rPr>
              <a:t>typeof</a:t>
            </a:r>
            <a:r>
              <a:rPr lang="en-US" dirty="0">
                <a:solidFill>
                  <a:schemeClr val="accent1"/>
                </a:solidFill>
              </a:rPr>
              <a:t> car)</a:t>
            </a:r>
          </a:p>
        </p:txBody>
      </p:sp>
      <p:sp>
        <p:nvSpPr>
          <p:cNvPr id="4" name="Date Placeholder 3">
            <a:extLst>
              <a:ext uri="{FF2B5EF4-FFF2-40B4-BE49-F238E27FC236}">
                <a16:creationId xmlns:a16="http://schemas.microsoft.com/office/drawing/2014/main" id="{4AD930F5-0F22-94C6-9F7D-40A1A7CDE835}"/>
              </a:ext>
            </a:extLst>
          </p:cNvPr>
          <p:cNvSpPr>
            <a:spLocks noGrp="1"/>
          </p:cNvSpPr>
          <p:nvPr>
            <p:ph type="dt" sz="half" idx="10"/>
          </p:nvPr>
        </p:nvSpPr>
        <p:spPr/>
        <p:txBody>
          <a:bodyPr/>
          <a:lstStyle/>
          <a:p>
            <a:fld id="{2900BC6F-E97A-457A-9ADE-D6ADEFC86FE9}" type="datetime1">
              <a:rPr lang="en-US" smtClean="0"/>
              <a:t>8/13/2025</a:t>
            </a:fld>
            <a:endParaRPr lang="en-US"/>
          </a:p>
        </p:txBody>
      </p:sp>
    </p:spTree>
    <p:extLst>
      <p:ext uri="{BB962C8B-B14F-4D97-AF65-F5344CB8AC3E}">
        <p14:creationId xmlns:p14="http://schemas.microsoft.com/office/powerpoint/2010/main" val="4035792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75B0-2151-84C0-687E-37C7E3126B61}"/>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5240D9E1-CC22-A515-FE77-6FF0F4811B6C}"/>
              </a:ext>
            </a:extLst>
          </p:cNvPr>
          <p:cNvSpPr>
            <a:spLocks noGrp="1"/>
          </p:cNvSpPr>
          <p:nvPr>
            <p:ph idx="1"/>
          </p:nvPr>
        </p:nvSpPr>
        <p:spPr/>
        <p:txBody>
          <a:bodyPr/>
          <a:lstStyle/>
          <a:p>
            <a:r>
              <a:rPr lang="en-US" dirty="0"/>
              <a:t>Convert one datatype to another</a:t>
            </a:r>
          </a:p>
          <a:p>
            <a:r>
              <a:rPr lang="en-US" dirty="0"/>
              <a:t>Explicit Conversion</a:t>
            </a:r>
          </a:p>
          <a:p>
            <a:r>
              <a:rPr lang="en-US" dirty="0"/>
              <a:t>Let x= number(“100”)</a:t>
            </a:r>
          </a:p>
        </p:txBody>
      </p:sp>
      <p:sp>
        <p:nvSpPr>
          <p:cNvPr id="4" name="Date Placeholder 3">
            <a:extLst>
              <a:ext uri="{FF2B5EF4-FFF2-40B4-BE49-F238E27FC236}">
                <a16:creationId xmlns:a16="http://schemas.microsoft.com/office/drawing/2014/main" id="{32C6993B-2434-2198-B4EE-DE1F1314FB4C}"/>
              </a:ext>
            </a:extLst>
          </p:cNvPr>
          <p:cNvSpPr>
            <a:spLocks noGrp="1"/>
          </p:cNvSpPr>
          <p:nvPr>
            <p:ph type="dt" sz="half" idx="10"/>
          </p:nvPr>
        </p:nvSpPr>
        <p:spPr/>
        <p:txBody>
          <a:bodyPr/>
          <a:lstStyle/>
          <a:p>
            <a:fld id="{17ED8B54-D8D5-420F-AC7B-700B39626495}" type="datetime1">
              <a:rPr lang="en-US" smtClean="0"/>
              <a:t>8/13/2025</a:t>
            </a:fld>
            <a:endParaRPr lang="en-US"/>
          </a:p>
        </p:txBody>
      </p:sp>
      <p:pic>
        <p:nvPicPr>
          <p:cNvPr id="6" name="Picture 5">
            <a:extLst>
              <a:ext uri="{FF2B5EF4-FFF2-40B4-BE49-F238E27FC236}">
                <a16:creationId xmlns:a16="http://schemas.microsoft.com/office/drawing/2014/main" id="{1A3744BC-4DC3-EF3F-A56E-9EB5EDC1E697}"/>
              </a:ext>
            </a:extLst>
          </p:cNvPr>
          <p:cNvPicPr>
            <a:picLocks noChangeAspect="1"/>
          </p:cNvPicPr>
          <p:nvPr/>
        </p:nvPicPr>
        <p:blipFill>
          <a:blip r:embed="rId2"/>
          <a:stretch>
            <a:fillRect/>
          </a:stretch>
        </p:blipFill>
        <p:spPr>
          <a:xfrm>
            <a:off x="2895600" y="4267200"/>
            <a:ext cx="4287715" cy="1066800"/>
          </a:xfrm>
          <a:prstGeom prst="rect">
            <a:avLst/>
          </a:prstGeom>
        </p:spPr>
      </p:pic>
    </p:spTree>
    <p:extLst>
      <p:ext uri="{BB962C8B-B14F-4D97-AF65-F5344CB8AC3E}">
        <p14:creationId xmlns:p14="http://schemas.microsoft.com/office/powerpoint/2010/main" val="315692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 Scripting</a:t>
            </a:r>
          </a:p>
        </p:txBody>
      </p:sp>
      <p:sp>
        <p:nvSpPr>
          <p:cNvPr id="3" name="Content Placeholder 2"/>
          <p:cNvSpPr>
            <a:spLocks noGrp="1"/>
          </p:cNvSpPr>
          <p:nvPr>
            <p:ph sz="quarter"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CS380</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95486"/>
            <a:ext cx="9144001" cy="52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09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AC78-0628-0924-C4F6-794BADA394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F734FF-2AF2-2014-8564-CEBB18610DDF}"/>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Converting Strings to Numbers</a:t>
            </a:r>
          </a:p>
          <a:p>
            <a:pPr algn="l">
              <a:buFont typeface="Arial" panose="020B0604020202020204" pitchFamily="34" charset="0"/>
              <a:buChar char="•"/>
            </a:pPr>
            <a:r>
              <a:rPr lang="en-US" b="0" i="0" dirty="0">
                <a:solidFill>
                  <a:srgbClr val="000000"/>
                </a:solidFill>
                <a:effectLst/>
                <a:latin typeface="Verdana" panose="020B0604030504040204" pitchFamily="34" charset="0"/>
              </a:rPr>
              <a:t>Converting Numbers to Strings</a:t>
            </a:r>
          </a:p>
          <a:p>
            <a:pPr algn="l">
              <a:buFont typeface="Arial" panose="020B0604020202020204" pitchFamily="34" charset="0"/>
              <a:buChar char="•"/>
            </a:pPr>
            <a:r>
              <a:rPr lang="en-US" b="0" i="0" dirty="0">
                <a:solidFill>
                  <a:srgbClr val="000000"/>
                </a:solidFill>
                <a:effectLst/>
                <a:latin typeface="Verdana" panose="020B0604030504040204" pitchFamily="34" charset="0"/>
              </a:rPr>
              <a:t>Converting Dates to Numbers</a:t>
            </a:r>
          </a:p>
          <a:p>
            <a:pPr algn="l">
              <a:buFont typeface="Arial" panose="020B0604020202020204" pitchFamily="34" charset="0"/>
              <a:buChar char="•"/>
            </a:pPr>
            <a:r>
              <a:rPr lang="en-US" b="0" i="0" dirty="0">
                <a:solidFill>
                  <a:srgbClr val="000000"/>
                </a:solidFill>
                <a:effectLst/>
                <a:latin typeface="Verdana" panose="020B0604030504040204" pitchFamily="34" charset="0"/>
              </a:rPr>
              <a:t>Converting Numbers to Dates</a:t>
            </a:r>
          </a:p>
          <a:p>
            <a:pPr algn="l">
              <a:buFont typeface="Arial" panose="020B0604020202020204" pitchFamily="34" charset="0"/>
              <a:buChar char="•"/>
            </a:pPr>
            <a:r>
              <a:rPr lang="en-US" b="0" i="0" dirty="0">
                <a:solidFill>
                  <a:srgbClr val="000000"/>
                </a:solidFill>
                <a:effectLst/>
                <a:latin typeface="Verdana" panose="020B0604030504040204" pitchFamily="34" charset="0"/>
              </a:rPr>
              <a:t>Converting Booleans to Numbers</a:t>
            </a:r>
          </a:p>
          <a:p>
            <a:pPr algn="l">
              <a:buFont typeface="Arial" panose="020B0604020202020204" pitchFamily="34" charset="0"/>
              <a:buChar char="•"/>
            </a:pPr>
            <a:r>
              <a:rPr lang="en-US" b="0" i="0" dirty="0">
                <a:solidFill>
                  <a:srgbClr val="000000"/>
                </a:solidFill>
                <a:effectLst/>
                <a:latin typeface="Verdana" panose="020B0604030504040204" pitchFamily="34" charset="0"/>
              </a:rPr>
              <a:t>Converting Numbers to Booleans</a:t>
            </a:r>
          </a:p>
          <a:p>
            <a:endParaRPr lang="en-IN" dirty="0"/>
          </a:p>
        </p:txBody>
      </p:sp>
      <p:sp>
        <p:nvSpPr>
          <p:cNvPr id="4" name="Date Placeholder 3">
            <a:extLst>
              <a:ext uri="{FF2B5EF4-FFF2-40B4-BE49-F238E27FC236}">
                <a16:creationId xmlns:a16="http://schemas.microsoft.com/office/drawing/2014/main" id="{DBE84DC5-DDE9-554B-FDA8-08B421B85A1A}"/>
              </a:ext>
            </a:extLst>
          </p:cNvPr>
          <p:cNvSpPr>
            <a:spLocks noGrp="1"/>
          </p:cNvSpPr>
          <p:nvPr>
            <p:ph type="dt" sz="half" idx="10"/>
          </p:nvPr>
        </p:nvSpPr>
        <p:spPr/>
        <p:txBody>
          <a:bodyPr/>
          <a:lstStyle/>
          <a:p>
            <a:fld id="{DD8AFECD-3851-41C8-BA79-BAAD0DEF4F45}" type="datetime1">
              <a:rPr lang="en-US" smtClean="0"/>
              <a:t>8/13/2025</a:t>
            </a:fld>
            <a:endParaRPr lang="en-US"/>
          </a:p>
        </p:txBody>
      </p:sp>
    </p:spTree>
    <p:extLst>
      <p:ext uri="{BB962C8B-B14F-4D97-AF65-F5344CB8AC3E}">
        <p14:creationId xmlns:p14="http://schemas.microsoft.com/office/powerpoint/2010/main" val="4719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9015-EA07-BFC7-1664-2E6222FDF3BD}"/>
              </a:ext>
            </a:extLst>
          </p:cNvPr>
          <p:cNvSpPr>
            <a:spLocks noGrp="1"/>
          </p:cNvSpPr>
          <p:nvPr>
            <p:ph type="title"/>
          </p:nvPr>
        </p:nvSpPr>
        <p:spPr/>
        <p:txBody>
          <a:bodyPr/>
          <a:lstStyle/>
          <a:p>
            <a:r>
              <a:rPr lang="en-IN" b="0" i="0" dirty="0">
                <a:solidFill>
                  <a:srgbClr val="000000"/>
                </a:solidFill>
                <a:effectLst/>
                <a:highlight>
                  <a:srgbClr val="FFFFFF"/>
                </a:highlight>
                <a:latin typeface="Segoe UI" panose="020B0502040204020203" pitchFamily="34" charset="0"/>
              </a:rPr>
              <a:t>Converting Strings to Numbers</a:t>
            </a:r>
            <a:br>
              <a:rPr lang="en-IN"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57E6215-C5CF-9BBD-0BAC-D7800E78FAA7}"/>
              </a:ext>
            </a:extLst>
          </p:cNvPr>
          <p:cNvSpPr>
            <a:spLocks noGrp="1"/>
          </p:cNvSpPr>
          <p:nvPr>
            <p:ph idx="1"/>
          </p:nvPr>
        </p:nvSpPr>
        <p:spPr>
          <a:xfrm>
            <a:off x="228600" y="1447800"/>
            <a:ext cx="8915400" cy="5410200"/>
          </a:xfrm>
        </p:spPr>
        <p:txBody>
          <a:bodyPr>
            <a:normAutofit fontScale="92500" lnSpcReduction="20000"/>
          </a:bodyPr>
          <a:lstStyle/>
          <a:p>
            <a:r>
              <a:rPr lang="en-US" dirty="0"/>
              <a:t>The global method </a:t>
            </a:r>
            <a:r>
              <a:rPr lang="en-US" dirty="0">
                <a:solidFill>
                  <a:schemeClr val="accent1"/>
                </a:solidFill>
              </a:rPr>
              <a:t>Number() </a:t>
            </a:r>
            <a:r>
              <a:rPr lang="en-US" dirty="0"/>
              <a:t>converts a variable (or a value) into a number.</a:t>
            </a:r>
          </a:p>
          <a:p>
            <a:endParaRPr lang="en-US" dirty="0"/>
          </a:p>
          <a:p>
            <a:r>
              <a:rPr lang="en-US" dirty="0"/>
              <a:t>A numeric string (like "3.14") converts to a number (like 3.14).</a:t>
            </a:r>
          </a:p>
          <a:p>
            <a:endParaRPr lang="en-US" dirty="0"/>
          </a:p>
          <a:p>
            <a:r>
              <a:rPr lang="en-US" dirty="0"/>
              <a:t>An empty string (like "") converts to 0.</a:t>
            </a:r>
            <a:r>
              <a:rPr lang="en-US" b="0" i="0" dirty="0">
                <a:solidFill>
                  <a:srgbClr val="000000"/>
                </a:solidFill>
                <a:effectLst/>
                <a:highlight>
                  <a:srgbClr val="FFFFFF"/>
                </a:highlight>
                <a:latin typeface="Consolas" panose="020B0609020204030204" pitchFamily="49" charset="0"/>
              </a:rPr>
              <a:t> </a:t>
            </a:r>
          </a:p>
          <a:p>
            <a:r>
              <a:rPr lang="en-US" b="0" i="0" dirty="0">
                <a:solidFill>
                  <a:srgbClr val="000000"/>
                </a:solidFill>
                <a:effectLst/>
                <a:highlight>
                  <a:srgbClr val="FFFFFF"/>
                </a:highlight>
                <a:latin typeface="Consolas" panose="020B0609020204030204" pitchFamily="49" charset="0"/>
              </a:rPr>
              <a:t>Number(</a:t>
            </a:r>
            <a:r>
              <a:rPr lang="en-US" b="0" i="0" dirty="0">
                <a:solidFill>
                  <a:srgbClr val="A52A2A"/>
                </a:solidFill>
                <a:effectLst/>
                <a:highlight>
                  <a:srgbClr val="FFFFFF"/>
                </a:highlight>
                <a:latin typeface="Consolas" panose="020B0609020204030204" pitchFamily="49" charset="0"/>
              </a:rPr>
              <a:t>"3.14"</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Number(</a:t>
            </a:r>
            <a:r>
              <a:rPr lang="en-US" b="0" i="0" dirty="0" err="1">
                <a:solidFill>
                  <a:srgbClr val="000000"/>
                </a:solidFill>
                <a:effectLst/>
                <a:highlight>
                  <a:srgbClr val="FFFFFF"/>
                </a:highlight>
                <a:latin typeface="Consolas" panose="020B0609020204030204" pitchFamily="49" charset="0"/>
              </a:rPr>
              <a:t>Math.PI</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Number(</a:t>
            </a:r>
            <a:r>
              <a:rPr lang="en-US" b="0" i="0" dirty="0">
                <a:solidFill>
                  <a:srgbClr val="A52A2A"/>
                </a:solidFill>
                <a:effectLst/>
                <a:highlight>
                  <a:srgbClr val="FFFFFF"/>
                </a:highlight>
                <a:latin typeface="Consolas" panose="020B0609020204030204" pitchFamily="49" charset="0"/>
              </a:rPr>
              <a:t>" "</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Number(</a:t>
            </a:r>
            <a:r>
              <a:rPr lang="en-US" b="0" i="0" dirty="0">
                <a:solidFill>
                  <a:srgbClr val="A52A2A"/>
                </a:solidFill>
                <a:effectLst/>
                <a:highlight>
                  <a:srgbClr val="FFFFFF"/>
                </a:highlight>
                <a:latin typeface="Consolas" panose="020B0609020204030204" pitchFamily="49" charset="0"/>
              </a:rPr>
              <a:t>""</a:t>
            </a:r>
            <a:r>
              <a:rPr lang="en-US" b="0" i="0" dirty="0">
                <a:solidFill>
                  <a:srgbClr val="000000"/>
                </a:solidFill>
                <a:effectLst/>
                <a:highlight>
                  <a:srgbClr val="FFFFFF"/>
                </a:highlight>
                <a:latin typeface="Consolas" panose="020B0609020204030204" pitchFamily="49" charset="0"/>
              </a:rPr>
              <a:t>)</a:t>
            </a:r>
            <a:endParaRPr lang="en-US" dirty="0"/>
          </a:p>
          <a:p>
            <a:endParaRPr lang="en-US" dirty="0"/>
          </a:p>
          <a:p>
            <a:r>
              <a:rPr lang="en-US" dirty="0"/>
              <a:t>A non numeric string (like "John") converts to </a:t>
            </a:r>
            <a:r>
              <a:rPr lang="en-US" dirty="0" err="1"/>
              <a:t>NaN</a:t>
            </a:r>
            <a:r>
              <a:rPr lang="en-US" dirty="0"/>
              <a:t> (Not a Number).</a:t>
            </a:r>
          </a:p>
          <a:p>
            <a:r>
              <a:rPr lang="en-US" dirty="0"/>
              <a:t>Number(“amrita”)</a:t>
            </a:r>
            <a:endParaRPr lang="en-IN" dirty="0"/>
          </a:p>
        </p:txBody>
      </p:sp>
      <p:sp>
        <p:nvSpPr>
          <p:cNvPr id="4" name="Date Placeholder 3">
            <a:extLst>
              <a:ext uri="{FF2B5EF4-FFF2-40B4-BE49-F238E27FC236}">
                <a16:creationId xmlns:a16="http://schemas.microsoft.com/office/drawing/2014/main" id="{E83C1C3C-1FC0-CAB5-777A-DFE1E0D4BFD7}"/>
              </a:ext>
            </a:extLst>
          </p:cNvPr>
          <p:cNvSpPr>
            <a:spLocks noGrp="1"/>
          </p:cNvSpPr>
          <p:nvPr>
            <p:ph type="dt" sz="half" idx="10"/>
          </p:nvPr>
        </p:nvSpPr>
        <p:spPr/>
        <p:txBody>
          <a:bodyPr/>
          <a:lstStyle/>
          <a:p>
            <a:fld id="{97FAFA9F-D036-4E40-8262-9DC9375A15BF}" type="datetime1">
              <a:rPr lang="en-US" smtClean="0"/>
              <a:t>8/13/2025</a:t>
            </a:fld>
            <a:endParaRPr lang="en-US"/>
          </a:p>
        </p:txBody>
      </p:sp>
    </p:spTree>
    <p:extLst>
      <p:ext uri="{BB962C8B-B14F-4D97-AF65-F5344CB8AC3E}">
        <p14:creationId xmlns:p14="http://schemas.microsoft.com/office/powerpoint/2010/main" val="152025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2CC2-3440-1FF5-6152-9A024B2804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700500-2B2F-3706-37C4-3E894F1CDA23}"/>
              </a:ext>
            </a:extLst>
          </p:cNvPr>
          <p:cNvSpPr>
            <a:spLocks noGrp="1"/>
          </p:cNvSpPr>
          <p:nvPr>
            <p:ph idx="1"/>
          </p:nvPr>
        </p:nvSpPr>
        <p:spPr/>
        <p:txBody>
          <a:bodyPr>
            <a:normAutofit/>
          </a:bodyPr>
          <a:lstStyle/>
          <a:p>
            <a:r>
              <a:rPr lang="en-US" b="1" dirty="0"/>
              <a:t>Converting Numbers to Strings</a:t>
            </a:r>
          </a:p>
          <a:p>
            <a:r>
              <a:rPr lang="en-US" dirty="0"/>
              <a:t>The global method String() can convert numbers to strings.</a:t>
            </a:r>
          </a:p>
          <a:p>
            <a:endParaRPr lang="en-US" dirty="0"/>
          </a:p>
          <a:p>
            <a:r>
              <a:rPr lang="en-US" dirty="0"/>
              <a:t>It can be used on any type of numbers, literals, variables, or expressions:</a:t>
            </a:r>
          </a:p>
          <a:p>
            <a:r>
              <a:rPr lang="en-US" b="0" i="0" dirty="0">
                <a:solidFill>
                  <a:schemeClr val="accent1"/>
                </a:solidFill>
                <a:effectLst/>
                <a:highlight>
                  <a:srgbClr val="FFFFFF"/>
                </a:highlight>
                <a:latin typeface="Consolas" panose="020B0609020204030204" pitchFamily="49" charset="0"/>
              </a:rPr>
              <a:t>String(x)         </a:t>
            </a:r>
          </a:p>
          <a:p>
            <a:r>
              <a:rPr lang="en-US" b="0" i="0" dirty="0">
                <a:solidFill>
                  <a:schemeClr val="accent1"/>
                </a:solidFill>
                <a:effectLst/>
                <a:highlight>
                  <a:srgbClr val="FFFFFF"/>
                </a:highlight>
                <a:latin typeface="Consolas" panose="020B0609020204030204" pitchFamily="49" charset="0"/>
              </a:rPr>
              <a:t>String(123)       </a:t>
            </a:r>
            <a:br>
              <a:rPr lang="en-US" b="0" i="0" dirty="0">
                <a:solidFill>
                  <a:schemeClr val="accent1"/>
                </a:solidFill>
                <a:effectLst/>
                <a:highlight>
                  <a:srgbClr val="FFFFFF"/>
                </a:highlight>
                <a:latin typeface="Consolas" panose="020B0609020204030204" pitchFamily="49" charset="0"/>
              </a:rPr>
            </a:br>
            <a:r>
              <a:rPr lang="en-US" b="0" i="0" dirty="0">
                <a:solidFill>
                  <a:schemeClr val="accent1"/>
                </a:solidFill>
                <a:effectLst/>
                <a:highlight>
                  <a:srgbClr val="FFFFFF"/>
                </a:highlight>
                <a:latin typeface="Consolas" panose="020B0609020204030204" pitchFamily="49" charset="0"/>
              </a:rPr>
              <a:t>String(100 + 23)  </a:t>
            </a:r>
            <a:endParaRPr lang="en-IN" dirty="0">
              <a:solidFill>
                <a:schemeClr val="accent1"/>
              </a:solidFill>
            </a:endParaRPr>
          </a:p>
        </p:txBody>
      </p:sp>
      <p:sp>
        <p:nvSpPr>
          <p:cNvPr id="4" name="Date Placeholder 3">
            <a:extLst>
              <a:ext uri="{FF2B5EF4-FFF2-40B4-BE49-F238E27FC236}">
                <a16:creationId xmlns:a16="http://schemas.microsoft.com/office/drawing/2014/main" id="{42C4B165-4B69-2E2D-4644-5AF4DEFFB9C8}"/>
              </a:ext>
            </a:extLst>
          </p:cNvPr>
          <p:cNvSpPr>
            <a:spLocks noGrp="1"/>
          </p:cNvSpPr>
          <p:nvPr>
            <p:ph type="dt" sz="half" idx="10"/>
          </p:nvPr>
        </p:nvSpPr>
        <p:spPr/>
        <p:txBody>
          <a:bodyPr/>
          <a:lstStyle/>
          <a:p>
            <a:fld id="{A0084DEE-DE8B-41B4-B07F-0C9530CEF6FF}" type="datetime1">
              <a:rPr lang="en-US" smtClean="0"/>
              <a:t>8/13/2025</a:t>
            </a:fld>
            <a:endParaRPr lang="en-US"/>
          </a:p>
        </p:txBody>
      </p:sp>
      <p:pic>
        <p:nvPicPr>
          <p:cNvPr id="6" name="Picture 5">
            <a:extLst>
              <a:ext uri="{FF2B5EF4-FFF2-40B4-BE49-F238E27FC236}">
                <a16:creationId xmlns:a16="http://schemas.microsoft.com/office/drawing/2014/main" id="{3736C504-810A-2D1F-02A0-C103C0FE86F0}"/>
              </a:ext>
            </a:extLst>
          </p:cNvPr>
          <p:cNvPicPr>
            <a:picLocks noChangeAspect="1"/>
          </p:cNvPicPr>
          <p:nvPr/>
        </p:nvPicPr>
        <p:blipFill>
          <a:blip r:embed="rId2"/>
          <a:stretch>
            <a:fillRect/>
          </a:stretch>
        </p:blipFill>
        <p:spPr>
          <a:xfrm>
            <a:off x="5257799" y="2705100"/>
            <a:ext cx="3465095" cy="1028700"/>
          </a:xfrm>
          <a:prstGeom prst="rect">
            <a:avLst/>
          </a:prstGeom>
        </p:spPr>
      </p:pic>
      <p:pic>
        <p:nvPicPr>
          <p:cNvPr id="8" name="Picture 7">
            <a:extLst>
              <a:ext uri="{FF2B5EF4-FFF2-40B4-BE49-F238E27FC236}">
                <a16:creationId xmlns:a16="http://schemas.microsoft.com/office/drawing/2014/main" id="{097EE10E-B46B-5A2F-86AE-91EC2A4BC959}"/>
              </a:ext>
            </a:extLst>
          </p:cNvPr>
          <p:cNvPicPr>
            <a:picLocks noChangeAspect="1"/>
          </p:cNvPicPr>
          <p:nvPr/>
        </p:nvPicPr>
        <p:blipFill>
          <a:blip r:embed="rId3"/>
          <a:stretch>
            <a:fillRect/>
          </a:stretch>
        </p:blipFill>
        <p:spPr>
          <a:xfrm>
            <a:off x="4899974" y="4613274"/>
            <a:ext cx="3069580" cy="873125"/>
          </a:xfrm>
          <a:prstGeom prst="rect">
            <a:avLst/>
          </a:prstGeom>
        </p:spPr>
      </p:pic>
    </p:spTree>
    <p:extLst>
      <p:ext uri="{BB962C8B-B14F-4D97-AF65-F5344CB8AC3E}">
        <p14:creationId xmlns:p14="http://schemas.microsoft.com/office/powerpoint/2010/main" val="74515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4E7B-CEC2-AC5F-C7D9-81A5B36499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BF81A7-AC51-8A25-462E-0844D4E2F9DB}"/>
              </a:ext>
            </a:extLst>
          </p:cNvPr>
          <p:cNvSpPr>
            <a:spLocks noGrp="1"/>
          </p:cNvSpPr>
          <p:nvPr>
            <p:ph idx="1"/>
          </p:nvPr>
        </p:nvSpPr>
        <p:spPr/>
        <p:txBody>
          <a:bodyPr/>
          <a:lstStyle/>
          <a:p>
            <a:r>
              <a:rPr lang="en-IN" b="1" i="0" dirty="0">
                <a:solidFill>
                  <a:srgbClr val="000000"/>
                </a:solidFill>
                <a:effectLst/>
                <a:highlight>
                  <a:srgbClr val="FFFFFF"/>
                </a:highlight>
                <a:latin typeface="Segoe UI" panose="020B0502040204020203" pitchFamily="34" charset="0"/>
              </a:rPr>
              <a:t>Converting Dates to Strings</a:t>
            </a:r>
          </a:p>
          <a:p>
            <a:r>
              <a:rPr lang="en-IN" dirty="0">
                <a:solidFill>
                  <a:schemeClr val="accent1"/>
                </a:solidFill>
              </a:rPr>
              <a:t>console.log(String(Date()))</a:t>
            </a:r>
          </a:p>
          <a:p>
            <a:r>
              <a:rPr lang="en-IN" dirty="0">
                <a:solidFill>
                  <a:schemeClr val="accent4"/>
                </a:solidFill>
              </a:rPr>
              <a:t>Output: Mon Aug 19 2024 14:44:35 GMT+0530 (India Standard Time)</a:t>
            </a:r>
          </a:p>
        </p:txBody>
      </p:sp>
      <p:sp>
        <p:nvSpPr>
          <p:cNvPr id="4" name="Date Placeholder 3">
            <a:extLst>
              <a:ext uri="{FF2B5EF4-FFF2-40B4-BE49-F238E27FC236}">
                <a16:creationId xmlns:a16="http://schemas.microsoft.com/office/drawing/2014/main" id="{A97058C5-B1BE-7A71-E9CC-F218D066F557}"/>
              </a:ext>
            </a:extLst>
          </p:cNvPr>
          <p:cNvSpPr>
            <a:spLocks noGrp="1"/>
          </p:cNvSpPr>
          <p:nvPr>
            <p:ph type="dt" sz="half" idx="10"/>
          </p:nvPr>
        </p:nvSpPr>
        <p:spPr/>
        <p:txBody>
          <a:bodyPr/>
          <a:lstStyle/>
          <a:p>
            <a:fld id="{CA0CED7B-504D-4A12-8096-68BEC8350F98}" type="datetime1">
              <a:rPr lang="en-US" smtClean="0"/>
              <a:t>8/13/2025</a:t>
            </a:fld>
            <a:endParaRPr lang="en-US"/>
          </a:p>
        </p:txBody>
      </p:sp>
    </p:spTree>
    <p:extLst>
      <p:ext uri="{BB962C8B-B14F-4D97-AF65-F5344CB8AC3E}">
        <p14:creationId xmlns:p14="http://schemas.microsoft.com/office/powerpoint/2010/main" val="460318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2345-917B-C435-F6D0-C5AE1A879915}"/>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6F535575-294A-54E8-41D8-F4F6D4D1EFDF}"/>
              </a:ext>
            </a:extLst>
          </p:cNvPr>
          <p:cNvPicPr>
            <a:picLocks noGrp="1" noChangeAspect="1"/>
          </p:cNvPicPr>
          <p:nvPr>
            <p:ph idx="1"/>
          </p:nvPr>
        </p:nvPicPr>
        <p:blipFill>
          <a:blip r:embed="rId2"/>
          <a:stretch>
            <a:fillRect/>
          </a:stretch>
        </p:blipFill>
        <p:spPr>
          <a:xfrm>
            <a:off x="437526" y="1690689"/>
            <a:ext cx="7653961" cy="4277518"/>
          </a:xfrm>
        </p:spPr>
      </p:pic>
      <p:sp>
        <p:nvSpPr>
          <p:cNvPr id="4" name="Date Placeholder 3">
            <a:extLst>
              <a:ext uri="{FF2B5EF4-FFF2-40B4-BE49-F238E27FC236}">
                <a16:creationId xmlns:a16="http://schemas.microsoft.com/office/drawing/2014/main" id="{11F009D4-66B3-2BA0-5B37-779A2A72F139}"/>
              </a:ext>
            </a:extLst>
          </p:cNvPr>
          <p:cNvSpPr>
            <a:spLocks noGrp="1"/>
          </p:cNvSpPr>
          <p:nvPr>
            <p:ph type="dt" sz="half" idx="10"/>
          </p:nvPr>
        </p:nvSpPr>
        <p:spPr/>
        <p:txBody>
          <a:bodyPr/>
          <a:lstStyle/>
          <a:p>
            <a:fld id="{4EA75B0C-DE01-4079-9280-174CD5D3DCBE}" type="datetime1">
              <a:rPr lang="en-US" smtClean="0"/>
              <a:t>8/13/2025</a:t>
            </a:fld>
            <a:endParaRPr lang="en-US"/>
          </a:p>
        </p:txBody>
      </p:sp>
      <p:pic>
        <p:nvPicPr>
          <p:cNvPr id="5" name="Picture 4">
            <a:extLst>
              <a:ext uri="{FF2B5EF4-FFF2-40B4-BE49-F238E27FC236}">
                <a16:creationId xmlns:a16="http://schemas.microsoft.com/office/drawing/2014/main" id="{57E0EC69-4E64-45FD-A3BD-0A88DC37BBEB}"/>
              </a:ext>
            </a:extLst>
          </p:cNvPr>
          <p:cNvPicPr>
            <a:picLocks noChangeAspect="1"/>
          </p:cNvPicPr>
          <p:nvPr/>
        </p:nvPicPr>
        <p:blipFill>
          <a:blip r:embed="rId3"/>
          <a:stretch>
            <a:fillRect/>
          </a:stretch>
        </p:blipFill>
        <p:spPr>
          <a:xfrm>
            <a:off x="2907227" y="1027906"/>
            <a:ext cx="5608123" cy="540542"/>
          </a:xfrm>
          <a:prstGeom prst="rect">
            <a:avLst/>
          </a:prstGeom>
        </p:spPr>
      </p:pic>
    </p:spTree>
    <p:extLst>
      <p:ext uri="{BB962C8B-B14F-4D97-AF65-F5344CB8AC3E}">
        <p14:creationId xmlns:p14="http://schemas.microsoft.com/office/powerpoint/2010/main" val="394959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4361-F18D-276E-AE9A-E995F210C0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6069B8-5787-12BD-6321-E276209ED09E}"/>
              </a:ext>
            </a:extLst>
          </p:cNvPr>
          <p:cNvSpPr>
            <a:spLocks noGrp="1"/>
          </p:cNvSpPr>
          <p:nvPr>
            <p:ph idx="1"/>
          </p:nvPr>
        </p:nvSpPr>
        <p:spPr/>
        <p:txBody>
          <a:bodyPr/>
          <a:lstStyle/>
          <a:p>
            <a:r>
              <a:rPr lang="en-US" b="1" dirty="0"/>
              <a:t>Converting Booleans to Numbers</a:t>
            </a:r>
          </a:p>
          <a:p>
            <a:r>
              <a:rPr lang="en-US" dirty="0"/>
              <a:t>The global method Number() can also convert </a:t>
            </a:r>
            <a:r>
              <a:rPr lang="en-US" dirty="0" err="1"/>
              <a:t>booleans</a:t>
            </a:r>
            <a:r>
              <a:rPr lang="en-US" dirty="0"/>
              <a:t> to numbers.</a:t>
            </a:r>
          </a:p>
          <a:p>
            <a:pPr marL="0" indent="0">
              <a:buNone/>
            </a:pPr>
            <a:r>
              <a:rPr lang="en-IN" dirty="0">
                <a:solidFill>
                  <a:srgbClr val="7030A0"/>
                </a:solidFill>
              </a:rPr>
              <a:t>let x= Number(false)     // returns 0</a:t>
            </a:r>
          </a:p>
          <a:p>
            <a:pPr marL="0" indent="0">
              <a:buNone/>
            </a:pPr>
            <a:r>
              <a:rPr lang="en-IN" dirty="0">
                <a:solidFill>
                  <a:srgbClr val="7030A0"/>
                </a:solidFill>
              </a:rPr>
              <a:t>let y=Number(true) </a:t>
            </a:r>
          </a:p>
          <a:p>
            <a:pPr marL="0" indent="0">
              <a:buNone/>
            </a:pPr>
            <a:r>
              <a:rPr lang="en-IN" dirty="0">
                <a:solidFill>
                  <a:srgbClr val="7030A0"/>
                </a:solidFill>
              </a:rPr>
              <a:t>console.log(x)</a:t>
            </a:r>
          </a:p>
          <a:p>
            <a:pPr marL="0" indent="0">
              <a:buNone/>
            </a:pPr>
            <a:r>
              <a:rPr lang="en-IN" dirty="0">
                <a:solidFill>
                  <a:srgbClr val="7030A0"/>
                </a:solidFill>
              </a:rPr>
              <a:t>console.log(y)</a:t>
            </a:r>
          </a:p>
        </p:txBody>
      </p:sp>
      <p:sp>
        <p:nvSpPr>
          <p:cNvPr id="4" name="Date Placeholder 3">
            <a:extLst>
              <a:ext uri="{FF2B5EF4-FFF2-40B4-BE49-F238E27FC236}">
                <a16:creationId xmlns:a16="http://schemas.microsoft.com/office/drawing/2014/main" id="{24925143-E2BE-8027-2340-5D45CD7CB6DD}"/>
              </a:ext>
            </a:extLst>
          </p:cNvPr>
          <p:cNvSpPr>
            <a:spLocks noGrp="1"/>
          </p:cNvSpPr>
          <p:nvPr>
            <p:ph type="dt" sz="half" idx="10"/>
          </p:nvPr>
        </p:nvSpPr>
        <p:spPr/>
        <p:txBody>
          <a:bodyPr/>
          <a:lstStyle/>
          <a:p>
            <a:fld id="{F7E9093A-5F07-42DB-B22C-F3CCB692784C}" type="datetime1">
              <a:rPr lang="en-US" smtClean="0"/>
              <a:t>8/13/2025</a:t>
            </a:fld>
            <a:endParaRPr lang="en-US"/>
          </a:p>
        </p:txBody>
      </p:sp>
    </p:spTree>
    <p:extLst>
      <p:ext uri="{BB962C8B-B14F-4D97-AF65-F5344CB8AC3E}">
        <p14:creationId xmlns:p14="http://schemas.microsoft.com/office/powerpoint/2010/main" val="378851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A6F5-DB76-05B0-ECCF-F33BBA8771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FAFC75-5C0A-5AC8-B68A-789BA7B5330F}"/>
              </a:ext>
            </a:extLst>
          </p:cNvPr>
          <p:cNvSpPr>
            <a:spLocks noGrp="1"/>
          </p:cNvSpPr>
          <p:nvPr>
            <p:ph idx="1"/>
          </p:nvPr>
        </p:nvSpPr>
        <p:spPr/>
        <p:txBody>
          <a:bodyPr/>
          <a:lstStyle/>
          <a:p>
            <a:r>
              <a:rPr lang="en-US" b="1" dirty="0"/>
              <a:t>Converting Booleans to Strings</a:t>
            </a:r>
          </a:p>
          <a:p>
            <a:r>
              <a:rPr lang="en-US" dirty="0"/>
              <a:t>The global method String() can convert </a:t>
            </a:r>
            <a:r>
              <a:rPr lang="en-US" dirty="0" err="1"/>
              <a:t>booleans</a:t>
            </a:r>
            <a:r>
              <a:rPr lang="en-US" dirty="0"/>
              <a:t> to strings.</a:t>
            </a:r>
          </a:p>
          <a:p>
            <a:endParaRPr lang="en-US" dirty="0"/>
          </a:p>
          <a:p>
            <a:r>
              <a:rPr lang="en-US" dirty="0"/>
              <a:t>String(false)      // returns "false"</a:t>
            </a:r>
          </a:p>
          <a:p>
            <a:r>
              <a:rPr lang="en-US" dirty="0"/>
              <a:t>String(true)       // returns "true"</a:t>
            </a:r>
            <a:endParaRPr lang="en-IN" dirty="0"/>
          </a:p>
        </p:txBody>
      </p:sp>
      <p:sp>
        <p:nvSpPr>
          <p:cNvPr id="4" name="Date Placeholder 3">
            <a:extLst>
              <a:ext uri="{FF2B5EF4-FFF2-40B4-BE49-F238E27FC236}">
                <a16:creationId xmlns:a16="http://schemas.microsoft.com/office/drawing/2014/main" id="{FF34AF6B-908E-9983-2D22-4B0A54103094}"/>
              </a:ext>
            </a:extLst>
          </p:cNvPr>
          <p:cNvSpPr>
            <a:spLocks noGrp="1"/>
          </p:cNvSpPr>
          <p:nvPr>
            <p:ph type="dt" sz="half" idx="10"/>
          </p:nvPr>
        </p:nvSpPr>
        <p:spPr/>
        <p:txBody>
          <a:bodyPr/>
          <a:lstStyle/>
          <a:p>
            <a:fld id="{75CCF754-8CD5-4C5C-A223-0D85F015323C}" type="datetime1">
              <a:rPr lang="en-US" smtClean="0"/>
              <a:t>8/13/2025</a:t>
            </a:fld>
            <a:endParaRPr lang="en-US"/>
          </a:p>
        </p:txBody>
      </p:sp>
    </p:spTree>
    <p:extLst>
      <p:ext uri="{BB962C8B-B14F-4D97-AF65-F5344CB8AC3E}">
        <p14:creationId xmlns:p14="http://schemas.microsoft.com/office/powerpoint/2010/main" val="695704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EB6E-3FBA-77DA-08E9-51590521D7E7}"/>
              </a:ext>
            </a:extLst>
          </p:cNvPr>
          <p:cNvSpPr>
            <a:spLocks noGrp="1"/>
          </p:cNvSpPr>
          <p:nvPr>
            <p:ph type="title"/>
          </p:nvPr>
        </p:nvSpPr>
        <p:spPr/>
        <p:txBody>
          <a:bodyPr/>
          <a:lstStyle/>
          <a:p>
            <a:r>
              <a:rPr lang="en-US" b="1" i="0" dirty="0">
                <a:solidFill>
                  <a:srgbClr val="000000"/>
                </a:solidFill>
                <a:effectLst/>
                <a:highlight>
                  <a:srgbClr val="FFFFFF"/>
                </a:highlight>
                <a:latin typeface="Segoe UI" panose="020B0502040204020203" pitchFamily="34" charset="0"/>
              </a:rPr>
              <a:t>Automatic Type Conversion</a:t>
            </a:r>
            <a:br>
              <a:rPr lang="en-US"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3052937-48D9-712C-CAE8-2BAAE1B67FEB}"/>
              </a:ext>
            </a:extLst>
          </p:cNvPr>
          <p:cNvSpPr>
            <a:spLocks noGrp="1"/>
          </p:cNvSpPr>
          <p:nvPr>
            <p:ph idx="1"/>
          </p:nvPr>
        </p:nvSpPr>
        <p:spPr/>
        <p:txBody>
          <a:bodyPr>
            <a:normAutofit fontScale="92500" lnSpcReduction="20000"/>
          </a:bodyPr>
          <a:lstStyle/>
          <a:p>
            <a:pPr algn="l"/>
            <a:r>
              <a:rPr lang="en-US" b="0" i="0" dirty="0">
                <a:solidFill>
                  <a:srgbClr val="000000"/>
                </a:solidFill>
                <a:effectLst/>
                <a:highlight>
                  <a:srgbClr val="FFFFFF"/>
                </a:highlight>
                <a:latin typeface="Verdana" panose="020B0604030504040204" pitchFamily="34" charset="0"/>
              </a:rPr>
              <a:t>When JavaScript tries to operate on a "wrong" data type, it will try to convert the value to a "right" type.</a:t>
            </a:r>
          </a:p>
          <a:p>
            <a:endParaRPr lang="en-IN" dirty="0"/>
          </a:p>
          <a:p>
            <a:pPr marL="0" indent="0">
              <a:buNone/>
            </a:pP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0000CD"/>
                </a:solidFill>
                <a:effectLst/>
                <a:highlight>
                  <a:srgbClr val="FFFFFF"/>
                </a:highlight>
                <a:latin typeface="Consolas" panose="020B0609020204030204" pitchFamily="49" charset="0"/>
              </a:rPr>
              <a:t>null</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returns 5         because null is converted to 0</a:t>
            </a:r>
            <a:br>
              <a:rPr lang="en-US" b="0" i="0" dirty="0">
                <a:solidFill>
                  <a:srgbClr val="008000"/>
                </a:solidFill>
                <a:effectLst/>
                <a:highlight>
                  <a:srgbClr val="FFFFFF"/>
                </a:highlight>
                <a:latin typeface="Consolas" panose="020B0609020204030204" pitchFamily="49" charset="0"/>
              </a:rPr>
            </a:br>
            <a:r>
              <a:rPr lang="en-US" b="0" i="0" dirty="0">
                <a:solidFill>
                  <a:srgbClr val="A52A2A"/>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0000CD"/>
                </a:solidFill>
                <a:effectLst/>
                <a:highlight>
                  <a:srgbClr val="FFFFFF"/>
                </a:highlight>
                <a:latin typeface="Consolas" panose="020B0609020204030204" pitchFamily="49" charset="0"/>
              </a:rPr>
              <a:t>null</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returns "5null"   because null is converted to "null"</a:t>
            </a:r>
            <a:br>
              <a:rPr lang="en-US" b="0" i="0" dirty="0">
                <a:solidFill>
                  <a:srgbClr val="008000"/>
                </a:solidFill>
                <a:effectLst/>
                <a:highlight>
                  <a:srgbClr val="FFFFFF"/>
                </a:highlight>
                <a:latin typeface="Consolas" panose="020B0609020204030204" pitchFamily="49" charset="0"/>
              </a:rPr>
            </a:br>
            <a:r>
              <a:rPr lang="en-US" b="0" i="0" dirty="0">
                <a:solidFill>
                  <a:srgbClr val="A52A2A"/>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returns "52"      because 2 is converted to "2"</a:t>
            </a:r>
            <a:br>
              <a:rPr lang="en-US" b="0" i="0" dirty="0">
                <a:solidFill>
                  <a:srgbClr val="008000"/>
                </a:solidFill>
                <a:effectLst/>
                <a:highlight>
                  <a:srgbClr val="FFFFFF"/>
                </a:highlight>
                <a:latin typeface="Consolas" panose="020B0609020204030204" pitchFamily="49" charset="0"/>
              </a:rPr>
            </a:br>
            <a:r>
              <a:rPr lang="en-US" b="0" i="0" dirty="0">
                <a:solidFill>
                  <a:srgbClr val="A52A2A"/>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returns 3         because "5" is converted to 5</a:t>
            </a:r>
            <a:br>
              <a:rPr lang="en-US" b="0" i="0" dirty="0">
                <a:solidFill>
                  <a:srgbClr val="008000"/>
                </a:solidFill>
                <a:effectLst/>
                <a:highlight>
                  <a:srgbClr val="FFFFFF"/>
                </a:highlight>
                <a:latin typeface="Consolas" panose="020B0609020204030204" pitchFamily="49" charset="0"/>
              </a:rPr>
            </a:br>
            <a:r>
              <a:rPr lang="en-US" b="0" i="0" dirty="0">
                <a:solidFill>
                  <a:srgbClr val="A52A2A"/>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A52A2A"/>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returns 10        because "5" and "2" are converted to 5 and 2</a:t>
            </a:r>
            <a:endParaRPr lang="en-IN" dirty="0"/>
          </a:p>
        </p:txBody>
      </p:sp>
      <p:sp>
        <p:nvSpPr>
          <p:cNvPr id="4" name="Date Placeholder 3">
            <a:extLst>
              <a:ext uri="{FF2B5EF4-FFF2-40B4-BE49-F238E27FC236}">
                <a16:creationId xmlns:a16="http://schemas.microsoft.com/office/drawing/2014/main" id="{3ED91837-D784-F285-4941-EF70426FBBB2}"/>
              </a:ext>
            </a:extLst>
          </p:cNvPr>
          <p:cNvSpPr>
            <a:spLocks noGrp="1"/>
          </p:cNvSpPr>
          <p:nvPr>
            <p:ph type="dt" sz="half" idx="10"/>
          </p:nvPr>
        </p:nvSpPr>
        <p:spPr/>
        <p:txBody>
          <a:bodyPr/>
          <a:lstStyle/>
          <a:p>
            <a:fld id="{7FECA49C-8BBD-42E0-A8DF-20A02AFD0B75}" type="datetime1">
              <a:rPr lang="en-US" smtClean="0"/>
              <a:t>8/13/2025</a:t>
            </a:fld>
            <a:endParaRPr lang="en-US"/>
          </a:p>
        </p:txBody>
      </p:sp>
    </p:spTree>
    <p:extLst>
      <p:ext uri="{BB962C8B-B14F-4D97-AF65-F5344CB8AC3E}">
        <p14:creationId xmlns:p14="http://schemas.microsoft.com/office/powerpoint/2010/main" val="3619298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E515-AAF7-854C-EBC9-A44468A4B360}"/>
              </a:ext>
            </a:extLst>
          </p:cNvPr>
          <p:cNvSpPr>
            <a:spLocks noGrp="1"/>
          </p:cNvSpPr>
          <p:nvPr>
            <p:ph type="title"/>
          </p:nvPr>
        </p:nvSpPr>
        <p:spPr/>
        <p:txBody>
          <a:bodyPr/>
          <a:lstStyle/>
          <a:p>
            <a:r>
              <a:rPr lang="en-US" dirty="0"/>
              <a:t>Type Coercion</a:t>
            </a:r>
          </a:p>
        </p:txBody>
      </p:sp>
      <p:sp>
        <p:nvSpPr>
          <p:cNvPr id="3" name="Content Placeholder 2">
            <a:extLst>
              <a:ext uri="{FF2B5EF4-FFF2-40B4-BE49-F238E27FC236}">
                <a16:creationId xmlns:a16="http://schemas.microsoft.com/office/drawing/2014/main" id="{616FD806-743B-E969-E809-7DD7786EC618}"/>
              </a:ext>
            </a:extLst>
          </p:cNvPr>
          <p:cNvSpPr>
            <a:spLocks noGrp="1"/>
          </p:cNvSpPr>
          <p:nvPr>
            <p:ph idx="1"/>
          </p:nvPr>
        </p:nvSpPr>
        <p:spPr/>
        <p:txBody>
          <a:bodyPr/>
          <a:lstStyle/>
          <a:p>
            <a:r>
              <a:rPr lang="en-US" dirty="0"/>
              <a:t>Operating with two different datatypes</a:t>
            </a:r>
          </a:p>
          <a:p>
            <a:r>
              <a:rPr lang="en-US" dirty="0"/>
              <a:t>Decide the operation</a:t>
            </a:r>
          </a:p>
          <a:p>
            <a:pPr lvl="1"/>
            <a:r>
              <a:rPr lang="en-US" dirty="0"/>
              <a:t>2 +” sample”   -&gt; string operation</a:t>
            </a:r>
          </a:p>
          <a:p>
            <a:pPr lvl="1"/>
            <a:r>
              <a:rPr lang="en-US" dirty="0"/>
              <a:t>2- sample -&gt; number operation</a:t>
            </a:r>
          </a:p>
          <a:p>
            <a:r>
              <a:rPr lang="en-US" dirty="0"/>
              <a:t>Any type to Boolean</a:t>
            </a:r>
          </a:p>
          <a:p>
            <a:pPr lvl="1"/>
            <a:r>
              <a:rPr lang="en-US" dirty="0"/>
              <a:t> truthy values-  all values are converted as true</a:t>
            </a:r>
          </a:p>
          <a:p>
            <a:pPr lvl="1"/>
            <a:r>
              <a:rPr lang="en-US" dirty="0"/>
              <a:t> except undefined, null, Nan, 0, “ “, false – </a:t>
            </a:r>
            <a:r>
              <a:rPr lang="en-US" dirty="0" err="1"/>
              <a:t>falsy</a:t>
            </a:r>
            <a:r>
              <a:rPr lang="en-US" dirty="0"/>
              <a:t> values</a:t>
            </a:r>
          </a:p>
          <a:p>
            <a:pPr lvl="1"/>
            <a:r>
              <a:rPr lang="en-US" dirty="0"/>
              <a:t>true + true =?</a:t>
            </a:r>
          </a:p>
          <a:p>
            <a:pPr lvl="1"/>
            <a:r>
              <a:rPr lang="en-US" dirty="0"/>
              <a:t>Let x = Boolean(“”)</a:t>
            </a:r>
          </a:p>
          <a:p>
            <a:pPr lvl="1"/>
            <a:endParaRPr lang="en-US" dirty="0"/>
          </a:p>
          <a:p>
            <a:pPr marL="457200" lvl="1" indent="0">
              <a:buNone/>
            </a:pPr>
            <a:endParaRPr lang="en-US" dirty="0"/>
          </a:p>
        </p:txBody>
      </p:sp>
      <p:sp>
        <p:nvSpPr>
          <p:cNvPr id="4" name="Date Placeholder 3">
            <a:extLst>
              <a:ext uri="{FF2B5EF4-FFF2-40B4-BE49-F238E27FC236}">
                <a16:creationId xmlns:a16="http://schemas.microsoft.com/office/drawing/2014/main" id="{77AA6DCA-D279-6284-F04D-7CB5ADA4B0D8}"/>
              </a:ext>
            </a:extLst>
          </p:cNvPr>
          <p:cNvSpPr>
            <a:spLocks noGrp="1"/>
          </p:cNvSpPr>
          <p:nvPr>
            <p:ph type="dt" sz="half" idx="10"/>
          </p:nvPr>
        </p:nvSpPr>
        <p:spPr/>
        <p:txBody>
          <a:bodyPr/>
          <a:lstStyle/>
          <a:p>
            <a:fld id="{0EFBE246-7DA7-45C1-B743-A18F63B78A5B}" type="datetime1">
              <a:rPr lang="en-US" smtClean="0"/>
              <a:t>8/13/2025</a:t>
            </a:fld>
            <a:endParaRPr lang="en-US"/>
          </a:p>
        </p:txBody>
      </p:sp>
    </p:spTree>
    <p:extLst>
      <p:ext uri="{BB962C8B-B14F-4D97-AF65-F5344CB8AC3E}">
        <p14:creationId xmlns:p14="http://schemas.microsoft.com/office/powerpoint/2010/main" val="3644251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F338-0979-ADED-2077-C7A9E69590C0}"/>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887E26D7-7F76-176C-B4F8-58B9B3CD855D}"/>
              </a:ext>
            </a:extLst>
          </p:cNvPr>
          <p:cNvSpPr>
            <a:spLocks noGrp="1"/>
          </p:cNvSpPr>
          <p:nvPr>
            <p:ph idx="1"/>
          </p:nvPr>
        </p:nvSpPr>
        <p:spPr/>
        <p:txBody>
          <a:bodyPr/>
          <a:lstStyle/>
          <a:p>
            <a:r>
              <a:rPr lang="en-US" dirty="0"/>
              <a:t>Arithmetic Operators - +, -, *, /, %, **</a:t>
            </a:r>
          </a:p>
          <a:p>
            <a:r>
              <a:rPr lang="en-US" dirty="0"/>
              <a:t>Shorthand operators +=, -= …</a:t>
            </a:r>
          </a:p>
          <a:p>
            <a:r>
              <a:rPr lang="en-US" dirty="0" err="1"/>
              <a:t>preincrement</a:t>
            </a:r>
            <a:endParaRPr lang="en-US" dirty="0"/>
          </a:p>
          <a:p>
            <a:r>
              <a:rPr lang="en-US" dirty="0" err="1"/>
              <a:t>postincrement</a:t>
            </a:r>
            <a:endParaRPr lang="en-US" dirty="0"/>
          </a:p>
          <a:p>
            <a:r>
              <a:rPr lang="en-US" dirty="0" err="1"/>
              <a:t>Eg</a:t>
            </a:r>
            <a:r>
              <a:rPr lang="en-US" dirty="0"/>
              <a:t>  n=5</a:t>
            </a:r>
          </a:p>
          <a:p>
            <a:r>
              <a:rPr lang="en-US" dirty="0"/>
              <a:t>x= n++     x=5, n=6</a:t>
            </a:r>
          </a:p>
          <a:p>
            <a:r>
              <a:rPr lang="en-US" dirty="0"/>
              <a:t>n = ++x   x=6 n=6</a:t>
            </a:r>
          </a:p>
          <a:p>
            <a:r>
              <a:rPr lang="en-US" dirty="0"/>
              <a:t>Value of n and x after the above statements?</a:t>
            </a:r>
          </a:p>
          <a:p>
            <a:endParaRPr lang="en-US" dirty="0"/>
          </a:p>
        </p:txBody>
      </p:sp>
      <p:sp>
        <p:nvSpPr>
          <p:cNvPr id="4" name="Date Placeholder 3">
            <a:extLst>
              <a:ext uri="{FF2B5EF4-FFF2-40B4-BE49-F238E27FC236}">
                <a16:creationId xmlns:a16="http://schemas.microsoft.com/office/drawing/2014/main" id="{0DE4CB73-A5D9-49ED-92E7-E4BD83E40B60}"/>
              </a:ext>
            </a:extLst>
          </p:cNvPr>
          <p:cNvSpPr>
            <a:spLocks noGrp="1"/>
          </p:cNvSpPr>
          <p:nvPr>
            <p:ph type="dt" sz="half" idx="10"/>
          </p:nvPr>
        </p:nvSpPr>
        <p:spPr/>
        <p:txBody>
          <a:bodyPr/>
          <a:lstStyle/>
          <a:p>
            <a:fld id="{5555F9E4-E49A-4712-A760-6219850B8F5D}" type="datetime1">
              <a:rPr lang="en-US" smtClean="0"/>
              <a:t>8/13/2025</a:t>
            </a:fld>
            <a:endParaRPr lang="en-US"/>
          </a:p>
        </p:txBody>
      </p:sp>
      <p:pic>
        <p:nvPicPr>
          <p:cNvPr id="6" name="Picture 5">
            <a:extLst>
              <a:ext uri="{FF2B5EF4-FFF2-40B4-BE49-F238E27FC236}">
                <a16:creationId xmlns:a16="http://schemas.microsoft.com/office/drawing/2014/main" id="{ED0B1C5B-BD0E-B591-FEB3-41EAADA8A90C}"/>
              </a:ext>
            </a:extLst>
          </p:cNvPr>
          <p:cNvPicPr>
            <a:picLocks noChangeAspect="1"/>
          </p:cNvPicPr>
          <p:nvPr/>
        </p:nvPicPr>
        <p:blipFill>
          <a:blip r:embed="rId2"/>
          <a:stretch>
            <a:fillRect/>
          </a:stretch>
        </p:blipFill>
        <p:spPr>
          <a:xfrm>
            <a:off x="4343400" y="2895600"/>
            <a:ext cx="3962400" cy="2580555"/>
          </a:xfrm>
          <a:prstGeom prst="rect">
            <a:avLst/>
          </a:prstGeom>
        </p:spPr>
      </p:pic>
    </p:spTree>
    <p:extLst>
      <p:ext uri="{BB962C8B-B14F-4D97-AF65-F5344CB8AC3E}">
        <p14:creationId xmlns:p14="http://schemas.microsoft.com/office/powerpoint/2010/main" val="314772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client-side programming?</a:t>
            </a:r>
          </a:p>
        </p:txBody>
      </p:sp>
      <p:sp>
        <p:nvSpPr>
          <p:cNvPr id="3" name="Content Placeholder 2"/>
          <p:cNvSpPr>
            <a:spLocks noGrp="1"/>
          </p:cNvSpPr>
          <p:nvPr>
            <p:ph sz="quarter" idx="1"/>
          </p:nvPr>
        </p:nvSpPr>
        <p:spPr/>
        <p:txBody>
          <a:bodyPr/>
          <a:lstStyle/>
          <a:p>
            <a:pPr marL="0" indent="0">
              <a:buNone/>
            </a:pPr>
            <a:r>
              <a:rPr lang="en-US" dirty="0"/>
              <a:t>Server scripting languages(PHP) already allows us to create dynamic web pages. Why also use client-side scripting?</a:t>
            </a:r>
          </a:p>
          <a:p>
            <a:r>
              <a:rPr lang="en-US" dirty="0"/>
              <a:t>client-side scripting (JavaScript) benefits:</a:t>
            </a:r>
          </a:p>
          <a:p>
            <a:pPr lvl="1"/>
            <a:r>
              <a:rPr lang="en-US" b="1" dirty="0"/>
              <a:t>usability</a:t>
            </a:r>
            <a:r>
              <a:rPr lang="en-US" dirty="0"/>
              <a:t>: can modify a page without having to post back to the server (faster UI)</a:t>
            </a:r>
          </a:p>
          <a:p>
            <a:pPr lvl="1"/>
            <a:r>
              <a:rPr lang="en-US" b="1" dirty="0"/>
              <a:t>efficiency</a:t>
            </a:r>
            <a:r>
              <a:rPr lang="en-US" dirty="0"/>
              <a:t>: can make small, quick changes to page without waiting for server</a:t>
            </a:r>
          </a:p>
          <a:p>
            <a:pPr lvl="1"/>
            <a:r>
              <a:rPr lang="en-US" b="1" dirty="0"/>
              <a:t>event-driven</a:t>
            </a:r>
            <a:r>
              <a:rPr lang="en-US" dirty="0"/>
              <a:t>: can respond to user actions like clicks and key presses</a:t>
            </a:r>
          </a:p>
        </p:txBody>
      </p:sp>
      <p:sp>
        <p:nvSpPr>
          <p:cNvPr id="4" name="Footer Placeholder 3"/>
          <p:cNvSpPr>
            <a:spLocks noGrp="1"/>
          </p:cNvSpPr>
          <p:nvPr>
            <p:ph type="ftr" sz="quarter" idx="11"/>
          </p:nvPr>
        </p:nvSpPr>
        <p:spPr/>
        <p:txBody>
          <a:bodyPr/>
          <a:lstStyle/>
          <a:p>
            <a:r>
              <a:rPr lang="en-US" dirty="0"/>
              <a:t>CS380</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3</a:t>
            </a:fld>
            <a:endParaRPr lang="en-US" dirty="0"/>
          </a:p>
        </p:txBody>
      </p:sp>
    </p:spTree>
    <p:extLst>
      <p:ext uri="{BB962C8B-B14F-4D97-AF65-F5344CB8AC3E}">
        <p14:creationId xmlns:p14="http://schemas.microsoft.com/office/powerpoint/2010/main" val="65345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F338-0979-ADED-2077-C7A9E69590C0}"/>
              </a:ext>
            </a:extLst>
          </p:cNvPr>
          <p:cNvSpPr>
            <a:spLocks noGrp="1"/>
          </p:cNvSpPr>
          <p:nvPr>
            <p:ph type="title"/>
          </p:nvPr>
        </p:nvSpPr>
        <p:spPr/>
        <p:txBody>
          <a:bodyPr/>
          <a:lstStyle/>
          <a:p>
            <a:r>
              <a:rPr lang="en-US" dirty="0"/>
              <a:t>Operators - Arithmetic</a:t>
            </a:r>
          </a:p>
        </p:txBody>
      </p:sp>
      <p:sp>
        <p:nvSpPr>
          <p:cNvPr id="3" name="Content Placeholder 2">
            <a:extLst>
              <a:ext uri="{FF2B5EF4-FFF2-40B4-BE49-F238E27FC236}">
                <a16:creationId xmlns:a16="http://schemas.microsoft.com/office/drawing/2014/main" id="{887E26D7-7F76-176C-B4F8-58B9B3CD855D}"/>
              </a:ext>
            </a:extLst>
          </p:cNvPr>
          <p:cNvSpPr>
            <a:spLocks noGrp="1"/>
          </p:cNvSpPr>
          <p:nvPr>
            <p:ph idx="1"/>
          </p:nvPr>
        </p:nvSpPr>
        <p:spPr/>
        <p:txBody>
          <a:bodyPr>
            <a:normAutofit lnSpcReduction="10000"/>
          </a:bodyPr>
          <a:lstStyle/>
          <a:p>
            <a:r>
              <a:rPr lang="en-US" dirty="0">
                <a:solidFill>
                  <a:schemeClr val="bg1">
                    <a:lumMod val="65000"/>
                  </a:schemeClr>
                </a:solidFill>
              </a:rPr>
              <a:t>Arithmetic Operators - +, -, *, /, %</a:t>
            </a:r>
          </a:p>
          <a:p>
            <a:r>
              <a:rPr lang="en-US" dirty="0">
                <a:solidFill>
                  <a:schemeClr val="bg1">
                    <a:lumMod val="65000"/>
                  </a:schemeClr>
                </a:solidFill>
              </a:rPr>
              <a:t>Shorthand operators +=, -= …</a:t>
            </a:r>
          </a:p>
          <a:p>
            <a:r>
              <a:rPr lang="en-US" dirty="0" err="1">
                <a:solidFill>
                  <a:schemeClr val="bg1">
                    <a:lumMod val="65000"/>
                  </a:schemeClr>
                </a:solidFill>
              </a:rPr>
              <a:t>preincrement</a:t>
            </a:r>
            <a:endParaRPr lang="en-US" dirty="0">
              <a:solidFill>
                <a:schemeClr val="bg1">
                  <a:lumMod val="65000"/>
                </a:schemeClr>
              </a:solidFill>
            </a:endParaRPr>
          </a:p>
          <a:p>
            <a:r>
              <a:rPr lang="en-US" dirty="0" err="1">
                <a:solidFill>
                  <a:schemeClr val="bg1">
                    <a:lumMod val="65000"/>
                  </a:schemeClr>
                </a:solidFill>
              </a:rPr>
              <a:t>postincrement</a:t>
            </a:r>
            <a:endParaRPr lang="en-US" dirty="0">
              <a:solidFill>
                <a:schemeClr val="bg1">
                  <a:lumMod val="65000"/>
                </a:schemeClr>
              </a:solidFill>
            </a:endParaRPr>
          </a:p>
          <a:p>
            <a:r>
              <a:rPr lang="en-US" dirty="0" err="1"/>
              <a:t>Eg</a:t>
            </a:r>
            <a:r>
              <a:rPr lang="en-US" dirty="0"/>
              <a:t>  n=5</a:t>
            </a:r>
          </a:p>
          <a:p>
            <a:r>
              <a:rPr lang="en-US" dirty="0"/>
              <a:t>x= n++</a:t>
            </a:r>
          </a:p>
          <a:p>
            <a:r>
              <a:rPr lang="en-US" dirty="0"/>
              <a:t>n = ++x</a:t>
            </a:r>
          </a:p>
          <a:p>
            <a:r>
              <a:rPr lang="en-US" dirty="0"/>
              <a:t>Value of n and x after the above statements?</a:t>
            </a:r>
          </a:p>
          <a:p>
            <a:r>
              <a:rPr lang="en-US" dirty="0"/>
              <a:t>x= 6 n=6</a:t>
            </a:r>
          </a:p>
        </p:txBody>
      </p:sp>
      <p:sp>
        <p:nvSpPr>
          <p:cNvPr id="4" name="Date Placeholder 3">
            <a:extLst>
              <a:ext uri="{FF2B5EF4-FFF2-40B4-BE49-F238E27FC236}">
                <a16:creationId xmlns:a16="http://schemas.microsoft.com/office/drawing/2014/main" id="{0DE4CB73-A5D9-49ED-92E7-E4BD83E40B60}"/>
              </a:ext>
            </a:extLst>
          </p:cNvPr>
          <p:cNvSpPr>
            <a:spLocks noGrp="1"/>
          </p:cNvSpPr>
          <p:nvPr>
            <p:ph type="dt" sz="half" idx="10"/>
          </p:nvPr>
        </p:nvSpPr>
        <p:spPr/>
        <p:txBody>
          <a:bodyPr/>
          <a:lstStyle/>
          <a:p>
            <a:fld id="{5555F9E4-E49A-4712-A760-6219850B8F5D}" type="datetime1">
              <a:rPr lang="en-US" smtClean="0"/>
              <a:t>8/13/2025</a:t>
            </a:fld>
            <a:endParaRPr lang="en-US"/>
          </a:p>
        </p:txBody>
      </p:sp>
    </p:spTree>
    <p:extLst>
      <p:ext uri="{BB962C8B-B14F-4D97-AF65-F5344CB8AC3E}">
        <p14:creationId xmlns:p14="http://schemas.microsoft.com/office/powerpoint/2010/main" val="150468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237-426B-CFFD-1217-40D5E088644C}"/>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3A737929-9B9E-FEDD-C290-CCFAA519B43F}"/>
              </a:ext>
            </a:extLst>
          </p:cNvPr>
          <p:cNvSpPr>
            <a:spLocks noGrp="1"/>
          </p:cNvSpPr>
          <p:nvPr>
            <p:ph idx="1"/>
          </p:nvPr>
        </p:nvSpPr>
        <p:spPr/>
        <p:txBody>
          <a:bodyPr/>
          <a:lstStyle/>
          <a:p>
            <a:r>
              <a:rPr lang="en-US" dirty="0"/>
              <a:t>&lt;, &gt;, &lt;=, &gt;=, ==, ===(data and type)</a:t>
            </a:r>
          </a:p>
          <a:p>
            <a:r>
              <a:rPr lang="en-US" dirty="0"/>
              <a:t>Output is a Boolean value</a:t>
            </a:r>
          </a:p>
          <a:p>
            <a:r>
              <a:rPr lang="en-US" dirty="0"/>
              <a:t>Compare </a:t>
            </a:r>
          </a:p>
          <a:p>
            <a:pPr lvl="1"/>
            <a:r>
              <a:rPr lang="en-US" dirty="0"/>
              <a:t>number and number</a:t>
            </a:r>
          </a:p>
          <a:p>
            <a:pPr lvl="1"/>
            <a:r>
              <a:rPr lang="en-US" dirty="0"/>
              <a:t>String and string</a:t>
            </a:r>
          </a:p>
          <a:p>
            <a:pPr lvl="1"/>
            <a:r>
              <a:rPr lang="en-US" dirty="0"/>
              <a:t>String and number</a:t>
            </a:r>
          </a:p>
        </p:txBody>
      </p:sp>
      <p:sp>
        <p:nvSpPr>
          <p:cNvPr id="4" name="Date Placeholder 3">
            <a:extLst>
              <a:ext uri="{FF2B5EF4-FFF2-40B4-BE49-F238E27FC236}">
                <a16:creationId xmlns:a16="http://schemas.microsoft.com/office/drawing/2014/main" id="{EEED1D5F-7B10-EB74-0DBA-2BB31F4B6618}"/>
              </a:ext>
            </a:extLst>
          </p:cNvPr>
          <p:cNvSpPr>
            <a:spLocks noGrp="1"/>
          </p:cNvSpPr>
          <p:nvPr>
            <p:ph type="dt" sz="half" idx="10"/>
          </p:nvPr>
        </p:nvSpPr>
        <p:spPr/>
        <p:txBody>
          <a:bodyPr/>
          <a:lstStyle/>
          <a:p>
            <a:fld id="{2CCD02B5-A9E3-4749-8FA4-1ACAFB10F9B4}" type="datetime1">
              <a:rPr lang="en-US" smtClean="0"/>
              <a:t>8/13/2025</a:t>
            </a:fld>
            <a:endParaRPr lang="en-US"/>
          </a:p>
        </p:txBody>
      </p:sp>
    </p:spTree>
    <p:extLst>
      <p:ext uri="{BB962C8B-B14F-4D97-AF65-F5344CB8AC3E}">
        <p14:creationId xmlns:p14="http://schemas.microsoft.com/office/powerpoint/2010/main" val="342712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48C0-A0F2-EA82-2CC2-1CBB81457AFF}"/>
              </a:ext>
            </a:extLst>
          </p:cNvPr>
          <p:cNvSpPr>
            <a:spLocks noGrp="1"/>
          </p:cNvSpPr>
          <p:nvPr>
            <p:ph type="title"/>
          </p:nvPr>
        </p:nvSpPr>
        <p:spPr>
          <a:xfrm>
            <a:off x="628650" y="365125"/>
            <a:ext cx="7886700" cy="701675"/>
          </a:xfrm>
        </p:spPr>
        <p:txBody>
          <a:bodyPr/>
          <a:lstStyle/>
          <a:p>
            <a:r>
              <a:rPr lang="en-US" dirty="0"/>
              <a:t>Other operators</a:t>
            </a:r>
          </a:p>
        </p:txBody>
      </p:sp>
      <p:sp>
        <p:nvSpPr>
          <p:cNvPr id="3" name="Content Placeholder 2">
            <a:extLst>
              <a:ext uri="{FF2B5EF4-FFF2-40B4-BE49-F238E27FC236}">
                <a16:creationId xmlns:a16="http://schemas.microsoft.com/office/drawing/2014/main" id="{87F99402-8D9E-38C2-440D-9728176B5160}"/>
              </a:ext>
            </a:extLst>
          </p:cNvPr>
          <p:cNvSpPr>
            <a:spLocks noGrp="1"/>
          </p:cNvSpPr>
          <p:nvPr>
            <p:ph idx="1"/>
          </p:nvPr>
        </p:nvSpPr>
        <p:spPr>
          <a:xfrm>
            <a:off x="628650" y="1219200"/>
            <a:ext cx="7886700" cy="4957763"/>
          </a:xfrm>
        </p:spPr>
        <p:txBody>
          <a:bodyPr>
            <a:normAutofit fontScale="85000" lnSpcReduction="20000"/>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Logical operators:</a:t>
            </a:r>
            <a:br>
              <a:rPr lang="en-GB" altLang="en-US" sz="2800" dirty="0"/>
            </a:br>
            <a:r>
              <a:rPr lang="en-GB" altLang="en-US" sz="2800" dirty="0"/>
              <a:t>     </a:t>
            </a:r>
            <a:r>
              <a:rPr lang="en-GB" altLang="en-US" dirty="0">
                <a:latin typeface="Trebuchet MS" panose="020B0603020202020204" pitchFamily="34" charset="0"/>
              </a:rPr>
              <a:t>&amp;&amp;</a:t>
            </a:r>
            <a:r>
              <a:rPr lang="en-GB" altLang="en-US" sz="2800" dirty="0">
                <a:latin typeface="Trebuchet MS" panose="020B0603020202020204" pitchFamily="34" charset="0"/>
              </a:rPr>
              <a:t>     ||     !     </a:t>
            </a:r>
            <a:r>
              <a:rPr lang="en-GB" altLang="en-US" sz="2800" dirty="0"/>
              <a:t>(</a:t>
            </a:r>
            <a:r>
              <a:rPr lang="en-GB" altLang="en-US" sz="2800" dirty="0">
                <a:latin typeface="Trebuchet MS" panose="020B0603020202020204" pitchFamily="34" charset="0"/>
              </a:rPr>
              <a:t>&amp;&amp; </a:t>
            </a:r>
            <a:r>
              <a:rPr lang="en-GB" altLang="en-US" sz="2800" dirty="0"/>
              <a:t>and </a:t>
            </a:r>
            <a:r>
              <a:rPr lang="en-GB" altLang="en-US" sz="2800" dirty="0">
                <a:latin typeface="Trebuchet MS" panose="020B0603020202020204" pitchFamily="34" charset="0"/>
              </a:rPr>
              <a:t>|| </a:t>
            </a:r>
            <a:r>
              <a:rPr lang="en-GB" altLang="en-US" sz="2800" dirty="0"/>
              <a:t>are </a:t>
            </a:r>
            <a:r>
              <a:rPr lang="en-GB" altLang="en-US" sz="2800" i="1" dirty="0"/>
              <a:t>short-circuit</a:t>
            </a:r>
            <a:r>
              <a:rPr lang="en-GB" altLang="en-US" sz="2800" dirty="0"/>
              <a:t> operators)</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Bitwise operators:</a:t>
            </a:r>
            <a:br>
              <a:rPr lang="en-GB" altLang="en-US" sz="2800" dirty="0"/>
            </a:br>
            <a:r>
              <a:rPr lang="en-GB" altLang="en-US" sz="2800" dirty="0"/>
              <a:t>     </a:t>
            </a:r>
            <a:r>
              <a:rPr lang="en-GB" altLang="en-US" dirty="0">
                <a:latin typeface="Trebuchet MS" panose="020B0603020202020204" pitchFamily="34" charset="0"/>
              </a:rPr>
              <a:t>&amp;</a:t>
            </a:r>
            <a:r>
              <a:rPr lang="en-GB" altLang="en-US" sz="2800" dirty="0">
                <a:latin typeface="Trebuchet MS" panose="020B0603020202020204" pitchFamily="34" charset="0"/>
              </a:rPr>
              <a:t>   |     ^     ~     &lt;&lt;     &gt;&gt;     &gt;&gt;&gt;</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Assignment operators:</a:t>
            </a:r>
            <a:br>
              <a:rPr lang="en-GB" altLang="en-US" sz="2800" dirty="0"/>
            </a:br>
            <a:r>
              <a:rPr lang="en-GB" altLang="en-US" sz="2800" dirty="0"/>
              <a:t>     </a:t>
            </a:r>
            <a:r>
              <a:rPr lang="en-GB" altLang="en-US" sz="2800" dirty="0">
                <a:latin typeface="Trebuchet MS" panose="020B0603020202020204" pitchFamily="34" charset="0"/>
              </a:rPr>
              <a:t>+=   -=   *=   /=   %=   &lt;&lt;=   &gt;&gt;=   &gt;&gt;&gt;=   &amp;=   ^=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String operator:</a:t>
            </a:r>
            <a:br>
              <a:rPr lang="en-GB" altLang="en-US" dirty="0"/>
            </a:br>
            <a:r>
              <a:rPr lang="en-GB" altLang="en-US" dirty="0"/>
              <a:t>     </a:t>
            </a:r>
            <a:r>
              <a:rPr lang="en-GB" altLang="en-US" dirty="0">
                <a:latin typeface="Trebuchet MS" panose="020B0603020202020204" pitchFamily="34" charset="0"/>
              </a:rPr>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conditional operator:</a:t>
            </a:r>
            <a:br>
              <a:rPr lang="en-GB" altLang="en-US" dirty="0"/>
            </a:br>
            <a:r>
              <a:rPr lang="en-GB" altLang="en-US" dirty="0"/>
              <a:t>     </a:t>
            </a:r>
            <a:r>
              <a:rPr lang="en-GB" altLang="en-US" i="1" dirty="0"/>
              <a:t>condition</a:t>
            </a:r>
            <a:r>
              <a:rPr lang="en-GB" altLang="en-US" dirty="0">
                <a:latin typeface="Trebuchet MS" panose="020B0603020202020204" pitchFamily="34" charset="0"/>
              </a:rPr>
              <a:t> ? </a:t>
            </a:r>
            <a:r>
              <a:rPr lang="en-GB" altLang="en-US" i="1" dirty="0" err="1"/>
              <a:t>value_if_true</a:t>
            </a:r>
            <a:r>
              <a:rPr lang="en-GB" altLang="en-US" dirty="0">
                <a:latin typeface="Trebuchet MS" panose="020B0603020202020204" pitchFamily="34" charset="0"/>
              </a:rPr>
              <a:t> : </a:t>
            </a:r>
            <a:r>
              <a:rPr lang="en-GB" altLang="en-US" i="1" dirty="0" err="1"/>
              <a:t>value_if_false</a:t>
            </a:r>
            <a:endParaRPr lang="en-GB" altLang="en-US" i="1" dirty="0"/>
          </a:p>
          <a:p>
            <a:pPr marL="0"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i="1"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Additional operators:</a:t>
            </a:r>
            <a:br>
              <a:rPr lang="en-GB" altLang="en-US" dirty="0"/>
            </a:br>
            <a:r>
              <a:rPr lang="en-GB" altLang="en-US" dirty="0"/>
              <a:t>	</a:t>
            </a:r>
            <a:r>
              <a:rPr lang="en-GB" altLang="en-US" dirty="0">
                <a:latin typeface="Trebuchet MS" panose="020B0603020202020204" pitchFamily="34" charset="0"/>
              </a:rPr>
              <a:t>new     </a:t>
            </a:r>
            <a:r>
              <a:rPr lang="en-GB" altLang="en-US" dirty="0" err="1">
                <a:latin typeface="Trebuchet MS" panose="020B0603020202020204" pitchFamily="34" charset="0"/>
              </a:rPr>
              <a:t>typeof</a:t>
            </a:r>
            <a:r>
              <a:rPr lang="en-GB" altLang="en-US" dirty="0">
                <a:latin typeface="Trebuchet MS" panose="020B0603020202020204" pitchFamily="34" charset="0"/>
              </a:rPr>
              <a:t>     void     delete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i="1" dirty="0"/>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p:txBody>
      </p:sp>
      <p:sp>
        <p:nvSpPr>
          <p:cNvPr id="4" name="Date Placeholder 3">
            <a:extLst>
              <a:ext uri="{FF2B5EF4-FFF2-40B4-BE49-F238E27FC236}">
                <a16:creationId xmlns:a16="http://schemas.microsoft.com/office/drawing/2014/main" id="{8650A32E-F212-E998-2D01-CCEEBDE8058E}"/>
              </a:ext>
            </a:extLst>
          </p:cNvPr>
          <p:cNvSpPr>
            <a:spLocks noGrp="1"/>
          </p:cNvSpPr>
          <p:nvPr>
            <p:ph type="dt" sz="half" idx="10"/>
          </p:nvPr>
        </p:nvSpPr>
        <p:spPr/>
        <p:txBody>
          <a:bodyPr/>
          <a:lstStyle/>
          <a:p>
            <a:fld id="{661C5375-EE48-4372-B103-823BFE627C96}" type="datetime1">
              <a:rPr lang="en-US" smtClean="0"/>
              <a:t>8/13/2025</a:t>
            </a:fld>
            <a:endParaRPr lang="en-US"/>
          </a:p>
        </p:txBody>
      </p:sp>
    </p:spTree>
    <p:extLst>
      <p:ext uri="{BB962C8B-B14F-4D97-AF65-F5344CB8AC3E}">
        <p14:creationId xmlns:p14="http://schemas.microsoft.com/office/powerpoint/2010/main" val="3436106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A11D027E-7EB6-BF03-62B3-08A3EB535114}"/>
              </a:ext>
            </a:extLst>
          </p:cNvPr>
          <p:cNvSpPr>
            <a:spLocks noGrp="1" noChangeArrowheads="1"/>
          </p:cNvSpPr>
          <p:nvPr>
            <p:ph type="title"/>
          </p:nvPr>
        </p:nvSpPr>
        <p:spPr>
          <a:xfrm>
            <a:off x="685800" y="531813"/>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Comments</a:t>
            </a:r>
          </a:p>
        </p:txBody>
      </p:sp>
      <p:sp>
        <p:nvSpPr>
          <p:cNvPr id="13314" name="Rectangle 2">
            <a:extLst>
              <a:ext uri="{FF2B5EF4-FFF2-40B4-BE49-F238E27FC236}">
                <a16:creationId xmlns:a16="http://schemas.microsoft.com/office/drawing/2014/main" id="{37627EC8-0851-B814-F7C5-0004CF31E588}"/>
              </a:ext>
            </a:extLst>
          </p:cNvPr>
          <p:cNvSpPr>
            <a:spLocks noGrp="1" noChangeArrowheads="1"/>
          </p:cNvSpPr>
          <p:nvPr>
            <p:ph idx="1"/>
          </p:nvPr>
        </p:nvSpPr>
        <p:spPr>
          <a:xfrm>
            <a:off x="685800" y="1524000"/>
            <a:ext cx="7772400" cy="2811026"/>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imes" panose="02020603050405020304" pitchFamily="18" charset="0"/>
                <a:cs typeface="Times" panose="02020603050405020304" pitchFamily="18" charset="0"/>
              </a:rPr>
              <a:t>Comments are as in C or Java:</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imes" panose="02020603050405020304" pitchFamily="18" charset="0"/>
                <a:cs typeface="Times" panose="02020603050405020304" pitchFamily="18" charset="0"/>
              </a:rPr>
              <a:t>Between // and the end of the line</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imes" panose="02020603050405020304" pitchFamily="18" charset="0"/>
                <a:cs typeface="Times" panose="02020603050405020304" pitchFamily="18" charset="0"/>
              </a:rPr>
              <a:t>Between /* and */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imes" panose="02020603050405020304" pitchFamily="18" charset="0"/>
                <a:cs typeface="Times" panose="02020603050405020304" pitchFamily="18" charset="0"/>
              </a:rPr>
              <a:t>Java’s </a:t>
            </a:r>
            <a:r>
              <a:rPr lang="en-GB" altLang="en-US" dirty="0" err="1">
                <a:latin typeface="Times" panose="02020603050405020304" pitchFamily="18" charset="0"/>
                <a:cs typeface="Times" panose="02020603050405020304" pitchFamily="18" charset="0"/>
              </a:rPr>
              <a:t>javadoc</a:t>
            </a:r>
            <a:r>
              <a:rPr lang="en-GB" altLang="en-US" dirty="0">
                <a:latin typeface="Times" panose="02020603050405020304" pitchFamily="18" charset="0"/>
                <a:cs typeface="Times" panose="02020603050405020304" pitchFamily="18" charset="0"/>
              </a:rPr>
              <a:t> comments, /** ... */, are treated just the same as /* ... */ comments; they have no special meaning in JavaScript</a:t>
            </a:r>
          </a:p>
        </p:txBody>
      </p:sp>
    </p:spTree>
    <p:extLst>
      <p:ext uri="{BB962C8B-B14F-4D97-AF65-F5344CB8AC3E}">
        <p14:creationId xmlns:p14="http://schemas.microsoft.com/office/powerpoint/2010/main" val="18473498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wipe(left)">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wipe(left)">
                                      <p:cBhvr>
                                        <p:cTn id="12" dur="500"/>
                                        <p:tgtEl>
                                          <p:spTgt spid="1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wipe(left)">
                                      <p:cBhvr>
                                        <p:cTn id="17" dur="500"/>
                                        <p:tgtEl>
                                          <p:spTgt spid="13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wipe(left)">
                                      <p:cBhvr>
                                        <p:cTn id="22" dur="500"/>
                                        <p:tgtEl>
                                          <p:spTgt spid="13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 loop (same as Java)- output?</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34</a:t>
            </a:fld>
            <a:endParaRPr lang="en-US"/>
          </a:p>
        </p:txBody>
      </p:sp>
      <p:sp>
        <p:nvSpPr>
          <p:cNvPr id="8" name="TextBox 7"/>
          <p:cNvSpPr txBox="1"/>
          <p:nvPr/>
        </p:nvSpPr>
        <p:spPr>
          <a:xfrm>
            <a:off x="609600" y="1600200"/>
            <a:ext cx="8153400" cy="1791388"/>
          </a:xfrm>
          <a:prstGeom prst="rect">
            <a:avLst/>
          </a:prstGeom>
          <a:solidFill>
            <a:srgbClr val="F4F6A8"/>
          </a:solidFill>
          <a:ln w="19050">
            <a:solidFill>
              <a:schemeClr val="tx1"/>
            </a:solidFill>
          </a:ln>
        </p:spPr>
        <p:txBody>
          <a:bodyPr wrap="square" rtlCol="0">
            <a:spAutoFit/>
          </a:bodyPr>
          <a:lstStyle/>
          <a:p>
            <a:r>
              <a:rPr lang="nn-NO" dirty="0">
                <a:solidFill>
                  <a:schemeClr val="tx1"/>
                </a:solidFill>
                <a:latin typeface="Courier New" pitchFamily="49" charset="0"/>
                <a:cs typeface="Courier New" pitchFamily="49" charset="0"/>
              </a:rPr>
              <a:t>var sum = 0;</a:t>
            </a:r>
          </a:p>
          <a:p>
            <a:r>
              <a:rPr lang="nn-NO" b="1" dirty="0">
                <a:solidFill>
                  <a:schemeClr val="tx1"/>
                </a:solidFill>
                <a:latin typeface="Courier New" pitchFamily="49" charset="0"/>
                <a:cs typeface="Courier New" pitchFamily="49" charset="0"/>
              </a:rPr>
              <a:t>for (var i = 0; i &lt; 100; i++) {</a:t>
            </a:r>
          </a:p>
          <a:p>
            <a:r>
              <a:rPr lang="nn-NO" dirty="0">
                <a:solidFill>
                  <a:schemeClr val="tx1"/>
                </a:solidFill>
                <a:latin typeface="Courier New" pitchFamily="49" charset="0"/>
                <a:cs typeface="Courier New" pitchFamily="49" charset="0"/>
              </a:rPr>
              <a:t>	sum = sum + i;</a:t>
            </a:r>
          </a:p>
          <a:p>
            <a:r>
              <a:rPr lang="nn-NO" dirty="0">
                <a:solidFill>
                  <a:schemeClr val="tx1"/>
                </a:solidFill>
                <a:latin typeface="Courier New" pitchFamily="49" charset="0"/>
                <a:cs typeface="Courier New" pitchFamily="49" charset="0"/>
              </a:rPr>
              <a:t>}					  </a:t>
            </a:r>
            <a:r>
              <a:rPr lang="en-US" dirty="0">
                <a:solidFill>
                  <a:schemeClr val="tx1"/>
                </a:solidFill>
                <a:latin typeface="Consolas" pitchFamily="49" charset="0"/>
                <a:cs typeface="Consolas" pitchFamily="49" charset="0"/>
              </a:rPr>
              <a:t>		          </a:t>
            </a:r>
            <a:r>
              <a:rPr lang="en-US" i="1" dirty="0">
                <a:solidFill>
                  <a:schemeClr val="tx1"/>
                </a:solidFill>
                <a:latin typeface="Consolas" pitchFamily="49" charset="0"/>
                <a:cs typeface="Consolas" pitchFamily="49" charset="0"/>
              </a:rPr>
              <a:t>JS</a:t>
            </a:r>
          </a:p>
        </p:txBody>
      </p:sp>
      <p:sp>
        <p:nvSpPr>
          <p:cNvPr id="7" name="TextBox 6"/>
          <p:cNvSpPr txBox="1"/>
          <p:nvPr/>
        </p:nvSpPr>
        <p:spPr>
          <a:xfrm>
            <a:off x="609600" y="3048000"/>
            <a:ext cx="8153400" cy="2648289"/>
          </a:xfrm>
          <a:prstGeom prst="rect">
            <a:avLst/>
          </a:prstGeom>
          <a:solidFill>
            <a:srgbClr val="F4F6A8"/>
          </a:solidFill>
          <a:ln w="19050">
            <a:solidFill>
              <a:schemeClr val="tx1"/>
            </a:solidFill>
          </a:ln>
        </p:spPr>
        <p:txBody>
          <a:bodyPr wrap="square" rtlCol="0">
            <a:spAutoFit/>
          </a:bodyPr>
          <a:lstStyle/>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s1 = "hello";</a:t>
            </a:r>
          </a:p>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s2 = "";</a:t>
            </a:r>
          </a:p>
          <a:p>
            <a:r>
              <a:rPr lang="en-US" b="1" dirty="0">
                <a:solidFill>
                  <a:schemeClr val="tx1"/>
                </a:solidFill>
                <a:latin typeface="Courier New" pitchFamily="49" charset="0"/>
                <a:cs typeface="Courier New" pitchFamily="49" charset="0"/>
              </a:rPr>
              <a:t>for (var i = 0; i &lt; s1.length; i++) {</a:t>
            </a:r>
          </a:p>
          <a:p>
            <a:r>
              <a:rPr lang="en-US" dirty="0">
                <a:solidFill>
                  <a:schemeClr val="tx1"/>
                </a:solidFill>
                <a:latin typeface="Courier New" pitchFamily="49" charset="0"/>
                <a:cs typeface="Courier New" pitchFamily="49" charset="0"/>
              </a:rPr>
              <a:t>	s2 += s1.charAt(i) + s1.charAt(i);</a:t>
            </a:r>
          </a:p>
          <a:p>
            <a:r>
              <a:rPr lang="en-US" dirty="0">
                <a:solidFill>
                  <a:schemeClr val="tx1"/>
                </a:solidFill>
                <a:latin typeface="Courier New" pitchFamily="49" charset="0"/>
                <a:cs typeface="Courier New" pitchFamily="49" charset="0"/>
              </a:rPr>
              <a:t>}</a:t>
            </a:r>
          </a:p>
          <a:p>
            <a:r>
              <a:rPr lang="en-US" dirty="0">
                <a:solidFill>
                  <a:schemeClr val="tx1"/>
                </a:solidFill>
                <a:latin typeface="Consolas" pitchFamily="49" charset="0"/>
                <a:cs typeface="Consolas" pitchFamily="49" charset="0"/>
              </a:rPr>
              <a:t>		        		   </a:t>
            </a:r>
            <a:endParaRPr lang="en-US" i="1" dirty="0">
              <a:solidFill>
                <a:schemeClr val="tx1"/>
              </a:solidFill>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2183749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 loop (same as Java)</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35</a:t>
            </a:fld>
            <a:endParaRPr lang="en-US"/>
          </a:p>
        </p:txBody>
      </p:sp>
      <p:sp>
        <p:nvSpPr>
          <p:cNvPr id="8" name="TextBox 7"/>
          <p:cNvSpPr txBox="1"/>
          <p:nvPr/>
        </p:nvSpPr>
        <p:spPr>
          <a:xfrm>
            <a:off x="609600" y="1600200"/>
            <a:ext cx="8153400" cy="1791388"/>
          </a:xfrm>
          <a:prstGeom prst="rect">
            <a:avLst/>
          </a:prstGeom>
          <a:solidFill>
            <a:srgbClr val="F4F6A8"/>
          </a:solidFill>
          <a:ln w="19050">
            <a:solidFill>
              <a:schemeClr val="tx1"/>
            </a:solidFill>
          </a:ln>
        </p:spPr>
        <p:txBody>
          <a:bodyPr wrap="square" rtlCol="0">
            <a:spAutoFit/>
          </a:bodyPr>
          <a:lstStyle/>
          <a:p>
            <a:r>
              <a:rPr lang="nn-NO" dirty="0">
                <a:solidFill>
                  <a:schemeClr val="tx1"/>
                </a:solidFill>
                <a:latin typeface="Courier New" pitchFamily="49" charset="0"/>
                <a:cs typeface="Courier New" pitchFamily="49" charset="0"/>
              </a:rPr>
              <a:t>var sum = 0;</a:t>
            </a:r>
          </a:p>
          <a:p>
            <a:r>
              <a:rPr lang="nn-NO" b="1" dirty="0">
                <a:solidFill>
                  <a:schemeClr val="tx1"/>
                </a:solidFill>
                <a:latin typeface="Courier New" pitchFamily="49" charset="0"/>
                <a:cs typeface="Courier New" pitchFamily="49" charset="0"/>
              </a:rPr>
              <a:t>for (var i = 0; i &lt; 100; i++) {</a:t>
            </a:r>
          </a:p>
          <a:p>
            <a:r>
              <a:rPr lang="nn-NO" dirty="0">
                <a:solidFill>
                  <a:schemeClr val="tx1"/>
                </a:solidFill>
                <a:latin typeface="Courier New" pitchFamily="49" charset="0"/>
                <a:cs typeface="Courier New" pitchFamily="49" charset="0"/>
              </a:rPr>
              <a:t>	sum = sum + i;</a:t>
            </a:r>
          </a:p>
          <a:p>
            <a:r>
              <a:rPr lang="nn-NO" dirty="0">
                <a:solidFill>
                  <a:schemeClr val="tx1"/>
                </a:solidFill>
                <a:latin typeface="Courier New" pitchFamily="49" charset="0"/>
                <a:cs typeface="Courier New" pitchFamily="49" charset="0"/>
              </a:rPr>
              <a:t>}					  </a:t>
            </a:r>
            <a:r>
              <a:rPr lang="en-US" dirty="0">
                <a:solidFill>
                  <a:schemeClr val="tx1"/>
                </a:solidFill>
                <a:latin typeface="Consolas" pitchFamily="49" charset="0"/>
                <a:cs typeface="Consolas" pitchFamily="49" charset="0"/>
              </a:rPr>
              <a:t>		          </a:t>
            </a:r>
            <a:r>
              <a:rPr lang="en-US" i="1" dirty="0">
                <a:solidFill>
                  <a:schemeClr val="tx1"/>
                </a:solidFill>
                <a:latin typeface="Consolas" pitchFamily="49" charset="0"/>
                <a:cs typeface="Consolas" pitchFamily="49" charset="0"/>
              </a:rPr>
              <a:t>JS</a:t>
            </a:r>
          </a:p>
        </p:txBody>
      </p:sp>
      <p:sp>
        <p:nvSpPr>
          <p:cNvPr id="7" name="TextBox 6"/>
          <p:cNvSpPr txBox="1"/>
          <p:nvPr/>
        </p:nvSpPr>
        <p:spPr>
          <a:xfrm>
            <a:off x="609600" y="3048000"/>
            <a:ext cx="8153400" cy="2648289"/>
          </a:xfrm>
          <a:prstGeom prst="rect">
            <a:avLst/>
          </a:prstGeom>
          <a:solidFill>
            <a:srgbClr val="F4F6A8"/>
          </a:solidFill>
          <a:ln w="19050">
            <a:solidFill>
              <a:schemeClr val="tx1"/>
            </a:solidFill>
          </a:ln>
        </p:spPr>
        <p:txBody>
          <a:bodyPr wrap="square" rtlCol="0">
            <a:spAutoFit/>
          </a:bodyPr>
          <a:lstStyle/>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s1 = "hello";</a:t>
            </a:r>
          </a:p>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s2 = "";</a:t>
            </a:r>
          </a:p>
          <a:p>
            <a:r>
              <a:rPr lang="en-US" b="1" dirty="0">
                <a:solidFill>
                  <a:schemeClr val="tx1"/>
                </a:solidFill>
                <a:latin typeface="Courier New" pitchFamily="49" charset="0"/>
                <a:cs typeface="Courier New" pitchFamily="49" charset="0"/>
              </a:rPr>
              <a:t>for (var i = 0; i &lt; s1.length; i++) {</a:t>
            </a:r>
          </a:p>
          <a:p>
            <a:r>
              <a:rPr lang="en-US" dirty="0">
                <a:solidFill>
                  <a:schemeClr val="tx1"/>
                </a:solidFill>
                <a:latin typeface="Courier New" pitchFamily="49" charset="0"/>
                <a:cs typeface="Courier New" pitchFamily="49" charset="0"/>
              </a:rPr>
              <a:t>	s2 += s1.charAt(i) + s1.charAt(i);</a:t>
            </a:r>
          </a:p>
          <a:p>
            <a:r>
              <a:rPr lang="en-US" dirty="0">
                <a:solidFill>
                  <a:schemeClr val="tx1"/>
                </a:solidFill>
                <a:latin typeface="Courier New" pitchFamily="49" charset="0"/>
                <a:cs typeface="Courier New" pitchFamily="49" charset="0"/>
              </a:rPr>
              <a:t>}</a:t>
            </a:r>
          </a:p>
          <a:p>
            <a:r>
              <a:rPr lang="en-US" dirty="0">
                <a:solidFill>
                  <a:schemeClr val="tx1"/>
                </a:solidFill>
                <a:latin typeface="Consolas" pitchFamily="49" charset="0"/>
                <a:cs typeface="Consolas" pitchFamily="49" charset="0"/>
              </a:rPr>
              <a:t>		</a:t>
            </a:r>
            <a:r>
              <a:rPr lang="en-US" dirty="0">
                <a:solidFill>
                  <a:schemeClr val="tx1"/>
                </a:solidFill>
                <a:latin typeface="Courier New" pitchFamily="49" charset="0"/>
                <a:cs typeface="Courier New" pitchFamily="49" charset="0"/>
              </a:rPr>
              <a:t>// s2 stores "</a:t>
            </a:r>
            <a:r>
              <a:rPr lang="en-US" dirty="0" err="1">
                <a:solidFill>
                  <a:schemeClr val="tx1"/>
                </a:solidFill>
                <a:latin typeface="Courier New" pitchFamily="49" charset="0"/>
                <a:cs typeface="Courier New" pitchFamily="49" charset="0"/>
              </a:rPr>
              <a:t>hheelllloo</a:t>
            </a:r>
            <a:r>
              <a:rPr lang="en-US" dirty="0">
                <a:solidFill>
                  <a:schemeClr val="tx1"/>
                </a:solidFill>
                <a:latin typeface="Courier New" pitchFamily="49" charset="0"/>
                <a:cs typeface="Courier New" pitchFamily="49" charset="0"/>
              </a:rPr>
              <a:t>"</a:t>
            </a:r>
            <a:endParaRPr lang="en-US" i="1" dirty="0">
              <a:solidFill>
                <a:schemeClr val="tx1"/>
              </a:solidFill>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3789585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loops (same as Java) </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36</a:t>
            </a:fld>
            <a:endParaRPr lang="en-US"/>
          </a:p>
        </p:txBody>
      </p:sp>
      <p:sp>
        <p:nvSpPr>
          <p:cNvPr id="8" name="TextBox 7"/>
          <p:cNvSpPr txBox="1"/>
          <p:nvPr/>
        </p:nvSpPr>
        <p:spPr>
          <a:xfrm>
            <a:off x="609600" y="1600200"/>
            <a:ext cx="8153400" cy="1362937"/>
          </a:xfrm>
          <a:prstGeom prst="rect">
            <a:avLst/>
          </a:prstGeom>
          <a:solidFill>
            <a:srgbClr val="F4F6A8"/>
          </a:solidFill>
          <a:ln w="19050">
            <a:solidFill>
              <a:schemeClr val="tx1"/>
            </a:solidFill>
          </a:ln>
        </p:spPr>
        <p:txBody>
          <a:bodyPr wrap="square" rtlCol="0">
            <a:spAutoFit/>
          </a:bodyPr>
          <a:lstStyle/>
          <a:p>
            <a:r>
              <a:rPr lang="en-US" dirty="0">
                <a:solidFill>
                  <a:schemeClr val="tx1"/>
                </a:solidFill>
                <a:latin typeface="Courier New" pitchFamily="49" charset="0"/>
                <a:cs typeface="Courier New" pitchFamily="49" charset="0"/>
              </a:rPr>
              <a:t>while (condition) {</a:t>
            </a:r>
          </a:p>
          <a:p>
            <a:r>
              <a:rPr lang="en-US" dirty="0">
                <a:solidFill>
                  <a:schemeClr val="tx1"/>
                </a:solidFill>
                <a:latin typeface="Courier New" pitchFamily="49" charset="0"/>
                <a:cs typeface="Courier New" pitchFamily="49" charset="0"/>
              </a:rPr>
              <a:t>	statements;</a:t>
            </a:r>
          </a:p>
          <a:p>
            <a:r>
              <a:rPr lang="en-US" dirty="0">
                <a:solidFill>
                  <a:schemeClr val="tx1"/>
                </a:solidFill>
                <a:latin typeface="Courier New" pitchFamily="49" charset="0"/>
                <a:cs typeface="Courier New" pitchFamily="49" charset="0"/>
              </a:rPr>
              <a:t>}</a:t>
            </a:r>
            <a:r>
              <a:rPr lang="nn-NO" dirty="0">
                <a:solidFill>
                  <a:schemeClr val="tx1"/>
                </a:solidFill>
                <a:latin typeface="Courier New" pitchFamily="49" charset="0"/>
                <a:cs typeface="Courier New" pitchFamily="49" charset="0"/>
              </a:rPr>
              <a:t>			  </a:t>
            </a:r>
            <a:r>
              <a:rPr lang="en-US" dirty="0">
                <a:solidFill>
                  <a:schemeClr val="tx1"/>
                </a:solidFill>
                <a:latin typeface="Consolas" pitchFamily="49" charset="0"/>
                <a:cs typeface="Consolas" pitchFamily="49" charset="0"/>
              </a:rPr>
              <a:t>		           	  	  </a:t>
            </a:r>
            <a:endParaRPr lang="en-US" i="1" dirty="0">
              <a:solidFill>
                <a:schemeClr val="tx1"/>
              </a:solidFill>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CS380</a:t>
            </a:r>
          </a:p>
        </p:txBody>
      </p:sp>
      <p:sp>
        <p:nvSpPr>
          <p:cNvPr id="9" name="Content Placeholder 2"/>
          <p:cNvSpPr txBox="1">
            <a:spLocks/>
          </p:cNvSpPr>
          <p:nvPr/>
        </p:nvSpPr>
        <p:spPr bwMode="auto">
          <a:xfrm>
            <a:off x="533400" y="43434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break and continue keywords also behave as in Java</a:t>
            </a:r>
            <a:endParaRPr lang="en-US" sz="1400" dirty="0">
              <a:latin typeface="Courier New" pitchFamily="49" charset="0"/>
              <a:cs typeface="Courier New" pitchFamily="49" charset="0"/>
            </a:endParaRPr>
          </a:p>
        </p:txBody>
      </p:sp>
      <p:sp>
        <p:nvSpPr>
          <p:cNvPr id="7" name="TextBox 6"/>
          <p:cNvSpPr txBox="1"/>
          <p:nvPr/>
        </p:nvSpPr>
        <p:spPr>
          <a:xfrm>
            <a:off x="609600" y="2962870"/>
            <a:ext cx="8153400" cy="1362937"/>
          </a:xfrm>
          <a:prstGeom prst="rect">
            <a:avLst/>
          </a:prstGeom>
          <a:solidFill>
            <a:srgbClr val="F4F6A8"/>
          </a:solidFill>
          <a:ln w="19050">
            <a:solidFill>
              <a:schemeClr val="tx1"/>
            </a:solidFill>
          </a:ln>
        </p:spPr>
        <p:txBody>
          <a:bodyPr wrap="square" rtlCol="0">
            <a:spAutoFit/>
          </a:bodyPr>
          <a:lstStyle/>
          <a:p>
            <a:r>
              <a:rPr lang="en-US" dirty="0">
                <a:solidFill>
                  <a:schemeClr val="tx1"/>
                </a:solidFill>
                <a:latin typeface="Courier New" pitchFamily="49" charset="0"/>
                <a:cs typeface="Courier New" pitchFamily="49" charset="0"/>
              </a:rPr>
              <a:t>do {</a:t>
            </a:r>
          </a:p>
          <a:p>
            <a:pPr lvl="1"/>
            <a:r>
              <a:rPr lang="en-US" dirty="0">
                <a:solidFill>
                  <a:schemeClr val="tx1"/>
                </a:solidFill>
                <a:latin typeface="Courier New" pitchFamily="49" charset="0"/>
                <a:cs typeface="Courier New" pitchFamily="49" charset="0"/>
              </a:rPr>
              <a:t>statements;</a:t>
            </a:r>
          </a:p>
          <a:p>
            <a:r>
              <a:rPr lang="en-US" dirty="0">
                <a:solidFill>
                  <a:schemeClr val="tx1"/>
                </a:solidFill>
                <a:latin typeface="Courier New" pitchFamily="49" charset="0"/>
                <a:cs typeface="Courier New" pitchFamily="49" charset="0"/>
              </a:rPr>
              <a:t>} while (condition);</a:t>
            </a:r>
            <a:r>
              <a:rPr lang="nn-NO" dirty="0">
                <a:solidFill>
                  <a:schemeClr val="tx1"/>
                </a:solidFill>
                <a:latin typeface="Courier New" pitchFamily="49" charset="0"/>
                <a:cs typeface="Courier New" pitchFamily="49" charset="0"/>
              </a:rPr>
              <a:t>			  </a:t>
            </a:r>
            <a:r>
              <a:rPr lang="en-US" dirty="0">
                <a:solidFill>
                  <a:schemeClr val="tx1"/>
                </a:solidFill>
                <a:latin typeface="Consolas" pitchFamily="49" charset="0"/>
                <a:cs typeface="Consolas" pitchFamily="49" charset="0"/>
              </a:rPr>
              <a:t>		           	 </a:t>
            </a:r>
            <a:endParaRPr lang="en-US" i="1"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840195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EA761421-5E3E-53AE-241D-8B6297BB2EF6}"/>
              </a:ext>
            </a:extLst>
          </p:cNvPr>
          <p:cNvSpPr>
            <a:spLocks noGrp="1" noChangeArrowheads="1"/>
          </p:cNvSpPr>
          <p:nvPr>
            <p:ph type="title"/>
          </p:nvPr>
        </p:nvSpPr>
        <p:spPr>
          <a:xfrm>
            <a:off x="685800" y="191126"/>
            <a:ext cx="7772400" cy="144655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Array – different ways to create an array</a:t>
            </a:r>
          </a:p>
        </p:txBody>
      </p:sp>
      <p:sp>
        <p:nvSpPr>
          <p:cNvPr id="22530" name="Rectangle 2">
            <a:extLst>
              <a:ext uri="{FF2B5EF4-FFF2-40B4-BE49-F238E27FC236}">
                <a16:creationId xmlns:a16="http://schemas.microsoft.com/office/drawing/2014/main" id="{13F24EA6-048F-3844-CD91-941BD6527230}"/>
              </a:ext>
            </a:extLst>
          </p:cNvPr>
          <p:cNvSpPr>
            <a:spLocks noGrp="1" noChangeArrowheads="1"/>
          </p:cNvSpPr>
          <p:nvPr>
            <p:ph idx="1"/>
          </p:nvPr>
        </p:nvSpPr>
        <p:spPr>
          <a:xfrm>
            <a:off x="685800" y="1676400"/>
            <a:ext cx="7772400" cy="4574586"/>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use an array literal:</a:t>
            </a:r>
            <a:br>
              <a:rPr lang="en-GB" altLang="en-US" sz="2000" dirty="0"/>
            </a:br>
            <a:r>
              <a:rPr lang="en-GB" altLang="en-US" sz="2000" dirty="0"/>
              <a:t>     </a:t>
            </a:r>
            <a:r>
              <a:rPr lang="en-GB" altLang="en-US" sz="2000" dirty="0">
                <a:latin typeface="Trebuchet MS" panose="020B0603020202020204" pitchFamily="34" charset="0"/>
              </a:rPr>
              <a:t>var </a:t>
            </a:r>
            <a:r>
              <a:rPr lang="en-GB" altLang="en-US" sz="2000" dirty="0" err="1">
                <a:latin typeface="Trebuchet MS" panose="020B0603020202020204" pitchFamily="34" charset="0"/>
              </a:rPr>
              <a:t>colors</a:t>
            </a:r>
            <a:r>
              <a:rPr lang="en-GB" altLang="en-US" sz="2000" dirty="0">
                <a:latin typeface="Trebuchet MS" panose="020B0603020202020204" pitchFamily="34" charset="0"/>
              </a:rPr>
              <a:t> = ["red", "green", "blue"];</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use </a:t>
            </a:r>
            <a:r>
              <a:rPr lang="en-GB" altLang="en-US" sz="2400" dirty="0">
                <a:latin typeface="Trebuchet MS" panose="020B0603020202020204" pitchFamily="34" charset="0"/>
              </a:rPr>
              <a:t>new Array() </a:t>
            </a:r>
            <a:r>
              <a:rPr lang="en-GB" altLang="en-US" sz="2400" dirty="0"/>
              <a:t>to create an empty array:</a:t>
            </a:r>
          </a:p>
          <a:p>
            <a:pPr lvl="1">
              <a:lnSpc>
                <a:spcPct val="100000"/>
              </a:lnSpc>
              <a:spcBef>
                <a:spcPts val="50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rebuchet MS" panose="020B0603020202020204" pitchFamily="34" charset="0"/>
              </a:rPr>
              <a:t>var </a:t>
            </a:r>
            <a:r>
              <a:rPr lang="en-GB" altLang="en-US" sz="2000" dirty="0" err="1">
                <a:latin typeface="Trebuchet MS" panose="020B0603020202020204" pitchFamily="34" charset="0"/>
              </a:rPr>
              <a:t>colors</a:t>
            </a:r>
            <a:r>
              <a:rPr lang="en-GB" altLang="en-US" sz="2000" dirty="0">
                <a:latin typeface="Trebuchet MS" panose="020B0603020202020204" pitchFamily="34" charset="0"/>
              </a:rPr>
              <a:t> = new Array();</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You can add elements to the array later:</a:t>
            </a:r>
            <a:br>
              <a:rPr lang="en-GB" altLang="en-US" sz="2000" dirty="0"/>
            </a:br>
            <a:r>
              <a:rPr lang="en-GB" altLang="en-US" sz="2000" dirty="0" err="1">
                <a:latin typeface="Trebuchet MS" panose="020B0603020202020204" pitchFamily="34" charset="0"/>
              </a:rPr>
              <a:t>colors</a:t>
            </a:r>
            <a:r>
              <a:rPr lang="en-GB" altLang="en-US" sz="2000" dirty="0">
                <a:latin typeface="Trebuchet MS" panose="020B0603020202020204" pitchFamily="34" charset="0"/>
              </a:rPr>
              <a:t>[0] = "red"; </a:t>
            </a:r>
            <a:r>
              <a:rPr lang="en-GB" altLang="en-US" sz="2000" dirty="0" err="1">
                <a:latin typeface="Trebuchet MS" panose="020B0603020202020204" pitchFamily="34" charset="0"/>
              </a:rPr>
              <a:t>colors</a:t>
            </a:r>
            <a:r>
              <a:rPr lang="en-GB" altLang="en-US" sz="2000" dirty="0">
                <a:latin typeface="Trebuchet MS" panose="020B0603020202020204" pitchFamily="34" charset="0"/>
              </a:rPr>
              <a:t>[2] = "blue"; </a:t>
            </a:r>
            <a:r>
              <a:rPr lang="en-GB" altLang="en-US" sz="2000" dirty="0" err="1">
                <a:latin typeface="Trebuchet MS" panose="020B0603020202020204" pitchFamily="34" charset="0"/>
              </a:rPr>
              <a:t>colors</a:t>
            </a:r>
            <a:r>
              <a:rPr lang="en-GB" altLang="en-US" sz="2000" dirty="0">
                <a:latin typeface="Trebuchet MS" panose="020B0603020202020204" pitchFamily="34" charset="0"/>
              </a:rPr>
              <a:t>[1]="green";</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use</a:t>
            </a:r>
            <a:r>
              <a:rPr lang="en-GB" altLang="en-US" sz="2400" dirty="0">
                <a:latin typeface="Trebuchet MS" panose="020B0603020202020204" pitchFamily="34" charset="0"/>
              </a:rPr>
              <a:t> new Array(</a:t>
            </a:r>
            <a:r>
              <a:rPr lang="en-GB" altLang="en-US" sz="2400" i="1" dirty="0"/>
              <a:t>n</a:t>
            </a:r>
            <a:r>
              <a:rPr lang="en-GB" altLang="en-US" sz="2400" dirty="0">
                <a:latin typeface="Trebuchet MS" panose="020B0603020202020204" pitchFamily="34" charset="0"/>
              </a:rPr>
              <a:t>) </a:t>
            </a:r>
            <a:r>
              <a:rPr lang="en-GB" altLang="en-US" sz="2400" dirty="0"/>
              <a:t>with a single numeric argument to create an array of that size</a:t>
            </a:r>
          </a:p>
          <a:p>
            <a:pPr lvl="1">
              <a:lnSpc>
                <a:spcPct val="100000"/>
              </a:lnSpc>
              <a:spcBef>
                <a:spcPts val="50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rebuchet MS" panose="020B0603020202020204" pitchFamily="34" charset="0"/>
              </a:rPr>
              <a:t>var </a:t>
            </a:r>
            <a:r>
              <a:rPr lang="en-GB" altLang="en-US" sz="2000" dirty="0" err="1">
                <a:latin typeface="Trebuchet MS" panose="020B0603020202020204" pitchFamily="34" charset="0"/>
              </a:rPr>
              <a:t>colors</a:t>
            </a:r>
            <a:r>
              <a:rPr lang="en-GB" altLang="en-US" sz="2000" dirty="0">
                <a:latin typeface="Trebuchet MS" panose="020B0603020202020204" pitchFamily="34" charset="0"/>
              </a:rPr>
              <a:t> = new Array(3);</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use</a:t>
            </a:r>
            <a:r>
              <a:rPr lang="en-GB" altLang="en-US" sz="2400" dirty="0">
                <a:latin typeface="Trebuchet MS" panose="020B0603020202020204" pitchFamily="34" charset="0"/>
              </a:rPr>
              <a:t> new Array(</a:t>
            </a:r>
            <a:r>
              <a:rPr lang="en-GB" altLang="en-US" sz="2400" i="1" dirty="0"/>
              <a:t>…)</a:t>
            </a:r>
            <a:r>
              <a:rPr lang="en-GB" altLang="en-US" sz="2400" dirty="0">
                <a:latin typeface="Trebuchet MS" panose="020B0603020202020204" pitchFamily="34" charset="0"/>
              </a:rPr>
              <a:t> </a:t>
            </a:r>
            <a:r>
              <a:rPr lang="en-GB" altLang="en-US" sz="2400" dirty="0"/>
              <a:t>with two or more arguments to create an array containing those values:</a:t>
            </a:r>
          </a:p>
          <a:p>
            <a:pPr lvl="1">
              <a:lnSpc>
                <a:spcPct val="100000"/>
              </a:lnSpc>
              <a:spcBef>
                <a:spcPts val="50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rebuchet MS" panose="020B0603020202020204" pitchFamily="34" charset="0"/>
              </a:rPr>
              <a:t>var </a:t>
            </a:r>
            <a:r>
              <a:rPr lang="en-GB" altLang="en-US" sz="2000" dirty="0" err="1">
                <a:latin typeface="Trebuchet MS" panose="020B0603020202020204" pitchFamily="34" charset="0"/>
              </a:rPr>
              <a:t>colors</a:t>
            </a:r>
            <a:r>
              <a:rPr lang="en-GB" altLang="en-US" sz="2000" dirty="0">
                <a:latin typeface="Trebuchet MS" panose="020B0603020202020204" pitchFamily="34" charset="0"/>
              </a:rPr>
              <a:t> = new Array("</a:t>
            </a:r>
            <a:r>
              <a:rPr lang="en-GB" altLang="en-US" sz="2000" dirty="0" err="1">
                <a:latin typeface="Trebuchet MS" panose="020B0603020202020204" pitchFamily="34" charset="0"/>
              </a:rPr>
              <a:t>red","green</a:t>
            </a:r>
            <a:r>
              <a:rPr lang="en-GB" altLang="en-US" sz="2000" dirty="0">
                <a:latin typeface="Trebuchet MS" panose="020B0603020202020204" pitchFamily="34" charset="0"/>
              </a:rPr>
              <a:t>", "blue");</a:t>
            </a:r>
          </a:p>
        </p:txBody>
      </p:sp>
    </p:spTree>
    <p:extLst>
      <p:ext uri="{BB962C8B-B14F-4D97-AF65-F5344CB8AC3E}">
        <p14:creationId xmlns:p14="http://schemas.microsoft.com/office/powerpoint/2010/main" val="13373227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wipe(left)">
                                      <p:cBhvr>
                                        <p:cTn id="7" dur="500"/>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wipe(left)">
                                      <p:cBhvr>
                                        <p:cTn id="12" dur="500"/>
                                        <p:tgtEl>
                                          <p:spTgt spid="225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wipe(left)">
                                      <p:cBhvr>
                                        <p:cTn id="17" dur="500"/>
                                        <p:tgtEl>
                                          <p:spTgt spid="225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wipe(left)">
                                      <p:cBhvr>
                                        <p:cTn id="22" dur="500"/>
                                        <p:tgtEl>
                                          <p:spTgt spid="225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Effect transition="in" filter="wipe(left)">
                                      <p:cBhvr>
                                        <p:cTn id="27" dur="500"/>
                                        <p:tgtEl>
                                          <p:spTgt spid="225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30">
                                            <p:txEl>
                                              <p:pRg st="5" end="5"/>
                                            </p:txEl>
                                          </p:spTgt>
                                        </p:tgtEl>
                                        <p:attrNameLst>
                                          <p:attrName>style.visibility</p:attrName>
                                        </p:attrNameLst>
                                      </p:cBhvr>
                                      <p:to>
                                        <p:strVal val="visible"/>
                                      </p:to>
                                    </p:set>
                                    <p:animEffect transition="in" filter="wipe(left)">
                                      <p:cBhvr>
                                        <p:cTn id="32" dur="500"/>
                                        <p:tgtEl>
                                          <p:spTgt spid="225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530">
                                            <p:txEl>
                                              <p:pRg st="6" end="6"/>
                                            </p:txEl>
                                          </p:spTgt>
                                        </p:tgtEl>
                                        <p:attrNameLst>
                                          <p:attrName>style.visibility</p:attrName>
                                        </p:attrNameLst>
                                      </p:cBhvr>
                                      <p:to>
                                        <p:strVal val="visible"/>
                                      </p:to>
                                    </p:set>
                                    <p:animEffect transition="in" filter="wipe(left)">
                                      <p:cBhvr>
                                        <p:cTn id="37" dur="500"/>
                                        <p:tgtEl>
                                          <p:spTgt spid="2253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530">
                                            <p:txEl>
                                              <p:pRg st="7" end="7"/>
                                            </p:txEl>
                                          </p:spTgt>
                                        </p:tgtEl>
                                        <p:attrNameLst>
                                          <p:attrName>style.visibility</p:attrName>
                                        </p:attrNameLst>
                                      </p:cBhvr>
                                      <p:to>
                                        <p:strVal val="visible"/>
                                      </p:to>
                                    </p:set>
                                    <p:animEffect transition="in" filter="wipe(left)">
                                      <p:cBhvr>
                                        <p:cTn id="42" dur="500"/>
                                        <p:tgtEl>
                                          <p:spTgt spid="225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38</a:t>
            </a:fld>
            <a:endParaRPr lang="en-US"/>
          </a:p>
        </p:txBody>
      </p:sp>
      <p:sp>
        <p:nvSpPr>
          <p:cNvPr id="8" name="TextBox 7"/>
          <p:cNvSpPr txBox="1"/>
          <p:nvPr/>
        </p:nvSpPr>
        <p:spPr>
          <a:xfrm>
            <a:off x="609600" y="1600200"/>
            <a:ext cx="8153400" cy="2206694"/>
          </a:xfrm>
          <a:prstGeom prst="rect">
            <a:avLst/>
          </a:prstGeom>
          <a:solidFill>
            <a:srgbClr val="F4F6A8"/>
          </a:solidFill>
          <a:ln w="19050">
            <a:solidFill>
              <a:schemeClr val="tx1"/>
            </a:solidFill>
          </a:ln>
        </p:spPr>
        <p:txBody>
          <a:bodyPr wrap="square" rtlCol="0">
            <a:spAutoFit/>
          </a:bodyPr>
          <a:lstStyle/>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name = []; // empty array</a:t>
            </a:r>
          </a:p>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name = [value, value, ..., value]; // pre-filled</a:t>
            </a:r>
          </a:p>
          <a:p>
            <a:r>
              <a:rPr lang="en-US" dirty="0">
                <a:solidFill>
                  <a:schemeClr val="tx1"/>
                </a:solidFill>
                <a:latin typeface="Courier New" pitchFamily="49" charset="0"/>
                <a:cs typeface="Courier New" pitchFamily="49" charset="0"/>
              </a:rPr>
              <a:t>name[index] = value; // store element</a:t>
            </a:r>
            <a:r>
              <a:rPr lang="nn-NO" dirty="0">
                <a:solidFill>
                  <a:schemeClr val="tx1"/>
                </a:solidFill>
                <a:latin typeface="Courier New" pitchFamily="49" charset="0"/>
                <a:cs typeface="Courier New" pitchFamily="49" charset="0"/>
              </a:rPr>
              <a:t>		  </a:t>
            </a:r>
            <a:r>
              <a:rPr lang="en-US" dirty="0">
                <a:solidFill>
                  <a:schemeClr val="tx1"/>
                </a:solidFill>
                <a:latin typeface="Consolas" pitchFamily="49" charset="0"/>
                <a:cs typeface="Consolas" pitchFamily="49" charset="0"/>
              </a:rPr>
              <a:t>		           	  	  		  		  </a:t>
            </a:r>
            <a:r>
              <a:rPr lang="en-US" i="1" dirty="0">
                <a:solidFill>
                  <a:schemeClr val="tx1"/>
                </a:solidFill>
                <a:latin typeface="Consolas" pitchFamily="49" charset="0"/>
                <a:cs typeface="Consolas" pitchFamily="49" charset="0"/>
              </a:rPr>
              <a:t>JS</a:t>
            </a:r>
          </a:p>
        </p:txBody>
      </p:sp>
      <p:sp>
        <p:nvSpPr>
          <p:cNvPr id="4" name="Footer Placeholder 3"/>
          <p:cNvSpPr>
            <a:spLocks noGrp="1"/>
          </p:cNvSpPr>
          <p:nvPr>
            <p:ph type="ftr" sz="quarter" idx="11"/>
          </p:nvPr>
        </p:nvSpPr>
        <p:spPr/>
        <p:txBody>
          <a:bodyPr/>
          <a:lstStyle/>
          <a:p>
            <a:r>
              <a:rPr lang="en-US"/>
              <a:t>CS380</a:t>
            </a:r>
          </a:p>
        </p:txBody>
      </p:sp>
      <p:sp>
        <p:nvSpPr>
          <p:cNvPr id="9" name="TextBox 8"/>
          <p:cNvSpPr txBox="1"/>
          <p:nvPr/>
        </p:nvSpPr>
        <p:spPr>
          <a:xfrm>
            <a:off x="609600" y="2990671"/>
            <a:ext cx="8382000" cy="3076740"/>
          </a:xfrm>
          <a:prstGeom prst="rect">
            <a:avLst/>
          </a:prstGeom>
          <a:solidFill>
            <a:srgbClr val="F4F6A8"/>
          </a:solidFill>
          <a:ln w="19050">
            <a:solidFill>
              <a:schemeClr val="tx1"/>
            </a:solidFill>
          </a:ln>
        </p:spPr>
        <p:txBody>
          <a:bodyPr wrap="square" rtlCol="0">
            <a:spAutoFit/>
          </a:bodyPr>
          <a:lstStyle/>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ducks = ["Huey", "Dewey", "Louie"];</a:t>
            </a:r>
          </a:p>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stooges = []; // </a:t>
            </a:r>
            <a:r>
              <a:rPr lang="en-US" dirty="0" err="1">
                <a:solidFill>
                  <a:schemeClr val="tx1"/>
                </a:solidFill>
                <a:latin typeface="Courier New" pitchFamily="49" charset="0"/>
                <a:cs typeface="Courier New" pitchFamily="49" charset="0"/>
              </a:rPr>
              <a:t>stooges.length</a:t>
            </a:r>
            <a:r>
              <a:rPr lang="en-US" dirty="0">
                <a:solidFill>
                  <a:schemeClr val="tx1"/>
                </a:solidFill>
                <a:latin typeface="Courier New" pitchFamily="49" charset="0"/>
                <a:cs typeface="Courier New" pitchFamily="49" charset="0"/>
              </a:rPr>
              <a:t> is 0</a:t>
            </a:r>
          </a:p>
          <a:p>
            <a:r>
              <a:rPr lang="en-US" dirty="0">
                <a:solidFill>
                  <a:schemeClr val="tx1"/>
                </a:solidFill>
                <a:latin typeface="Courier New" pitchFamily="49" charset="0"/>
                <a:cs typeface="Courier New" pitchFamily="49" charset="0"/>
              </a:rPr>
              <a:t>stooges[0] = "Larry"; // </a:t>
            </a:r>
            <a:r>
              <a:rPr lang="en-US" dirty="0" err="1">
                <a:solidFill>
                  <a:schemeClr val="tx1"/>
                </a:solidFill>
                <a:latin typeface="Courier New" pitchFamily="49" charset="0"/>
                <a:cs typeface="Courier New" pitchFamily="49" charset="0"/>
              </a:rPr>
              <a:t>stooges.length</a:t>
            </a:r>
            <a:r>
              <a:rPr lang="en-US" dirty="0">
                <a:solidFill>
                  <a:schemeClr val="tx1"/>
                </a:solidFill>
                <a:latin typeface="Courier New" pitchFamily="49" charset="0"/>
                <a:cs typeface="Courier New" pitchFamily="49" charset="0"/>
              </a:rPr>
              <a:t> is 1</a:t>
            </a:r>
          </a:p>
          <a:p>
            <a:r>
              <a:rPr lang="en-US" dirty="0">
                <a:solidFill>
                  <a:schemeClr val="tx1"/>
                </a:solidFill>
                <a:latin typeface="Courier New" pitchFamily="49" charset="0"/>
                <a:cs typeface="Courier New" pitchFamily="49" charset="0"/>
              </a:rPr>
              <a:t>stooges[1] = "Moe"; // </a:t>
            </a:r>
            <a:r>
              <a:rPr lang="en-US" dirty="0" err="1">
                <a:solidFill>
                  <a:schemeClr val="tx1"/>
                </a:solidFill>
                <a:latin typeface="Courier New" pitchFamily="49" charset="0"/>
                <a:cs typeface="Courier New" pitchFamily="49" charset="0"/>
              </a:rPr>
              <a:t>stooges.length</a:t>
            </a:r>
            <a:r>
              <a:rPr lang="en-US" dirty="0">
                <a:solidFill>
                  <a:schemeClr val="tx1"/>
                </a:solidFill>
                <a:latin typeface="Courier New" pitchFamily="49" charset="0"/>
                <a:cs typeface="Courier New" pitchFamily="49" charset="0"/>
              </a:rPr>
              <a:t> is 2</a:t>
            </a:r>
          </a:p>
          <a:p>
            <a:r>
              <a:rPr lang="en-US" dirty="0">
                <a:solidFill>
                  <a:schemeClr val="tx1"/>
                </a:solidFill>
                <a:latin typeface="Courier New" pitchFamily="49" charset="0"/>
                <a:cs typeface="Courier New" pitchFamily="49" charset="0"/>
              </a:rPr>
              <a:t>stooges[4] = "Curly"; // </a:t>
            </a:r>
            <a:r>
              <a:rPr lang="en-US" dirty="0" err="1">
                <a:solidFill>
                  <a:schemeClr val="tx1"/>
                </a:solidFill>
                <a:latin typeface="Courier New" pitchFamily="49" charset="0"/>
                <a:cs typeface="Courier New" pitchFamily="49" charset="0"/>
              </a:rPr>
              <a:t>stooges.length</a:t>
            </a:r>
            <a:r>
              <a:rPr lang="en-US" dirty="0">
                <a:solidFill>
                  <a:schemeClr val="tx1"/>
                </a:solidFill>
                <a:latin typeface="Courier New" pitchFamily="49" charset="0"/>
                <a:cs typeface="Courier New" pitchFamily="49" charset="0"/>
              </a:rPr>
              <a:t> is 5</a:t>
            </a:r>
          </a:p>
          <a:p>
            <a:r>
              <a:rPr lang="en-US" dirty="0">
                <a:solidFill>
                  <a:schemeClr val="tx1"/>
                </a:solidFill>
                <a:latin typeface="Courier New" pitchFamily="49" charset="0"/>
                <a:cs typeface="Courier New" pitchFamily="49" charset="0"/>
              </a:rPr>
              <a:t>stooges[4] = "</a:t>
            </a:r>
            <a:r>
              <a:rPr lang="en-US" dirty="0" err="1">
                <a:solidFill>
                  <a:schemeClr val="tx1"/>
                </a:solidFill>
                <a:latin typeface="Courier New" pitchFamily="49" charset="0"/>
                <a:cs typeface="Courier New" pitchFamily="49" charset="0"/>
              </a:rPr>
              <a:t>Shemp</a:t>
            </a:r>
            <a:r>
              <a:rPr lang="en-US" dirty="0">
                <a:solidFill>
                  <a:schemeClr val="tx1"/>
                </a:solidFill>
                <a:latin typeface="Courier New" pitchFamily="49" charset="0"/>
                <a:cs typeface="Courier New" pitchFamily="49" charset="0"/>
              </a:rPr>
              <a:t>"; // </a:t>
            </a:r>
            <a:r>
              <a:rPr lang="en-US" dirty="0" err="1">
                <a:solidFill>
                  <a:schemeClr val="tx1"/>
                </a:solidFill>
                <a:latin typeface="Courier New" pitchFamily="49" charset="0"/>
                <a:cs typeface="Courier New" pitchFamily="49" charset="0"/>
              </a:rPr>
              <a:t>stooges.length</a:t>
            </a:r>
            <a:r>
              <a:rPr lang="en-US" dirty="0">
                <a:solidFill>
                  <a:schemeClr val="tx1"/>
                </a:solidFill>
                <a:latin typeface="Courier New" pitchFamily="49" charset="0"/>
                <a:cs typeface="Courier New" pitchFamily="49" charset="0"/>
              </a:rPr>
              <a:t> is 5</a:t>
            </a:r>
            <a:r>
              <a:rPr lang="nn-NO" dirty="0">
                <a:solidFill>
                  <a:schemeClr val="tx1"/>
                </a:solidFill>
                <a:latin typeface="Courier New" pitchFamily="49" charset="0"/>
                <a:cs typeface="Courier New" pitchFamily="49" charset="0"/>
              </a:rPr>
              <a:t>	  </a:t>
            </a:r>
            <a:r>
              <a:rPr lang="en-US" dirty="0">
                <a:solidFill>
                  <a:schemeClr val="tx1"/>
                </a:solidFill>
                <a:latin typeface="Consolas" pitchFamily="49" charset="0"/>
                <a:cs typeface="Consolas" pitchFamily="49" charset="0"/>
              </a:rPr>
              <a:t>		           	  	  		  		</a:t>
            </a:r>
            <a:endParaRPr lang="en-US" i="1"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325369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39</a:t>
            </a:fld>
            <a:endParaRPr lang="en-US"/>
          </a:p>
        </p:txBody>
      </p:sp>
      <p:sp>
        <p:nvSpPr>
          <p:cNvPr id="8" name="TextBox 7"/>
          <p:cNvSpPr txBox="1"/>
          <p:nvPr/>
        </p:nvSpPr>
        <p:spPr>
          <a:xfrm>
            <a:off x="476250" y="1326289"/>
            <a:ext cx="8153400" cy="2320572"/>
          </a:xfrm>
          <a:prstGeom prst="rect">
            <a:avLst/>
          </a:prstGeom>
          <a:solidFill>
            <a:srgbClr val="F4F6A8"/>
          </a:solidFill>
          <a:ln w="19050">
            <a:solidFill>
              <a:schemeClr val="tx1"/>
            </a:solidFill>
          </a:ln>
        </p:spPr>
        <p:txBody>
          <a:bodyPr wrap="square" rtlCol="0">
            <a:spAutoFit/>
          </a:bodyPr>
          <a:lstStyle/>
          <a:p>
            <a:r>
              <a:rPr lang="en-US" sz="1800" dirty="0" err="1">
                <a:solidFill>
                  <a:schemeClr val="tx1"/>
                </a:solidFill>
                <a:latin typeface="Courier New" pitchFamily="49" charset="0"/>
                <a:cs typeface="Courier New" pitchFamily="49" charset="0"/>
              </a:rPr>
              <a:t>var</a:t>
            </a:r>
            <a:r>
              <a:rPr lang="en-US" sz="1800" dirty="0">
                <a:solidFill>
                  <a:schemeClr val="tx1"/>
                </a:solidFill>
                <a:latin typeface="Courier New" pitchFamily="49" charset="0"/>
                <a:cs typeface="Courier New" pitchFamily="49" charset="0"/>
              </a:rPr>
              <a:t> a = ["</a:t>
            </a:r>
            <a:r>
              <a:rPr lang="en-US" sz="1800" dirty="0" err="1">
                <a:solidFill>
                  <a:schemeClr val="tx1"/>
                </a:solidFill>
                <a:latin typeface="Courier New" pitchFamily="49" charset="0"/>
                <a:cs typeface="Courier New" pitchFamily="49" charset="0"/>
              </a:rPr>
              <a:t>Stef</a:t>
            </a:r>
            <a:r>
              <a:rPr lang="en-US" sz="1800" dirty="0">
                <a:solidFill>
                  <a:schemeClr val="tx1"/>
                </a:solidFill>
                <a:latin typeface="Courier New" pitchFamily="49" charset="0"/>
                <a:cs typeface="Courier New" pitchFamily="49" charset="0"/>
              </a:rPr>
              <a:t>", "Jason"]; // </a:t>
            </a:r>
            <a:r>
              <a:rPr lang="en-US" sz="1800" dirty="0" err="1">
                <a:solidFill>
                  <a:schemeClr val="tx1"/>
                </a:solidFill>
                <a:latin typeface="Courier New" pitchFamily="49" charset="0"/>
                <a:cs typeface="Courier New" pitchFamily="49" charset="0"/>
              </a:rPr>
              <a:t>Stef</a:t>
            </a:r>
            <a:r>
              <a:rPr lang="en-US" sz="1800" dirty="0">
                <a:solidFill>
                  <a:schemeClr val="tx1"/>
                </a:solidFill>
                <a:latin typeface="Courier New" pitchFamily="49" charset="0"/>
                <a:cs typeface="Courier New" pitchFamily="49" charset="0"/>
              </a:rPr>
              <a:t>, Jason</a:t>
            </a:r>
          </a:p>
          <a:p>
            <a:r>
              <a:rPr lang="en-US" sz="1800" dirty="0" err="1">
                <a:solidFill>
                  <a:schemeClr val="tx1"/>
                </a:solidFill>
                <a:latin typeface="Courier New" pitchFamily="49" charset="0"/>
                <a:cs typeface="Courier New" pitchFamily="49" charset="0"/>
              </a:rPr>
              <a:t>a.push</a:t>
            </a:r>
            <a:r>
              <a:rPr lang="en-US" sz="1800" dirty="0">
                <a:solidFill>
                  <a:schemeClr val="tx1"/>
                </a:solidFill>
                <a:latin typeface="Courier New" pitchFamily="49" charset="0"/>
                <a:cs typeface="Courier New" pitchFamily="49" charset="0"/>
              </a:rPr>
              <a:t>("Brian"); // </a:t>
            </a:r>
            <a:r>
              <a:rPr lang="en-US" sz="1800" dirty="0" err="1">
                <a:solidFill>
                  <a:schemeClr val="tx1"/>
                </a:solidFill>
                <a:latin typeface="Courier New" pitchFamily="49" charset="0"/>
                <a:cs typeface="Courier New" pitchFamily="49" charset="0"/>
              </a:rPr>
              <a:t>Stef</a:t>
            </a:r>
            <a:r>
              <a:rPr lang="en-US" sz="1800" dirty="0">
                <a:solidFill>
                  <a:schemeClr val="tx1"/>
                </a:solidFill>
                <a:latin typeface="Courier New" pitchFamily="49" charset="0"/>
                <a:cs typeface="Courier New" pitchFamily="49" charset="0"/>
              </a:rPr>
              <a:t>, Jason, Brian</a:t>
            </a:r>
          </a:p>
          <a:p>
            <a:r>
              <a:rPr lang="en-US" sz="1800" dirty="0" err="1">
                <a:solidFill>
                  <a:schemeClr val="tx1"/>
                </a:solidFill>
                <a:latin typeface="Courier New" pitchFamily="49" charset="0"/>
                <a:cs typeface="Courier New" pitchFamily="49" charset="0"/>
              </a:rPr>
              <a:t>a.unshift</a:t>
            </a:r>
            <a:r>
              <a:rPr lang="en-US" sz="1800" dirty="0">
                <a:solidFill>
                  <a:schemeClr val="tx1"/>
                </a:solidFill>
                <a:latin typeface="Courier New" pitchFamily="49" charset="0"/>
                <a:cs typeface="Courier New" pitchFamily="49" charset="0"/>
              </a:rPr>
              <a:t>("Kelly"); // Kelly, </a:t>
            </a:r>
            <a:r>
              <a:rPr lang="en-US" sz="1800" dirty="0" err="1">
                <a:solidFill>
                  <a:schemeClr val="tx1"/>
                </a:solidFill>
                <a:latin typeface="Courier New" pitchFamily="49" charset="0"/>
                <a:cs typeface="Courier New" pitchFamily="49" charset="0"/>
              </a:rPr>
              <a:t>Stef</a:t>
            </a:r>
            <a:r>
              <a:rPr lang="en-US" sz="1800" dirty="0">
                <a:solidFill>
                  <a:schemeClr val="tx1"/>
                </a:solidFill>
                <a:latin typeface="Courier New" pitchFamily="49" charset="0"/>
                <a:cs typeface="Courier New" pitchFamily="49" charset="0"/>
              </a:rPr>
              <a:t>, Jason, Brian</a:t>
            </a:r>
          </a:p>
          <a:p>
            <a:r>
              <a:rPr lang="en-US" sz="1800" dirty="0" err="1">
                <a:solidFill>
                  <a:schemeClr val="tx1"/>
                </a:solidFill>
                <a:latin typeface="Courier New" pitchFamily="49" charset="0"/>
                <a:cs typeface="Courier New" pitchFamily="49" charset="0"/>
              </a:rPr>
              <a:t>a.pop</a:t>
            </a:r>
            <a:r>
              <a:rPr lang="en-US" sz="1800" dirty="0">
                <a:solidFill>
                  <a:schemeClr val="tx1"/>
                </a:solidFill>
                <a:latin typeface="Courier New" pitchFamily="49" charset="0"/>
                <a:cs typeface="Courier New" pitchFamily="49" charset="0"/>
              </a:rPr>
              <a:t>(); // Kelly, </a:t>
            </a:r>
            <a:r>
              <a:rPr lang="en-US" sz="1800" dirty="0" err="1">
                <a:solidFill>
                  <a:schemeClr val="tx1"/>
                </a:solidFill>
                <a:latin typeface="Courier New" pitchFamily="49" charset="0"/>
                <a:cs typeface="Courier New" pitchFamily="49" charset="0"/>
              </a:rPr>
              <a:t>Stef</a:t>
            </a:r>
            <a:r>
              <a:rPr lang="en-US" sz="1800" dirty="0">
                <a:solidFill>
                  <a:schemeClr val="tx1"/>
                </a:solidFill>
                <a:latin typeface="Courier New" pitchFamily="49" charset="0"/>
                <a:cs typeface="Courier New" pitchFamily="49" charset="0"/>
              </a:rPr>
              <a:t>, Jason</a:t>
            </a:r>
          </a:p>
          <a:p>
            <a:r>
              <a:rPr lang="en-US" sz="1800" dirty="0" err="1">
                <a:solidFill>
                  <a:schemeClr val="tx1"/>
                </a:solidFill>
                <a:latin typeface="Courier New" pitchFamily="49" charset="0"/>
                <a:cs typeface="Courier New" pitchFamily="49" charset="0"/>
              </a:rPr>
              <a:t>a.shift</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Stef</a:t>
            </a:r>
            <a:r>
              <a:rPr lang="en-US" sz="1800" dirty="0">
                <a:solidFill>
                  <a:schemeClr val="tx1"/>
                </a:solidFill>
                <a:latin typeface="Courier New" pitchFamily="49" charset="0"/>
                <a:cs typeface="Courier New" pitchFamily="49" charset="0"/>
              </a:rPr>
              <a:t>, Jason</a:t>
            </a:r>
          </a:p>
          <a:p>
            <a:r>
              <a:rPr lang="en-US" sz="1800" dirty="0" err="1">
                <a:solidFill>
                  <a:schemeClr val="tx1"/>
                </a:solidFill>
                <a:latin typeface="Courier New" pitchFamily="49" charset="0"/>
                <a:cs typeface="Courier New" pitchFamily="49" charset="0"/>
              </a:rPr>
              <a:t>a.sort</a:t>
            </a:r>
            <a:r>
              <a:rPr lang="en-US" sz="1800" dirty="0">
                <a:solidFill>
                  <a:schemeClr val="tx1"/>
                </a:solidFill>
                <a:latin typeface="Courier New" pitchFamily="49" charset="0"/>
                <a:cs typeface="Courier New" pitchFamily="49" charset="0"/>
              </a:rPr>
              <a:t>(); // Jason, </a:t>
            </a:r>
            <a:r>
              <a:rPr lang="en-US" sz="1800" dirty="0" err="1">
                <a:solidFill>
                  <a:schemeClr val="tx1"/>
                </a:solidFill>
                <a:latin typeface="Courier New" pitchFamily="49" charset="0"/>
                <a:cs typeface="Courier New" pitchFamily="49" charset="0"/>
              </a:rPr>
              <a:t>Stef</a:t>
            </a:r>
            <a:r>
              <a:rPr lang="nn-NO" sz="1800" dirty="0">
                <a:solidFill>
                  <a:schemeClr val="tx1"/>
                </a:solidFill>
                <a:latin typeface="Courier New" pitchFamily="49" charset="0"/>
                <a:cs typeface="Courier New" pitchFamily="49" charset="0"/>
              </a:rPr>
              <a:t>		  </a:t>
            </a:r>
            <a:r>
              <a:rPr lang="en-US" sz="1800" dirty="0">
                <a:solidFill>
                  <a:schemeClr val="tx1"/>
                </a:solidFill>
                <a:latin typeface="Consolas" pitchFamily="49" charset="0"/>
                <a:cs typeface="Consolas" pitchFamily="49" charset="0"/>
              </a:rPr>
              <a:t>		           	  	  		  		  		  </a:t>
            </a:r>
            <a:endParaRPr lang="en-US" sz="1800" i="1" dirty="0">
              <a:solidFill>
                <a:schemeClr val="tx1"/>
              </a:solidFill>
              <a:latin typeface="Consolas" pitchFamily="49" charset="0"/>
              <a:cs typeface="Consolas" pitchFamily="49" charset="0"/>
            </a:endParaRPr>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dirty="0"/>
              <a:t>array serves as many data structures: list, queue, stack, ...</a:t>
            </a:r>
          </a:p>
          <a:p>
            <a:r>
              <a:rPr lang="en-US" sz="2000" dirty="0"/>
              <a:t>methods: </a:t>
            </a:r>
            <a:r>
              <a:rPr lang="en-US" sz="1600" dirty="0" err="1">
                <a:latin typeface="Courier New" pitchFamily="49" charset="0"/>
                <a:cs typeface="Courier New" pitchFamily="49" charset="0"/>
              </a:rPr>
              <a:t>concat</a:t>
            </a:r>
            <a:r>
              <a:rPr lang="en-US" sz="1600" dirty="0">
                <a:latin typeface="Courier New" pitchFamily="49" charset="0"/>
                <a:cs typeface="Courier New" pitchFamily="49" charset="0"/>
              </a:rPr>
              <a:t>, join, pop, push, reverse, shift, slice, sort, splice, </a:t>
            </a:r>
            <a:r>
              <a:rPr lang="en-US" sz="1600" dirty="0" err="1">
                <a:latin typeface="Courier New" pitchFamily="49" charset="0"/>
                <a:cs typeface="Courier New" pitchFamily="49" charset="0"/>
              </a:rPr>
              <a:t>toString</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unshift</a:t>
            </a:r>
            <a:endParaRPr lang="en-US" sz="2000" dirty="0">
              <a:latin typeface="Courier New" pitchFamily="49" charset="0"/>
              <a:cs typeface="Courier New" pitchFamily="49" charset="0"/>
            </a:endParaRPr>
          </a:p>
          <a:p>
            <a:pPr lvl="1"/>
            <a:r>
              <a:rPr lang="en-US" sz="1800" dirty="0"/>
              <a:t>push and pop add/remove from back</a:t>
            </a:r>
          </a:p>
          <a:p>
            <a:pPr lvl="1"/>
            <a:r>
              <a:rPr lang="en-US" sz="1800" dirty="0"/>
              <a:t>unshift and shift add/remove from front</a:t>
            </a:r>
          </a:p>
          <a:p>
            <a:pPr lvl="1"/>
            <a:r>
              <a:rPr lang="en-US" sz="1800" dirty="0"/>
              <a:t>shift and pop return the element that is removed</a:t>
            </a:r>
          </a:p>
          <a:p>
            <a:pPr lvl="1"/>
            <a:r>
              <a:rPr kumimoji="0" lang="en-US" altLang="en-US" sz="1800" b="0" i="0" u="none" strike="noStrike" cap="none" normalizeH="0" baseline="0" dirty="0">
                <a:ln>
                  <a:noFill/>
                </a:ln>
                <a:solidFill>
                  <a:srgbClr val="C7254E"/>
                </a:solidFill>
                <a:effectLst/>
                <a:latin typeface="Menlo"/>
              </a:rPr>
              <a:t>slice</a:t>
            </a:r>
            <a:r>
              <a:rPr kumimoji="0" lang="en-US" altLang="en-US" sz="2000" b="0" i="0" u="none" strike="noStrike" cap="none" normalizeH="0" baseline="0" dirty="0">
                <a:ln>
                  <a:noFill/>
                </a:ln>
                <a:solidFill>
                  <a:srgbClr val="3D3D4E"/>
                </a:solidFill>
                <a:effectLst/>
                <a:latin typeface="Droid Serif"/>
              </a:rPr>
              <a:t> </a:t>
            </a:r>
            <a:r>
              <a:rPr kumimoji="0" lang="en-US" altLang="en-US" sz="1800" b="0" i="0" u="none" strike="noStrike" cap="none" normalizeH="0" baseline="0" dirty="0">
                <a:ln>
                  <a:noFill/>
                </a:ln>
                <a:solidFill>
                  <a:srgbClr val="3D3D4E"/>
                </a:solidFill>
                <a:effectLst/>
                <a:latin typeface="Droid Serif"/>
              </a:rPr>
              <a:t>returns a piece of the array but it doesn’t affect the original array. </a:t>
            </a:r>
            <a:r>
              <a:rPr kumimoji="0" lang="en-US" altLang="en-US" sz="2000" b="0" i="0" u="none" strike="noStrike" cap="none" normalizeH="0" baseline="0" dirty="0">
                <a:ln>
                  <a:noFill/>
                </a:ln>
                <a:solidFill>
                  <a:srgbClr val="C7254E"/>
                </a:solidFill>
                <a:effectLst/>
                <a:latin typeface="Menlo"/>
              </a:rPr>
              <a:t>splice</a:t>
            </a:r>
            <a:r>
              <a:rPr kumimoji="0" lang="en-US" altLang="en-US" sz="1800" b="0" i="0" u="none" strike="noStrike" cap="none" normalizeH="0" baseline="0" dirty="0">
                <a:ln>
                  <a:noFill/>
                </a:ln>
                <a:solidFill>
                  <a:srgbClr val="3D3D4E"/>
                </a:solidFill>
                <a:effectLst/>
                <a:latin typeface="Droid Serif"/>
              </a:rPr>
              <a:t> changes the original array by removing, replacing, or adding values and returns the affected values.</a:t>
            </a:r>
            <a:r>
              <a:rPr kumimoji="0" lang="en-US" altLang="en-US" sz="6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endParaRPr lang="en-US" sz="2400" dirty="0"/>
          </a:p>
          <a:p>
            <a:pPr lvl="1"/>
            <a:endParaRPr lang="en-US" sz="1050" dirty="0">
              <a:latin typeface="Courier New" pitchFamily="49" charset="0"/>
              <a:cs typeface="Courier New" pitchFamily="49" charset="0"/>
            </a:endParaRPr>
          </a:p>
        </p:txBody>
      </p:sp>
      <p:sp>
        <p:nvSpPr>
          <p:cNvPr id="3" name="Rectangle 1">
            <a:extLst>
              <a:ext uri="{FF2B5EF4-FFF2-40B4-BE49-F238E27FC236}">
                <a16:creationId xmlns:a16="http://schemas.microsoft.com/office/drawing/2014/main" id="{A4F559BC-98C9-EF67-2786-8AA7F0403D6E}"/>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63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programming?</a:t>
            </a:r>
          </a:p>
        </p:txBody>
      </p:sp>
      <p:sp>
        <p:nvSpPr>
          <p:cNvPr id="3" name="Content Placeholder 2"/>
          <p:cNvSpPr>
            <a:spLocks noGrp="1"/>
          </p:cNvSpPr>
          <p:nvPr>
            <p:ph sz="quarter" idx="1"/>
          </p:nvPr>
        </p:nvSpPr>
        <p:spPr/>
        <p:txBody>
          <a:bodyPr/>
          <a:lstStyle/>
          <a:p>
            <a:r>
              <a:rPr lang="en-US" dirty="0"/>
              <a:t>server-side programming (PHP) benefits:</a:t>
            </a:r>
          </a:p>
          <a:p>
            <a:pPr lvl="1"/>
            <a:r>
              <a:rPr lang="en-US" b="1" dirty="0"/>
              <a:t>security</a:t>
            </a:r>
            <a:r>
              <a:rPr lang="en-US" dirty="0"/>
              <a:t>: has access to server's private data; client can't see source code</a:t>
            </a:r>
          </a:p>
          <a:p>
            <a:pPr lvl="1"/>
            <a:r>
              <a:rPr lang="en-US" b="1" dirty="0"/>
              <a:t>compatibility</a:t>
            </a:r>
            <a:r>
              <a:rPr lang="en-US" dirty="0"/>
              <a:t>: not subject to browser compatibility issues</a:t>
            </a:r>
          </a:p>
          <a:p>
            <a:pPr lvl="1"/>
            <a:r>
              <a:rPr lang="en-US" b="1" dirty="0"/>
              <a:t>power</a:t>
            </a:r>
            <a:r>
              <a:rPr lang="en-US" dirty="0"/>
              <a:t>: can write files, open connections to servers, connect to databases, ...	</a:t>
            </a:r>
          </a:p>
        </p:txBody>
      </p:sp>
      <p:sp>
        <p:nvSpPr>
          <p:cNvPr id="4" name="Footer Placeholder 3"/>
          <p:cNvSpPr>
            <a:spLocks noGrp="1"/>
          </p:cNvSpPr>
          <p:nvPr>
            <p:ph type="ftr" sz="quarter" idx="11"/>
          </p:nvPr>
        </p:nvSpPr>
        <p:spPr/>
        <p:txBody>
          <a:bodyPr/>
          <a:lstStyle/>
          <a:p>
            <a:r>
              <a:rPr lang="en-US" dirty="0"/>
              <a:t>CS380</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4</a:t>
            </a:fld>
            <a:endParaRPr lang="en-US" dirty="0"/>
          </a:p>
        </p:txBody>
      </p:sp>
    </p:spTree>
    <p:extLst>
      <p:ext uri="{BB962C8B-B14F-4D97-AF65-F5344CB8AC3E}">
        <p14:creationId xmlns:p14="http://schemas.microsoft.com/office/powerpoint/2010/main" val="815130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String</a:t>
            </a:r>
            <a:r>
              <a:rPr lang="en-US" dirty="0"/>
              <a:t> type</a:t>
            </a:r>
            <a:endParaRPr lang="en-US" sz="4000" dirty="0">
              <a:latin typeface="Courier New" pitchFamily="49" charset="0"/>
              <a:cs typeface="Courier New" pitchFamily="49" charset="0"/>
            </a:endParaRPr>
          </a:p>
        </p:txBody>
      </p:sp>
      <p:sp>
        <p:nvSpPr>
          <p:cNvPr id="3" name="Content Placeholder 2"/>
          <p:cNvSpPr>
            <a:spLocks noGrp="1"/>
          </p:cNvSpPr>
          <p:nvPr>
            <p:ph sz="quarter" idx="1"/>
          </p:nvPr>
        </p:nvSpPr>
        <p:spPr>
          <a:xfrm>
            <a:off x="381000" y="4038600"/>
            <a:ext cx="8153400" cy="1219200"/>
          </a:xfrm>
        </p:spPr>
        <p:txBody>
          <a:bodyPr>
            <a:noAutofit/>
          </a:bodyPr>
          <a:lstStyle/>
          <a:p>
            <a:r>
              <a:rPr lang="en-US" sz="1600" dirty="0"/>
              <a:t>methods: </a:t>
            </a:r>
            <a:r>
              <a:rPr lang="en-US" sz="1600" dirty="0" err="1">
                <a:latin typeface="Courier New" pitchFamily="49" charset="0"/>
                <a:cs typeface="Courier New" pitchFamily="49" charset="0"/>
              </a:rPr>
              <a:t>charAt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charCodeAt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fromCharCode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indexOf</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lastIndexOf</a:t>
            </a:r>
            <a:r>
              <a:rPr lang="en-US" sz="1600" dirty="0">
                <a:latin typeface="Courier New" pitchFamily="49" charset="0"/>
                <a:cs typeface="Courier New" pitchFamily="49" charset="0"/>
              </a:rPr>
              <a:t>, replace, split, substring, </a:t>
            </a:r>
            <a:r>
              <a:rPr lang="en-US" sz="1600" dirty="0" err="1">
                <a:latin typeface="Courier New" pitchFamily="49" charset="0"/>
                <a:cs typeface="Courier New" pitchFamily="49" charset="0"/>
              </a:rPr>
              <a:t>toLowerCase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toUpperCase</a:t>
            </a:r>
            <a:endParaRPr lang="en-US" sz="1600" dirty="0">
              <a:latin typeface="Courier New" pitchFamily="49" charset="0"/>
              <a:cs typeface="Courier New" pitchFamily="49" charset="0"/>
            </a:endParaRPr>
          </a:p>
          <a:p>
            <a:pPr lvl="1"/>
            <a:r>
              <a:rPr lang="en-US" sz="1600" dirty="0" err="1"/>
              <a:t>charAt</a:t>
            </a:r>
            <a:r>
              <a:rPr lang="en-US" sz="1600" dirty="0"/>
              <a:t> returns a one-letter String (there is no char type)</a:t>
            </a:r>
          </a:p>
          <a:p>
            <a:r>
              <a:rPr lang="en-US" sz="1600" dirty="0"/>
              <a:t>length property (not a method as in Java)</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40</a:t>
            </a:fld>
            <a:endParaRPr lang="en-US"/>
          </a:p>
        </p:txBody>
      </p:sp>
      <p:sp>
        <p:nvSpPr>
          <p:cNvPr id="8" name="TextBox 7"/>
          <p:cNvSpPr txBox="1"/>
          <p:nvPr/>
        </p:nvSpPr>
        <p:spPr>
          <a:xfrm>
            <a:off x="381000" y="1295400"/>
            <a:ext cx="8153400" cy="2635145"/>
          </a:xfrm>
          <a:prstGeom prst="rect">
            <a:avLst/>
          </a:prstGeom>
          <a:solidFill>
            <a:srgbClr val="F4F6A8"/>
          </a:solidFill>
          <a:ln w="19050">
            <a:solidFill>
              <a:schemeClr val="tx1"/>
            </a:solidFill>
          </a:ln>
        </p:spPr>
        <p:txBody>
          <a:bodyPr wrap="square" rtlCol="0">
            <a:spAutoFit/>
          </a:bodyPr>
          <a:lstStyle/>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s = "Connie Client";</a:t>
            </a:r>
          </a:p>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fName</a:t>
            </a:r>
            <a:r>
              <a:rPr lang="en-US" dirty="0">
                <a:solidFill>
                  <a:schemeClr val="tx1"/>
                </a:solidFill>
                <a:latin typeface="Courier New" pitchFamily="49" charset="0"/>
                <a:cs typeface="Courier New" pitchFamily="49" charset="0"/>
              </a:rPr>
              <a:t> = </a:t>
            </a:r>
            <a:r>
              <a:rPr lang="en-US" dirty="0" err="1">
                <a:solidFill>
                  <a:schemeClr val="tx1"/>
                </a:solidFill>
                <a:latin typeface="Courier New" pitchFamily="49" charset="0"/>
                <a:cs typeface="Courier New" pitchFamily="49" charset="0"/>
              </a:rPr>
              <a:t>s.substring</a:t>
            </a:r>
            <a:r>
              <a:rPr lang="en-US" dirty="0">
                <a:solidFill>
                  <a:schemeClr val="tx1"/>
                </a:solidFill>
                <a:latin typeface="Courier New" pitchFamily="49" charset="0"/>
                <a:cs typeface="Courier New" pitchFamily="49" charset="0"/>
              </a:rPr>
              <a:t>(0, </a:t>
            </a:r>
            <a:r>
              <a:rPr lang="en-US" dirty="0" err="1">
                <a:solidFill>
                  <a:schemeClr val="tx1"/>
                </a:solidFill>
                <a:latin typeface="Courier New" pitchFamily="49" charset="0"/>
                <a:cs typeface="Courier New" pitchFamily="49" charset="0"/>
              </a:rPr>
              <a:t>s.indexOf</a:t>
            </a:r>
            <a:r>
              <a:rPr lang="en-US" dirty="0">
                <a:solidFill>
                  <a:schemeClr val="tx1"/>
                </a:solidFill>
                <a:latin typeface="Courier New" pitchFamily="49" charset="0"/>
                <a:cs typeface="Courier New" pitchFamily="49" charset="0"/>
              </a:rPr>
              <a:t>(" ")); // "Connie"</a:t>
            </a:r>
          </a:p>
          <a:p>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len</a:t>
            </a:r>
            <a:r>
              <a:rPr lang="en-US" dirty="0">
                <a:solidFill>
                  <a:schemeClr val="tx1"/>
                </a:solidFill>
                <a:latin typeface="Courier New" pitchFamily="49" charset="0"/>
                <a:cs typeface="Courier New" pitchFamily="49" charset="0"/>
              </a:rPr>
              <a:t> = </a:t>
            </a:r>
            <a:r>
              <a:rPr lang="en-US" dirty="0" err="1">
                <a:solidFill>
                  <a:schemeClr val="tx1"/>
                </a:solidFill>
                <a:latin typeface="Courier New" pitchFamily="49" charset="0"/>
                <a:cs typeface="Courier New" pitchFamily="49" charset="0"/>
              </a:rPr>
              <a:t>s.length</a:t>
            </a:r>
            <a:r>
              <a:rPr lang="en-US" dirty="0">
                <a:solidFill>
                  <a:schemeClr val="tx1"/>
                </a:solidFill>
                <a:latin typeface="Courier New" pitchFamily="49" charset="0"/>
                <a:cs typeface="Courier New" pitchFamily="49" charset="0"/>
              </a:rPr>
              <a:t>; // 13</a:t>
            </a:r>
          </a:p>
          <a:p>
            <a:r>
              <a:rPr lang="en-US" dirty="0">
                <a:solidFill>
                  <a:schemeClr val="tx1"/>
                </a:solidFill>
                <a:latin typeface="Courier New" pitchFamily="49" charset="0"/>
                <a:cs typeface="Courier New" pitchFamily="49" charset="0"/>
              </a:rPr>
              <a:t>var s2 = 'Melvin Merchant';</a:t>
            </a:r>
            <a:r>
              <a:rPr lang="en-US" dirty="0">
                <a:solidFill>
                  <a:schemeClr val="tx1"/>
                </a:solidFill>
                <a:latin typeface="Consolas" pitchFamily="49" charset="0"/>
                <a:cs typeface="Consolas" pitchFamily="49" charset="0"/>
              </a:rPr>
              <a:t>				         								 </a:t>
            </a:r>
            <a:endParaRPr lang="en-US" i="1" dirty="0">
              <a:solidFill>
                <a:schemeClr val="tx1"/>
              </a:solidFill>
              <a:latin typeface="Consolas" pitchFamily="49" charset="0"/>
              <a:cs typeface="Consolas" pitchFamily="49" charset="0"/>
            </a:endParaRPr>
          </a:p>
        </p:txBody>
      </p:sp>
      <p:sp>
        <p:nvSpPr>
          <p:cNvPr id="6" name="TextBox 5">
            <a:extLst>
              <a:ext uri="{FF2B5EF4-FFF2-40B4-BE49-F238E27FC236}">
                <a16:creationId xmlns:a16="http://schemas.microsoft.com/office/drawing/2014/main" id="{9E3C7ADB-E144-F6E3-F110-0BBBC2721D14}"/>
              </a:ext>
            </a:extLst>
          </p:cNvPr>
          <p:cNvSpPr txBox="1"/>
          <p:nvPr/>
        </p:nvSpPr>
        <p:spPr>
          <a:xfrm>
            <a:off x="3733800" y="5102168"/>
            <a:ext cx="4572000" cy="1778244"/>
          </a:xfrm>
          <a:prstGeom prst="rect">
            <a:avLst/>
          </a:prstGeom>
          <a:noFill/>
        </p:spPr>
        <p:txBody>
          <a:bodyPr wrap="square">
            <a:spAutoFit/>
          </a:bodyPr>
          <a:lstStyle/>
          <a:p>
            <a:r>
              <a:rPr lang="en-US" b="0" dirty="0">
                <a:solidFill>
                  <a:srgbClr val="0000FF"/>
                </a:solidFill>
                <a:effectLst/>
                <a:highlight>
                  <a:srgbClr val="FFFFFF"/>
                </a:highlight>
                <a:latin typeface="Consolas" panose="020B0609020204030204" pitchFamily="49" charset="0"/>
              </a:rPr>
              <a:t>let</a:t>
            </a:r>
            <a:r>
              <a:rPr lang="en-US" b="0" dirty="0">
                <a:solidFill>
                  <a:srgbClr val="000000"/>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text</a:t>
            </a:r>
            <a:r>
              <a:rPr lang="en-US" b="0" dirty="0">
                <a:solidFill>
                  <a:srgbClr val="000000"/>
                </a:solidFill>
                <a:effectLst/>
                <a:highlight>
                  <a:srgbClr val="FFFFFF"/>
                </a:highlight>
                <a:latin typeface="Consolas" panose="020B0609020204030204" pitchFamily="49" charset="0"/>
              </a:rPr>
              <a:t> = </a:t>
            </a:r>
            <a:r>
              <a:rPr lang="en-US" b="0" dirty="0">
                <a:solidFill>
                  <a:srgbClr val="A31515"/>
                </a:solidFill>
                <a:effectLst/>
                <a:highlight>
                  <a:srgbClr val="FFFFFF"/>
                </a:highlight>
                <a:latin typeface="Consolas" panose="020B0609020204030204" pitchFamily="49" charset="0"/>
              </a:rPr>
              <a:t>"Hello World!"</a:t>
            </a:r>
            <a:r>
              <a:rPr lang="en-US" b="0" dirty="0">
                <a:solidFill>
                  <a:srgbClr val="000000"/>
                </a:solidFill>
                <a:effectLst/>
                <a:highlight>
                  <a:srgbClr val="FFFFFF"/>
                </a:highlight>
                <a:latin typeface="Consolas" panose="020B0609020204030204" pitchFamily="49" charset="0"/>
              </a:rPr>
              <a:t>;</a:t>
            </a:r>
          </a:p>
          <a:p>
            <a:r>
              <a:rPr lang="en-US" b="0" dirty="0">
                <a:solidFill>
                  <a:srgbClr val="0000FF"/>
                </a:solidFill>
                <a:effectLst/>
                <a:highlight>
                  <a:srgbClr val="FFFFFF"/>
                </a:highlight>
                <a:latin typeface="Consolas" panose="020B0609020204030204" pitchFamily="49" charset="0"/>
              </a:rPr>
              <a:t>let</a:t>
            </a:r>
            <a:r>
              <a:rPr lang="en-US" b="0" dirty="0">
                <a:solidFill>
                  <a:srgbClr val="000000"/>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result</a:t>
            </a:r>
            <a:r>
              <a:rPr lang="en-US" b="0" dirty="0">
                <a:solidFill>
                  <a:srgbClr val="000000"/>
                </a:solidFill>
                <a:effectLst/>
                <a:highlight>
                  <a:srgbClr val="FFFFFF"/>
                </a:highlight>
                <a:latin typeface="Consolas" panose="020B0609020204030204" pitchFamily="49" charset="0"/>
              </a:rPr>
              <a:t> = </a:t>
            </a:r>
            <a:r>
              <a:rPr lang="en-US" b="0" dirty="0" err="1">
                <a:solidFill>
                  <a:srgbClr val="001080"/>
                </a:solidFill>
                <a:effectLst/>
                <a:highlight>
                  <a:srgbClr val="FFFFFF"/>
                </a:highlight>
                <a:latin typeface="Consolas" panose="020B0609020204030204" pitchFamily="49" charset="0"/>
              </a:rPr>
              <a:t>text</a:t>
            </a:r>
            <a:r>
              <a:rPr lang="en-US" b="0" dirty="0" err="1">
                <a:solidFill>
                  <a:srgbClr val="000000"/>
                </a:solidFill>
                <a:effectLst/>
                <a:highlight>
                  <a:srgbClr val="FFFFFF"/>
                </a:highlight>
                <a:latin typeface="Consolas" panose="020B0609020204030204" pitchFamily="49" charset="0"/>
              </a:rPr>
              <a:t>.</a:t>
            </a:r>
            <a:r>
              <a:rPr lang="en-US" b="0" dirty="0" err="1">
                <a:solidFill>
                  <a:srgbClr val="795E26"/>
                </a:solidFill>
                <a:effectLst/>
                <a:highlight>
                  <a:srgbClr val="FFFFFF"/>
                </a:highlight>
                <a:latin typeface="Consolas" panose="020B0609020204030204" pitchFamily="49" charset="0"/>
              </a:rPr>
              <a:t>toUpperCase</a:t>
            </a:r>
            <a:r>
              <a:rPr lang="en-US" b="0" dirty="0">
                <a:solidFill>
                  <a:srgbClr val="000000"/>
                </a:solidFill>
                <a:effectLst/>
                <a:highlight>
                  <a:srgbClr val="FFFFFF"/>
                </a:highlight>
                <a:latin typeface="Consolas" panose="020B0609020204030204" pitchFamily="49" charset="0"/>
              </a:rPr>
              <a:t>();</a:t>
            </a:r>
          </a:p>
          <a:p>
            <a:r>
              <a:rPr lang="en-US" b="0" dirty="0">
                <a:solidFill>
                  <a:srgbClr val="001080"/>
                </a:solidFill>
                <a:effectLst/>
                <a:highlight>
                  <a:srgbClr val="FFFFFF"/>
                </a:highlight>
                <a:latin typeface="Consolas" panose="020B0609020204030204" pitchFamily="49" charset="0"/>
              </a:rPr>
              <a:t>console</a:t>
            </a:r>
            <a:r>
              <a:rPr lang="en-US" b="0" dirty="0">
                <a:solidFill>
                  <a:srgbClr val="000000"/>
                </a:solidFill>
                <a:effectLst/>
                <a:highlight>
                  <a:srgbClr val="FFFFFF"/>
                </a:highlight>
                <a:latin typeface="Consolas" panose="020B0609020204030204" pitchFamily="49" charset="0"/>
              </a:rPr>
              <a:t>.</a:t>
            </a:r>
            <a:r>
              <a:rPr lang="en-US" b="0" dirty="0">
                <a:solidFill>
                  <a:srgbClr val="795E26"/>
                </a:solidFill>
                <a:effectLst/>
                <a:highlight>
                  <a:srgbClr val="FFFFFF"/>
                </a:highlight>
                <a:latin typeface="Consolas" panose="020B0609020204030204" pitchFamily="49" charset="0"/>
              </a:rPr>
              <a:t>log</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result</a:t>
            </a:r>
            <a:r>
              <a:rPr lang="en-US"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3772213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287E-3C13-5DB7-4488-3D35EA6C0B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2A5181-B988-FC73-9622-C74D90523D70}"/>
              </a:ext>
            </a:extLst>
          </p:cNvPr>
          <p:cNvSpPr>
            <a:spLocks noGrp="1"/>
          </p:cNvSpPr>
          <p:nvPr>
            <p:ph idx="1"/>
          </p:nvPr>
        </p:nvSpPr>
        <p:spPr/>
        <p:txBody>
          <a:bodyPr/>
          <a:lstStyle/>
          <a:p>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text = </a:t>
            </a:r>
            <a:r>
              <a:rPr lang="en-US" b="0" i="0" dirty="0">
                <a:solidFill>
                  <a:srgbClr val="A52A2A"/>
                </a:solidFill>
                <a:effectLst/>
                <a:highlight>
                  <a:srgbClr val="FFFFFF"/>
                </a:highlight>
                <a:latin typeface="Consolas" panose="020B0609020204030204" pitchFamily="49" charset="0"/>
              </a:rPr>
              <a:t>"Hello planet earth, you are a great planet."</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result=</a:t>
            </a:r>
            <a:r>
              <a:rPr lang="en-US" b="0" i="0" dirty="0" err="1">
                <a:solidFill>
                  <a:srgbClr val="000000"/>
                </a:solidFill>
                <a:effectLst/>
                <a:highlight>
                  <a:srgbClr val="FFFFFF"/>
                </a:highlight>
                <a:latin typeface="Consolas" panose="020B0609020204030204" pitchFamily="49" charset="0"/>
              </a:rPr>
              <a:t>text.lastIndexOf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"planet"</a:t>
            </a:r>
            <a:r>
              <a:rPr lang="en-US" b="0" i="0" dirty="0">
                <a:solidFill>
                  <a:srgbClr val="000000"/>
                </a:solidFill>
                <a:effectLst/>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text = </a:t>
            </a:r>
            <a:r>
              <a:rPr lang="en-US" b="0" i="0" dirty="0">
                <a:solidFill>
                  <a:srgbClr val="A52A2A"/>
                </a:solidFill>
                <a:effectLst/>
                <a:highlight>
                  <a:srgbClr val="FFFFFF"/>
                </a:highlight>
                <a:latin typeface="Consolas" panose="020B0609020204030204" pitchFamily="49" charset="0"/>
              </a:rPr>
              <a:t>"Visit Tesla!"</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result = </a:t>
            </a:r>
            <a:r>
              <a:rPr lang="en-US" b="0" i="0" dirty="0" err="1">
                <a:solidFill>
                  <a:srgbClr val="000000"/>
                </a:solidFill>
                <a:effectLst/>
                <a:highlight>
                  <a:srgbClr val="FFFFFF"/>
                </a:highlight>
                <a:latin typeface="Consolas" panose="020B0609020204030204" pitchFamily="49" charset="0"/>
              </a:rPr>
              <a:t>text.replace</a:t>
            </a:r>
            <a:r>
              <a:rPr lang="en-US" b="0" i="0">
                <a:solidFill>
                  <a:srgbClr val="000000"/>
                </a:solidFill>
                <a:effectLst/>
                <a:highlight>
                  <a:srgbClr val="FFFFFF"/>
                </a:highlight>
                <a:latin typeface="Consolas" panose="020B0609020204030204" pitchFamily="49" charset="0"/>
              </a:rPr>
              <a:t>(</a:t>
            </a:r>
            <a:r>
              <a:rPr lang="en-US" b="0" i="0">
                <a:solidFill>
                  <a:srgbClr val="A52A2A"/>
                </a:solidFill>
                <a:effectLst/>
                <a:highlight>
                  <a:srgbClr val="FFFFFF"/>
                </a:highlight>
                <a:latin typeface="Consolas" panose="020B0609020204030204" pitchFamily="49" charset="0"/>
              </a:rPr>
              <a:t>“Tesla"</a:t>
            </a:r>
            <a:r>
              <a:rPr lang="en-US" b="0" i="0">
                <a:solidFill>
                  <a:srgbClr val="000000"/>
                </a:solidFill>
                <a:effectLst/>
                <a:highlight>
                  <a:srgbClr val="FFFFFF"/>
                </a:highlight>
                <a:latin typeface="Consolas" panose="020B0609020204030204" pitchFamily="49" charset="0"/>
              </a:rPr>
              <a:t>, </a:t>
            </a:r>
            <a:r>
              <a:rPr lang="en-US" b="0" i="0">
                <a:solidFill>
                  <a:srgbClr val="A52A2A"/>
                </a:solidFill>
                <a:effectLst/>
                <a:highlight>
                  <a:srgbClr val="FFFFFF"/>
                </a:highlight>
                <a:latin typeface="Consolas" panose="020B0609020204030204" pitchFamily="49" charset="0"/>
              </a:rPr>
              <a:t>“Amrita"</a:t>
            </a:r>
            <a:r>
              <a:rPr lang="en-US" b="0" i="0">
                <a:solidFill>
                  <a:srgbClr val="000000"/>
                </a:solidFill>
                <a:effectLst/>
                <a:highlight>
                  <a:srgbClr val="FFFFFF"/>
                </a:highlight>
                <a:latin typeface="Consolas" panose="020B0609020204030204" pitchFamily="49" charset="0"/>
              </a:rPr>
              <a:t>);</a:t>
            </a:r>
            <a:endParaRPr lang="en-IN" dirty="0"/>
          </a:p>
        </p:txBody>
      </p:sp>
      <p:sp>
        <p:nvSpPr>
          <p:cNvPr id="4" name="Date Placeholder 3">
            <a:extLst>
              <a:ext uri="{FF2B5EF4-FFF2-40B4-BE49-F238E27FC236}">
                <a16:creationId xmlns:a16="http://schemas.microsoft.com/office/drawing/2014/main" id="{CF60902F-1E01-9A51-37F9-959D3F736209}"/>
              </a:ext>
            </a:extLst>
          </p:cNvPr>
          <p:cNvSpPr>
            <a:spLocks noGrp="1"/>
          </p:cNvSpPr>
          <p:nvPr>
            <p:ph type="dt" sz="half" idx="10"/>
          </p:nvPr>
        </p:nvSpPr>
        <p:spPr/>
        <p:txBody>
          <a:bodyPr/>
          <a:lstStyle/>
          <a:p>
            <a:fld id="{81EB2F83-D76D-44F6-95EA-E629A5FDC09D}" type="datetime1">
              <a:rPr lang="en-US" smtClean="0"/>
              <a:t>8/13/2025</a:t>
            </a:fld>
            <a:endParaRPr lang="en-US"/>
          </a:p>
        </p:txBody>
      </p:sp>
    </p:spTree>
    <p:extLst>
      <p:ext uri="{BB962C8B-B14F-4D97-AF65-F5344CB8AC3E}">
        <p14:creationId xmlns:p14="http://schemas.microsoft.com/office/powerpoint/2010/main" val="4033282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about </a:t>
            </a:r>
            <a:r>
              <a:rPr lang="en-US" sz="4000" dirty="0">
                <a:latin typeface="Courier New" pitchFamily="49" charset="0"/>
                <a:cs typeface="Courier New" pitchFamily="49" charset="0"/>
              </a:rPr>
              <a:t>String</a:t>
            </a:r>
          </a:p>
        </p:txBody>
      </p:sp>
      <p:sp>
        <p:nvSpPr>
          <p:cNvPr id="3" name="Content Placeholder 2"/>
          <p:cNvSpPr>
            <a:spLocks noGrp="1"/>
          </p:cNvSpPr>
          <p:nvPr>
            <p:ph sz="quarter" idx="1"/>
          </p:nvPr>
        </p:nvSpPr>
        <p:spPr>
          <a:xfrm>
            <a:off x="612648" y="4724400"/>
            <a:ext cx="8153400" cy="1219200"/>
          </a:xfrm>
        </p:spPr>
        <p:txBody>
          <a:bodyPr/>
          <a:lstStyle/>
          <a:p>
            <a:r>
              <a:rPr lang="en-US" dirty="0"/>
              <a:t>accessing the letters of a String:</a:t>
            </a:r>
            <a:endParaRPr lang="en-US" sz="18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42</a:t>
            </a:fld>
            <a:endParaRPr lang="en-US"/>
          </a:p>
        </p:txBody>
      </p:sp>
      <p:sp>
        <p:nvSpPr>
          <p:cNvPr id="8" name="TextBox 7"/>
          <p:cNvSpPr txBox="1"/>
          <p:nvPr/>
        </p:nvSpPr>
        <p:spPr>
          <a:xfrm>
            <a:off x="609600" y="3048000"/>
            <a:ext cx="8458200" cy="1510478"/>
          </a:xfrm>
          <a:prstGeom prst="rect">
            <a:avLst/>
          </a:prstGeom>
          <a:solidFill>
            <a:srgbClr val="F4F6A8"/>
          </a:solidFill>
          <a:ln w="19050">
            <a:solidFill>
              <a:schemeClr val="tx1"/>
            </a:solidFill>
          </a:ln>
        </p:spPr>
        <p:txBody>
          <a:bodyPr wrap="square" rtlCol="0">
            <a:spAutoFit/>
          </a:bodyPr>
          <a:lstStyle/>
          <a:p>
            <a:r>
              <a:rPr lang="en-US" sz="1600" dirty="0" err="1">
                <a:solidFill>
                  <a:schemeClr val="tx1"/>
                </a:solidFill>
                <a:latin typeface="Courier New" pitchFamily="49" charset="0"/>
                <a:cs typeface="Courier New" pitchFamily="49" charset="0"/>
              </a:rPr>
              <a:t>var</a:t>
            </a:r>
            <a:r>
              <a:rPr lang="en-US" sz="1600" dirty="0">
                <a:solidFill>
                  <a:schemeClr val="tx1"/>
                </a:solidFill>
                <a:latin typeface="Courier New" pitchFamily="49" charset="0"/>
                <a:cs typeface="Courier New" pitchFamily="49" charset="0"/>
              </a:rPr>
              <a:t> count = 10;</a:t>
            </a:r>
          </a:p>
          <a:p>
            <a:r>
              <a:rPr lang="en-US" sz="1600" dirty="0" err="1">
                <a:solidFill>
                  <a:schemeClr val="tx1"/>
                </a:solidFill>
                <a:latin typeface="Courier New" pitchFamily="49" charset="0"/>
                <a:cs typeface="Courier New" pitchFamily="49" charset="0"/>
              </a:rPr>
              <a:t>var</a:t>
            </a:r>
            <a:r>
              <a:rPr lang="en-US" sz="1600" dirty="0">
                <a:solidFill>
                  <a:schemeClr val="tx1"/>
                </a:solidFill>
                <a:latin typeface="Courier New" pitchFamily="49" charset="0"/>
                <a:cs typeface="Courier New" pitchFamily="49" charset="0"/>
              </a:rPr>
              <a:t> s1 = "" + count; // "10"</a:t>
            </a:r>
          </a:p>
          <a:p>
            <a:r>
              <a:rPr lang="en-US" sz="1600" dirty="0" err="1">
                <a:solidFill>
                  <a:schemeClr val="tx1"/>
                </a:solidFill>
                <a:latin typeface="Courier New" pitchFamily="49" charset="0"/>
                <a:cs typeface="Courier New" pitchFamily="49" charset="0"/>
              </a:rPr>
              <a:t>var</a:t>
            </a:r>
            <a:r>
              <a:rPr lang="en-US" sz="1600" dirty="0">
                <a:solidFill>
                  <a:schemeClr val="tx1"/>
                </a:solidFill>
                <a:latin typeface="Courier New" pitchFamily="49" charset="0"/>
                <a:cs typeface="Courier New" pitchFamily="49" charset="0"/>
              </a:rPr>
              <a:t> s2 = count + " bananas, ah </a:t>
            </a:r>
            <a:r>
              <a:rPr lang="en-US" sz="1600" dirty="0" err="1">
                <a:solidFill>
                  <a:schemeClr val="tx1"/>
                </a:solidFill>
                <a:latin typeface="Courier New" pitchFamily="49" charset="0"/>
                <a:cs typeface="Courier New" pitchFamily="49" charset="0"/>
              </a:rPr>
              <a:t>ah</a:t>
            </a: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ah</a:t>
            </a:r>
            <a:r>
              <a:rPr lang="en-US" sz="1600" dirty="0">
                <a:solidFill>
                  <a:schemeClr val="tx1"/>
                </a:solidFill>
                <a:latin typeface="Courier New" pitchFamily="49" charset="0"/>
                <a:cs typeface="Courier New" pitchFamily="49" charset="0"/>
              </a:rPr>
              <a:t>!"; // "10 bananas, ah </a:t>
            </a:r>
            <a:r>
              <a:rPr lang="en-US" sz="1600" dirty="0" err="1">
                <a:solidFill>
                  <a:schemeClr val="tx1"/>
                </a:solidFill>
                <a:latin typeface="Courier New" pitchFamily="49" charset="0"/>
                <a:cs typeface="Courier New" pitchFamily="49" charset="0"/>
              </a:rPr>
              <a:t>ah</a:t>
            </a: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ah</a:t>
            </a:r>
            <a:r>
              <a:rPr lang="en-US" sz="1600" dirty="0">
                <a:solidFill>
                  <a:schemeClr val="tx1"/>
                </a:solidFill>
                <a:latin typeface="Courier New" pitchFamily="49" charset="0"/>
                <a:cs typeface="Courier New" pitchFamily="49" charset="0"/>
              </a:rPr>
              <a:t>!"</a:t>
            </a:r>
          </a:p>
          <a:p>
            <a:r>
              <a:rPr lang="en-US" sz="1600" dirty="0" err="1">
                <a:solidFill>
                  <a:schemeClr val="tx1"/>
                </a:solidFill>
                <a:latin typeface="Courier New" pitchFamily="49" charset="0"/>
                <a:cs typeface="Courier New" pitchFamily="49" charset="0"/>
              </a:rPr>
              <a:t>var</a:t>
            </a:r>
            <a:r>
              <a:rPr lang="en-US" sz="1600" dirty="0">
                <a:solidFill>
                  <a:schemeClr val="tx1"/>
                </a:solidFill>
                <a:latin typeface="Courier New" pitchFamily="49" charset="0"/>
                <a:cs typeface="Courier New" pitchFamily="49" charset="0"/>
              </a:rPr>
              <a:t> n1 = </a:t>
            </a:r>
            <a:r>
              <a:rPr lang="en-US" sz="1600" dirty="0" err="1">
                <a:solidFill>
                  <a:schemeClr val="tx1"/>
                </a:solidFill>
                <a:latin typeface="Courier New" pitchFamily="49" charset="0"/>
                <a:cs typeface="Courier New" pitchFamily="49" charset="0"/>
              </a:rPr>
              <a:t>parseInt</a:t>
            </a:r>
            <a:r>
              <a:rPr lang="en-US" sz="1600" dirty="0">
                <a:solidFill>
                  <a:schemeClr val="tx1"/>
                </a:solidFill>
                <a:latin typeface="Courier New" pitchFamily="49" charset="0"/>
                <a:cs typeface="Courier New" pitchFamily="49" charset="0"/>
              </a:rPr>
              <a:t>("42 is the answer"); // 42</a:t>
            </a:r>
          </a:p>
          <a:p>
            <a:r>
              <a:rPr lang="en-US" sz="1600" dirty="0">
                <a:solidFill>
                  <a:schemeClr val="tx1"/>
                </a:solidFill>
                <a:latin typeface="Courier New" pitchFamily="49" charset="0"/>
                <a:cs typeface="Courier New" pitchFamily="49" charset="0"/>
              </a:rPr>
              <a:t>var n2 = </a:t>
            </a:r>
            <a:r>
              <a:rPr lang="en-US" sz="1600" dirty="0" err="1">
                <a:solidFill>
                  <a:schemeClr val="tx1"/>
                </a:solidFill>
                <a:latin typeface="Courier New" pitchFamily="49" charset="0"/>
                <a:cs typeface="Courier New" pitchFamily="49" charset="0"/>
              </a:rPr>
              <a:t>parseFloat</a:t>
            </a:r>
            <a:r>
              <a:rPr lang="en-US" sz="1600" dirty="0">
                <a:solidFill>
                  <a:schemeClr val="tx1"/>
                </a:solidFill>
                <a:latin typeface="Courier New" pitchFamily="49" charset="0"/>
                <a:cs typeface="Courier New" pitchFamily="49" charset="0"/>
              </a:rPr>
              <a:t>("booyah"); // </a:t>
            </a:r>
            <a:r>
              <a:rPr lang="en-US" sz="1600" dirty="0" err="1">
                <a:solidFill>
                  <a:schemeClr val="tx1"/>
                </a:solidFill>
                <a:latin typeface="Courier New" pitchFamily="49" charset="0"/>
                <a:cs typeface="Courier New" pitchFamily="49" charset="0"/>
              </a:rPr>
              <a:t>NaN</a:t>
            </a:r>
            <a:r>
              <a:rPr lang="en-US" sz="1600" dirty="0">
                <a:solidFill>
                  <a:schemeClr val="tx1"/>
                </a:solidFill>
                <a:latin typeface="Consolas" pitchFamily="49" charset="0"/>
                <a:cs typeface="Consolas" pitchFamily="49" charset="0"/>
              </a:rPr>
              <a:t>		        </a:t>
            </a:r>
            <a:endParaRPr lang="en-US" sz="1600" i="1" dirty="0">
              <a:solidFill>
                <a:schemeClr val="tx1"/>
              </a:solidFill>
              <a:latin typeface="Consolas" pitchFamily="49" charset="0"/>
              <a:cs typeface="Consolas" pitchFamily="49" charset="0"/>
            </a:endParaRPr>
          </a:p>
        </p:txBody>
      </p:sp>
      <p:sp>
        <p:nvSpPr>
          <p:cNvPr id="6" name="Content Placeholder 2"/>
          <p:cNvSpPr txBox="1">
            <a:spLocks/>
          </p:cNvSpPr>
          <p:nvPr/>
        </p:nvSpPr>
        <p:spPr bwMode="auto">
          <a:xfrm>
            <a:off x="765048" y="1447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escape sequences behave as in Java: \' \" \&amp; \n \t \\</a:t>
            </a:r>
          </a:p>
          <a:p>
            <a:r>
              <a:rPr lang="en-US" dirty="0"/>
              <a:t>converting between numbers and Strings:</a:t>
            </a:r>
            <a:endParaRPr lang="en-US" sz="1800" dirty="0">
              <a:latin typeface="Courier New" pitchFamily="49" charset="0"/>
              <a:cs typeface="Courier New" pitchFamily="49" charset="0"/>
            </a:endParaRPr>
          </a:p>
        </p:txBody>
      </p:sp>
      <p:sp>
        <p:nvSpPr>
          <p:cNvPr id="7" name="TextBox 6"/>
          <p:cNvSpPr txBox="1"/>
          <p:nvPr/>
        </p:nvSpPr>
        <p:spPr>
          <a:xfrm>
            <a:off x="609600" y="5256074"/>
            <a:ext cx="8153400" cy="1045223"/>
          </a:xfrm>
          <a:prstGeom prst="rect">
            <a:avLst/>
          </a:prstGeom>
          <a:solidFill>
            <a:srgbClr val="F4F6A8"/>
          </a:solidFill>
          <a:ln w="19050">
            <a:solidFill>
              <a:schemeClr val="tx1"/>
            </a:solidFill>
          </a:ln>
        </p:spPr>
        <p:txBody>
          <a:bodyPr wrap="square" rtlCol="0">
            <a:spAutoFit/>
          </a:bodyPr>
          <a:lstStyle/>
          <a:p>
            <a:r>
              <a:rPr lang="en-US" sz="1800" dirty="0" err="1">
                <a:solidFill>
                  <a:schemeClr val="tx1"/>
                </a:solidFill>
                <a:latin typeface="Courier New" pitchFamily="49" charset="0"/>
                <a:cs typeface="Courier New" pitchFamily="49" charset="0"/>
              </a:rPr>
              <a:t>var</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firstLetter</a:t>
            </a:r>
            <a:r>
              <a:rPr lang="en-US" sz="1800" dirty="0">
                <a:solidFill>
                  <a:schemeClr val="tx1"/>
                </a:solidFill>
                <a:latin typeface="Courier New" pitchFamily="49" charset="0"/>
                <a:cs typeface="Courier New" pitchFamily="49" charset="0"/>
              </a:rPr>
              <a:t> = s[0]; // fails in IE</a:t>
            </a:r>
          </a:p>
          <a:p>
            <a:r>
              <a:rPr lang="en-US" sz="1800" dirty="0" err="1">
                <a:solidFill>
                  <a:schemeClr val="tx1"/>
                </a:solidFill>
                <a:latin typeface="Courier New" pitchFamily="49" charset="0"/>
                <a:cs typeface="Courier New" pitchFamily="49" charset="0"/>
              </a:rPr>
              <a:t>var</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firstLetter</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s.charAt</a:t>
            </a:r>
            <a:r>
              <a:rPr lang="en-US" sz="1800" dirty="0">
                <a:solidFill>
                  <a:schemeClr val="tx1"/>
                </a:solidFill>
                <a:latin typeface="Courier New" pitchFamily="49" charset="0"/>
                <a:cs typeface="Courier New" pitchFamily="49" charset="0"/>
              </a:rPr>
              <a:t>(0); // does work in IE</a:t>
            </a:r>
          </a:p>
          <a:p>
            <a:r>
              <a:rPr lang="en-US" sz="1800" dirty="0">
                <a:solidFill>
                  <a:schemeClr val="tx1"/>
                </a:solidFill>
                <a:latin typeface="Courier New" pitchFamily="49" charset="0"/>
                <a:cs typeface="Courier New" pitchFamily="49" charset="0"/>
              </a:rPr>
              <a:t>var </a:t>
            </a:r>
            <a:r>
              <a:rPr lang="en-US" sz="1800" dirty="0" err="1">
                <a:solidFill>
                  <a:schemeClr val="tx1"/>
                </a:solidFill>
                <a:latin typeface="Courier New" pitchFamily="49" charset="0"/>
                <a:cs typeface="Courier New" pitchFamily="49" charset="0"/>
              </a:rPr>
              <a:t>lastLetter</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s.charAt</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s.length</a:t>
            </a:r>
            <a:r>
              <a:rPr lang="en-US" sz="1800" dirty="0">
                <a:solidFill>
                  <a:schemeClr val="tx1"/>
                </a:solidFill>
                <a:latin typeface="Courier New" pitchFamily="49" charset="0"/>
                <a:cs typeface="Courier New" pitchFamily="49" charset="0"/>
              </a:rPr>
              <a:t> - 1);</a:t>
            </a:r>
            <a:r>
              <a:rPr lang="en-US" sz="1800" dirty="0">
                <a:solidFill>
                  <a:schemeClr val="tx1"/>
                </a:solidFill>
                <a:latin typeface="Consolas" pitchFamily="49" charset="0"/>
                <a:cs typeface="Consolas" pitchFamily="49" charset="0"/>
              </a:rPr>
              <a:t>		        </a:t>
            </a:r>
            <a:endParaRPr lang="en-US" sz="1800" i="1" dirty="0">
              <a:solidFill>
                <a:schemeClr val="tx1"/>
              </a:solidFill>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4154328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strings: split and join</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43</a:t>
            </a:fld>
            <a:endParaRPr lang="en-US"/>
          </a:p>
        </p:txBody>
      </p:sp>
      <p:sp>
        <p:nvSpPr>
          <p:cNvPr id="8" name="TextBox 7"/>
          <p:cNvSpPr txBox="1"/>
          <p:nvPr/>
        </p:nvSpPr>
        <p:spPr>
          <a:xfrm>
            <a:off x="609600" y="1524000"/>
            <a:ext cx="8153400" cy="1677960"/>
          </a:xfrm>
          <a:prstGeom prst="rect">
            <a:avLst/>
          </a:prstGeom>
          <a:solidFill>
            <a:srgbClr val="F4F6A8"/>
          </a:solidFill>
          <a:ln w="19050">
            <a:solidFill>
              <a:schemeClr val="tx1"/>
            </a:solidFill>
          </a:ln>
        </p:spPr>
        <p:txBody>
          <a:bodyPr wrap="square" rtlCol="0">
            <a:spAutoFit/>
          </a:bodyPr>
          <a:lstStyle/>
          <a:p>
            <a:r>
              <a:rPr lang="en-US" sz="1800" dirty="0" err="1">
                <a:solidFill>
                  <a:schemeClr val="tx1"/>
                </a:solidFill>
                <a:latin typeface="Courier New" pitchFamily="49" charset="0"/>
                <a:cs typeface="Courier New" pitchFamily="49" charset="0"/>
              </a:rPr>
              <a:t>var</a:t>
            </a:r>
            <a:r>
              <a:rPr lang="en-US" sz="1800" dirty="0">
                <a:solidFill>
                  <a:schemeClr val="tx1"/>
                </a:solidFill>
                <a:latin typeface="Courier New" pitchFamily="49" charset="0"/>
                <a:cs typeface="Courier New" pitchFamily="49" charset="0"/>
              </a:rPr>
              <a:t> s = "the quick brown fox";</a:t>
            </a:r>
          </a:p>
          <a:p>
            <a:r>
              <a:rPr lang="en-US" sz="1800" dirty="0" err="1">
                <a:solidFill>
                  <a:schemeClr val="tx1"/>
                </a:solidFill>
                <a:latin typeface="Courier New" pitchFamily="49" charset="0"/>
                <a:cs typeface="Courier New" pitchFamily="49" charset="0"/>
              </a:rPr>
              <a:t>var</a:t>
            </a:r>
            <a:r>
              <a:rPr lang="en-US" sz="1800" dirty="0">
                <a:solidFill>
                  <a:schemeClr val="tx1"/>
                </a:solidFill>
                <a:latin typeface="Courier New" pitchFamily="49" charset="0"/>
                <a:cs typeface="Courier New" pitchFamily="49" charset="0"/>
              </a:rPr>
              <a:t> a = </a:t>
            </a:r>
            <a:r>
              <a:rPr lang="en-US" sz="1800" dirty="0" err="1">
                <a:solidFill>
                  <a:schemeClr val="tx1"/>
                </a:solidFill>
                <a:latin typeface="Courier New" pitchFamily="49" charset="0"/>
                <a:cs typeface="Courier New" pitchFamily="49" charset="0"/>
              </a:rPr>
              <a:t>s.split</a:t>
            </a:r>
            <a:r>
              <a:rPr lang="en-US" sz="1800" dirty="0">
                <a:solidFill>
                  <a:schemeClr val="tx1"/>
                </a:solidFill>
                <a:latin typeface="Courier New" pitchFamily="49" charset="0"/>
                <a:cs typeface="Courier New" pitchFamily="49" charset="0"/>
              </a:rPr>
              <a:t>(" "); // ["the", "quick", "brown", "fox"]</a:t>
            </a:r>
          </a:p>
          <a:p>
            <a:r>
              <a:rPr lang="en-US" sz="1800" dirty="0" err="1">
                <a:solidFill>
                  <a:schemeClr val="tx1"/>
                </a:solidFill>
                <a:latin typeface="Courier New" pitchFamily="49" charset="0"/>
                <a:cs typeface="Courier New" pitchFamily="49" charset="0"/>
              </a:rPr>
              <a:t>a.reverse</a:t>
            </a:r>
            <a:r>
              <a:rPr lang="en-US" sz="1800" dirty="0">
                <a:solidFill>
                  <a:schemeClr val="tx1"/>
                </a:solidFill>
                <a:latin typeface="Courier New" pitchFamily="49" charset="0"/>
                <a:cs typeface="Courier New" pitchFamily="49" charset="0"/>
              </a:rPr>
              <a:t>(); // ["fox", "brown", "quick", "the"]</a:t>
            </a:r>
          </a:p>
          <a:p>
            <a:r>
              <a:rPr lang="en-US" sz="1800" dirty="0">
                <a:solidFill>
                  <a:schemeClr val="tx1"/>
                </a:solidFill>
                <a:latin typeface="Courier New" pitchFamily="49" charset="0"/>
                <a:cs typeface="Courier New" pitchFamily="49" charset="0"/>
              </a:rPr>
              <a:t>s = </a:t>
            </a:r>
            <a:r>
              <a:rPr lang="en-US" sz="1800" dirty="0" err="1">
                <a:solidFill>
                  <a:schemeClr val="tx1"/>
                </a:solidFill>
                <a:latin typeface="Courier New" pitchFamily="49" charset="0"/>
                <a:cs typeface="Courier New" pitchFamily="49" charset="0"/>
              </a:rPr>
              <a:t>a.join</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fox!brown!quick!the</a:t>
            </a:r>
            <a:r>
              <a:rPr lang="en-US" sz="1800" dirty="0">
                <a:solidFill>
                  <a:schemeClr val="tx1"/>
                </a:solidFill>
                <a:latin typeface="Courier New" pitchFamily="49" charset="0"/>
                <a:cs typeface="Courier New" pitchFamily="49" charset="0"/>
              </a:rPr>
              <a:t>"</a:t>
            </a:r>
            <a:r>
              <a:rPr lang="nn-NO" sz="1800" dirty="0">
                <a:solidFill>
                  <a:schemeClr val="tx1"/>
                </a:solidFill>
                <a:latin typeface="Courier New" pitchFamily="49" charset="0"/>
                <a:cs typeface="Courier New" pitchFamily="49" charset="0"/>
              </a:rPr>
              <a:t>		  </a:t>
            </a:r>
            <a:r>
              <a:rPr lang="en-US" sz="1800" dirty="0">
                <a:solidFill>
                  <a:schemeClr val="tx1"/>
                </a:solidFill>
                <a:latin typeface="Consolas" pitchFamily="49" charset="0"/>
                <a:cs typeface="Consolas" pitchFamily="49" charset="0"/>
              </a:rPr>
              <a:t>		           	  	  		  	  </a:t>
            </a:r>
            <a:endParaRPr lang="en-US" sz="1800" i="1" dirty="0">
              <a:solidFill>
                <a:schemeClr val="tx1"/>
              </a:solidFill>
              <a:latin typeface="Consolas" pitchFamily="49" charset="0"/>
              <a:cs typeface="Consolas" pitchFamily="49" charset="0"/>
            </a:endParaRPr>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split breaks apart a string into an array using a delimiter</a:t>
            </a:r>
          </a:p>
          <a:p>
            <a:pPr lvl="1"/>
            <a:r>
              <a:rPr lang="en-US" dirty="0"/>
              <a:t>can also be used with regular expressions</a:t>
            </a:r>
          </a:p>
          <a:p>
            <a:r>
              <a:rPr lang="en-US" dirty="0"/>
              <a:t>join merges an array into a single string, placing a delimiter between them</a:t>
            </a: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1450246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F654-A551-655F-FF16-882F096A1F73}"/>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5D811F0C-9211-EE55-2046-9962E32E67D6}"/>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cars = [</a:t>
            </a:r>
            <a:r>
              <a:rPr lang="en-US" b="0" i="0" dirty="0">
                <a:solidFill>
                  <a:srgbClr val="A52A2A"/>
                </a:solidFill>
                <a:effectLst/>
                <a:latin typeface="Consolas" panose="020B0609020204030204" pitchFamily="49" charset="0"/>
              </a:rPr>
              <a:t>“Audi"</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“Benz"</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“Jaguar"</a:t>
            </a:r>
            <a:r>
              <a:rPr lang="en-US" b="0" i="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Console.log(cars[0])</a:t>
            </a:r>
          </a:p>
          <a:p>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In JavaScript, </a:t>
            </a:r>
            <a:r>
              <a:rPr lang="en-US" b="1" i="0" dirty="0">
                <a:solidFill>
                  <a:srgbClr val="000000"/>
                </a:solidFill>
                <a:effectLst/>
                <a:latin typeface="Verdana" panose="020B0604030504040204" pitchFamily="34" charset="0"/>
              </a:rPr>
              <a:t>arrays</a:t>
            </a:r>
            <a:r>
              <a:rPr lang="en-US" b="0" i="0" dirty="0">
                <a:solidFill>
                  <a:srgbClr val="000000"/>
                </a:solidFill>
                <a:effectLst/>
                <a:latin typeface="Verdana" panose="020B0604030504040204" pitchFamily="34" charset="0"/>
              </a:rPr>
              <a:t> use </a:t>
            </a:r>
            <a:r>
              <a:rPr lang="en-US" b="1" i="0" dirty="0">
                <a:solidFill>
                  <a:srgbClr val="000000"/>
                </a:solidFill>
                <a:effectLst/>
                <a:latin typeface="Verdana" panose="020B0604030504040204" pitchFamily="34" charset="0"/>
              </a:rPr>
              <a:t>numbered indexes</a:t>
            </a:r>
            <a:r>
              <a:rPr lang="en-US" b="0" i="0" dirty="0">
                <a:solidFill>
                  <a:srgbClr val="000000"/>
                </a:solidFill>
                <a:effectLst/>
                <a:latin typeface="Verdana" panose="020B0604030504040204" pitchFamily="34" charset="0"/>
              </a:rPr>
              <a:t>.  </a:t>
            </a:r>
          </a:p>
          <a:p>
            <a:endParaRPr lang="en-US" b="0" i="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2ED2981-4F20-06C3-14E6-0AF61848BAB8}"/>
              </a:ext>
            </a:extLst>
          </p:cNvPr>
          <p:cNvSpPr>
            <a:spLocks noGrp="1"/>
          </p:cNvSpPr>
          <p:nvPr>
            <p:ph type="dt" sz="half" idx="10"/>
          </p:nvPr>
        </p:nvSpPr>
        <p:spPr/>
        <p:txBody>
          <a:bodyPr/>
          <a:lstStyle/>
          <a:p>
            <a:fld id="{DCC91E69-ABCA-42BA-A359-511D07996A50}" type="datetime1">
              <a:rPr lang="en-US" smtClean="0"/>
              <a:t>8/13/2025</a:t>
            </a:fld>
            <a:endParaRPr lang="en-US"/>
          </a:p>
        </p:txBody>
      </p:sp>
    </p:spTree>
    <p:extLst>
      <p:ext uri="{BB962C8B-B14F-4D97-AF65-F5344CB8AC3E}">
        <p14:creationId xmlns:p14="http://schemas.microsoft.com/office/powerpoint/2010/main" val="1036228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09DF1-4B81-EE6B-8E33-600FD45E8B82}"/>
              </a:ext>
            </a:extLst>
          </p:cNvPr>
          <p:cNvSpPr>
            <a:spLocks noGrp="1"/>
          </p:cNvSpPr>
          <p:nvPr>
            <p:ph idx="1"/>
          </p:nvPr>
        </p:nvSpPr>
        <p:spPr>
          <a:xfrm>
            <a:off x="0" y="136526"/>
            <a:ext cx="9144000" cy="6584950"/>
          </a:xfrm>
        </p:spPr>
        <p:txBody>
          <a:bodyPr>
            <a:normAutofit/>
          </a:bodyPr>
          <a:lstStyle/>
          <a:p>
            <a:pPr marL="0" indent="0">
              <a:buNone/>
            </a:pPr>
            <a:r>
              <a:rPr lang="en-US" b="0" i="0" dirty="0">
                <a:effectLst/>
                <a:highlight>
                  <a:srgbClr val="FFFFFF"/>
                </a:highlight>
                <a:latin typeface="Times New Roman" panose="02020603050405020304" pitchFamily="18" charset="0"/>
                <a:cs typeface="Times New Roman" panose="02020603050405020304" pitchFamily="18" charset="0"/>
              </a:rPr>
              <a:t>1.Write a JavaScript program that accepts a number as input and inserts dashes (-) between each even and odd number combination.</a:t>
            </a:r>
          </a:p>
          <a:p>
            <a:pPr marL="0" indent="0">
              <a:buNone/>
            </a:pPr>
            <a:r>
              <a:rPr lang="en-US" b="0" i="0" dirty="0">
                <a:effectLst/>
                <a:highlight>
                  <a:srgbClr val="FFFFFF"/>
                </a:highlight>
                <a:latin typeface="Times New Roman" panose="02020603050405020304" pitchFamily="18" charset="0"/>
                <a:cs typeface="Times New Roman" panose="02020603050405020304" pitchFamily="18" charset="0"/>
              </a:rPr>
              <a:t> For example, if you accept 025478 the output should be 02-54-78.</a:t>
            </a:r>
          </a:p>
          <a:p>
            <a:pPr marL="0" indent="0">
              <a:buNone/>
            </a:pPr>
            <a:endParaRPr lang="en-US" b="0" i="0" dirty="0">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b="0" i="0" dirty="0">
                <a:effectLst/>
                <a:highlight>
                  <a:srgbClr val="FFFFFF"/>
                </a:highlight>
                <a:latin typeface="Times New Roman" panose="02020603050405020304" pitchFamily="18" charset="0"/>
                <a:cs typeface="Times New Roman" panose="02020603050405020304" pitchFamily="18" charset="0"/>
              </a:rPr>
              <a:t>2.Write a JavaScript program to find a pair of elements (indices of the two numbers) in a given array whose difference equals a specific target number.</a:t>
            </a:r>
          </a:p>
          <a:p>
            <a:pPr marL="0" indent="0" algn="l">
              <a:buNone/>
            </a:pPr>
            <a:r>
              <a:rPr lang="en-US" b="0" i="0" dirty="0">
                <a:effectLst/>
                <a:highlight>
                  <a:srgbClr val="FFFFFF"/>
                </a:highlight>
                <a:latin typeface="Times New Roman" panose="02020603050405020304" pitchFamily="18" charset="0"/>
                <a:cs typeface="Times New Roman" panose="02020603050405020304" pitchFamily="18" charset="0"/>
              </a:rPr>
              <a:t>  Input: numbers= [10,20,10,40,50,60,70], target=50</a:t>
            </a:r>
            <a:br>
              <a:rPr lang="en-US" b="0" i="0" dirty="0">
                <a:effectLst/>
                <a:highlight>
                  <a:srgbClr val="FFFFFF"/>
                </a:highlight>
                <a:latin typeface="Times New Roman" panose="02020603050405020304" pitchFamily="18" charset="0"/>
                <a:cs typeface="Times New Roman" panose="02020603050405020304" pitchFamily="18" charset="0"/>
              </a:rPr>
            </a:br>
            <a:r>
              <a:rPr lang="en-US" b="0" i="0" dirty="0">
                <a:effectLst/>
                <a:highlight>
                  <a:srgbClr val="FFFFFF"/>
                </a:highlight>
                <a:latin typeface="Times New Roman" panose="02020603050405020304" pitchFamily="18" charset="0"/>
                <a:cs typeface="Times New Roman" panose="02020603050405020304" pitchFamily="18" charset="0"/>
              </a:rPr>
              <a:t>Output: [5, 0]  [5, 2] [6,1]</a:t>
            </a:r>
          </a:p>
          <a:p>
            <a:endParaRPr lang="en-US" dirty="0"/>
          </a:p>
        </p:txBody>
      </p:sp>
      <p:sp>
        <p:nvSpPr>
          <p:cNvPr id="4" name="Date Placeholder 3">
            <a:extLst>
              <a:ext uri="{FF2B5EF4-FFF2-40B4-BE49-F238E27FC236}">
                <a16:creationId xmlns:a16="http://schemas.microsoft.com/office/drawing/2014/main" id="{EB81D8A4-0BF5-EBDA-C681-54E4D8B60ADB}"/>
              </a:ext>
            </a:extLst>
          </p:cNvPr>
          <p:cNvSpPr>
            <a:spLocks noGrp="1"/>
          </p:cNvSpPr>
          <p:nvPr>
            <p:ph type="dt" sz="half" idx="10"/>
          </p:nvPr>
        </p:nvSpPr>
        <p:spPr/>
        <p:txBody>
          <a:bodyPr/>
          <a:lstStyle/>
          <a:p>
            <a:fld id="{996132A4-8587-4CCF-8C4B-A45E1C87C580}" type="datetime1">
              <a:rPr lang="en-US" smtClean="0"/>
              <a:t>8/13/2025</a:t>
            </a:fld>
            <a:endParaRPr lang="en-US"/>
          </a:p>
        </p:txBody>
      </p:sp>
    </p:spTree>
    <p:extLst>
      <p:ext uri="{BB962C8B-B14F-4D97-AF65-F5344CB8AC3E}">
        <p14:creationId xmlns:p14="http://schemas.microsoft.com/office/powerpoint/2010/main" val="3097531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AB-4656-1C41-5A90-5D61270C75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3708E1-13A2-966C-D003-FE5DD8B1E1FC}"/>
              </a:ext>
            </a:extLst>
          </p:cNvPr>
          <p:cNvSpPr>
            <a:spLocks noGrp="1"/>
          </p:cNvSpPr>
          <p:nvPr>
            <p:ph idx="1"/>
          </p:nvPr>
        </p:nvSpPr>
        <p:spPr/>
        <p:txBody>
          <a:bodyPr/>
          <a:lstStyle/>
          <a:p>
            <a:r>
              <a:rPr lang="en-IN" dirty="0" err="1"/>
              <a:t>npm</a:t>
            </a:r>
            <a:r>
              <a:rPr lang="en-IN" dirty="0"/>
              <a:t> install prompt-sync</a:t>
            </a:r>
          </a:p>
          <a:p>
            <a:endParaRPr lang="en-IN" dirty="0"/>
          </a:p>
          <a:p>
            <a:endParaRPr lang="en-IN" dirty="0"/>
          </a:p>
          <a:p>
            <a:r>
              <a:rPr lang="en-IN" b="0" dirty="0" err="1">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70C1"/>
                </a:solidFill>
                <a:effectLst/>
                <a:highlight>
                  <a:srgbClr val="FFFFFF"/>
                </a:highlight>
                <a:latin typeface="Consolas" panose="020B0609020204030204" pitchFamily="49" charset="0"/>
              </a:rPr>
              <a:t>prompt</a:t>
            </a:r>
            <a:r>
              <a:rPr lang="en-IN" b="0" dirty="0">
                <a:solidFill>
                  <a:srgbClr val="000000"/>
                </a:solidFill>
                <a:effectLst/>
                <a:highlight>
                  <a:srgbClr val="FFFFFF"/>
                </a:highlight>
                <a:latin typeface="Consolas" panose="020B0609020204030204" pitchFamily="49" charset="0"/>
              </a:rPr>
              <a:t> = </a:t>
            </a:r>
            <a:r>
              <a:rPr lang="en-IN" b="0" dirty="0">
                <a:solidFill>
                  <a:srgbClr val="795E26"/>
                </a:solidFill>
                <a:effectLst/>
                <a:highlight>
                  <a:srgbClr val="FFFFFF"/>
                </a:highlight>
                <a:latin typeface="Consolas" panose="020B0609020204030204" pitchFamily="49" charset="0"/>
              </a:rPr>
              <a:t>require</a:t>
            </a:r>
            <a:r>
              <a:rPr lang="en-IN" b="0" dirty="0">
                <a:solidFill>
                  <a:srgbClr val="000000"/>
                </a:solidFill>
                <a:effectLst/>
                <a:highlight>
                  <a:srgbClr val="FFFFFF"/>
                </a:highlight>
                <a:latin typeface="Consolas" panose="020B0609020204030204" pitchFamily="49" charset="0"/>
              </a:rPr>
              <a:t>(</a:t>
            </a:r>
            <a:r>
              <a:rPr lang="en-IN" b="0" dirty="0">
                <a:solidFill>
                  <a:srgbClr val="A31515"/>
                </a:solidFill>
                <a:effectLst/>
                <a:highlight>
                  <a:srgbClr val="FFFFFF"/>
                </a:highlight>
                <a:latin typeface="Consolas" panose="020B0609020204030204" pitchFamily="49" charset="0"/>
              </a:rPr>
              <a:t>"prompt-sync"</a:t>
            </a:r>
            <a:r>
              <a:rPr lang="en-IN" b="0" dirty="0">
                <a:solidFill>
                  <a:srgbClr val="000000"/>
                </a:solidFill>
                <a:effectLst/>
                <a:highlight>
                  <a:srgbClr val="FFFFFF"/>
                </a:highlight>
                <a:latin typeface="Consolas" panose="020B0609020204030204" pitchFamily="49" charset="0"/>
              </a:rPr>
              <a:t>)();</a:t>
            </a:r>
          </a:p>
          <a:p>
            <a:br>
              <a:rPr lang="en-IN" b="0" dirty="0">
                <a:solidFill>
                  <a:srgbClr val="000000"/>
                </a:solidFill>
                <a:effectLst/>
                <a:highlight>
                  <a:srgbClr val="FFFFFF"/>
                </a:highlight>
                <a:latin typeface="Consolas" panose="020B0609020204030204" pitchFamily="49" charset="0"/>
              </a:rPr>
            </a:br>
            <a:r>
              <a:rPr lang="en-IN" b="0" dirty="0">
                <a:solidFill>
                  <a:srgbClr val="0000FF"/>
                </a:solidFill>
                <a:effectLst/>
                <a:highlight>
                  <a:srgbClr val="FFFFFF"/>
                </a:highlight>
                <a:latin typeface="Consolas" panose="020B0609020204030204" pitchFamily="49" charset="0"/>
              </a:rPr>
              <a:t>let</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a:t>
            </a:r>
            <a:r>
              <a:rPr lang="en-IN" b="0" dirty="0">
                <a:solidFill>
                  <a:srgbClr val="000000"/>
                </a:solidFill>
                <a:effectLst/>
                <a:highlight>
                  <a:srgbClr val="FFFFFF"/>
                </a:highlight>
                <a:latin typeface="Consolas" panose="020B0609020204030204" pitchFamily="49" charset="0"/>
              </a:rPr>
              <a:t> = </a:t>
            </a:r>
            <a:r>
              <a:rPr lang="en-IN" b="0" dirty="0">
                <a:solidFill>
                  <a:srgbClr val="795E26"/>
                </a:solidFill>
                <a:effectLst/>
                <a:highlight>
                  <a:srgbClr val="FFFFFF"/>
                </a:highlight>
                <a:latin typeface="Consolas" panose="020B0609020204030204" pitchFamily="49" charset="0"/>
              </a:rPr>
              <a:t>prompt</a:t>
            </a:r>
            <a:r>
              <a:rPr lang="en-IN" b="0" dirty="0">
                <a:solidFill>
                  <a:srgbClr val="000000"/>
                </a:solidFill>
                <a:effectLst/>
                <a:highlight>
                  <a:srgbClr val="FFFFFF"/>
                </a:highlight>
                <a:latin typeface="Consolas" panose="020B0609020204030204" pitchFamily="49" charset="0"/>
              </a:rPr>
              <a:t>(</a:t>
            </a:r>
            <a:r>
              <a:rPr lang="en-IN" b="0" dirty="0">
                <a:solidFill>
                  <a:srgbClr val="A31515"/>
                </a:solidFill>
                <a:effectLst/>
                <a:highlight>
                  <a:srgbClr val="FFFFFF"/>
                </a:highlight>
                <a:latin typeface="Consolas" panose="020B0609020204030204" pitchFamily="49" charset="0"/>
              </a:rPr>
              <a:t>"enter a number: "</a:t>
            </a:r>
            <a:r>
              <a:rPr lang="en-IN" b="0" dirty="0">
                <a:solidFill>
                  <a:srgbClr val="000000"/>
                </a:solidFill>
                <a:effectLst/>
                <a:highlight>
                  <a:srgbClr val="FFFFFF"/>
                </a:highlight>
                <a:latin typeface="Consolas" panose="020B0609020204030204" pitchFamily="49" charset="0"/>
              </a:rPr>
              <a:t>)</a:t>
            </a:r>
          </a:p>
          <a:p>
            <a:r>
              <a:rPr lang="en-IN" b="0" dirty="0">
                <a:solidFill>
                  <a:srgbClr val="001080"/>
                </a:solidFill>
                <a:effectLst/>
                <a:highlight>
                  <a:srgbClr val="FFFFFF"/>
                </a:highlight>
                <a:latin typeface="Consolas" panose="020B0609020204030204" pitchFamily="49" charset="0"/>
              </a:rPr>
              <a:t>console</a:t>
            </a:r>
            <a:r>
              <a:rPr lang="en-IN" b="0" dirty="0">
                <a:solidFill>
                  <a:srgbClr val="000000"/>
                </a:solidFill>
                <a:effectLst/>
                <a:highlight>
                  <a:srgbClr val="FFFFFF"/>
                </a:highlight>
                <a:latin typeface="Consolas" panose="020B0609020204030204" pitchFamily="49" charset="0"/>
              </a:rPr>
              <a:t>.</a:t>
            </a:r>
            <a:r>
              <a:rPr lang="en-IN" b="0" dirty="0">
                <a:solidFill>
                  <a:srgbClr val="795E26"/>
                </a:solidFill>
                <a:effectLst/>
                <a:highlight>
                  <a:srgbClr val="FFFFFF"/>
                </a:highlight>
                <a:latin typeface="Consolas" panose="020B0609020204030204" pitchFamily="49" charset="0"/>
              </a:rPr>
              <a:t>log</a:t>
            </a:r>
            <a:r>
              <a:rPr lang="en-IN" b="0" dirty="0">
                <a:solidFill>
                  <a:srgbClr val="000000"/>
                </a:solidFill>
                <a:effectLst/>
                <a:highlight>
                  <a:srgbClr val="FFFFFF"/>
                </a:highlight>
                <a:latin typeface="Consolas" panose="020B0609020204030204" pitchFamily="49" charset="0"/>
              </a:rPr>
              <a:t>(</a:t>
            </a:r>
            <a:r>
              <a:rPr lang="en-IN" b="0" dirty="0">
                <a:solidFill>
                  <a:srgbClr val="001080"/>
                </a:solidFill>
                <a:effectLst/>
                <a:highlight>
                  <a:srgbClr val="FFFFFF"/>
                </a:highlight>
                <a:latin typeface="Consolas" panose="020B0609020204030204" pitchFamily="49" charset="0"/>
              </a:rPr>
              <a:t>a</a:t>
            </a:r>
            <a:r>
              <a:rPr lang="en-IN" b="0" dirty="0">
                <a:solidFill>
                  <a:srgbClr val="000000"/>
                </a:solidFill>
                <a:effectLst/>
                <a:highlight>
                  <a:srgbClr val="FFFFFF"/>
                </a:highlight>
                <a:latin typeface="Consolas" panose="020B0609020204030204" pitchFamily="49" charset="0"/>
              </a:rPr>
              <a:t>)</a:t>
            </a:r>
          </a:p>
          <a:p>
            <a:endParaRPr lang="en-IN" dirty="0"/>
          </a:p>
        </p:txBody>
      </p:sp>
      <p:sp>
        <p:nvSpPr>
          <p:cNvPr id="4" name="Date Placeholder 3">
            <a:extLst>
              <a:ext uri="{FF2B5EF4-FFF2-40B4-BE49-F238E27FC236}">
                <a16:creationId xmlns:a16="http://schemas.microsoft.com/office/drawing/2014/main" id="{B719D655-CF6F-7688-A02E-70EC7A45993A}"/>
              </a:ext>
            </a:extLst>
          </p:cNvPr>
          <p:cNvSpPr>
            <a:spLocks noGrp="1"/>
          </p:cNvSpPr>
          <p:nvPr>
            <p:ph type="dt" sz="half" idx="10"/>
          </p:nvPr>
        </p:nvSpPr>
        <p:spPr/>
        <p:txBody>
          <a:bodyPr/>
          <a:lstStyle/>
          <a:p>
            <a:fld id="{B1EC79F5-8389-4FE3-9215-429D03FE1DEB}" type="datetime1">
              <a:rPr lang="en-US" smtClean="0"/>
              <a:t>8/13/2025</a:t>
            </a:fld>
            <a:endParaRPr lang="en-US"/>
          </a:p>
        </p:txBody>
      </p:sp>
    </p:spTree>
    <p:extLst>
      <p:ext uri="{BB962C8B-B14F-4D97-AF65-F5344CB8AC3E}">
        <p14:creationId xmlns:p14="http://schemas.microsoft.com/office/powerpoint/2010/main" val="1233921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81D0-B872-7479-36C3-B8A70EAA1910}"/>
              </a:ext>
            </a:extLst>
          </p:cNvPr>
          <p:cNvSpPr>
            <a:spLocks noGrp="1"/>
          </p:cNvSpPr>
          <p:nvPr>
            <p:ph type="title"/>
          </p:nvPr>
        </p:nvSpPr>
        <p:spPr/>
        <p:txBody>
          <a:bodyPr/>
          <a:lstStyle/>
          <a:p>
            <a:r>
              <a:rPr lang="en-US" dirty="0"/>
              <a:t>Addition of 2 numbers</a:t>
            </a:r>
            <a:endParaRPr lang="en-IN" dirty="0"/>
          </a:p>
        </p:txBody>
      </p:sp>
      <p:sp>
        <p:nvSpPr>
          <p:cNvPr id="3" name="Content Placeholder 2">
            <a:extLst>
              <a:ext uri="{FF2B5EF4-FFF2-40B4-BE49-F238E27FC236}">
                <a16:creationId xmlns:a16="http://schemas.microsoft.com/office/drawing/2014/main" id="{D9BD5AF1-6C46-AC7B-9F0E-CE902D3F5CC7}"/>
              </a:ext>
            </a:extLst>
          </p:cNvPr>
          <p:cNvSpPr>
            <a:spLocks noGrp="1"/>
          </p:cNvSpPr>
          <p:nvPr>
            <p:ph idx="1"/>
          </p:nvPr>
        </p:nvSpPr>
        <p:spPr/>
        <p:txBody>
          <a:bodyPr/>
          <a:lstStyle/>
          <a:p>
            <a:pPr marL="0" indent="0">
              <a:buNone/>
            </a:pPr>
            <a:r>
              <a:rPr lang="en-US" dirty="0"/>
              <a:t>const prompt = require("prompt-sync")();</a:t>
            </a:r>
          </a:p>
          <a:p>
            <a:pPr marL="0" indent="0">
              <a:buNone/>
            </a:pPr>
            <a:br>
              <a:rPr lang="en-US" dirty="0"/>
            </a:br>
            <a:r>
              <a:rPr lang="en-US" dirty="0"/>
              <a:t>let a = Number(prompt("Enter first number:"));</a:t>
            </a:r>
          </a:p>
          <a:p>
            <a:pPr marL="0" indent="0">
              <a:buNone/>
            </a:pPr>
            <a:r>
              <a:rPr lang="en-US" dirty="0"/>
              <a:t>let b = Number(prompt("Enter second number:"));</a:t>
            </a:r>
          </a:p>
          <a:p>
            <a:pPr marL="0" indent="0">
              <a:buNone/>
            </a:pPr>
            <a:r>
              <a:rPr lang="en-US" dirty="0"/>
              <a:t>let sum = a + b;</a:t>
            </a:r>
          </a:p>
          <a:p>
            <a:pPr marL="0" indent="0">
              <a:buNone/>
            </a:pPr>
            <a:r>
              <a:rPr lang="en-US" dirty="0"/>
              <a:t>console.log("Sum is: " + sum);</a:t>
            </a:r>
          </a:p>
          <a:p>
            <a:endParaRPr lang="en-IN" dirty="0"/>
          </a:p>
        </p:txBody>
      </p:sp>
      <p:sp>
        <p:nvSpPr>
          <p:cNvPr id="4" name="Date Placeholder 3">
            <a:extLst>
              <a:ext uri="{FF2B5EF4-FFF2-40B4-BE49-F238E27FC236}">
                <a16:creationId xmlns:a16="http://schemas.microsoft.com/office/drawing/2014/main" id="{32468D02-1EB0-EA09-43A2-069A28E70AF6}"/>
              </a:ext>
            </a:extLst>
          </p:cNvPr>
          <p:cNvSpPr>
            <a:spLocks noGrp="1"/>
          </p:cNvSpPr>
          <p:nvPr>
            <p:ph type="dt" sz="half" idx="10"/>
          </p:nvPr>
        </p:nvSpPr>
        <p:spPr/>
        <p:txBody>
          <a:bodyPr/>
          <a:lstStyle/>
          <a:p>
            <a:fld id="{72EB5499-D596-47E4-AAC3-F0B1EC0C5D6A}" type="datetime1">
              <a:rPr lang="en-US" smtClean="0"/>
              <a:t>8/13/2025</a:t>
            </a:fld>
            <a:endParaRPr lang="en-US"/>
          </a:p>
        </p:txBody>
      </p:sp>
    </p:spTree>
    <p:extLst>
      <p:ext uri="{BB962C8B-B14F-4D97-AF65-F5344CB8AC3E}">
        <p14:creationId xmlns:p14="http://schemas.microsoft.com/office/powerpoint/2010/main" val="3407471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293B-B157-5C35-A5B9-A73B89879244}"/>
              </a:ext>
            </a:extLst>
          </p:cNvPr>
          <p:cNvSpPr>
            <a:spLocks noGrp="1"/>
          </p:cNvSpPr>
          <p:nvPr>
            <p:ph type="title"/>
          </p:nvPr>
        </p:nvSpPr>
        <p:spPr>
          <a:xfrm>
            <a:off x="-37514" y="-92075"/>
            <a:ext cx="7886700" cy="457200"/>
          </a:xfrm>
        </p:spPr>
        <p:txBody>
          <a:bodyPr>
            <a:normAutofit fontScale="90000"/>
          </a:bodyPr>
          <a:lstStyle/>
          <a:p>
            <a:r>
              <a:rPr lang="en-US" dirty="0"/>
              <a:t>JAVASCRIPT programs</a:t>
            </a:r>
            <a:endParaRPr lang="en-IN" dirty="0"/>
          </a:p>
        </p:txBody>
      </p:sp>
      <p:sp>
        <p:nvSpPr>
          <p:cNvPr id="3" name="Content Placeholder 2">
            <a:extLst>
              <a:ext uri="{FF2B5EF4-FFF2-40B4-BE49-F238E27FC236}">
                <a16:creationId xmlns:a16="http://schemas.microsoft.com/office/drawing/2014/main" id="{58D658A8-4978-47B0-370B-058DA1E82976}"/>
              </a:ext>
            </a:extLst>
          </p:cNvPr>
          <p:cNvSpPr>
            <a:spLocks noGrp="1"/>
          </p:cNvSpPr>
          <p:nvPr>
            <p:ph idx="1"/>
          </p:nvPr>
        </p:nvSpPr>
        <p:spPr>
          <a:xfrm>
            <a:off x="0" y="1066800"/>
            <a:ext cx="9144000" cy="5791200"/>
          </a:xfrm>
        </p:spPr>
        <p:txBody>
          <a:bodyPr/>
          <a:lstStyle/>
          <a:p>
            <a:r>
              <a:rPr lang="en-US" dirty="0"/>
              <a:t>1.to check whether number is even or odd</a:t>
            </a:r>
          </a:p>
          <a:p>
            <a:r>
              <a:rPr lang="en-US" dirty="0"/>
              <a:t>2. Reverse a input string</a:t>
            </a:r>
          </a:p>
          <a:p>
            <a:r>
              <a:rPr lang="en-US" dirty="0"/>
              <a:t>3.</a:t>
            </a:r>
            <a:r>
              <a:rPr lang="en-IN" dirty="0"/>
              <a:t>Check whether a string is palindrome or not</a:t>
            </a:r>
          </a:p>
          <a:p>
            <a:r>
              <a:rPr lang="en-IN" dirty="0"/>
              <a:t>4.Find largest number in an array</a:t>
            </a:r>
          </a:p>
          <a:p>
            <a:r>
              <a:rPr lang="en-IN" dirty="0"/>
              <a:t>5.Sum of all elements in an array</a:t>
            </a:r>
          </a:p>
          <a:p>
            <a:r>
              <a:rPr lang="en-IN" dirty="0"/>
              <a:t>6.Reverse an array without using </a:t>
            </a:r>
            <a:r>
              <a:rPr lang="en-IN"/>
              <a:t>reverse function</a:t>
            </a:r>
            <a:endParaRPr lang="en-US" dirty="0"/>
          </a:p>
        </p:txBody>
      </p:sp>
      <p:sp>
        <p:nvSpPr>
          <p:cNvPr id="4" name="Date Placeholder 3">
            <a:extLst>
              <a:ext uri="{FF2B5EF4-FFF2-40B4-BE49-F238E27FC236}">
                <a16:creationId xmlns:a16="http://schemas.microsoft.com/office/drawing/2014/main" id="{762799F6-E9BB-6519-D945-6C87FC9FDFE7}"/>
              </a:ext>
            </a:extLst>
          </p:cNvPr>
          <p:cNvSpPr>
            <a:spLocks noGrp="1"/>
          </p:cNvSpPr>
          <p:nvPr>
            <p:ph type="dt" sz="half" idx="10"/>
          </p:nvPr>
        </p:nvSpPr>
        <p:spPr/>
        <p:txBody>
          <a:bodyPr/>
          <a:lstStyle/>
          <a:p>
            <a:fld id="{E7BC3DD9-B2EF-4DD5-A899-59ABE9F9CA7A}" type="datetime1">
              <a:rPr lang="en-US" smtClean="0"/>
              <a:t>8/13/2025</a:t>
            </a:fld>
            <a:endParaRPr lang="en-US"/>
          </a:p>
        </p:txBody>
      </p:sp>
    </p:spTree>
    <p:extLst>
      <p:ext uri="{BB962C8B-B14F-4D97-AF65-F5344CB8AC3E}">
        <p14:creationId xmlns:p14="http://schemas.microsoft.com/office/powerpoint/2010/main" val="791036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4F09-C4AB-5C01-568E-F1F7DFB4E60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2126BF9-8498-67A5-C2F6-A4CB28D20B86}"/>
              </a:ext>
            </a:extLst>
          </p:cNvPr>
          <p:cNvPicPr>
            <a:picLocks noGrp="1" noChangeAspect="1"/>
          </p:cNvPicPr>
          <p:nvPr>
            <p:ph idx="1"/>
          </p:nvPr>
        </p:nvPicPr>
        <p:blipFill>
          <a:blip r:embed="rId2"/>
          <a:stretch>
            <a:fillRect/>
          </a:stretch>
        </p:blipFill>
        <p:spPr>
          <a:xfrm>
            <a:off x="32798" y="0"/>
            <a:ext cx="8577802" cy="6408769"/>
          </a:xfrm>
          <a:prstGeom prst="rect">
            <a:avLst/>
          </a:prstGeom>
        </p:spPr>
      </p:pic>
      <p:sp>
        <p:nvSpPr>
          <p:cNvPr id="4" name="Date Placeholder 3">
            <a:extLst>
              <a:ext uri="{FF2B5EF4-FFF2-40B4-BE49-F238E27FC236}">
                <a16:creationId xmlns:a16="http://schemas.microsoft.com/office/drawing/2014/main" id="{C9568808-A08E-BFC3-FAC7-47939F25C7AA}"/>
              </a:ext>
            </a:extLst>
          </p:cNvPr>
          <p:cNvSpPr>
            <a:spLocks noGrp="1"/>
          </p:cNvSpPr>
          <p:nvPr>
            <p:ph type="dt" sz="half" idx="10"/>
          </p:nvPr>
        </p:nvSpPr>
        <p:spPr/>
        <p:txBody>
          <a:bodyPr/>
          <a:lstStyle/>
          <a:p>
            <a:fld id="{C7B5B48F-043D-42BA-A0F8-71FBE0F32627}" type="datetime1">
              <a:rPr lang="en-US" smtClean="0"/>
              <a:t>8/13/2025</a:t>
            </a:fld>
            <a:endParaRPr lang="en-US"/>
          </a:p>
        </p:txBody>
      </p:sp>
      <p:sp>
        <p:nvSpPr>
          <p:cNvPr id="5" name="TextBox 4">
            <a:extLst>
              <a:ext uri="{FF2B5EF4-FFF2-40B4-BE49-F238E27FC236}">
                <a16:creationId xmlns:a16="http://schemas.microsoft.com/office/drawing/2014/main" id="{D11583FD-786F-11C8-706C-F5C49539B211}"/>
              </a:ext>
            </a:extLst>
          </p:cNvPr>
          <p:cNvSpPr txBox="1"/>
          <p:nvPr/>
        </p:nvSpPr>
        <p:spPr>
          <a:xfrm>
            <a:off x="3981158" y="3048000"/>
            <a:ext cx="4607168" cy="1341136"/>
          </a:xfrm>
          <a:prstGeom prst="rect">
            <a:avLst/>
          </a:prstGeom>
          <a:noFill/>
        </p:spPr>
        <p:txBody>
          <a:bodyPr wrap="square">
            <a:spAutoFit/>
          </a:bodyPr>
          <a:lstStyle/>
          <a:p>
            <a:r>
              <a:rPr lang="en-IN" b="0" i="0" dirty="0">
                <a:solidFill>
                  <a:srgbClr val="000000"/>
                </a:solidFill>
                <a:effectLst/>
                <a:latin typeface="Verdana" panose="020B0604030504040204" pitchFamily="34" charset="0"/>
              </a:rPr>
              <a:t>JavaScript Classes are templates for JavaScript Objects.</a:t>
            </a:r>
            <a:endParaRPr lang="en-IN" dirty="0"/>
          </a:p>
        </p:txBody>
      </p:sp>
    </p:spTree>
    <p:extLst>
      <p:ext uri="{BB962C8B-B14F-4D97-AF65-F5344CB8AC3E}">
        <p14:creationId xmlns:p14="http://schemas.microsoft.com/office/powerpoint/2010/main" val="28738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C51EF618-36FF-B11F-4949-A4BA0517B6FB}"/>
              </a:ext>
            </a:extLst>
          </p:cNvPr>
          <p:cNvSpPr>
            <a:spLocks noGrp="1" noChangeArrowheads="1"/>
          </p:cNvSpPr>
          <p:nvPr>
            <p:ph type="title"/>
          </p:nvPr>
        </p:nvSpPr>
        <p:spPr>
          <a:xfrm>
            <a:off x="685800" y="531813"/>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About JavaScript</a:t>
            </a:r>
          </a:p>
        </p:txBody>
      </p:sp>
      <p:sp>
        <p:nvSpPr>
          <p:cNvPr id="5122" name="Rectangle 2">
            <a:extLst>
              <a:ext uri="{FF2B5EF4-FFF2-40B4-BE49-F238E27FC236}">
                <a16:creationId xmlns:a16="http://schemas.microsoft.com/office/drawing/2014/main" id="{6B20C60D-14F9-743D-3828-B15BA2E5D533}"/>
              </a:ext>
            </a:extLst>
          </p:cNvPr>
          <p:cNvSpPr>
            <a:spLocks noGrp="1" noChangeArrowheads="1"/>
          </p:cNvSpPr>
          <p:nvPr>
            <p:ph idx="1"/>
          </p:nvPr>
        </p:nvSpPr>
        <p:spPr>
          <a:xfrm>
            <a:off x="685800" y="1676400"/>
            <a:ext cx="8001000" cy="49530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a:t>
            </a:r>
            <a:r>
              <a:rPr lang="en-GB" altLang="en-US" sz="2400" i="1" dirty="0"/>
              <a:t>is not Java,</a:t>
            </a:r>
            <a:r>
              <a:rPr lang="en-GB" altLang="en-US" sz="2400" dirty="0"/>
              <a:t> or even </a:t>
            </a:r>
            <a:r>
              <a:rPr lang="en-GB" altLang="en-US" sz="2400" i="1" dirty="0"/>
              <a:t>related to</a:t>
            </a:r>
            <a:r>
              <a:rPr lang="en-GB" altLang="en-US" sz="2400" dirty="0"/>
              <a:t> Java</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The original name for JavaScript was “</a:t>
            </a:r>
            <a:r>
              <a:rPr lang="en-GB" altLang="en-US" sz="2000" dirty="0" err="1"/>
              <a:t>LiveScript</a:t>
            </a:r>
            <a:r>
              <a:rPr lang="en-GB" altLang="en-US" sz="2000" dirty="0"/>
              <a:t>”</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The name was changed when Java became popular</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Statements in JavaScript resemble statements in Java, because both languages borrowed heavily from the C language</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should be fairly easy for Java programmers to learn</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However, JavaScript </a:t>
            </a:r>
            <a:r>
              <a:rPr lang="en-GB" altLang="en-US" sz="2000" i="1" dirty="0"/>
              <a:t>is</a:t>
            </a:r>
            <a:r>
              <a:rPr lang="en-GB" altLang="en-US" sz="2000" dirty="0"/>
              <a:t> a complete, full-featured, complex language</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is seldom used to write complete “programs”</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Instead, small bits of JavaScript are used to add functionality to HTML pages</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is often used in conjunction with HTML “forms”</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is </a:t>
            </a:r>
            <a:r>
              <a:rPr lang="en-GB" altLang="en-US" sz="2400" i="1" dirty="0"/>
              <a:t>reasonably</a:t>
            </a:r>
            <a:r>
              <a:rPr lang="en-GB" altLang="en-US" sz="2400" dirty="0"/>
              <a:t> platform-independent</a:t>
            </a:r>
          </a:p>
        </p:txBody>
      </p:sp>
    </p:spTree>
    <p:extLst>
      <p:ext uri="{BB962C8B-B14F-4D97-AF65-F5344CB8AC3E}">
        <p14:creationId xmlns:p14="http://schemas.microsoft.com/office/powerpoint/2010/main" val="41433866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left)">
                                      <p:cBhvr>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wipe(left)">
                                      <p:cBhvr>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wipe(left)">
                                      <p:cBhvr>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wipe(left)">
                                      <p:cBhvr>
                                        <p:cTn id="27" dur="500"/>
                                        <p:tgtEl>
                                          <p:spTgt spid="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2">
                                            <p:txEl>
                                              <p:pRg st="5" end="5"/>
                                            </p:txEl>
                                          </p:spTgt>
                                        </p:tgtEl>
                                        <p:attrNameLst>
                                          <p:attrName>style.visibility</p:attrName>
                                        </p:attrNameLst>
                                      </p:cBhvr>
                                      <p:to>
                                        <p:strVal val="visible"/>
                                      </p:to>
                                    </p:set>
                                    <p:animEffect transition="in" filter="wipe(left)">
                                      <p:cBhvr>
                                        <p:cTn id="32" dur="500"/>
                                        <p:tgtEl>
                                          <p:spTgt spid="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22">
                                            <p:txEl>
                                              <p:pRg st="6" end="6"/>
                                            </p:txEl>
                                          </p:spTgt>
                                        </p:tgtEl>
                                        <p:attrNameLst>
                                          <p:attrName>style.visibility</p:attrName>
                                        </p:attrNameLst>
                                      </p:cBhvr>
                                      <p:to>
                                        <p:strVal val="visible"/>
                                      </p:to>
                                    </p:set>
                                    <p:animEffect transition="in" filter="wipe(left)">
                                      <p:cBhvr>
                                        <p:cTn id="37" dur="500"/>
                                        <p:tgtEl>
                                          <p:spTgt spid="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122">
                                            <p:txEl>
                                              <p:pRg st="7" end="7"/>
                                            </p:txEl>
                                          </p:spTgt>
                                        </p:tgtEl>
                                        <p:attrNameLst>
                                          <p:attrName>style.visibility</p:attrName>
                                        </p:attrNameLst>
                                      </p:cBhvr>
                                      <p:to>
                                        <p:strVal val="visible"/>
                                      </p:to>
                                    </p:set>
                                    <p:animEffect transition="in" filter="wipe(left)">
                                      <p:cBhvr>
                                        <p:cTn id="42" dur="500"/>
                                        <p:tgtEl>
                                          <p:spTgt spid="51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122">
                                            <p:txEl>
                                              <p:pRg st="8" end="8"/>
                                            </p:txEl>
                                          </p:spTgt>
                                        </p:tgtEl>
                                        <p:attrNameLst>
                                          <p:attrName>style.visibility</p:attrName>
                                        </p:attrNameLst>
                                      </p:cBhvr>
                                      <p:to>
                                        <p:strVal val="visible"/>
                                      </p:to>
                                    </p:set>
                                    <p:animEffect transition="in" filter="wipe(left)">
                                      <p:cBhvr>
                                        <p:cTn id="47" dur="500"/>
                                        <p:tgtEl>
                                          <p:spTgt spid="512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122">
                                            <p:txEl>
                                              <p:pRg st="9" end="9"/>
                                            </p:txEl>
                                          </p:spTgt>
                                        </p:tgtEl>
                                        <p:attrNameLst>
                                          <p:attrName>style.visibility</p:attrName>
                                        </p:attrNameLst>
                                      </p:cBhvr>
                                      <p:to>
                                        <p:strVal val="visible"/>
                                      </p:to>
                                    </p:set>
                                    <p:animEffect transition="in" filter="wipe(left)">
                                      <p:cBhvr>
                                        <p:cTn id="52" dur="500"/>
                                        <p:tgtEl>
                                          <p:spTgt spid="51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0D30-3989-1DB0-2EF7-4270C0198DE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2C080991-A6D5-99C3-1FAE-32040530C742}"/>
              </a:ext>
            </a:extLst>
          </p:cNvPr>
          <p:cNvPicPr>
            <a:picLocks noGrp="1" noChangeAspect="1"/>
          </p:cNvPicPr>
          <p:nvPr>
            <p:ph idx="1"/>
          </p:nvPr>
        </p:nvPicPr>
        <p:blipFill>
          <a:blip r:embed="rId2"/>
          <a:stretch>
            <a:fillRect/>
          </a:stretch>
        </p:blipFill>
        <p:spPr>
          <a:xfrm>
            <a:off x="381000" y="253573"/>
            <a:ext cx="7086600" cy="6337056"/>
          </a:xfrm>
          <a:prstGeom prst="rect">
            <a:avLst/>
          </a:prstGeom>
        </p:spPr>
      </p:pic>
      <p:sp>
        <p:nvSpPr>
          <p:cNvPr id="4" name="Date Placeholder 3">
            <a:extLst>
              <a:ext uri="{FF2B5EF4-FFF2-40B4-BE49-F238E27FC236}">
                <a16:creationId xmlns:a16="http://schemas.microsoft.com/office/drawing/2014/main" id="{DD7A3493-2352-53DE-86BA-B4A95A01909F}"/>
              </a:ext>
            </a:extLst>
          </p:cNvPr>
          <p:cNvSpPr>
            <a:spLocks noGrp="1"/>
          </p:cNvSpPr>
          <p:nvPr>
            <p:ph type="dt" sz="half" idx="10"/>
          </p:nvPr>
        </p:nvSpPr>
        <p:spPr/>
        <p:txBody>
          <a:bodyPr/>
          <a:lstStyle/>
          <a:p>
            <a:fld id="{BC7DD279-CFD9-4DDA-B8E6-A21074D4DFA6}" type="datetime1">
              <a:rPr lang="en-US" smtClean="0"/>
              <a:t>8/13/2025</a:t>
            </a:fld>
            <a:endParaRPr lang="en-US"/>
          </a:p>
        </p:txBody>
      </p:sp>
      <p:sp>
        <p:nvSpPr>
          <p:cNvPr id="3" name="Rectangle 1">
            <a:extLst>
              <a:ext uri="{FF2B5EF4-FFF2-40B4-BE49-F238E27FC236}">
                <a16:creationId xmlns:a16="http://schemas.microsoft.com/office/drawing/2014/main" id="{C537361D-F9B4-4086-6827-88EB6E0C124D}"/>
              </a:ext>
            </a:extLst>
          </p:cNvPr>
          <p:cNvSpPr>
            <a:spLocks noChangeArrowheads="1"/>
          </p:cNvSpPr>
          <p:nvPr/>
        </p:nvSpPr>
        <p:spPr bwMode="auto">
          <a:xfrm>
            <a:off x="2894135" y="4648200"/>
            <a:ext cx="6324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Arial Unicode MS"/>
              </a:rPr>
              <a:t>this</a:t>
            </a:r>
            <a:r>
              <a:rPr kumimoji="0" lang="en-US" altLang="en-US" sz="1400" b="0" i="0" u="none" strike="noStrike" cap="none" normalizeH="0" baseline="0" dirty="0">
                <a:ln>
                  <a:noFill/>
                </a:ln>
                <a:solidFill>
                  <a:srgbClr val="FF0000"/>
                </a:solidFill>
                <a:effectLst/>
              </a:rPr>
              <a:t> is a special keyword in JavaScript that </a:t>
            </a:r>
            <a:r>
              <a:rPr kumimoji="0" lang="en-US" altLang="en-US" sz="1400" b="1" i="0" u="none" strike="noStrike" cap="none" normalizeH="0" baseline="0" dirty="0">
                <a:ln>
                  <a:noFill/>
                </a:ln>
                <a:solidFill>
                  <a:srgbClr val="FF0000"/>
                </a:solidFill>
                <a:effectLst/>
                <a:latin typeface="Arial" panose="020B0604020202020204" pitchFamily="34" charset="0"/>
              </a:rPr>
              <a:t>refers to the object that is currently using the code</a:t>
            </a:r>
            <a:r>
              <a:rPr kumimoji="0" lang="en-US" altLang="en-US" sz="1400" b="0" i="0" u="none" strike="noStrike" cap="none" normalizeH="0" baseline="0" dirty="0">
                <a:ln>
                  <a:noFill/>
                </a:ln>
                <a:solidFill>
                  <a:srgbClr val="FF0000"/>
                </a:solidFill>
                <a:effectLst/>
                <a:latin typeface="Arial" panose="020B0604020202020204" pitchFamily="34" charset="0"/>
              </a:rPr>
              <a:t>. </a:t>
            </a:r>
          </a:p>
        </p:txBody>
      </p:sp>
    </p:spTree>
    <p:extLst>
      <p:ext uri="{BB962C8B-B14F-4D97-AF65-F5344CB8AC3E}">
        <p14:creationId xmlns:p14="http://schemas.microsoft.com/office/powerpoint/2010/main" val="3775316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23-5D8C-0E36-3704-B461C29E1BF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CF06A98-64FC-799D-E3C9-7989B60FB347}"/>
              </a:ext>
            </a:extLst>
          </p:cNvPr>
          <p:cNvPicPr>
            <a:picLocks noGrp="1" noChangeAspect="1"/>
          </p:cNvPicPr>
          <p:nvPr>
            <p:ph idx="1"/>
          </p:nvPr>
        </p:nvPicPr>
        <p:blipFill>
          <a:blip r:embed="rId2"/>
          <a:stretch>
            <a:fillRect/>
          </a:stretch>
        </p:blipFill>
        <p:spPr>
          <a:xfrm>
            <a:off x="457200" y="1027906"/>
            <a:ext cx="7803326" cy="3983102"/>
          </a:xfrm>
          <a:prstGeom prst="rect">
            <a:avLst/>
          </a:prstGeom>
        </p:spPr>
      </p:pic>
      <p:sp>
        <p:nvSpPr>
          <p:cNvPr id="4" name="Date Placeholder 3">
            <a:extLst>
              <a:ext uri="{FF2B5EF4-FFF2-40B4-BE49-F238E27FC236}">
                <a16:creationId xmlns:a16="http://schemas.microsoft.com/office/drawing/2014/main" id="{DFAF740A-6F0D-118A-AF8E-20BD5D5A9AF6}"/>
              </a:ext>
            </a:extLst>
          </p:cNvPr>
          <p:cNvSpPr>
            <a:spLocks noGrp="1"/>
          </p:cNvSpPr>
          <p:nvPr>
            <p:ph type="dt" sz="half" idx="10"/>
          </p:nvPr>
        </p:nvSpPr>
        <p:spPr/>
        <p:txBody>
          <a:bodyPr/>
          <a:lstStyle/>
          <a:p>
            <a:fld id="{4333CCF0-6066-4B7F-828F-2F2DB72BCCFB}" type="datetime1">
              <a:rPr lang="en-US" smtClean="0"/>
              <a:t>8/13/2025</a:t>
            </a:fld>
            <a:endParaRPr lang="en-US"/>
          </a:p>
        </p:txBody>
      </p:sp>
    </p:spTree>
    <p:extLst>
      <p:ext uri="{BB962C8B-B14F-4D97-AF65-F5344CB8AC3E}">
        <p14:creationId xmlns:p14="http://schemas.microsoft.com/office/powerpoint/2010/main" val="167818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C63D-98EA-2D0F-15FD-C8CBBB4A084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D9DFB2C-DE49-5311-49C6-33231F307672}"/>
              </a:ext>
            </a:extLst>
          </p:cNvPr>
          <p:cNvSpPr>
            <a:spLocks noGrp="1"/>
          </p:cNvSpPr>
          <p:nvPr>
            <p:ph idx="1"/>
          </p:nvPr>
        </p:nvSpPr>
        <p:spPr/>
        <p:txBody>
          <a:bodyPr>
            <a:normAutofit lnSpcReduction="10000"/>
          </a:bodyPr>
          <a:lstStyle/>
          <a:p>
            <a:pPr marL="0" indent="0">
              <a:buNone/>
            </a:pPr>
            <a:r>
              <a:rPr lang="en-US" dirty="0"/>
              <a:t>class Car {</a:t>
            </a:r>
          </a:p>
          <a:p>
            <a:pPr marL="0" indent="0">
              <a:buNone/>
            </a:pPr>
            <a:r>
              <a:rPr lang="en-US" dirty="0"/>
              <a:t>  constructor(name, year) {</a:t>
            </a:r>
          </a:p>
          <a:p>
            <a:pPr marL="0" indent="0">
              <a:buNone/>
            </a:pPr>
            <a:r>
              <a:rPr lang="en-US" dirty="0"/>
              <a:t>    this.name = name;</a:t>
            </a:r>
          </a:p>
          <a:p>
            <a:pPr marL="0" indent="0">
              <a:buNone/>
            </a:pPr>
            <a:r>
              <a:rPr lang="en-US" dirty="0"/>
              <a:t>    </a:t>
            </a:r>
            <a:r>
              <a:rPr lang="en-US" dirty="0" err="1"/>
              <a:t>this.year</a:t>
            </a:r>
            <a:r>
              <a:rPr lang="en-US" dirty="0"/>
              <a:t> = year;</a:t>
            </a:r>
          </a:p>
          <a:p>
            <a:pPr marL="0" indent="0">
              <a:buNone/>
            </a:pPr>
            <a:r>
              <a:rPr lang="en-US" dirty="0"/>
              <a:t>  }</a:t>
            </a:r>
          </a:p>
          <a:p>
            <a:pPr marL="0" indent="0">
              <a:buNone/>
            </a:pPr>
            <a:r>
              <a:rPr lang="en-US" dirty="0"/>
              <a:t>}</a:t>
            </a:r>
          </a:p>
          <a:p>
            <a:pPr marL="0" indent="0">
              <a:buNone/>
            </a:pPr>
            <a:r>
              <a:rPr lang="en-US" dirty="0"/>
              <a:t>const myCar1 = new Car("Ford", 2014);</a:t>
            </a:r>
          </a:p>
          <a:p>
            <a:pPr marL="0" indent="0">
              <a:buNone/>
            </a:pPr>
            <a:r>
              <a:rPr lang="en-US" dirty="0"/>
              <a:t>const myCar2 = new Car("Audi", 2019);</a:t>
            </a:r>
          </a:p>
          <a:p>
            <a:pPr marL="0" indent="0">
              <a:buNone/>
            </a:pPr>
            <a:r>
              <a:rPr lang="en-US" dirty="0"/>
              <a:t>console.log(myCar1.name)</a:t>
            </a:r>
          </a:p>
          <a:p>
            <a:endParaRPr lang="en-IN" dirty="0"/>
          </a:p>
        </p:txBody>
      </p:sp>
      <p:sp>
        <p:nvSpPr>
          <p:cNvPr id="4" name="Date Placeholder 3">
            <a:extLst>
              <a:ext uri="{FF2B5EF4-FFF2-40B4-BE49-F238E27FC236}">
                <a16:creationId xmlns:a16="http://schemas.microsoft.com/office/drawing/2014/main" id="{99D2C9E0-F06F-6ED5-3FB4-CE058891C8B2}"/>
              </a:ext>
            </a:extLst>
          </p:cNvPr>
          <p:cNvSpPr>
            <a:spLocks noGrp="1"/>
          </p:cNvSpPr>
          <p:nvPr>
            <p:ph type="dt" sz="half" idx="10"/>
          </p:nvPr>
        </p:nvSpPr>
        <p:spPr/>
        <p:txBody>
          <a:bodyPr/>
          <a:lstStyle/>
          <a:p>
            <a:fld id="{D00CEA96-33B4-4DF5-BA75-6677E6BFDA7B}" type="datetime1">
              <a:rPr lang="en-US" smtClean="0"/>
              <a:t>8/13/2025</a:t>
            </a:fld>
            <a:endParaRPr lang="en-US"/>
          </a:p>
        </p:txBody>
      </p:sp>
      <p:sp>
        <p:nvSpPr>
          <p:cNvPr id="5" name="Rectangle 4">
            <a:extLst>
              <a:ext uri="{FF2B5EF4-FFF2-40B4-BE49-F238E27FC236}">
                <a16:creationId xmlns:a16="http://schemas.microsoft.com/office/drawing/2014/main" id="{4463EFDA-402D-BCE2-DB85-0490551C6550}"/>
              </a:ext>
            </a:extLst>
          </p:cNvPr>
          <p:cNvSpPr/>
          <p:nvPr/>
        </p:nvSpPr>
        <p:spPr bwMode="auto">
          <a:xfrm>
            <a:off x="5562600" y="2286000"/>
            <a:ext cx="2819400" cy="144780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pPr>
            <a:r>
              <a:rPr kumimoji="0" lang="en-US" sz="2400" b="0" i="0" u="none" strike="noStrike" cap="none" normalizeH="0" baseline="0" dirty="0">
                <a:ln>
                  <a:noFill/>
                </a:ln>
                <a:solidFill>
                  <a:schemeClr val="bg1"/>
                </a:solidFill>
                <a:effectLst/>
                <a:latin typeface="Times" panose="02020603050405020304" pitchFamily="18" charset="0"/>
                <a:cs typeface="HG Mincho Light J" charset="0"/>
              </a:rPr>
              <a:t>//Initializing object property</a:t>
            </a:r>
            <a:endParaRPr kumimoji="0" lang="en-IN" sz="2400" b="0" i="0" u="none" strike="noStrike" cap="none" normalizeH="0" baseline="0" dirty="0">
              <a:ln>
                <a:noFill/>
              </a:ln>
              <a:solidFill>
                <a:schemeClr val="bg1"/>
              </a:solidFill>
              <a:effectLst/>
              <a:latin typeface="Times" panose="02020603050405020304" pitchFamily="18" charset="0"/>
              <a:cs typeface="HG Mincho Light J" charset="0"/>
            </a:endParaRPr>
          </a:p>
        </p:txBody>
      </p:sp>
    </p:spTree>
    <p:extLst>
      <p:ext uri="{BB962C8B-B14F-4D97-AF65-F5344CB8AC3E}">
        <p14:creationId xmlns:p14="http://schemas.microsoft.com/office/powerpoint/2010/main" val="3157680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9C59-03F5-5C6F-B213-7ADAB98EB22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B0EEE95-3A39-CC0A-FE82-5F2A02BEB562}"/>
              </a:ext>
            </a:extLst>
          </p:cNvPr>
          <p:cNvPicPr>
            <a:picLocks noGrp="1" noChangeAspect="1"/>
          </p:cNvPicPr>
          <p:nvPr>
            <p:ph idx="1"/>
          </p:nvPr>
        </p:nvPicPr>
        <p:blipFill>
          <a:blip r:embed="rId2"/>
          <a:stretch>
            <a:fillRect/>
          </a:stretch>
        </p:blipFill>
        <p:spPr>
          <a:xfrm>
            <a:off x="304800" y="136525"/>
            <a:ext cx="9137252" cy="6356350"/>
          </a:xfrm>
          <a:prstGeom prst="rect">
            <a:avLst/>
          </a:prstGeom>
        </p:spPr>
      </p:pic>
      <p:sp>
        <p:nvSpPr>
          <p:cNvPr id="4" name="Date Placeholder 3">
            <a:extLst>
              <a:ext uri="{FF2B5EF4-FFF2-40B4-BE49-F238E27FC236}">
                <a16:creationId xmlns:a16="http://schemas.microsoft.com/office/drawing/2014/main" id="{F961988E-1068-9477-61A9-F0E433AA0086}"/>
              </a:ext>
            </a:extLst>
          </p:cNvPr>
          <p:cNvSpPr>
            <a:spLocks noGrp="1"/>
          </p:cNvSpPr>
          <p:nvPr>
            <p:ph type="dt" sz="half" idx="10"/>
          </p:nvPr>
        </p:nvSpPr>
        <p:spPr/>
        <p:txBody>
          <a:bodyPr/>
          <a:lstStyle/>
          <a:p>
            <a:fld id="{7FDAA5F4-9BC2-4E59-987B-C38615B732CB}" type="datetime1">
              <a:rPr lang="en-US" smtClean="0"/>
              <a:t>8/13/2025</a:t>
            </a:fld>
            <a:endParaRPr lang="en-US"/>
          </a:p>
        </p:txBody>
      </p:sp>
    </p:spTree>
    <p:extLst>
      <p:ext uri="{BB962C8B-B14F-4D97-AF65-F5344CB8AC3E}">
        <p14:creationId xmlns:p14="http://schemas.microsoft.com/office/powerpoint/2010/main" val="3803667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26F-E0EE-BF80-5C3A-FE89ED11495B}"/>
              </a:ext>
            </a:extLst>
          </p:cNvPr>
          <p:cNvSpPr>
            <a:spLocks noGrp="1"/>
          </p:cNvSpPr>
          <p:nvPr>
            <p:ph type="title"/>
          </p:nvPr>
        </p:nvSpPr>
        <p:spPr/>
        <p:txBody>
          <a:bodyPr/>
          <a:lstStyle/>
          <a:p>
            <a:r>
              <a:rPr lang="en-US" dirty="0"/>
              <a:t>Class methods program</a:t>
            </a:r>
            <a:endParaRPr lang="en-IN" dirty="0"/>
          </a:p>
        </p:txBody>
      </p:sp>
      <p:sp>
        <p:nvSpPr>
          <p:cNvPr id="3" name="Content Placeholder 2">
            <a:extLst>
              <a:ext uri="{FF2B5EF4-FFF2-40B4-BE49-F238E27FC236}">
                <a16:creationId xmlns:a16="http://schemas.microsoft.com/office/drawing/2014/main" id="{4AF3E7B6-2C77-1C82-8C81-9BD53C0CF161}"/>
              </a:ext>
            </a:extLst>
          </p:cNvPr>
          <p:cNvSpPr>
            <a:spLocks noGrp="1"/>
          </p:cNvSpPr>
          <p:nvPr>
            <p:ph idx="1"/>
          </p:nvPr>
        </p:nvSpPr>
        <p:spPr/>
        <p:txBody>
          <a:bodyPr>
            <a:normAutofit fontScale="62500" lnSpcReduction="20000"/>
          </a:bodyPr>
          <a:lstStyle/>
          <a:p>
            <a:pPr marL="0" indent="0">
              <a:buNone/>
            </a:pPr>
            <a:r>
              <a:rPr lang="en-US" b="0" dirty="0">
                <a:solidFill>
                  <a:srgbClr val="0000FF"/>
                </a:solidFill>
                <a:effectLst/>
                <a:highlight>
                  <a:srgbClr val="FFFFFF"/>
                </a:highlight>
                <a:latin typeface="Consolas" panose="020B0609020204030204" pitchFamily="49" charset="0"/>
              </a:rPr>
              <a:t>class</a:t>
            </a:r>
            <a:r>
              <a:rPr lang="en-US" b="0" dirty="0">
                <a:solidFill>
                  <a:srgbClr val="000000"/>
                </a:solidFill>
                <a:effectLst/>
                <a:highlight>
                  <a:srgbClr val="FFFFFF"/>
                </a:highlight>
                <a:latin typeface="Consolas" panose="020B0609020204030204" pitchFamily="49" charset="0"/>
              </a:rPr>
              <a:t> </a:t>
            </a:r>
            <a:r>
              <a:rPr lang="en-US" b="0" dirty="0">
                <a:solidFill>
                  <a:srgbClr val="267F99"/>
                </a:solidFill>
                <a:effectLst/>
                <a:highlight>
                  <a:srgbClr val="FFFFFF"/>
                </a:highlight>
                <a:latin typeface="Consolas" panose="020B0609020204030204" pitchFamily="49" charset="0"/>
              </a:rPr>
              <a:t>Person</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constructor</a:t>
            </a:r>
            <a:r>
              <a:rPr lang="en-US" b="0" dirty="0">
                <a:solidFill>
                  <a:srgbClr val="00000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name</a:t>
            </a:r>
            <a:r>
              <a:rPr lang="en-US" b="0" dirty="0" err="1">
                <a:solidFill>
                  <a:srgbClr val="00000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year</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p>
          <a:p>
            <a:pPr marL="0" indent="0">
              <a:buNone/>
            </a:pP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this</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name</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name</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r>
              <a:rPr lang="en-US" b="0" dirty="0" err="1">
                <a:solidFill>
                  <a:srgbClr val="0000FF"/>
                </a:solidFill>
                <a:effectLst/>
                <a:highlight>
                  <a:srgbClr val="FFFFFF"/>
                </a:highlight>
                <a:latin typeface="Consolas" panose="020B0609020204030204" pitchFamily="49" charset="0"/>
              </a:rPr>
              <a:t>this</a:t>
            </a:r>
            <a:r>
              <a:rPr lang="en-US" b="0" dirty="0" err="1">
                <a:solidFill>
                  <a:srgbClr val="00000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year</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year</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p>
          <a:p>
            <a:pPr marL="0" indent="0">
              <a:buNone/>
            </a:pPr>
            <a:r>
              <a:rPr lang="en-US" b="0" dirty="0">
                <a:solidFill>
                  <a:srgbClr val="000000"/>
                </a:solidFill>
                <a:effectLst/>
                <a:highlight>
                  <a:srgbClr val="FFFFFF"/>
                </a:highlight>
                <a:latin typeface="Consolas" panose="020B0609020204030204" pitchFamily="49" charset="0"/>
              </a:rPr>
              <a:t>    </a:t>
            </a:r>
            <a:r>
              <a:rPr lang="en-US" b="0" dirty="0">
                <a:solidFill>
                  <a:srgbClr val="795E26"/>
                </a:solidFill>
                <a:effectLst/>
                <a:highlight>
                  <a:srgbClr val="FFFFFF"/>
                </a:highlight>
                <a:latin typeface="Consolas" panose="020B0609020204030204" pitchFamily="49" charset="0"/>
              </a:rPr>
              <a:t>age</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const</a:t>
            </a:r>
            <a:r>
              <a:rPr lang="en-US" b="0" dirty="0">
                <a:solidFill>
                  <a:srgbClr val="000000"/>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date</a:t>
            </a:r>
            <a:r>
              <a:rPr lang="en-US" b="0" dirty="0">
                <a:solidFill>
                  <a:srgbClr val="000000"/>
                </a:solidFill>
                <a:effectLst/>
                <a:highlight>
                  <a:srgbClr val="FFFFFF"/>
                </a:highlight>
                <a:latin typeface="Consolas" panose="020B0609020204030204" pitchFamily="49" charset="0"/>
              </a:rPr>
              <a:t> = </a:t>
            </a:r>
            <a:r>
              <a:rPr lang="en-US" b="0" dirty="0">
                <a:solidFill>
                  <a:srgbClr val="0000FF"/>
                </a:solidFill>
                <a:effectLst/>
                <a:highlight>
                  <a:srgbClr val="FFFFFF"/>
                </a:highlight>
                <a:latin typeface="Consolas" panose="020B0609020204030204" pitchFamily="49" charset="0"/>
              </a:rPr>
              <a:t>new</a:t>
            </a:r>
            <a:r>
              <a:rPr lang="en-US" b="0" dirty="0">
                <a:solidFill>
                  <a:srgbClr val="000000"/>
                </a:solidFill>
                <a:effectLst/>
                <a:highlight>
                  <a:srgbClr val="FFFFFF"/>
                </a:highlight>
                <a:latin typeface="Consolas" panose="020B0609020204030204" pitchFamily="49" charset="0"/>
              </a:rPr>
              <a:t> </a:t>
            </a:r>
            <a:r>
              <a:rPr lang="en-US" b="0" dirty="0">
                <a:solidFill>
                  <a:srgbClr val="267F99"/>
                </a:solidFill>
                <a:effectLst/>
                <a:highlight>
                  <a:srgbClr val="FFFFFF"/>
                </a:highlight>
                <a:latin typeface="Consolas" panose="020B0609020204030204" pitchFamily="49" charset="0"/>
              </a:rPr>
              <a:t>Date</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r>
              <a:rPr lang="en-US" b="0" dirty="0">
                <a:solidFill>
                  <a:srgbClr val="AF00DB"/>
                </a:solidFill>
                <a:effectLst/>
                <a:highlight>
                  <a:srgbClr val="FFFFFF"/>
                </a:highlight>
                <a:latin typeface="Consolas" panose="020B0609020204030204" pitchFamily="49" charset="0"/>
              </a:rPr>
              <a:t>return</a:t>
            </a:r>
            <a:r>
              <a:rPr lang="en-US" b="0" dirty="0">
                <a:solidFill>
                  <a:srgbClr val="000000"/>
                </a:solidFill>
                <a:effectLst/>
                <a:highlight>
                  <a:srgbClr val="FFFFFF"/>
                </a:highlight>
                <a:latin typeface="Consolas" panose="020B0609020204030204" pitchFamily="49" charset="0"/>
              </a:rPr>
              <a:t> </a:t>
            </a:r>
            <a:r>
              <a:rPr lang="en-US" b="0" dirty="0" err="1">
                <a:solidFill>
                  <a:srgbClr val="0070C1"/>
                </a:solidFill>
                <a:effectLst/>
                <a:highlight>
                  <a:srgbClr val="FFFFFF"/>
                </a:highlight>
                <a:latin typeface="Consolas" panose="020B0609020204030204" pitchFamily="49" charset="0"/>
              </a:rPr>
              <a:t>date</a:t>
            </a:r>
            <a:r>
              <a:rPr lang="en-US" b="0" dirty="0" err="1">
                <a:solidFill>
                  <a:srgbClr val="000000"/>
                </a:solidFill>
                <a:effectLst/>
                <a:highlight>
                  <a:srgbClr val="FFFFFF"/>
                </a:highlight>
                <a:latin typeface="Consolas" panose="020B0609020204030204" pitchFamily="49" charset="0"/>
              </a:rPr>
              <a:t>.</a:t>
            </a:r>
            <a:r>
              <a:rPr lang="en-US" b="0" dirty="0" err="1">
                <a:solidFill>
                  <a:srgbClr val="795E26"/>
                </a:solidFill>
                <a:effectLst/>
                <a:highlight>
                  <a:srgbClr val="FFFFFF"/>
                </a:highlight>
                <a:latin typeface="Consolas" panose="020B0609020204030204" pitchFamily="49" charset="0"/>
              </a:rPr>
              <a:t>getFullYear</a:t>
            </a:r>
            <a:r>
              <a:rPr lang="en-US" b="0" dirty="0">
                <a:solidFill>
                  <a:srgbClr val="000000"/>
                </a:solidFill>
                <a:effectLst/>
                <a:highlight>
                  <a:srgbClr val="FFFFFF"/>
                </a:highlight>
                <a:latin typeface="Consolas" panose="020B0609020204030204" pitchFamily="49" charset="0"/>
              </a:rPr>
              <a:t>() - </a:t>
            </a:r>
            <a:r>
              <a:rPr lang="en-US" b="0" dirty="0" err="1">
                <a:solidFill>
                  <a:srgbClr val="0000FF"/>
                </a:solidFill>
                <a:effectLst/>
                <a:highlight>
                  <a:srgbClr val="FFFFFF"/>
                </a:highlight>
                <a:latin typeface="Consolas" panose="020B0609020204030204" pitchFamily="49" charset="0"/>
              </a:rPr>
              <a:t>this</a:t>
            </a:r>
            <a:r>
              <a:rPr lang="en-US" b="0" dirty="0" err="1">
                <a:solidFill>
                  <a:srgbClr val="00000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year</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p>
          <a:p>
            <a:pPr marL="0" indent="0">
              <a:buNone/>
            </a:pP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FF"/>
                </a:solidFill>
                <a:effectLst/>
                <a:highlight>
                  <a:srgbClr val="FFFFFF"/>
                </a:highlight>
                <a:latin typeface="Consolas" panose="020B0609020204030204" pitchFamily="49" charset="0"/>
              </a:rPr>
              <a:t>const</a:t>
            </a:r>
            <a:r>
              <a:rPr lang="en-US" b="0" dirty="0">
                <a:solidFill>
                  <a:srgbClr val="000000"/>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car</a:t>
            </a:r>
            <a:r>
              <a:rPr lang="en-US" b="0" dirty="0">
                <a:solidFill>
                  <a:srgbClr val="000000"/>
                </a:solidFill>
                <a:effectLst/>
                <a:highlight>
                  <a:srgbClr val="FFFFFF"/>
                </a:highlight>
                <a:latin typeface="Consolas" panose="020B0609020204030204" pitchFamily="49" charset="0"/>
              </a:rPr>
              <a:t>=</a:t>
            </a:r>
            <a:r>
              <a:rPr lang="en-US" b="0" dirty="0">
                <a:solidFill>
                  <a:srgbClr val="0000FF"/>
                </a:solidFill>
                <a:effectLst/>
                <a:highlight>
                  <a:srgbClr val="FFFFFF"/>
                </a:highlight>
                <a:latin typeface="Consolas" panose="020B0609020204030204" pitchFamily="49" charset="0"/>
              </a:rPr>
              <a:t>new</a:t>
            </a:r>
            <a:r>
              <a:rPr lang="en-US" b="0" dirty="0">
                <a:solidFill>
                  <a:srgbClr val="000000"/>
                </a:solidFill>
                <a:effectLst/>
                <a:highlight>
                  <a:srgbClr val="FFFFFF"/>
                </a:highlight>
                <a:latin typeface="Consolas" panose="020B0609020204030204" pitchFamily="49" charset="0"/>
              </a:rPr>
              <a:t> </a:t>
            </a:r>
            <a:r>
              <a:rPr lang="en-US" b="0" dirty="0">
                <a:solidFill>
                  <a:srgbClr val="267F99"/>
                </a:solidFill>
                <a:effectLst/>
                <a:highlight>
                  <a:srgbClr val="FFFFFF"/>
                </a:highlight>
                <a:latin typeface="Consolas" panose="020B0609020204030204" pitchFamily="49" charset="0"/>
              </a:rPr>
              <a:t>Person</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'glanza'</a:t>
            </a:r>
            <a:r>
              <a:rPr lang="en-US" b="0" dirty="0">
                <a:solidFill>
                  <a:srgbClr val="000000"/>
                </a:solidFill>
                <a:effectLst/>
                <a:highlight>
                  <a:srgbClr val="FFFFFF"/>
                </a:highlight>
                <a:latin typeface="Consolas" panose="020B0609020204030204" pitchFamily="49" charset="0"/>
              </a:rPr>
              <a:t>,</a:t>
            </a:r>
            <a:r>
              <a:rPr lang="en-US" b="0" dirty="0">
                <a:solidFill>
                  <a:srgbClr val="098658"/>
                </a:solidFill>
                <a:effectLst/>
                <a:highlight>
                  <a:srgbClr val="FFFFFF"/>
                </a:highlight>
                <a:latin typeface="Consolas" panose="020B0609020204030204" pitchFamily="49" charset="0"/>
              </a:rPr>
              <a:t>2024</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1080"/>
                </a:solidFill>
                <a:effectLst/>
                <a:highlight>
                  <a:srgbClr val="FFFFFF"/>
                </a:highlight>
                <a:latin typeface="Consolas" panose="020B0609020204030204" pitchFamily="49" charset="0"/>
              </a:rPr>
              <a:t>console</a:t>
            </a:r>
            <a:r>
              <a:rPr lang="en-US" b="0" dirty="0">
                <a:solidFill>
                  <a:srgbClr val="000000"/>
                </a:solidFill>
                <a:effectLst/>
                <a:highlight>
                  <a:srgbClr val="FFFFFF"/>
                </a:highlight>
                <a:latin typeface="Consolas" panose="020B0609020204030204" pitchFamily="49" charset="0"/>
              </a:rPr>
              <a:t>.</a:t>
            </a:r>
            <a:r>
              <a:rPr lang="en-US" b="0" dirty="0">
                <a:solidFill>
                  <a:srgbClr val="795E26"/>
                </a:solidFill>
                <a:effectLst/>
                <a:highlight>
                  <a:srgbClr val="FFFFFF"/>
                </a:highlight>
                <a:latin typeface="Consolas" panose="020B0609020204030204" pitchFamily="49" charset="0"/>
              </a:rPr>
              <a:t>log</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"My car is "</a:t>
            </a:r>
            <a:r>
              <a:rPr lang="en-US" b="0" dirty="0">
                <a:solidFill>
                  <a:srgbClr val="000000"/>
                </a:solidFill>
                <a:effectLst/>
                <a:highlight>
                  <a:srgbClr val="FFFFFF"/>
                </a:highlight>
                <a:latin typeface="Consolas" panose="020B0609020204030204" pitchFamily="49" charset="0"/>
              </a:rPr>
              <a:t> + </a:t>
            </a:r>
            <a:r>
              <a:rPr lang="en-US" b="0" dirty="0" err="1">
                <a:solidFill>
                  <a:srgbClr val="0070C1"/>
                </a:solidFill>
                <a:effectLst/>
                <a:highlight>
                  <a:srgbClr val="FFFFFF"/>
                </a:highlight>
                <a:latin typeface="Consolas" panose="020B0609020204030204" pitchFamily="49" charset="0"/>
              </a:rPr>
              <a:t>car</a:t>
            </a:r>
            <a:r>
              <a:rPr lang="en-US" b="0" dirty="0" err="1">
                <a:solidFill>
                  <a:srgbClr val="000000"/>
                </a:solidFill>
                <a:effectLst/>
                <a:highlight>
                  <a:srgbClr val="FFFFFF"/>
                </a:highlight>
                <a:latin typeface="Consolas" panose="020B0609020204030204" pitchFamily="49" charset="0"/>
              </a:rPr>
              <a:t>.</a:t>
            </a:r>
            <a:r>
              <a:rPr lang="en-US" b="0" dirty="0" err="1">
                <a:solidFill>
                  <a:srgbClr val="795E26"/>
                </a:solidFill>
                <a:effectLst/>
                <a:highlight>
                  <a:srgbClr val="FFFFFF"/>
                </a:highlight>
                <a:latin typeface="Consolas" panose="020B0609020204030204" pitchFamily="49" charset="0"/>
              </a:rPr>
              <a:t>age</a:t>
            </a:r>
            <a:r>
              <a:rPr lang="en-US" b="0" dirty="0">
                <a:solidFill>
                  <a:srgbClr val="000000"/>
                </a:solidFill>
                <a:effectLst/>
                <a:highlight>
                  <a:srgbClr val="FFFFFF"/>
                </a:highlight>
                <a:latin typeface="Consolas" panose="020B0609020204030204" pitchFamily="49" charset="0"/>
              </a:rPr>
              <a:t>() + </a:t>
            </a:r>
            <a:r>
              <a:rPr lang="en-US" b="0" dirty="0">
                <a:solidFill>
                  <a:srgbClr val="A31515"/>
                </a:solidFill>
                <a:effectLst/>
                <a:highlight>
                  <a:srgbClr val="FFFFFF"/>
                </a:highlight>
                <a:latin typeface="Consolas" panose="020B0609020204030204" pitchFamily="49" charset="0"/>
              </a:rPr>
              <a:t>" years old."</a:t>
            </a:r>
            <a:r>
              <a:rPr lang="en-US" b="0" dirty="0">
                <a:solidFill>
                  <a:srgbClr val="000000"/>
                </a:solidFill>
                <a:effectLst/>
                <a:highlight>
                  <a:srgbClr val="FFFFFF"/>
                </a:highlight>
                <a:latin typeface="Consolas" panose="020B0609020204030204" pitchFamily="49" charset="0"/>
              </a:rPr>
              <a:t>);</a:t>
            </a:r>
          </a:p>
          <a:p>
            <a:endParaRPr lang="en-IN" dirty="0"/>
          </a:p>
        </p:txBody>
      </p:sp>
      <p:sp>
        <p:nvSpPr>
          <p:cNvPr id="4" name="Date Placeholder 3">
            <a:extLst>
              <a:ext uri="{FF2B5EF4-FFF2-40B4-BE49-F238E27FC236}">
                <a16:creationId xmlns:a16="http://schemas.microsoft.com/office/drawing/2014/main" id="{AD70FAA0-F0A3-4BFB-59AF-C1AB90546D76}"/>
              </a:ext>
            </a:extLst>
          </p:cNvPr>
          <p:cNvSpPr>
            <a:spLocks noGrp="1"/>
          </p:cNvSpPr>
          <p:nvPr>
            <p:ph type="dt" sz="half" idx="10"/>
          </p:nvPr>
        </p:nvSpPr>
        <p:spPr/>
        <p:txBody>
          <a:bodyPr/>
          <a:lstStyle/>
          <a:p>
            <a:fld id="{3DB7F8EE-A4C5-4163-B849-DE25B113FA27}" type="datetime1">
              <a:rPr lang="en-US" smtClean="0"/>
              <a:t>8/13/2025</a:t>
            </a:fld>
            <a:endParaRPr lang="en-US"/>
          </a:p>
        </p:txBody>
      </p:sp>
    </p:spTree>
    <p:extLst>
      <p:ext uri="{BB962C8B-B14F-4D97-AF65-F5344CB8AC3E}">
        <p14:creationId xmlns:p14="http://schemas.microsoft.com/office/powerpoint/2010/main" val="2727520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F93D-2427-8C45-DC9A-8F18F0B17BF6}"/>
              </a:ext>
            </a:extLst>
          </p:cNvPr>
          <p:cNvSpPr>
            <a:spLocks noGrp="1"/>
          </p:cNvSpPr>
          <p:nvPr>
            <p:ph type="title"/>
          </p:nvPr>
        </p:nvSpPr>
        <p:spPr/>
        <p:txBody>
          <a:bodyPr/>
          <a:lstStyle/>
          <a:p>
            <a:r>
              <a:rPr lang="en-US" dirty="0"/>
              <a:t>Objects – not primitive ones</a:t>
            </a:r>
          </a:p>
        </p:txBody>
      </p:sp>
      <p:sp>
        <p:nvSpPr>
          <p:cNvPr id="3" name="Content Placeholder 2">
            <a:extLst>
              <a:ext uri="{FF2B5EF4-FFF2-40B4-BE49-F238E27FC236}">
                <a16:creationId xmlns:a16="http://schemas.microsoft.com/office/drawing/2014/main" id="{33AF834B-67F6-9498-F563-6D1676B25890}"/>
              </a:ext>
            </a:extLst>
          </p:cNvPr>
          <p:cNvSpPr>
            <a:spLocks noGrp="1"/>
          </p:cNvSpPr>
          <p:nvPr>
            <p:ph idx="1"/>
          </p:nvPr>
        </p:nvSpPr>
        <p:spPr/>
        <p:txBody>
          <a:bodyPr>
            <a:normAutofit fontScale="92500" lnSpcReduction="10000"/>
          </a:bodyPr>
          <a:lstStyle/>
          <a:p>
            <a:r>
              <a:rPr lang="en-US" dirty="0"/>
              <a:t>To represent real-world entity in the virtual world.</a:t>
            </a:r>
          </a:p>
          <a:p>
            <a:r>
              <a:rPr lang="en-US" dirty="0"/>
              <a:t>let student = { }  // empty object</a:t>
            </a:r>
          </a:p>
          <a:p>
            <a:r>
              <a:rPr lang="en-US" dirty="0"/>
              <a:t>let student = {</a:t>
            </a:r>
          </a:p>
          <a:p>
            <a:pPr marL="457200" lvl="1" indent="0">
              <a:buNone/>
            </a:pPr>
            <a:r>
              <a:rPr lang="en-US" dirty="0"/>
              <a:t>key1 : value1, </a:t>
            </a:r>
          </a:p>
          <a:p>
            <a:pPr marL="457200" lvl="1" indent="0">
              <a:buNone/>
            </a:pPr>
            <a:r>
              <a:rPr lang="en-US" dirty="0"/>
              <a:t>key2: value2 } //like dictionary</a:t>
            </a:r>
          </a:p>
          <a:p>
            <a:pPr marL="0" indent="0">
              <a:buNone/>
            </a:pPr>
            <a:r>
              <a:rPr lang="en-US" dirty="0"/>
              <a:t>     }</a:t>
            </a:r>
          </a:p>
          <a:p>
            <a:pPr marL="0" indent="0">
              <a:buNone/>
            </a:pPr>
            <a:r>
              <a:rPr lang="en-US" b="0" i="0" dirty="0">
                <a:solidFill>
                  <a:srgbClr val="0000CD"/>
                </a:solidFill>
                <a:effectLst/>
                <a:highlight>
                  <a:srgbClr val="FFFFFF"/>
                </a:highlight>
                <a:latin typeface="Consolas" panose="020B0609020204030204" pitchFamily="49" charset="0"/>
              </a:rPr>
              <a:t>const</a:t>
            </a:r>
            <a:r>
              <a:rPr lang="en-US" b="0" i="0" dirty="0">
                <a:solidFill>
                  <a:srgbClr val="000000"/>
                </a:solidFill>
                <a:effectLst/>
                <a:highlight>
                  <a:srgbClr val="FFFFFF"/>
                </a:highlight>
                <a:latin typeface="Consolas" panose="020B0609020204030204" pitchFamily="49" charset="0"/>
              </a:rPr>
              <a:t> person = {</a:t>
            </a:r>
            <a:r>
              <a:rPr lang="en-US" b="0" i="0" dirty="0" err="1">
                <a:solidFill>
                  <a:srgbClr val="000000"/>
                </a:solidFill>
                <a:effectLst/>
                <a:highlight>
                  <a:srgbClr val="FFFFFF"/>
                </a:highlight>
                <a:latin typeface="Consolas" panose="020B0609020204030204" pitchFamily="49" charset="0"/>
              </a:rPr>
              <a:t>firstName</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"John"</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lastName</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"Doe"</a:t>
            </a:r>
            <a:r>
              <a:rPr lang="en-US" b="0" i="0" dirty="0">
                <a:solidFill>
                  <a:srgbClr val="000000"/>
                </a:solidFill>
                <a:effectLst/>
                <a:highlight>
                  <a:srgbClr val="FFFFFF"/>
                </a:highlight>
                <a:latin typeface="Consolas" panose="020B0609020204030204" pitchFamily="49" charset="0"/>
              </a:rPr>
              <a:t>, age:</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eyeColor</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"blue"</a:t>
            </a:r>
            <a:r>
              <a:rPr lang="en-US" b="0" i="0" dirty="0">
                <a:solidFill>
                  <a:srgbClr val="000000"/>
                </a:solidFill>
                <a:effectLst/>
                <a:highlight>
                  <a:srgbClr val="FFFFFF"/>
                </a:highlight>
                <a:latin typeface="Consolas" panose="020B0609020204030204" pitchFamily="49" charset="0"/>
              </a:rPr>
              <a:t>};</a:t>
            </a:r>
            <a:endParaRPr lang="en-US" dirty="0"/>
          </a:p>
          <a:p>
            <a:r>
              <a:rPr lang="en-US" dirty="0"/>
              <a:t>Access all or particular property </a:t>
            </a:r>
          </a:p>
          <a:p>
            <a:r>
              <a:rPr lang="en-US" dirty="0"/>
              <a:t>Student or student.key1  or student[‘key1’]</a:t>
            </a:r>
          </a:p>
        </p:txBody>
      </p:sp>
      <p:sp>
        <p:nvSpPr>
          <p:cNvPr id="4" name="Date Placeholder 3">
            <a:extLst>
              <a:ext uri="{FF2B5EF4-FFF2-40B4-BE49-F238E27FC236}">
                <a16:creationId xmlns:a16="http://schemas.microsoft.com/office/drawing/2014/main" id="{262888ED-A2F4-2B97-0EEB-5D4EC931B961}"/>
              </a:ext>
            </a:extLst>
          </p:cNvPr>
          <p:cNvSpPr>
            <a:spLocks noGrp="1"/>
          </p:cNvSpPr>
          <p:nvPr>
            <p:ph type="dt" sz="half" idx="10"/>
          </p:nvPr>
        </p:nvSpPr>
        <p:spPr/>
        <p:txBody>
          <a:bodyPr/>
          <a:lstStyle/>
          <a:p>
            <a:fld id="{5CC15913-6A07-4EA1-962C-3841EA2011E6}" type="datetime1">
              <a:rPr lang="en-US" smtClean="0"/>
              <a:t>8/13/2025</a:t>
            </a:fld>
            <a:endParaRPr lang="en-US"/>
          </a:p>
        </p:txBody>
      </p:sp>
    </p:spTree>
    <p:extLst>
      <p:ext uri="{BB962C8B-B14F-4D97-AF65-F5344CB8AC3E}">
        <p14:creationId xmlns:p14="http://schemas.microsoft.com/office/powerpoint/2010/main" val="1369059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7585-27E7-2141-A400-2838BDE89280}"/>
              </a:ext>
            </a:extLst>
          </p:cNvPr>
          <p:cNvSpPr>
            <a:spLocks noGrp="1"/>
          </p:cNvSpPr>
          <p:nvPr>
            <p:ph type="title"/>
          </p:nvPr>
        </p:nvSpPr>
        <p:spPr/>
        <p:txBody>
          <a:bodyPr/>
          <a:lstStyle/>
          <a:p>
            <a:r>
              <a:rPr lang="en-US" dirty="0"/>
              <a:t>Objects(Other way of creating an object)</a:t>
            </a:r>
            <a:endParaRPr lang="en-IN" dirty="0"/>
          </a:p>
        </p:txBody>
      </p:sp>
      <p:sp>
        <p:nvSpPr>
          <p:cNvPr id="3" name="Content Placeholder 2">
            <a:extLst>
              <a:ext uri="{FF2B5EF4-FFF2-40B4-BE49-F238E27FC236}">
                <a16:creationId xmlns:a16="http://schemas.microsoft.com/office/drawing/2014/main" id="{BA97D769-F94B-4CE3-992A-8B21B11198E9}"/>
              </a:ext>
            </a:extLst>
          </p:cNvPr>
          <p:cNvSpPr>
            <a:spLocks noGrp="1"/>
          </p:cNvSpPr>
          <p:nvPr>
            <p:ph idx="1"/>
          </p:nvPr>
        </p:nvSpPr>
        <p:spPr/>
        <p:txBody>
          <a:bodyPr/>
          <a:lstStyle/>
          <a:p>
            <a:pPr marL="0" indent="0">
              <a:buNone/>
            </a:pPr>
            <a:r>
              <a:rPr lang="en-US" b="0" dirty="0">
                <a:solidFill>
                  <a:srgbClr val="0000FF"/>
                </a:solidFill>
                <a:effectLst/>
                <a:highlight>
                  <a:srgbClr val="FFFFFF"/>
                </a:highlight>
                <a:latin typeface="Consolas" panose="020B0609020204030204" pitchFamily="49" charset="0"/>
              </a:rPr>
              <a:t>const</a:t>
            </a:r>
            <a:r>
              <a:rPr lang="en-US" b="0" dirty="0">
                <a:solidFill>
                  <a:srgbClr val="000000"/>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car</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name:</a:t>
            </a:r>
            <a:r>
              <a:rPr lang="en-US" b="0" dirty="0">
                <a:solidFill>
                  <a:srgbClr val="A31515"/>
                </a:solidFill>
                <a:effectLst/>
                <a:highlight>
                  <a:srgbClr val="FFFFFF"/>
                </a:highlight>
                <a:latin typeface="Consolas" panose="020B0609020204030204" pitchFamily="49" charset="0"/>
              </a:rPr>
              <a:t>"glanza"</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year:</a:t>
            </a:r>
            <a:r>
              <a:rPr lang="en-US" b="0" dirty="0">
                <a:solidFill>
                  <a:srgbClr val="098658"/>
                </a:solidFill>
                <a:effectLst/>
                <a:highlight>
                  <a:srgbClr val="FFFFFF"/>
                </a:highlight>
                <a:latin typeface="Consolas" panose="020B0609020204030204" pitchFamily="49" charset="0"/>
              </a:rPr>
              <a:t>2024</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FF"/>
                </a:solidFill>
                <a:effectLst/>
                <a:highlight>
                  <a:srgbClr val="FFFFFF"/>
                </a:highlight>
                <a:latin typeface="Consolas" panose="020B0609020204030204" pitchFamily="49" charset="0"/>
              </a:rPr>
              <a:t>const</a:t>
            </a:r>
            <a:r>
              <a:rPr lang="en-US" b="0" dirty="0">
                <a:solidFill>
                  <a:srgbClr val="000000"/>
                </a:solidFill>
                <a:effectLst/>
                <a:highlight>
                  <a:srgbClr val="FFFFFF"/>
                </a:highlight>
                <a:latin typeface="Consolas" panose="020B0609020204030204" pitchFamily="49" charset="0"/>
              </a:rPr>
              <a:t> </a:t>
            </a:r>
            <a:r>
              <a:rPr lang="en-US" b="0" dirty="0">
                <a:solidFill>
                  <a:srgbClr val="0070C1"/>
                </a:solidFill>
                <a:effectLst/>
                <a:highlight>
                  <a:srgbClr val="FFFFFF"/>
                </a:highlight>
                <a:latin typeface="Consolas" panose="020B0609020204030204" pitchFamily="49" charset="0"/>
              </a:rPr>
              <a:t>car1</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name:</a:t>
            </a:r>
            <a:r>
              <a:rPr lang="en-US" b="0" dirty="0">
                <a:solidFill>
                  <a:srgbClr val="A31515"/>
                </a:solidFill>
                <a:effectLst/>
                <a:highlight>
                  <a:srgbClr val="FFFFFF"/>
                </a:highlight>
                <a:latin typeface="Consolas" panose="020B0609020204030204" pitchFamily="49" charset="0"/>
              </a:rPr>
              <a:t>"kiger"</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year:</a:t>
            </a:r>
            <a:r>
              <a:rPr lang="en-US" b="0" dirty="0">
                <a:solidFill>
                  <a:srgbClr val="098658"/>
                </a:solidFill>
                <a:effectLst/>
                <a:highlight>
                  <a:srgbClr val="FFFFFF"/>
                </a:highlight>
                <a:latin typeface="Consolas" panose="020B0609020204030204" pitchFamily="49" charset="0"/>
              </a:rPr>
              <a:t>2022</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1080"/>
                </a:solidFill>
                <a:effectLst/>
                <a:highlight>
                  <a:srgbClr val="FFFFFF"/>
                </a:highlight>
                <a:latin typeface="Consolas" panose="020B0609020204030204" pitchFamily="49" charset="0"/>
              </a:rPr>
              <a:t>console</a:t>
            </a:r>
            <a:r>
              <a:rPr lang="en-US" b="0" dirty="0">
                <a:solidFill>
                  <a:srgbClr val="000000"/>
                </a:solidFill>
                <a:effectLst/>
                <a:highlight>
                  <a:srgbClr val="FFFFFF"/>
                </a:highlight>
                <a:latin typeface="Consolas" panose="020B0609020204030204" pitchFamily="49" charset="0"/>
              </a:rPr>
              <a:t>.</a:t>
            </a:r>
            <a:r>
              <a:rPr lang="en-US" b="0" dirty="0">
                <a:solidFill>
                  <a:srgbClr val="795E26"/>
                </a:solidFill>
                <a:effectLst/>
                <a:highlight>
                  <a:srgbClr val="FFFFFF"/>
                </a:highlight>
                <a:latin typeface="Consolas" panose="020B0609020204030204" pitchFamily="49" charset="0"/>
              </a:rPr>
              <a:t>log</a:t>
            </a:r>
            <a:r>
              <a:rPr lang="en-US" b="0" dirty="0">
                <a:solidFill>
                  <a:srgbClr val="000000"/>
                </a:solidFill>
                <a:effectLst/>
                <a:highlight>
                  <a:srgbClr val="FFFFFF"/>
                </a:highlight>
                <a:latin typeface="Consolas" panose="020B0609020204030204" pitchFamily="49" charset="0"/>
              </a:rPr>
              <a:t>(</a:t>
            </a:r>
            <a:r>
              <a:rPr lang="en-US" b="0" dirty="0">
                <a:solidFill>
                  <a:srgbClr val="0070C1"/>
                </a:solidFill>
                <a:effectLst/>
                <a:highlight>
                  <a:srgbClr val="FFFFFF"/>
                </a:highlight>
                <a:latin typeface="Consolas" panose="020B0609020204030204" pitchFamily="49" charset="0"/>
              </a:rPr>
              <a:t>car</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name</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1080"/>
                </a:solidFill>
                <a:effectLst/>
                <a:highlight>
                  <a:srgbClr val="FFFFFF"/>
                </a:highlight>
                <a:latin typeface="Consolas" panose="020B0609020204030204" pitchFamily="49" charset="0"/>
              </a:rPr>
              <a:t>console</a:t>
            </a:r>
            <a:r>
              <a:rPr lang="en-US" b="0" dirty="0">
                <a:solidFill>
                  <a:srgbClr val="000000"/>
                </a:solidFill>
                <a:effectLst/>
                <a:highlight>
                  <a:srgbClr val="FFFFFF"/>
                </a:highlight>
                <a:latin typeface="Consolas" panose="020B0609020204030204" pitchFamily="49" charset="0"/>
              </a:rPr>
              <a:t>.</a:t>
            </a:r>
            <a:r>
              <a:rPr lang="en-US" b="0" dirty="0">
                <a:solidFill>
                  <a:srgbClr val="795E26"/>
                </a:solidFill>
                <a:effectLst/>
                <a:highlight>
                  <a:srgbClr val="FFFFFF"/>
                </a:highlight>
                <a:latin typeface="Consolas" panose="020B0609020204030204" pitchFamily="49" charset="0"/>
              </a:rPr>
              <a:t>log</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"I purchased my second car in the year"</a:t>
            </a:r>
            <a:r>
              <a:rPr lang="en-US" b="0" dirty="0">
                <a:solidFill>
                  <a:srgbClr val="000000"/>
                </a:solidFill>
                <a:effectLst/>
                <a:highlight>
                  <a:srgbClr val="FFFFFF"/>
                </a:highlight>
                <a:latin typeface="Consolas" panose="020B0609020204030204" pitchFamily="49" charset="0"/>
              </a:rPr>
              <a:t>,</a:t>
            </a:r>
            <a:r>
              <a:rPr lang="en-US" b="0" dirty="0">
                <a:solidFill>
                  <a:srgbClr val="0070C1"/>
                </a:solidFill>
                <a:effectLst/>
                <a:highlight>
                  <a:srgbClr val="FFFFFF"/>
                </a:highlight>
                <a:latin typeface="Consolas" panose="020B0609020204030204" pitchFamily="49" charset="0"/>
              </a:rPr>
              <a:t>car1</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year</a:t>
            </a:r>
            <a:r>
              <a:rPr lang="en-US" b="0" dirty="0">
                <a:solidFill>
                  <a:srgbClr val="000000"/>
                </a:solidFill>
                <a:effectLst/>
                <a:highlight>
                  <a:srgbClr val="FFFFFF"/>
                </a:highlight>
                <a:latin typeface="Consolas" panose="020B0609020204030204" pitchFamily="49" charset="0"/>
              </a:rPr>
              <a:t>)</a:t>
            </a:r>
          </a:p>
          <a:p>
            <a:endParaRPr lang="en-IN" dirty="0"/>
          </a:p>
        </p:txBody>
      </p:sp>
      <p:sp>
        <p:nvSpPr>
          <p:cNvPr id="4" name="Date Placeholder 3">
            <a:extLst>
              <a:ext uri="{FF2B5EF4-FFF2-40B4-BE49-F238E27FC236}">
                <a16:creationId xmlns:a16="http://schemas.microsoft.com/office/drawing/2014/main" id="{642E6780-641A-1BF2-C530-CECF3E151BE8}"/>
              </a:ext>
            </a:extLst>
          </p:cNvPr>
          <p:cNvSpPr>
            <a:spLocks noGrp="1"/>
          </p:cNvSpPr>
          <p:nvPr>
            <p:ph type="dt" sz="half" idx="10"/>
          </p:nvPr>
        </p:nvSpPr>
        <p:spPr/>
        <p:txBody>
          <a:bodyPr/>
          <a:lstStyle/>
          <a:p>
            <a:fld id="{CA3149B0-B94A-498C-86C8-FCD8985373D6}" type="datetime1">
              <a:rPr lang="en-US" smtClean="0"/>
              <a:t>8/13/2025</a:t>
            </a:fld>
            <a:endParaRPr lang="en-US"/>
          </a:p>
        </p:txBody>
      </p:sp>
    </p:spTree>
    <p:extLst>
      <p:ext uri="{BB962C8B-B14F-4D97-AF65-F5344CB8AC3E}">
        <p14:creationId xmlns:p14="http://schemas.microsoft.com/office/powerpoint/2010/main" val="23364097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B7CC83F9-9C4A-7F28-5FE4-8E68B0D5425A}"/>
              </a:ext>
            </a:extLst>
          </p:cNvPr>
          <p:cNvSpPr>
            <a:spLocks noGrp="1" noChangeArrowheads="1"/>
          </p:cNvSpPr>
          <p:nvPr>
            <p:ph type="title"/>
          </p:nvPr>
        </p:nvSpPr>
        <p:spPr>
          <a:xfrm>
            <a:off x="533400" y="152400"/>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Arrays and objects</a:t>
            </a:r>
          </a:p>
        </p:txBody>
      </p:sp>
      <p:sp>
        <p:nvSpPr>
          <p:cNvPr id="24578" name="Rectangle 2">
            <a:extLst>
              <a:ext uri="{FF2B5EF4-FFF2-40B4-BE49-F238E27FC236}">
                <a16:creationId xmlns:a16="http://schemas.microsoft.com/office/drawing/2014/main" id="{F8CABB60-0C8F-776D-F18D-A077520DE6E8}"/>
              </a:ext>
            </a:extLst>
          </p:cNvPr>
          <p:cNvSpPr>
            <a:spLocks noGrp="1" noChangeArrowheads="1"/>
          </p:cNvSpPr>
          <p:nvPr>
            <p:ph idx="1"/>
          </p:nvPr>
        </p:nvSpPr>
        <p:spPr>
          <a:xfrm>
            <a:off x="609600" y="838200"/>
            <a:ext cx="7772400" cy="578107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Arrays </a:t>
            </a:r>
            <a:r>
              <a:rPr lang="en-GB" altLang="en-US" i="1" dirty="0"/>
              <a:t>are</a:t>
            </a:r>
            <a:r>
              <a:rPr lang="en-GB" altLang="en-US" dirty="0"/>
              <a:t> objects – special objects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Verdana" panose="020B0604030504040204" pitchFamily="34" charset="0"/>
              </a:rPr>
              <a:t>In JavaScript, </a:t>
            </a:r>
            <a:r>
              <a:rPr lang="en-US" b="1" dirty="0">
                <a:solidFill>
                  <a:srgbClr val="000000"/>
                </a:solidFill>
                <a:latin typeface="Verdana" panose="020B0604030504040204" pitchFamily="34" charset="0"/>
              </a:rPr>
              <a:t>objects</a:t>
            </a:r>
            <a:r>
              <a:rPr lang="en-US" dirty="0">
                <a:solidFill>
                  <a:srgbClr val="000000"/>
                </a:solidFill>
                <a:latin typeface="Verdana" panose="020B0604030504040204" pitchFamily="34" charset="0"/>
              </a:rPr>
              <a:t> use </a:t>
            </a:r>
            <a:r>
              <a:rPr lang="en-US" b="1" dirty="0">
                <a:solidFill>
                  <a:srgbClr val="000000"/>
                </a:solidFill>
                <a:latin typeface="Verdana" panose="020B0604030504040204" pitchFamily="34" charset="0"/>
              </a:rPr>
              <a:t>named indexes whereas Arrays use numbered indexes.</a:t>
            </a:r>
            <a:endParaRPr lang="en-US" dirty="0">
              <a:solidFill>
                <a:srgbClr val="000000"/>
              </a:solidFill>
              <a:latin typeface="Verdana" panose="020B0604030504040204" pitchFamily="34" charset="0"/>
            </a:endParaRPr>
          </a:p>
          <a:p>
            <a:pPr>
              <a:lnSpc>
                <a:spcPct val="100000"/>
              </a:lnSpc>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FF0000"/>
                </a:solidFill>
                <a:latin typeface="Trebuchet MS" panose="020B0603020202020204" pitchFamily="34" charset="0"/>
              </a:rPr>
              <a:t>car = { </a:t>
            </a:r>
            <a:r>
              <a:rPr lang="en-GB" altLang="en-US" dirty="0" err="1">
                <a:solidFill>
                  <a:srgbClr val="FF0000"/>
                </a:solidFill>
                <a:latin typeface="Trebuchet MS" panose="020B0603020202020204" pitchFamily="34" charset="0"/>
              </a:rPr>
              <a:t>myCar</a:t>
            </a:r>
            <a:r>
              <a:rPr lang="en-GB" altLang="en-US" dirty="0">
                <a:solidFill>
                  <a:srgbClr val="FF0000"/>
                </a:solidFill>
                <a:latin typeface="Trebuchet MS" panose="020B0603020202020204" pitchFamily="34" charset="0"/>
              </a:rPr>
              <a:t>: "Saturn",  7: "Mazda" }</a:t>
            </a:r>
          </a:p>
          <a:p>
            <a:pPr lvl="1">
              <a:lnSpc>
                <a:spcPct val="100000"/>
              </a:lnSpc>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rgbClr val="FF0000"/>
                </a:solidFill>
                <a:latin typeface="Trebuchet MS" panose="020B0603020202020204" pitchFamily="34" charset="0"/>
              </a:rPr>
              <a:t>car[7] </a:t>
            </a:r>
            <a:r>
              <a:rPr lang="en-GB" altLang="en-US" dirty="0">
                <a:solidFill>
                  <a:srgbClr val="FF0000"/>
                </a:solidFill>
              </a:rPr>
              <a:t>is the same as</a:t>
            </a:r>
            <a:r>
              <a:rPr lang="en-GB" altLang="en-US" dirty="0">
                <a:solidFill>
                  <a:srgbClr val="FF0000"/>
                </a:solidFill>
                <a:latin typeface="Trebuchet MS" panose="020B0603020202020204" pitchFamily="34" charset="0"/>
              </a:rPr>
              <a:t> car.7</a:t>
            </a:r>
          </a:p>
          <a:p>
            <a:pPr lvl="1">
              <a:lnSpc>
                <a:spcPct val="100000"/>
              </a:lnSpc>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solidFill>
                  <a:srgbClr val="FF0000"/>
                </a:solidFill>
                <a:latin typeface="Trebuchet MS" panose="020B0603020202020204" pitchFamily="34" charset="0"/>
              </a:rPr>
              <a:t>car.myCar</a:t>
            </a:r>
            <a:r>
              <a:rPr lang="en-GB" altLang="en-US" dirty="0">
                <a:solidFill>
                  <a:srgbClr val="FF0000"/>
                </a:solidFill>
                <a:latin typeface="Trebuchet MS" panose="020B0603020202020204" pitchFamily="34" charset="0"/>
              </a:rPr>
              <a:t> </a:t>
            </a:r>
            <a:r>
              <a:rPr lang="en-GB" altLang="en-US" dirty="0">
                <a:solidFill>
                  <a:srgbClr val="FF0000"/>
                </a:solidFill>
              </a:rPr>
              <a:t>is the same as</a:t>
            </a:r>
            <a:r>
              <a:rPr lang="en-GB" altLang="en-US" dirty="0">
                <a:solidFill>
                  <a:srgbClr val="FF0000"/>
                </a:solidFill>
                <a:latin typeface="Trebuchet MS" panose="020B0603020202020204" pitchFamily="34" charset="0"/>
              </a:rPr>
              <a:t> car["</a:t>
            </a:r>
            <a:r>
              <a:rPr lang="en-GB" altLang="en-US" dirty="0" err="1">
                <a:solidFill>
                  <a:srgbClr val="FF0000"/>
                </a:solidFill>
                <a:latin typeface="Trebuchet MS" panose="020B0603020202020204" pitchFamily="34" charset="0"/>
              </a:rPr>
              <a:t>myCar</a:t>
            </a:r>
            <a:r>
              <a:rPr lang="en-GB" altLang="en-US" dirty="0">
                <a:solidFill>
                  <a:srgbClr val="FF0000"/>
                </a:solidFill>
                <a:latin typeface="Trebuchet MS" panose="020B0603020202020204" pitchFamily="34" charset="0"/>
              </a:rPr>
              <a: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If you </a:t>
            </a:r>
            <a:r>
              <a:rPr lang="en-GB" altLang="en-US" i="1" dirty="0"/>
              <a:t>know</a:t>
            </a:r>
            <a:r>
              <a:rPr lang="en-GB" altLang="en-US" dirty="0"/>
              <a:t> the name of a property, you can use dot notation: </a:t>
            </a:r>
            <a:r>
              <a:rPr lang="en-GB" altLang="en-US" dirty="0" err="1">
                <a:latin typeface="Trebuchet MS" panose="020B0603020202020204" pitchFamily="34" charset="0"/>
              </a:rPr>
              <a:t>car.myCar</a:t>
            </a:r>
            <a:endParaRPr lang="en-GB" altLang="en-US" dirty="0">
              <a:latin typeface="Trebuchet MS" panose="020B0603020202020204" pitchFamily="34"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If you </a:t>
            </a:r>
            <a:r>
              <a:rPr lang="en-GB" altLang="en-US" i="1" dirty="0"/>
              <a:t>don’t know</a:t>
            </a:r>
            <a:r>
              <a:rPr lang="en-GB" altLang="en-US" dirty="0"/>
              <a:t> the name of a property, but you have it in a variable (or can compute it), you </a:t>
            </a:r>
            <a:r>
              <a:rPr lang="en-GB" altLang="en-US" i="1" dirty="0"/>
              <a:t>must</a:t>
            </a:r>
            <a:r>
              <a:rPr lang="en-GB" altLang="en-US" dirty="0"/>
              <a:t> use array notation: </a:t>
            </a:r>
            <a:r>
              <a:rPr lang="en-GB" altLang="en-US" dirty="0">
                <a:latin typeface="Trebuchet MS" panose="020B0603020202020204" pitchFamily="34" charset="0"/>
              </a:rPr>
              <a:t>car.["my" + "Car"]</a:t>
            </a:r>
          </a:p>
        </p:txBody>
      </p:sp>
    </p:spTree>
    <p:extLst>
      <p:ext uri="{BB962C8B-B14F-4D97-AF65-F5344CB8AC3E}">
        <p14:creationId xmlns:p14="http://schemas.microsoft.com/office/powerpoint/2010/main" val="40231595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wipe(left)">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wipe(left)">
                                      <p:cBhvr>
                                        <p:cTn id="12" dur="500"/>
                                        <p:tgtEl>
                                          <p:spTgt spid="245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wipe(left)">
                                      <p:cBhvr>
                                        <p:cTn id="17" dur="500"/>
                                        <p:tgtEl>
                                          <p:spTgt spid="245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Effect transition="in" filter="wipe(left)">
                                      <p:cBhvr>
                                        <p:cTn id="22" dur="500"/>
                                        <p:tgtEl>
                                          <p:spTgt spid="245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78">
                                            <p:txEl>
                                              <p:pRg st="4" end="4"/>
                                            </p:txEl>
                                          </p:spTgt>
                                        </p:tgtEl>
                                        <p:attrNameLst>
                                          <p:attrName>style.visibility</p:attrName>
                                        </p:attrNameLst>
                                      </p:cBhvr>
                                      <p:to>
                                        <p:strVal val="visible"/>
                                      </p:to>
                                    </p:set>
                                    <p:animEffect transition="in" filter="wipe(left)">
                                      <p:cBhvr>
                                        <p:cTn id="27" dur="500"/>
                                        <p:tgtEl>
                                          <p:spTgt spid="245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578">
                                            <p:txEl>
                                              <p:pRg st="5" end="5"/>
                                            </p:txEl>
                                          </p:spTgt>
                                        </p:tgtEl>
                                        <p:attrNameLst>
                                          <p:attrName>style.visibility</p:attrName>
                                        </p:attrNameLst>
                                      </p:cBhvr>
                                      <p:to>
                                        <p:strVal val="visible"/>
                                      </p:to>
                                    </p:set>
                                    <p:animEffect transition="in" filter="wipe(left)">
                                      <p:cBhvr>
                                        <p:cTn id="32" dur="500"/>
                                        <p:tgtEl>
                                          <p:spTgt spid="2457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578">
                                            <p:txEl>
                                              <p:pRg st="6" end="6"/>
                                            </p:txEl>
                                          </p:spTgt>
                                        </p:tgtEl>
                                        <p:attrNameLst>
                                          <p:attrName>style.visibility</p:attrName>
                                        </p:attrNameLst>
                                      </p:cBhvr>
                                      <p:to>
                                        <p:strVal val="visible"/>
                                      </p:to>
                                    </p:set>
                                    <p:animEffect transition="in" filter="wipe(left)">
                                      <p:cBhvr>
                                        <p:cTn id="37" dur="500"/>
                                        <p:tgtEl>
                                          <p:spTgt spid="245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A246-D661-BF52-D2B5-01D0837509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DC8270-2FB2-7537-24B6-2B515E0BA480}"/>
              </a:ext>
            </a:extLst>
          </p:cNvPr>
          <p:cNvSpPr>
            <a:spLocks noGrp="1"/>
          </p:cNvSpPr>
          <p:nvPr>
            <p:ph idx="1"/>
          </p:nvPr>
        </p:nvSpPr>
        <p:spPr/>
        <p:txBody>
          <a:bodyPr/>
          <a:lstStyle/>
          <a:p>
            <a:r>
              <a:rPr lang="en-US" dirty="0"/>
              <a:t>console.log(student.name)</a:t>
            </a:r>
          </a:p>
          <a:p>
            <a:r>
              <a:rPr lang="en-US" dirty="0"/>
              <a:t>console.log(student[‘name’]);</a:t>
            </a:r>
          </a:p>
          <a:p>
            <a:r>
              <a:rPr lang="en-US" dirty="0"/>
              <a:t>prop1= ‘name’</a:t>
            </a:r>
          </a:p>
          <a:p>
            <a:r>
              <a:rPr lang="en-US" dirty="0"/>
              <a:t>console.log(student[prop1]) // cannot use dot operator if it is variable</a:t>
            </a:r>
          </a:p>
          <a:p>
            <a:r>
              <a:rPr lang="en-US" dirty="0"/>
              <a:t>Add functions</a:t>
            </a:r>
          </a:p>
        </p:txBody>
      </p:sp>
      <p:sp>
        <p:nvSpPr>
          <p:cNvPr id="4" name="Date Placeholder 3">
            <a:extLst>
              <a:ext uri="{FF2B5EF4-FFF2-40B4-BE49-F238E27FC236}">
                <a16:creationId xmlns:a16="http://schemas.microsoft.com/office/drawing/2014/main" id="{540A24EA-F5B4-1E60-DEE5-DCE448CA08DE}"/>
              </a:ext>
            </a:extLst>
          </p:cNvPr>
          <p:cNvSpPr>
            <a:spLocks noGrp="1"/>
          </p:cNvSpPr>
          <p:nvPr>
            <p:ph type="dt" sz="half" idx="10"/>
          </p:nvPr>
        </p:nvSpPr>
        <p:spPr/>
        <p:txBody>
          <a:bodyPr/>
          <a:lstStyle/>
          <a:p>
            <a:fld id="{58458E8C-5D6F-4DB7-AD38-71E5D74E8F85}" type="datetime1">
              <a:rPr lang="en-US" smtClean="0"/>
              <a:t>8/13/2025</a:t>
            </a:fld>
            <a:endParaRPr lang="en-US"/>
          </a:p>
        </p:txBody>
      </p:sp>
    </p:spTree>
    <p:extLst>
      <p:ext uri="{BB962C8B-B14F-4D97-AF65-F5344CB8AC3E}">
        <p14:creationId xmlns:p14="http://schemas.microsoft.com/office/powerpoint/2010/main" val="2899353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9D91-08C1-E973-E210-95CD1F536B74}"/>
              </a:ext>
            </a:extLst>
          </p:cNvPr>
          <p:cNvSpPr>
            <a:spLocks noGrp="1"/>
          </p:cNvSpPr>
          <p:nvPr>
            <p:ph type="title"/>
          </p:nvPr>
        </p:nvSpPr>
        <p:spPr/>
        <p:txBody>
          <a:bodyPr/>
          <a:lstStyle/>
          <a:p>
            <a:r>
              <a:rPr lang="en-US" dirty="0"/>
              <a:t>Complex objects</a:t>
            </a:r>
          </a:p>
        </p:txBody>
      </p:sp>
      <p:sp>
        <p:nvSpPr>
          <p:cNvPr id="3" name="Content Placeholder 2">
            <a:extLst>
              <a:ext uri="{FF2B5EF4-FFF2-40B4-BE49-F238E27FC236}">
                <a16:creationId xmlns:a16="http://schemas.microsoft.com/office/drawing/2014/main" id="{6DEE6EBF-7ECC-406C-F0F2-36B8BC42F75A}"/>
              </a:ext>
            </a:extLst>
          </p:cNvPr>
          <p:cNvSpPr>
            <a:spLocks noGrp="1"/>
          </p:cNvSpPr>
          <p:nvPr>
            <p:ph idx="1"/>
          </p:nvPr>
        </p:nvSpPr>
        <p:spPr/>
        <p:txBody>
          <a:bodyPr>
            <a:normAutofit fontScale="92500" lnSpcReduction="20000"/>
          </a:bodyPr>
          <a:lstStyle/>
          <a:p>
            <a:r>
              <a:rPr lang="en-US" dirty="0"/>
              <a:t>Object within an object</a:t>
            </a:r>
          </a:p>
          <a:p>
            <a:r>
              <a:rPr lang="en-US" b="0" i="0" dirty="0">
                <a:solidFill>
                  <a:srgbClr val="7928A1"/>
                </a:solidFill>
                <a:effectLst/>
                <a:latin typeface="Menlo"/>
              </a:rPr>
              <a:t>let</a:t>
            </a:r>
            <a:r>
              <a:rPr lang="en-US" b="0" i="0" dirty="0">
                <a:solidFill>
                  <a:srgbClr val="545454"/>
                </a:solidFill>
                <a:effectLst/>
                <a:latin typeface="Menlo"/>
              </a:rPr>
              <a:t> </a:t>
            </a:r>
            <a:r>
              <a:rPr lang="en-US" b="0" i="0" dirty="0" err="1">
                <a:solidFill>
                  <a:srgbClr val="FF0000"/>
                </a:solidFill>
                <a:effectLst/>
                <a:latin typeface="Menlo"/>
              </a:rPr>
              <a:t>boxOfStuff</a:t>
            </a:r>
            <a:r>
              <a:rPr lang="en-US" b="0" i="0" dirty="0">
                <a:solidFill>
                  <a:srgbClr val="545454"/>
                </a:solidFill>
                <a:effectLst/>
                <a:latin typeface="Menlo"/>
              </a:rPr>
              <a:t> = {</a:t>
            </a:r>
          </a:p>
          <a:p>
            <a:pPr marL="0" indent="0">
              <a:buNone/>
            </a:pPr>
            <a:r>
              <a:rPr lang="en-US" dirty="0">
                <a:solidFill>
                  <a:srgbClr val="545454"/>
                </a:solidFill>
                <a:latin typeface="Menlo"/>
              </a:rPr>
              <a:t>	</a:t>
            </a:r>
            <a:r>
              <a:rPr lang="en-US" b="0" i="0" dirty="0">
                <a:solidFill>
                  <a:srgbClr val="545454"/>
                </a:solidFill>
                <a:effectLst/>
                <a:latin typeface="Menlo"/>
              </a:rPr>
              <a:t> book: </a:t>
            </a:r>
            <a:r>
              <a:rPr lang="en-US" b="0" i="0" dirty="0">
                <a:solidFill>
                  <a:srgbClr val="008000"/>
                </a:solidFill>
                <a:effectLst/>
                <a:latin typeface="Menlo"/>
              </a:rPr>
              <a:t>"Object-Oriented JavaScript"</a:t>
            </a:r>
            <a:r>
              <a:rPr lang="en-US" b="0" i="0" dirty="0">
                <a:solidFill>
                  <a:srgbClr val="545454"/>
                </a:solidFill>
                <a:effectLst/>
                <a:latin typeface="Menlo"/>
              </a:rPr>
              <a:t>, 	</a:t>
            </a:r>
            <a:r>
              <a:rPr lang="en-US" b="0" i="0" dirty="0" err="1">
                <a:solidFill>
                  <a:srgbClr val="FF0000"/>
                </a:solidFill>
                <a:effectLst/>
                <a:latin typeface="Menlo"/>
              </a:rPr>
              <a:t>smallerBox</a:t>
            </a:r>
            <a:r>
              <a:rPr lang="en-US" b="0" i="0" dirty="0">
                <a:solidFill>
                  <a:srgbClr val="FF0000"/>
                </a:solidFill>
                <a:effectLst/>
                <a:latin typeface="Menlo"/>
              </a:rPr>
              <a:t>: </a:t>
            </a:r>
          </a:p>
          <a:p>
            <a:pPr marL="0" indent="0">
              <a:buNone/>
            </a:pPr>
            <a:r>
              <a:rPr lang="en-US" dirty="0">
                <a:solidFill>
                  <a:srgbClr val="545454"/>
                </a:solidFill>
                <a:latin typeface="Menlo"/>
              </a:rPr>
              <a:t>		</a:t>
            </a:r>
            <a:r>
              <a:rPr lang="en-US" b="0" i="0" dirty="0">
                <a:solidFill>
                  <a:srgbClr val="545454"/>
                </a:solidFill>
                <a:effectLst/>
                <a:latin typeface="Menlo"/>
              </a:rPr>
              <a:t>{ stuff: [</a:t>
            </a:r>
            <a:r>
              <a:rPr lang="en-US" b="0" i="0" dirty="0">
                <a:solidFill>
                  <a:srgbClr val="008000"/>
                </a:solidFill>
                <a:effectLst/>
                <a:latin typeface="Menlo"/>
              </a:rPr>
              <a:t>"pencils"</a:t>
            </a:r>
            <a:r>
              <a:rPr lang="en-US" b="0" i="0" dirty="0">
                <a:solidFill>
                  <a:srgbClr val="545454"/>
                </a:solidFill>
                <a:effectLst/>
                <a:latin typeface="Menlo"/>
              </a:rPr>
              <a:t>, </a:t>
            </a:r>
            <a:r>
              <a:rPr lang="en-US" b="0" i="0" dirty="0">
                <a:solidFill>
                  <a:srgbClr val="008000"/>
                </a:solidFill>
                <a:effectLst/>
                <a:latin typeface="Menlo"/>
              </a:rPr>
              <a:t>"pens"</a:t>
            </a:r>
            <a:r>
              <a:rPr lang="en-US" b="0" i="0" dirty="0">
                <a:solidFill>
                  <a:srgbClr val="545454"/>
                </a:solidFill>
                <a:effectLst/>
                <a:latin typeface="Menlo"/>
              </a:rPr>
              <a:t>], </a:t>
            </a:r>
          </a:p>
          <a:p>
            <a:pPr marL="0" indent="0">
              <a:buNone/>
            </a:pPr>
            <a:r>
              <a:rPr lang="en-US" dirty="0">
                <a:solidFill>
                  <a:srgbClr val="545454"/>
                </a:solidFill>
                <a:latin typeface="Menlo"/>
              </a:rPr>
              <a:t>		 </a:t>
            </a:r>
            <a:r>
              <a:rPr lang="en-US" b="0" i="0" dirty="0" err="1">
                <a:solidFill>
                  <a:srgbClr val="FF0000"/>
                </a:solidFill>
                <a:effectLst/>
                <a:latin typeface="Menlo"/>
              </a:rPr>
              <a:t>smallestBox</a:t>
            </a:r>
            <a:r>
              <a:rPr lang="en-US" b="0" i="0" dirty="0">
                <a:solidFill>
                  <a:srgbClr val="FF0000"/>
                </a:solidFill>
                <a:effectLst/>
                <a:latin typeface="Menlo"/>
              </a:rPr>
              <a:t>:</a:t>
            </a:r>
            <a:r>
              <a:rPr lang="en-US" b="0" i="0" dirty="0">
                <a:solidFill>
                  <a:srgbClr val="545454"/>
                </a:solidFill>
                <a:effectLst/>
                <a:latin typeface="Menlo"/>
              </a:rPr>
              <a:t> { stuff: [</a:t>
            </a:r>
            <a:r>
              <a:rPr lang="en-US" b="0" i="0" dirty="0">
                <a:solidFill>
                  <a:srgbClr val="008000"/>
                </a:solidFill>
                <a:effectLst/>
                <a:latin typeface="Menlo"/>
              </a:rPr>
              <a:t>"paper clips"</a:t>
            </a:r>
            <a:r>
              <a:rPr lang="en-US" b="0" i="0" dirty="0">
                <a:solidFill>
                  <a:srgbClr val="545454"/>
                </a:solidFill>
                <a:effectLst/>
                <a:latin typeface="Menlo"/>
              </a:rPr>
              <a:t>, </a:t>
            </a:r>
            <a:r>
              <a:rPr lang="en-US" b="0" i="0" dirty="0">
                <a:solidFill>
                  <a:srgbClr val="008000"/>
                </a:solidFill>
                <a:effectLst/>
                <a:latin typeface="Menlo"/>
              </a:rPr>
              <a:t>"thumbtacks"</a:t>
            </a:r>
            <a:r>
              <a:rPr lang="en-US" b="0" i="0" dirty="0">
                <a:solidFill>
                  <a:srgbClr val="545454"/>
                </a:solidFill>
                <a:effectLst/>
                <a:latin typeface="Menlo"/>
              </a:rPr>
              <a:t>] } </a:t>
            </a:r>
          </a:p>
          <a:p>
            <a:pPr marL="0" indent="0">
              <a:buNone/>
            </a:pPr>
            <a:r>
              <a:rPr lang="en-US" b="0" i="0" dirty="0">
                <a:solidFill>
                  <a:srgbClr val="545454"/>
                </a:solidFill>
                <a:effectLst/>
                <a:latin typeface="Menlo"/>
              </a:rPr>
              <a:t>		} </a:t>
            </a:r>
          </a:p>
          <a:p>
            <a:pPr marL="0" indent="0">
              <a:buNone/>
            </a:pPr>
            <a:r>
              <a:rPr lang="en-US" dirty="0">
                <a:solidFill>
                  <a:srgbClr val="545454"/>
                </a:solidFill>
                <a:latin typeface="Menlo"/>
              </a:rPr>
              <a:t>	</a:t>
            </a:r>
            <a:r>
              <a:rPr lang="en-US" b="0" i="0" dirty="0">
                <a:solidFill>
                  <a:srgbClr val="545454"/>
                </a:solidFill>
                <a:effectLst/>
                <a:latin typeface="Menlo"/>
              </a:rPr>
              <a:t>};</a:t>
            </a:r>
          </a:p>
          <a:p>
            <a:pPr marL="0" indent="0">
              <a:buNone/>
            </a:pPr>
            <a:r>
              <a:rPr lang="en-IN" dirty="0"/>
              <a:t>console.log(</a:t>
            </a:r>
            <a:r>
              <a:rPr lang="en-IN" dirty="0" err="1"/>
              <a:t>boxOfStuff.smallerBox.smallestBox.stuff</a:t>
            </a:r>
            <a:r>
              <a:rPr lang="en-IN" dirty="0"/>
              <a:t>)</a:t>
            </a:r>
          </a:p>
        </p:txBody>
      </p:sp>
      <p:sp>
        <p:nvSpPr>
          <p:cNvPr id="4" name="Date Placeholder 3">
            <a:extLst>
              <a:ext uri="{FF2B5EF4-FFF2-40B4-BE49-F238E27FC236}">
                <a16:creationId xmlns:a16="http://schemas.microsoft.com/office/drawing/2014/main" id="{AFB5A65F-B83B-5729-D449-4EE97715040E}"/>
              </a:ext>
            </a:extLst>
          </p:cNvPr>
          <p:cNvSpPr>
            <a:spLocks noGrp="1"/>
          </p:cNvSpPr>
          <p:nvPr>
            <p:ph type="dt" sz="half" idx="10"/>
          </p:nvPr>
        </p:nvSpPr>
        <p:spPr/>
        <p:txBody>
          <a:bodyPr/>
          <a:lstStyle/>
          <a:p>
            <a:fld id="{CD8D016B-C050-4DAF-8F12-916376D3AFE7}" type="datetime1">
              <a:rPr lang="en-US" smtClean="0"/>
              <a:t>8/13/2025</a:t>
            </a:fld>
            <a:endParaRPr lang="en-US"/>
          </a:p>
        </p:txBody>
      </p:sp>
    </p:spTree>
    <p:extLst>
      <p:ext uri="{BB962C8B-B14F-4D97-AF65-F5344CB8AC3E}">
        <p14:creationId xmlns:p14="http://schemas.microsoft.com/office/powerpoint/2010/main" val="25669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D7E1-4BFD-1AC8-3B7D-8692957D26D0}"/>
              </a:ext>
            </a:extLst>
          </p:cNvPr>
          <p:cNvSpPr>
            <a:spLocks noGrp="1"/>
          </p:cNvSpPr>
          <p:nvPr>
            <p:ph type="title"/>
          </p:nvPr>
        </p:nvSpPr>
        <p:spPr/>
        <p:txBody>
          <a:bodyPr/>
          <a:lstStyle/>
          <a:p>
            <a:r>
              <a:rPr lang="en-US" dirty="0" err="1"/>
              <a:t>Javascript</a:t>
            </a:r>
            <a:r>
              <a:rPr lang="en-US" dirty="0"/>
              <a:t> everywhere</a:t>
            </a:r>
          </a:p>
        </p:txBody>
      </p:sp>
      <p:sp>
        <p:nvSpPr>
          <p:cNvPr id="4" name="Content Placeholder 3">
            <a:extLst>
              <a:ext uri="{FF2B5EF4-FFF2-40B4-BE49-F238E27FC236}">
                <a16:creationId xmlns:a16="http://schemas.microsoft.com/office/drawing/2014/main" id="{A9F23886-BEFA-B87B-F2F4-04055122992A}"/>
              </a:ext>
            </a:extLst>
          </p:cNvPr>
          <p:cNvSpPr>
            <a:spLocks noGrp="1"/>
          </p:cNvSpPr>
          <p:nvPr>
            <p:ph idx="1"/>
          </p:nvPr>
        </p:nvSpPr>
        <p:spPr/>
        <p:txBody>
          <a:bodyPr/>
          <a:lstStyle/>
          <a:p>
            <a:r>
              <a:rPr lang="en-US" dirty="0"/>
              <a:t>Popular programming language</a:t>
            </a:r>
          </a:p>
          <a:p>
            <a:r>
              <a:rPr lang="en-US" dirty="0"/>
              <a:t>Can be used in any application in any platform</a:t>
            </a:r>
          </a:p>
          <a:p>
            <a:pPr lvl="1"/>
            <a:r>
              <a:rPr lang="en-US" dirty="0"/>
              <a:t>Web Application, Mobile Application Machine learning </a:t>
            </a:r>
            <a:r>
              <a:rPr lang="en-US" dirty="0" err="1"/>
              <a:t>etc</a:t>
            </a:r>
            <a:endParaRPr lang="en-US" dirty="0"/>
          </a:p>
          <a:p>
            <a:r>
              <a:rPr lang="en-US" dirty="0"/>
              <a:t>JS Engine is available in most of the browsers</a:t>
            </a:r>
          </a:p>
        </p:txBody>
      </p:sp>
      <p:sp>
        <p:nvSpPr>
          <p:cNvPr id="3" name="Date Placeholder 2">
            <a:extLst>
              <a:ext uri="{FF2B5EF4-FFF2-40B4-BE49-F238E27FC236}">
                <a16:creationId xmlns:a16="http://schemas.microsoft.com/office/drawing/2014/main" id="{C7924CAC-39A6-5E10-BF45-AC7EB832CCAE}"/>
              </a:ext>
            </a:extLst>
          </p:cNvPr>
          <p:cNvSpPr>
            <a:spLocks noGrp="1"/>
          </p:cNvSpPr>
          <p:nvPr>
            <p:ph type="dt" sz="half" idx="10"/>
          </p:nvPr>
        </p:nvSpPr>
        <p:spPr/>
        <p:txBody>
          <a:bodyPr/>
          <a:lstStyle/>
          <a:p>
            <a:fld id="{029B2D97-B4C6-4FC7-BEC3-A0475435DACE}" type="datetime1">
              <a:rPr lang="en-US" smtClean="0"/>
              <a:t>8/13/2025</a:t>
            </a:fld>
            <a:endParaRPr lang="en-US"/>
          </a:p>
        </p:txBody>
      </p:sp>
    </p:spTree>
    <p:extLst>
      <p:ext uri="{BB962C8B-B14F-4D97-AF65-F5344CB8AC3E}">
        <p14:creationId xmlns:p14="http://schemas.microsoft.com/office/powerpoint/2010/main" val="3123352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EE08-542B-662D-ED43-09E14F1C05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6A94F-BAB1-4E49-9FB7-75B05008176C}"/>
              </a:ext>
            </a:extLst>
          </p:cNvPr>
          <p:cNvSpPr>
            <a:spLocks noGrp="1"/>
          </p:cNvSpPr>
          <p:nvPr>
            <p:ph idx="1"/>
          </p:nvPr>
        </p:nvSpPr>
        <p:spPr/>
        <p:txBody>
          <a:bodyPr/>
          <a:lstStyle/>
          <a:p>
            <a:r>
              <a:rPr lang="en-US" b="0" i="0" dirty="0">
                <a:solidFill>
                  <a:srgbClr val="DF3079"/>
                </a:solidFill>
                <a:effectLst/>
                <a:latin typeface="Söhne Mono"/>
              </a:rPr>
              <a:t>console</a:t>
            </a:r>
            <a:r>
              <a:rPr lang="en-US" b="0" i="0" dirty="0">
                <a:solidFill>
                  <a:srgbClr val="FFFFFF"/>
                </a:solidFill>
                <a:effectLst/>
                <a:latin typeface="Söhne Mono"/>
              </a:rPr>
              <a:t>.</a:t>
            </a:r>
            <a:r>
              <a:rPr lang="en-US" b="0" i="0" dirty="0">
                <a:solidFill>
                  <a:srgbClr val="F22C3D"/>
                </a:solidFill>
                <a:effectLst/>
                <a:latin typeface="Söhne Mono"/>
              </a:rPr>
              <a:t>log</a:t>
            </a:r>
            <a:r>
              <a:rPr lang="en-US" b="0" i="0" dirty="0">
                <a:effectLst/>
                <a:latin typeface="Söhne Mono"/>
              </a:rPr>
              <a:t>(</a:t>
            </a:r>
            <a:r>
              <a:rPr lang="en-US" b="0" i="0" dirty="0" err="1">
                <a:effectLst/>
                <a:latin typeface="Söhne Mono"/>
              </a:rPr>
              <a:t>boxOfStuff.smallerBox.smallestBox.stuff</a:t>
            </a:r>
            <a:r>
              <a:rPr lang="en-US" dirty="0">
                <a:latin typeface="Söhne Mono"/>
              </a:rPr>
              <a:t>)</a:t>
            </a:r>
            <a:r>
              <a:rPr lang="en-US" b="0" i="0" dirty="0">
                <a:effectLst/>
                <a:latin typeface="Söhne Mono"/>
              </a:rPr>
              <a:t>;</a:t>
            </a:r>
            <a:r>
              <a:rPr lang="en-US" b="0" i="0" dirty="0">
                <a:solidFill>
                  <a:srgbClr val="FFFFFF"/>
                </a:solidFill>
                <a:effectLst/>
                <a:latin typeface="Söhne Mono"/>
              </a:rPr>
              <a:t> </a:t>
            </a:r>
          </a:p>
          <a:p>
            <a:pPr marL="0" indent="0">
              <a:buNone/>
            </a:pPr>
            <a:r>
              <a:rPr lang="en-US" b="0" i="0" dirty="0">
                <a:effectLst/>
                <a:latin typeface="Söhne Mono"/>
              </a:rPr>
              <a:t>// Output: ["paper clips", "thumbtacks"]</a:t>
            </a:r>
          </a:p>
          <a:p>
            <a:pPr marL="0" indent="0">
              <a:buNone/>
            </a:pPr>
            <a:endParaRPr lang="en-US" dirty="0">
              <a:latin typeface="Söhne Mono"/>
            </a:endParaRPr>
          </a:p>
          <a:p>
            <a:pPr marL="0" indent="0">
              <a:buNone/>
            </a:pPr>
            <a:r>
              <a:rPr lang="en-US" dirty="0">
                <a:latin typeface="Söhne Mono"/>
              </a:rPr>
              <a:t>If paperclips to be accessed?</a:t>
            </a:r>
            <a:endParaRPr lang="en-US" dirty="0"/>
          </a:p>
        </p:txBody>
      </p:sp>
      <p:sp>
        <p:nvSpPr>
          <p:cNvPr id="4" name="Date Placeholder 3">
            <a:extLst>
              <a:ext uri="{FF2B5EF4-FFF2-40B4-BE49-F238E27FC236}">
                <a16:creationId xmlns:a16="http://schemas.microsoft.com/office/drawing/2014/main" id="{E4114E84-6991-F092-CBBF-5BBFD4A86B86}"/>
              </a:ext>
            </a:extLst>
          </p:cNvPr>
          <p:cNvSpPr>
            <a:spLocks noGrp="1"/>
          </p:cNvSpPr>
          <p:nvPr>
            <p:ph type="dt" sz="half" idx="10"/>
          </p:nvPr>
        </p:nvSpPr>
        <p:spPr/>
        <p:txBody>
          <a:bodyPr/>
          <a:lstStyle/>
          <a:p>
            <a:fld id="{1BDF2F60-1077-4AD6-BA5A-DE55AF88DED2}" type="datetime1">
              <a:rPr lang="en-US" smtClean="0"/>
              <a:t>8/13/2025</a:t>
            </a:fld>
            <a:endParaRPr lang="en-US"/>
          </a:p>
        </p:txBody>
      </p:sp>
    </p:spTree>
    <p:extLst>
      <p:ext uri="{BB962C8B-B14F-4D97-AF65-F5344CB8AC3E}">
        <p14:creationId xmlns:p14="http://schemas.microsoft.com/office/powerpoint/2010/main" val="2619065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D5B70-DF21-852E-89A0-352E6A2AEB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8FD99-05D6-F5CA-A675-59C75D94AC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CD6F14-8842-928B-3FE6-BCFBE07F8436}"/>
              </a:ext>
            </a:extLst>
          </p:cNvPr>
          <p:cNvSpPr>
            <a:spLocks noGrp="1"/>
          </p:cNvSpPr>
          <p:nvPr>
            <p:ph idx="1"/>
          </p:nvPr>
        </p:nvSpPr>
        <p:spPr/>
        <p:txBody>
          <a:bodyPr>
            <a:normAutofit fontScale="92500" lnSpcReduction="10000"/>
          </a:bodyPr>
          <a:lstStyle/>
          <a:p>
            <a:r>
              <a:rPr lang="en-US" b="0" i="0" dirty="0">
                <a:solidFill>
                  <a:srgbClr val="DF3079"/>
                </a:solidFill>
                <a:effectLst/>
                <a:latin typeface="Söhne Mono"/>
              </a:rPr>
              <a:t>console</a:t>
            </a:r>
            <a:r>
              <a:rPr lang="en-US" b="0" i="0" dirty="0">
                <a:solidFill>
                  <a:srgbClr val="FFFFFF"/>
                </a:solidFill>
                <a:effectLst/>
                <a:latin typeface="Söhne Mono"/>
              </a:rPr>
              <a:t>.</a:t>
            </a:r>
            <a:r>
              <a:rPr lang="en-US" b="0" i="0" dirty="0">
                <a:solidFill>
                  <a:srgbClr val="F22C3D"/>
                </a:solidFill>
                <a:effectLst/>
                <a:latin typeface="Söhne Mono"/>
              </a:rPr>
              <a:t>log</a:t>
            </a:r>
            <a:r>
              <a:rPr lang="en-US" b="0" i="0" dirty="0">
                <a:effectLst/>
                <a:latin typeface="Söhne Mono"/>
              </a:rPr>
              <a:t>(</a:t>
            </a:r>
            <a:r>
              <a:rPr lang="en-US" b="0" i="0" dirty="0" err="1">
                <a:effectLst/>
                <a:latin typeface="Söhne Mono"/>
              </a:rPr>
              <a:t>boxOfStuff.smallerBox.smallestBox.stuff</a:t>
            </a:r>
            <a:r>
              <a:rPr lang="en-US" dirty="0">
                <a:latin typeface="Söhne Mono"/>
              </a:rPr>
              <a:t>)</a:t>
            </a:r>
            <a:r>
              <a:rPr lang="en-US" b="0" i="0" dirty="0">
                <a:effectLst/>
                <a:latin typeface="Söhne Mono"/>
              </a:rPr>
              <a:t>;</a:t>
            </a:r>
            <a:r>
              <a:rPr lang="en-US" b="0" i="0" dirty="0">
                <a:solidFill>
                  <a:srgbClr val="FFFFFF"/>
                </a:solidFill>
                <a:effectLst/>
                <a:latin typeface="Söhne Mono"/>
              </a:rPr>
              <a:t> </a:t>
            </a:r>
          </a:p>
          <a:p>
            <a:pPr marL="0" indent="0">
              <a:buNone/>
            </a:pPr>
            <a:r>
              <a:rPr lang="en-US" b="0" i="0" dirty="0">
                <a:effectLst/>
                <a:latin typeface="Söhne Mono"/>
              </a:rPr>
              <a:t>// Output: ["paper clips", "thumbtacks"]</a:t>
            </a:r>
          </a:p>
          <a:p>
            <a:pPr marL="0" indent="0">
              <a:buNone/>
            </a:pPr>
            <a:endParaRPr lang="en-US" dirty="0">
              <a:latin typeface="Söhne Mono"/>
            </a:endParaRPr>
          </a:p>
          <a:p>
            <a:pPr marL="0" indent="0">
              <a:buNone/>
            </a:pPr>
            <a:r>
              <a:rPr lang="en-US" dirty="0">
                <a:latin typeface="Söhne Mono"/>
              </a:rPr>
              <a:t>If paperclips to be accessed?</a:t>
            </a:r>
          </a:p>
          <a:p>
            <a:pPr marL="0" indent="0">
              <a:buNone/>
            </a:pPr>
            <a:endParaRPr lang="en-US" dirty="0">
              <a:latin typeface="Söhne Mono"/>
            </a:endParaRPr>
          </a:p>
          <a:p>
            <a:pPr marL="0" indent="0">
              <a:buNone/>
            </a:pPr>
            <a:r>
              <a:rPr lang="en-US" b="0" i="0" dirty="0">
                <a:effectLst/>
                <a:latin typeface="Söhne Mono"/>
              </a:rPr>
              <a:t>console.log(</a:t>
            </a:r>
            <a:r>
              <a:rPr lang="en-US" b="0" i="0" dirty="0" err="1">
                <a:effectLst/>
                <a:latin typeface="Söhne Mono"/>
              </a:rPr>
              <a:t>boxOfStuff.smallerBox.smallestBox.stuff</a:t>
            </a:r>
            <a:r>
              <a:rPr lang="en-US" b="0" i="0" dirty="0">
                <a:effectLst/>
                <a:latin typeface="Söhne Mono"/>
              </a:rPr>
              <a:t>[0]);</a:t>
            </a:r>
          </a:p>
          <a:p>
            <a:pPr marL="0" indent="0">
              <a:buNone/>
            </a:pPr>
            <a:r>
              <a:rPr lang="en-US" dirty="0">
                <a:latin typeface="Söhne Mono"/>
              </a:rPr>
              <a:t>Or</a:t>
            </a:r>
          </a:p>
          <a:p>
            <a:pPr marL="0" indent="0">
              <a:buNone/>
            </a:pPr>
            <a:r>
              <a:rPr lang="en-US" b="0" i="0" dirty="0">
                <a:effectLst/>
                <a:latin typeface="Söhne Mono"/>
              </a:rPr>
              <a:t>console.log(</a:t>
            </a:r>
            <a:r>
              <a:rPr lang="en-US" b="0" i="0" dirty="0" err="1">
                <a:effectLst/>
                <a:latin typeface="Söhne Mono"/>
              </a:rPr>
              <a:t>boxOfStuff</a:t>
            </a:r>
            <a:r>
              <a:rPr lang="en-US" b="0" i="0" dirty="0">
                <a:effectLst/>
                <a:latin typeface="Söhne Mono"/>
              </a:rPr>
              <a:t>['</a:t>
            </a:r>
            <a:r>
              <a:rPr lang="en-US" b="0" i="0" dirty="0" err="1">
                <a:effectLst/>
                <a:latin typeface="Söhne Mono"/>
              </a:rPr>
              <a:t>smallerBox</a:t>
            </a:r>
            <a:r>
              <a:rPr lang="en-US" b="0" i="0" dirty="0">
                <a:effectLst/>
                <a:latin typeface="Söhne Mono"/>
              </a:rPr>
              <a:t>']['</a:t>
            </a:r>
            <a:r>
              <a:rPr lang="en-US" b="0" i="0" dirty="0" err="1">
                <a:effectLst/>
                <a:latin typeface="Söhne Mono"/>
              </a:rPr>
              <a:t>smallestBox</a:t>
            </a:r>
            <a:r>
              <a:rPr lang="en-US" b="0" i="0" dirty="0">
                <a:effectLst/>
                <a:latin typeface="Söhne Mono"/>
              </a:rPr>
              <a:t>']['stuff'][0]); </a:t>
            </a:r>
          </a:p>
          <a:p>
            <a:pPr marL="0" indent="0">
              <a:buNone/>
            </a:pPr>
            <a:r>
              <a:rPr lang="en-US" b="0" i="0" dirty="0">
                <a:effectLst/>
                <a:latin typeface="Söhne Mono"/>
              </a:rPr>
              <a:t>// Output: "paper clips"</a:t>
            </a:r>
            <a:endParaRPr lang="en-US" dirty="0">
              <a:latin typeface="Söhne Mono"/>
            </a:endParaRPr>
          </a:p>
          <a:p>
            <a:pPr marL="0" indent="0">
              <a:buNone/>
            </a:pPr>
            <a:endParaRPr lang="en-US" dirty="0"/>
          </a:p>
        </p:txBody>
      </p:sp>
      <p:sp>
        <p:nvSpPr>
          <p:cNvPr id="4" name="Date Placeholder 3">
            <a:extLst>
              <a:ext uri="{FF2B5EF4-FFF2-40B4-BE49-F238E27FC236}">
                <a16:creationId xmlns:a16="http://schemas.microsoft.com/office/drawing/2014/main" id="{1AFCA797-5A6F-9B7D-68BB-583CDB3EBFBA}"/>
              </a:ext>
            </a:extLst>
          </p:cNvPr>
          <p:cNvSpPr>
            <a:spLocks noGrp="1"/>
          </p:cNvSpPr>
          <p:nvPr>
            <p:ph type="dt" sz="half" idx="10"/>
          </p:nvPr>
        </p:nvSpPr>
        <p:spPr/>
        <p:txBody>
          <a:bodyPr/>
          <a:lstStyle/>
          <a:p>
            <a:fld id="{1BDF2F60-1077-4AD6-BA5A-DE55AF88DED2}" type="datetime1">
              <a:rPr lang="en-US" smtClean="0"/>
              <a:t>8/13/2025</a:t>
            </a:fld>
            <a:endParaRPr lang="en-US"/>
          </a:p>
        </p:txBody>
      </p:sp>
    </p:spTree>
    <p:extLst>
      <p:ext uri="{BB962C8B-B14F-4D97-AF65-F5344CB8AC3E}">
        <p14:creationId xmlns:p14="http://schemas.microsoft.com/office/powerpoint/2010/main" val="9964383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FC25F919-0D7A-E0BA-F3B7-AC936732947D}"/>
              </a:ext>
            </a:extLst>
          </p:cNvPr>
          <p:cNvSpPr>
            <a:spLocks noGrp="1" noChangeArrowheads="1"/>
          </p:cNvSpPr>
          <p:nvPr>
            <p:ph type="title"/>
          </p:nvPr>
        </p:nvSpPr>
        <p:spPr>
          <a:xfrm>
            <a:off x="685800" y="531813"/>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Complex Objects</a:t>
            </a:r>
          </a:p>
        </p:txBody>
      </p:sp>
      <p:sp>
        <p:nvSpPr>
          <p:cNvPr id="19458" name="Rectangle 2">
            <a:extLst>
              <a:ext uri="{FF2B5EF4-FFF2-40B4-BE49-F238E27FC236}">
                <a16:creationId xmlns:a16="http://schemas.microsoft.com/office/drawing/2014/main" id="{ADE4FA65-ADD7-CC0D-2FF7-C17405709212}"/>
              </a:ext>
            </a:extLst>
          </p:cNvPr>
          <p:cNvSpPr>
            <a:spLocks noGrp="1" noChangeArrowheads="1"/>
          </p:cNvSpPr>
          <p:nvPr>
            <p:ph idx="1"/>
          </p:nvPr>
        </p:nvSpPr>
        <p:spPr>
          <a:xfrm>
            <a:off x="685800" y="1524000"/>
            <a:ext cx="7772400" cy="3370153"/>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Examples( with function, variable)</a:t>
            </a:r>
          </a:p>
          <a:p>
            <a:pPr lvl="1">
              <a:lnSpc>
                <a:spcPct val="100000"/>
              </a:lnSpc>
              <a:spcBef>
                <a:spcPts val="50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rebuchet MS" panose="020B0603020202020204" pitchFamily="34" charset="0"/>
              </a:rPr>
              <a:t>car = {</a:t>
            </a:r>
            <a:r>
              <a:rPr lang="en-GB" altLang="en-US" sz="2000" dirty="0" err="1">
                <a:latin typeface="Trebuchet MS" panose="020B0603020202020204" pitchFamily="34" charset="0"/>
              </a:rPr>
              <a:t>myCar</a:t>
            </a:r>
            <a:r>
              <a:rPr lang="en-GB" altLang="en-US" sz="2000" dirty="0">
                <a:latin typeface="Trebuchet MS" panose="020B0603020202020204" pitchFamily="34" charset="0"/>
              </a:rPr>
              <a:t>: "Saturn",  7: "Mazda",</a:t>
            </a:r>
            <a:br>
              <a:rPr lang="en-GB" altLang="en-US" sz="2000" dirty="0">
                <a:latin typeface="Trebuchet MS" panose="020B0603020202020204" pitchFamily="34" charset="0"/>
              </a:rPr>
            </a:br>
            <a:r>
              <a:rPr lang="en-GB" altLang="en-US" sz="2000" dirty="0">
                <a:latin typeface="Trebuchet MS" panose="020B0603020202020204" pitchFamily="34" charset="0"/>
              </a:rPr>
              <a:t>          </a:t>
            </a:r>
            <a:r>
              <a:rPr lang="en-GB" altLang="en-US" sz="2000" dirty="0" err="1">
                <a:latin typeface="Trebuchet MS" panose="020B0603020202020204" pitchFamily="34" charset="0"/>
              </a:rPr>
              <a:t>getCar</a:t>
            </a:r>
            <a:r>
              <a:rPr lang="en-GB" altLang="en-US" sz="2000" dirty="0">
                <a:latin typeface="Trebuchet MS" panose="020B0603020202020204" pitchFamily="34" charset="0"/>
              </a:rPr>
              <a:t>: </a:t>
            </a:r>
            <a:r>
              <a:rPr lang="en-GB" altLang="en-US" sz="2000" dirty="0" err="1">
                <a:latin typeface="Trebuchet MS" panose="020B0603020202020204" pitchFamily="34" charset="0"/>
              </a:rPr>
              <a:t>CarTypes</a:t>
            </a:r>
            <a:r>
              <a:rPr lang="en-GB" altLang="en-US" sz="2000" dirty="0">
                <a:latin typeface="Trebuchet MS" panose="020B0603020202020204" pitchFamily="34" charset="0"/>
              </a:rPr>
              <a:t>("Honda"), special: Sales}</a:t>
            </a:r>
            <a:r>
              <a:rPr lang="en-GB" altLang="en-US" sz="2000" dirty="0"/>
              <a:t> </a:t>
            </a:r>
          </a:p>
          <a:p>
            <a:pPr lvl="2">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fields are </a:t>
            </a:r>
            <a:r>
              <a:rPr lang="en-GB" altLang="en-US" dirty="0" err="1">
                <a:latin typeface="Trebuchet MS" panose="020B0603020202020204" pitchFamily="34" charset="0"/>
              </a:rPr>
              <a:t>myCar</a:t>
            </a:r>
            <a:r>
              <a:rPr lang="en-GB" altLang="en-US" dirty="0"/>
              <a:t>, </a:t>
            </a:r>
            <a:r>
              <a:rPr lang="en-GB" altLang="en-US" dirty="0" err="1">
                <a:latin typeface="Trebuchet MS" panose="020B0603020202020204" pitchFamily="34" charset="0"/>
              </a:rPr>
              <a:t>getCar</a:t>
            </a:r>
            <a:r>
              <a:rPr lang="en-GB" altLang="en-US" dirty="0"/>
              <a:t>, </a:t>
            </a:r>
            <a:r>
              <a:rPr lang="en-GB" altLang="en-US" dirty="0">
                <a:latin typeface="Trebuchet MS" panose="020B0603020202020204" pitchFamily="34" charset="0"/>
              </a:rPr>
              <a:t>7 </a:t>
            </a:r>
            <a:r>
              <a:rPr lang="en-GB" altLang="en-US" dirty="0"/>
              <a:t>(this is a legal field name) , and </a:t>
            </a:r>
            <a:r>
              <a:rPr lang="en-GB" altLang="en-US" dirty="0">
                <a:latin typeface="Trebuchet MS" panose="020B0603020202020204" pitchFamily="34" charset="0"/>
              </a:rPr>
              <a:t>special</a:t>
            </a:r>
          </a:p>
          <a:p>
            <a:pPr lvl="2">
              <a:lnSpc>
                <a:spcPct val="100000"/>
              </a:lnSpc>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rPr>
              <a:t>"Saturn"</a:t>
            </a:r>
            <a:r>
              <a:rPr lang="en-GB" altLang="en-US" dirty="0"/>
              <a:t> and </a:t>
            </a:r>
            <a:r>
              <a:rPr lang="en-GB" altLang="en-US" dirty="0">
                <a:latin typeface="Trebuchet MS" panose="020B0603020202020204" pitchFamily="34" charset="0"/>
              </a:rPr>
              <a:t>"Mazda"</a:t>
            </a:r>
            <a:r>
              <a:rPr lang="en-GB" altLang="en-US" dirty="0"/>
              <a:t> are Strings</a:t>
            </a:r>
          </a:p>
          <a:p>
            <a:pPr lvl="2">
              <a:lnSpc>
                <a:spcPct val="100000"/>
              </a:lnSpc>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Trebuchet MS" panose="020B0603020202020204" pitchFamily="34" charset="0"/>
              </a:rPr>
              <a:t>CarTypes</a:t>
            </a:r>
            <a:r>
              <a:rPr lang="en-GB" altLang="en-US" dirty="0">
                <a:latin typeface="Trebuchet MS" panose="020B0603020202020204" pitchFamily="34" charset="0"/>
              </a:rPr>
              <a:t> </a:t>
            </a:r>
            <a:r>
              <a:rPr lang="en-GB" altLang="en-US" dirty="0"/>
              <a:t>is a function call</a:t>
            </a:r>
          </a:p>
          <a:p>
            <a:pPr lvl="2">
              <a:lnSpc>
                <a:spcPct val="100000"/>
              </a:lnSpc>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Trebuchet MS" panose="020B0603020202020204" pitchFamily="34" charset="0"/>
              </a:rPr>
              <a:t>Sales</a:t>
            </a:r>
            <a:r>
              <a:rPr lang="en-GB" altLang="en-US" dirty="0"/>
              <a:t> is a variable you defined earlier</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Example use: </a:t>
            </a:r>
            <a:r>
              <a:rPr lang="en-GB" altLang="en-US" sz="2000" dirty="0" err="1">
                <a:latin typeface="Trebuchet MS" panose="020B0603020202020204" pitchFamily="34" charset="0"/>
              </a:rPr>
              <a:t>document.write</a:t>
            </a:r>
            <a:r>
              <a:rPr lang="en-GB" altLang="en-US" sz="2000" dirty="0">
                <a:latin typeface="Trebuchet MS" panose="020B0603020202020204" pitchFamily="34" charset="0"/>
              </a:rPr>
              <a:t>("I own a " + </a:t>
            </a:r>
            <a:r>
              <a:rPr lang="en-GB" altLang="en-US" sz="2000" dirty="0" err="1">
                <a:latin typeface="Trebuchet MS" panose="020B0603020202020204" pitchFamily="34" charset="0"/>
              </a:rPr>
              <a:t>car.myCar</a:t>
            </a:r>
            <a:r>
              <a:rPr lang="en-GB" altLang="en-US" sz="2000" dirty="0">
                <a:latin typeface="Trebuchet MS" panose="020B0603020202020204" pitchFamily="34" charset="0"/>
              </a:rPr>
              <a:t>);</a:t>
            </a:r>
          </a:p>
        </p:txBody>
      </p:sp>
    </p:spTree>
    <p:extLst>
      <p:ext uri="{BB962C8B-B14F-4D97-AF65-F5344CB8AC3E}">
        <p14:creationId xmlns:p14="http://schemas.microsoft.com/office/powerpoint/2010/main" val="3974439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AE87FB30-59A6-D393-F181-9BE2B2F1A1D6}"/>
              </a:ext>
            </a:extLst>
          </p:cNvPr>
          <p:cNvSpPr>
            <a:spLocks noGrp="1" noChangeArrowheads="1"/>
          </p:cNvSpPr>
          <p:nvPr>
            <p:ph type="title"/>
          </p:nvPr>
        </p:nvSpPr>
        <p:spPr>
          <a:xfrm>
            <a:off x="685800" y="531813"/>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Three ways to create an object</a:t>
            </a:r>
          </a:p>
        </p:txBody>
      </p:sp>
      <p:sp>
        <p:nvSpPr>
          <p:cNvPr id="20482" name="Rectangle 2">
            <a:extLst>
              <a:ext uri="{FF2B5EF4-FFF2-40B4-BE49-F238E27FC236}">
                <a16:creationId xmlns:a16="http://schemas.microsoft.com/office/drawing/2014/main" id="{07684A36-7E66-5D44-842A-3E89E38D6162}"/>
              </a:ext>
            </a:extLst>
          </p:cNvPr>
          <p:cNvSpPr>
            <a:spLocks noGrp="1" noChangeArrowheads="1"/>
          </p:cNvSpPr>
          <p:nvPr>
            <p:ph idx="1"/>
          </p:nvPr>
        </p:nvSpPr>
        <p:spPr>
          <a:xfrm>
            <a:off x="685800" y="1524000"/>
            <a:ext cx="7772400" cy="48006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use an object literal:</a:t>
            </a:r>
          </a:p>
          <a:p>
            <a:pPr lvl="1">
              <a:lnSpc>
                <a:spcPct val="100000"/>
              </a:lnSpc>
              <a:spcBef>
                <a:spcPts val="45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Trebuchet MS" panose="020B0603020202020204" pitchFamily="34" charset="0"/>
              </a:rPr>
              <a:t>var course = { number: "CIT597", teacher="</a:t>
            </a:r>
            <a:r>
              <a:rPr lang="en-GB" altLang="en-US" sz="1800" dirty="0" err="1">
                <a:latin typeface="Trebuchet MS" panose="020B0603020202020204" pitchFamily="34" charset="0"/>
              </a:rPr>
              <a:t>Dr.</a:t>
            </a:r>
            <a:r>
              <a:rPr lang="en-GB" altLang="en-US" sz="1800" dirty="0">
                <a:latin typeface="Trebuchet MS" panose="020B0603020202020204" pitchFamily="34" charset="0"/>
              </a:rPr>
              <a:t> Dave" }</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use </a:t>
            </a:r>
            <a:r>
              <a:rPr lang="en-GB" altLang="en-US" sz="2400" dirty="0">
                <a:latin typeface="Trebuchet MS" panose="020B0603020202020204" pitchFamily="34" charset="0"/>
              </a:rPr>
              <a:t>new</a:t>
            </a:r>
            <a:r>
              <a:rPr lang="en-GB" altLang="en-US" sz="2400" dirty="0"/>
              <a:t> to create a “blank” object, and add fields to it later:</a:t>
            </a:r>
          </a:p>
          <a:p>
            <a:pPr lvl="1">
              <a:lnSpc>
                <a:spcPct val="100000"/>
              </a:lnSpc>
              <a:spcBef>
                <a:spcPts val="45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Trebuchet MS" panose="020B0603020202020204" pitchFamily="34" charset="0"/>
              </a:rPr>
              <a:t>var course = new Object();</a:t>
            </a:r>
            <a:br>
              <a:rPr lang="en-GB" altLang="en-US" sz="1800" dirty="0">
                <a:latin typeface="Trebuchet MS" panose="020B0603020202020204" pitchFamily="34" charset="0"/>
              </a:rPr>
            </a:br>
            <a:r>
              <a:rPr lang="en-GB" altLang="en-US" sz="1800" dirty="0" err="1">
                <a:latin typeface="Trebuchet MS" panose="020B0603020202020204" pitchFamily="34" charset="0"/>
              </a:rPr>
              <a:t>course.number</a:t>
            </a:r>
            <a:r>
              <a:rPr lang="en-GB" altLang="en-US" sz="1800" dirty="0">
                <a:latin typeface="Trebuchet MS" panose="020B0603020202020204" pitchFamily="34" charset="0"/>
              </a:rPr>
              <a:t> = "CIT597";</a:t>
            </a:r>
            <a:br>
              <a:rPr lang="en-GB" altLang="en-US" sz="1800" dirty="0">
                <a:latin typeface="Trebuchet MS" panose="020B0603020202020204" pitchFamily="34" charset="0"/>
              </a:rPr>
            </a:br>
            <a:r>
              <a:rPr lang="en-GB" altLang="en-US" sz="1800" dirty="0" err="1">
                <a:latin typeface="Trebuchet MS" panose="020B0603020202020204" pitchFamily="34" charset="0"/>
              </a:rPr>
              <a:t>course.teacher</a:t>
            </a:r>
            <a:r>
              <a:rPr lang="en-GB" altLang="en-US" sz="1800" dirty="0">
                <a:latin typeface="Trebuchet MS" panose="020B0603020202020204" pitchFamily="34" charset="0"/>
              </a:rPr>
              <a:t> = "</a:t>
            </a:r>
            <a:r>
              <a:rPr lang="en-GB" altLang="en-US" sz="1800" dirty="0" err="1">
                <a:latin typeface="Trebuchet MS" panose="020B0603020202020204" pitchFamily="34" charset="0"/>
              </a:rPr>
              <a:t>Dr.</a:t>
            </a:r>
            <a:r>
              <a:rPr lang="en-GB" altLang="en-US" sz="1800" dirty="0">
                <a:latin typeface="Trebuchet MS" panose="020B0603020202020204" pitchFamily="34" charset="0"/>
              </a:rPr>
              <a:t> Dave";</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write and use a constructor:</a:t>
            </a:r>
          </a:p>
          <a:p>
            <a:pPr lvl="1">
              <a:lnSpc>
                <a:spcPct val="100000"/>
              </a:lnSpc>
              <a:spcBef>
                <a:spcPts val="50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rebuchet MS" panose="020B0603020202020204" pitchFamily="34" charset="0"/>
              </a:rPr>
              <a:t>function Course(n, t) {  // best placed in &lt;head&gt;</a:t>
            </a:r>
            <a:br>
              <a:rPr lang="en-GB" altLang="en-US" sz="2000" dirty="0">
                <a:latin typeface="Trebuchet MS" panose="020B0603020202020204" pitchFamily="34" charset="0"/>
              </a:rPr>
            </a:br>
            <a:r>
              <a:rPr lang="en-GB" altLang="en-US" sz="2000" dirty="0">
                <a:latin typeface="Trebuchet MS" panose="020B0603020202020204" pitchFamily="34" charset="0"/>
              </a:rPr>
              <a:t>     </a:t>
            </a:r>
            <a:r>
              <a:rPr lang="en-GB" altLang="en-US" sz="2000" dirty="0" err="1">
                <a:latin typeface="Trebuchet MS" panose="020B0603020202020204" pitchFamily="34" charset="0"/>
              </a:rPr>
              <a:t>this.number</a:t>
            </a:r>
            <a:r>
              <a:rPr lang="en-GB" altLang="en-US" sz="2000" dirty="0">
                <a:latin typeface="Trebuchet MS" panose="020B0603020202020204" pitchFamily="34" charset="0"/>
              </a:rPr>
              <a:t> = n;</a:t>
            </a:r>
            <a:br>
              <a:rPr lang="en-GB" altLang="en-US" sz="2000" dirty="0">
                <a:latin typeface="Trebuchet MS" panose="020B0603020202020204" pitchFamily="34" charset="0"/>
              </a:rPr>
            </a:br>
            <a:r>
              <a:rPr lang="en-GB" altLang="en-US" sz="2000" dirty="0">
                <a:latin typeface="Trebuchet MS" panose="020B0603020202020204" pitchFamily="34" charset="0"/>
              </a:rPr>
              <a:t>     </a:t>
            </a:r>
            <a:r>
              <a:rPr lang="en-GB" altLang="en-US" sz="2000" dirty="0" err="1">
                <a:latin typeface="Trebuchet MS" panose="020B0603020202020204" pitchFamily="34" charset="0"/>
              </a:rPr>
              <a:t>this.teacher</a:t>
            </a:r>
            <a:r>
              <a:rPr lang="en-GB" altLang="en-US" sz="2000" dirty="0">
                <a:latin typeface="Trebuchet MS" panose="020B0603020202020204" pitchFamily="34" charset="0"/>
              </a:rPr>
              <a:t> = t;</a:t>
            </a:r>
            <a:br>
              <a:rPr lang="en-GB" altLang="en-US" sz="2000" dirty="0">
                <a:latin typeface="Trebuchet MS" panose="020B0603020202020204" pitchFamily="34" charset="0"/>
              </a:rPr>
            </a:br>
            <a:r>
              <a:rPr lang="en-GB" altLang="en-US" sz="2000" dirty="0">
                <a:latin typeface="Trebuchet MS" panose="020B0603020202020204" pitchFamily="34" charset="0"/>
              </a:rPr>
              <a:t>}</a:t>
            </a:r>
          </a:p>
          <a:p>
            <a:pPr lvl="1">
              <a:lnSpc>
                <a:spcPct val="100000"/>
              </a:lnSpc>
              <a:spcBef>
                <a:spcPts val="50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rebuchet MS" panose="020B0603020202020204" pitchFamily="34" charset="0"/>
              </a:rPr>
              <a:t>var course = new Course("CIT597", "</a:t>
            </a:r>
            <a:r>
              <a:rPr lang="en-GB" altLang="en-US" sz="2000" dirty="0" err="1">
                <a:latin typeface="Trebuchet MS" panose="020B0603020202020204" pitchFamily="34" charset="0"/>
              </a:rPr>
              <a:t>Dr.</a:t>
            </a:r>
            <a:r>
              <a:rPr lang="en-GB" altLang="en-US" sz="2000" dirty="0">
                <a:latin typeface="Trebuchet MS" panose="020B0603020202020204" pitchFamily="34" charset="0"/>
              </a:rPr>
              <a:t> Dave");</a:t>
            </a:r>
          </a:p>
        </p:txBody>
      </p:sp>
    </p:spTree>
    <p:extLst>
      <p:ext uri="{BB962C8B-B14F-4D97-AF65-F5344CB8AC3E}">
        <p14:creationId xmlns:p14="http://schemas.microsoft.com/office/powerpoint/2010/main" val="30561224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left)">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wipe(left)">
                                      <p:cBhvr>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wipe(left)">
                                      <p:cBhvr>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wipe(left)">
                                      <p:cBhvr>
                                        <p:cTn id="22" dur="500"/>
                                        <p:tgtEl>
                                          <p:spTgt spid="204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82">
                                            <p:txEl>
                                              <p:pRg st="4" end="4"/>
                                            </p:txEl>
                                          </p:spTgt>
                                        </p:tgtEl>
                                        <p:attrNameLst>
                                          <p:attrName>style.visibility</p:attrName>
                                        </p:attrNameLst>
                                      </p:cBhvr>
                                      <p:to>
                                        <p:strVal val="visible"/>
                                      </p:to>
                                    </p:set>
                                    <p:animEffect transition="in" filter="wipe(left)">
                                      <p:cBhvr>
                                        <p:cTn id="27" dur="500"/>
                                        <p:tgtEl>
                                          <p:spTgt spid="2048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482">
                                            <p:txEl>
                                              <p:pRg st="5" end="5"/>
                                            </p:txEl>
                                          </p:spTgt>
                                        </p:tgtEl>
                                        <p:attrNameLst>
                                          <p:attrName>style.visibility</p:attrName>
                                        </p:attrNameLst>
                                      </p:cBhvr>
                                      <p:to>
                                        <p:strVal val="visible"/>
                                      </p:to>
                                    </p:set>
                                    <p:animEffect transition="in" filter="wipe(left)">
                                      <p:cBhvr>
                                        <p:cTn id="32" dur="500"/>
                                        <p:tgtEl>
                                          <p:spTgt spid="2048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482">
                                            <p:txEl>
                                              <p:pRg st="6" end="6"/>
                                            </p:txEl>
                                          </p:spTgt>
                                        </p:tgtEl>
                                        <p:attrNameLst>
                                          <p:attrName>style.visibility</p:attrName>
                                        </p:attrNameLst>
                                      </p:cBhvr>
                                      <p:to>
                                        <p:strVal val="visible"/>
                                      </p:to>
                                    </p:set>
                                    <p:animEffect transition="in" filter="wipe(left)">
                                      <p:cBhvr>
                                        <p:cTn id="37" dur="500"/>
                                        <p:tgtEl>
                                          <p:spTgt spid="204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F36A-D70C-62E3-C5EC-4924243676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C01BBC-70D0-A526-22FD-514B5664C794}"/>
              </a:ext>
            </a:extLst>
          </p:cNvPr>
          <p:cNvSpPr>
            <a:spLocks noGrp="1"/>
          </p:cNvSpPr>
          <p:nvPr>
            <p:ph idx="1"/>
          </p:nvPr>
        </p:nvSpPr>
        <p:spPr/>
        <p:txBody>
          <a:bodyPr/>
          <a:lstStyle/>
          <a:p>
            <a:r>
              <a:rPr lang="en-US" dirty="0"/>
              <a:t>Write a </a:t>
            </a:r>
            <a:r>
              <a:rPr lang="en-US" dirty="0" err="1"/>
              <a:t>javascript</a:t>
            </a:r>
            <a:r>
              <a:rPr lang="en-US" dirty="0"/>
              <a:t> program to print  key names in </a:t>
            </a:r>
            <a:r>
              <a:rPr lang="en-US" dirty="0" err="1"/>
              <a:t>javascript</a:t>
            </a:r>
            <a:r>
              <a:rPr lang="en-US" dirty="0"/>
              <a:t> objects</a:t>
            </a:r>
          </a:p>
        </p:txBody>
      </p:sp>
      <p:sp>
        <p:nvSpPr>
          <p:cNvPr id="4" name="Date Placeholder 3">
            <a:extLst>
              <a:ext uri="{FF2B5EF4-FFF2-40B4-BE49-F238E27FC236}">
                <a16:creationId xmlns:a16="http://schemas.microsoft.com/office/drawing/2014/main" id="{858AB019-600A-AAE6-9489-4D58E32159B4}"/>
              </a:ext>
            </a:extLst>
          </p:cNvPr>
          <p:cNvSpPr>
            <a:spLocks noGrp="1"/>
          </p:cNvSpPr>
          <p:nvPr>
            <p:ph type="dt" sz="half" idx="10"/>
          </p:nvPr>
        </p:nvSpPr>
        <p:spPr/>
        <p:txBody>
          <a:bodyPr/>
          <a:lstStyle/>
          <a:p>
            <a:fld id="{2CB49F9A-1E69-4008-998D-42560AAFF051}" type="datetime1">
              <a:rPr lang="en-US" smtClean="0"/>
              <a:t>8/13/2025</a:t>
            </a:fld>
            <a:endParaRPr lang="en-US"/>
          </a:p>
        </p:txBody>
      </p:sp>
    </p:spTree>
    <p:extLst>
      <p:ext uri="{BB962C8B-B14F-4D97-AF65-F5344CB8AC3E}">
        <p14:creationId xmlns:p14="http://schemas.microsoft.com/office/powerpoint/2010/main" val="9653405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73CE-1DFB-5D93-5FD6-B8ECDC335F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2BBDD-CF2F-B88A-BBF4-770CA0B5947C}"/>
              </a:ext>
            </a:extLst>
          </p:cNvPr>
          <p:cNvSpPr>
            <a:spLocks noGrp="1"/>
          </p:cNvSpPr>
          <p:nvPr>
            <p:ph idx="1"/>
          </p:nvPr>
        </p:nvSpPr>
        <p:spPr/>
        <p:txBody>
          <a:bodyPr/>
          <a:lstStyle/>
          <a:p>
            <a:r>
              <a:rPr lang="en-US" b="0" i="0" dirty="0">
                <a:effectLst/>
                <a:latin typeface="Söhne Mono"/>
              </a:rPr>
              <a:t>console.log(</a:t>
            </a:r>
            <a:r>
              <a:rPr lang="en-US" b="0" i="0" dirty="0" err="1">
                <a:effectLst/>
                <a:latin typeface="Söhne Mono"/>
              </a:rPr>
              <a:t>Object.keys</a:t>
            </a:r>
            <a:r>
              <a:rPr lang="en-US" b="0" i="0" dirty="0">
                <a:effectLst/>
                <a:latin typeface="Söhne Mono"/>
              </a:rPr>
              <a:t>(Course));  </a:t>
            </a:r>
          </a:p>
          <a:p>
            <a:r>
              <a:rPr lang="en-US" dirty="0" err="1">
                <a:latin typeface="Söhne Mono"/>
              </a:rPr>
              <a:t>Object.values</a:t>
            </a:r>
            <a:r>
              <a:rPr lang="en-US" dirty="0">
                <a:latin typeface="Söhne Mono"/>
              </a:rPr>
              <a:t>(Course) ?</a:t>
            </a:r>
            <a:endParaRPr lang="en-US" dirty="0"/>
          </a:p>
        </p:txBody>
      </p:sp>
      <p:sp>
        <p:nvSpPr>
          <p:cNvPr id="4" name="Date Placeholder 3">
            <a:extLst>
              <a:ext uri="{FF2B5EF4-FFF2-40B4-BE49-F238E27FC236}">
                <a16:creationId xmlns:a16="http://schemas.microsoft.com/office/drawing/2014/main" id="{ED73F3B2-3A86-024F-4AF0-552CE22762BC}"/>
              </a:ext>
            </a:extLst>
          </p:cNvPr>
          <p:cNvSpPr>
            <a:spLocks noGrp="1"/>
          </p:cNvSpPr>
          <p:nvPr>
            <p:ph type="dt" sz="half" idx="10"/>
          </p:nvPr>
        </p:nvSpPr>
        <p:spPr/>
        <p:txBody>
          <a:bodyPr/>
          <a:lstStyle/>
          <a:p>
            <a:fld id="{83E021F7-F4C8-42AA-8353-75D2D68583B9}" type="datetime1">
              <a:rPr lang="en-US" smtClean="0"/>
              <a:t>8/13/2025</a:t>
            </a:fld>
            <a:endParaRPr lang="en-US"/>
          </a:p>
        </p:txBody>
      </p:sp>
    </p:spTree>
    <p:extLst>
      <p:ext uri="{BB962C8B-B14F-4D97-AF65-F5344CB8AC3E}">
        <p14:creationId xmlns:p14="http://schemas.microsoft.com/office/powerpoint/2010/main" val="5361434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DD90-2813-9959-7197-D9E9E58D4681}"/>
              </a:ext>
            </a:extLst>
          </p:cNvPr>
          <p:cNvSpPr>
            <a:spLocks noGrp="1"/>
          </p:cNvSpPr>
          <p:nvPr>
            <p:ph type="title"/>
          </p:nvPr>
        </p:nvSpPr>
        <p:spPr/>
        <p:txBody>
          <a:bodyPr>
            <a:normAutofit fontScale="90000"/>
          </a:bodyPr>
          <a:lstStyle/>
          <a:p>
            <a:r>
              <a:rPr lang="en-GB" altLang="en-US" dirty="0"/>
              <a:t>The </a:t>
            </a:r>
            <a:r>
              <a:rPr lang="en-GB" altLang="en-US" dirty="0">
                <a:latin typeface="Trebuchet MS" panose="020B0603020202020204" pitchFamily="34" charset="0"/>
              </a:rPr>
              <a:t>for…in </a:t>
            </a:r>
            <a:r>
              <a:rPr lang="en-GB" altLang="en-US" dirty="0"/>
              <a:t>statement to </a:t>
            </a:r>
            <a:r>
              <a:rPr lang="en-US" dirty="0"/>
              <a:t>Iterate on object’s properties</a:t>
            </a:r>
          </a:p>
        </p:txBody>
      </p:sp>
      <p:sp>
        <p:nvSpPr>
          <p:cNvPr id="3" name="Content Placeholder 2">
            <a:extLst>
              <a:ext uri="{FF2B5EF4-FFF2-40B4-BE49-F238E27FC236}">
                <a16:creationId xmlns:a16="http://schemas.microsoft.com/office/drawing/2014/main" id="{325F1401-597F-4885-EB3F-6C7EC09B1E18}"/>
              </a:ext>
            </a:extLst>
          </p:cNvPr>
          <p:cNvSpPr>
            <a:spLocks noGrp="1"/>
          </p:cNvSpPr>
          <p:nvPr>
            <p:ph idx="1"/>
          </p:nvPr>
        </p:nvSpPr>
        <p:spPr/>
        <p:txBody>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You can loop through all the properties of an object with ‘</a:t>
            </a:r>
            <a:r>
              <a:rPr lang="en-GB" altLang="en-US" sz="2400" dirty="0">
                <a:latin typeface="Trebuchet MS" panose="020B0603020202020204" pitchFamily="34" charset="0"/>
              </a:rPr>
              <a:t>for’ (</a:t>
            </a:r>
            <a:r>
              <a:rPr lang="en-GB" altLang="en-US" sz="2400" i="1" dirty="0"/>
              <a:t>variable</a:t>
            </a:r>
            <a:r>
              <a:rPr lang="en-GB" altLang="en-US" sz="2400" dirty="0"/>
              <a:t> </a:t>
            </a:r>
            <a:r>
              <a:rPr lang="en-GB" altLang="en-US" sz="2400" dirty="0">
                <a:latin typeface="Trebuchet MS" panose="020B0603020202020204" pitchFamily="34" charset="0"/>
              </a:rPr>
              <a:t>in</a:t>
            </a:r>
            <a:r>
              <a:rPr lang="en-GB" altLang="en-US" sz="2400" dirty="0"/>
              <a:t> </a:t>
            </a:r>
            <a:r>
              <a:rPr lang="en-GB" altLang="en-US" sz="2400" i="1" dirty="0"/>
              <a:t>object</a:t>
            </a:r>
            <a:r>
              <a:rPr lang="en-GB" altLang="en-US" sz="2400" dirty="0">
                <a:latin typeface="Trebuchet MS" panose="020B0603020202020204" pitchFamily="34" charset="0"/>
              </a:rPr>
              <a:t>)</a:t>
            </a:r>
            <a:r>
              <a:rPr lang="en-GB" altLang="en-US" sz="2400" dirty="0"/>
              <a:t> </a:t>
            </a:r>
            <a:r>
              <a:rPr lang="en-GB" altLang="en-US" sz="2400" i="1" dirty="0"/>
              <a:t>statement</a:t>
            </a:r>
            <a:r>
              <a:rPr lang="en-GB" altLang="en-US" sz="2400" dirty="0">
                <a:latin typeface="Trebuchet MS" panose="020B0603020202020204" pitchFamily="34" charset="0"/>
              </a:rPr>
              <a: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Example:  </a:t>
            </a:r>
            <a:r>
              <a:rPr lang="en-GB" altLang="en-US" sz="2000" dirty="0">
                <a:latin typeface="Trebuchet MS" panose="020B0603020202020204" pitchFamily="34" charset="0"/>
              </a:rPr>
              <a:t>for (var prop in course) {</a:t>
            </a:r>
            <a:br>
              <a:rPr lang="en-GB" altLang="en-US" sz="2000" dirty="0">
                <a:latin typeface="Trebuchet MS" panose="020B0603020202020204" pitchFamily="34" charset="0"/>
              </a:rPr>
            </a:br>
            <a:r>
              <a:rPr lang="en-GB" altLang="en-US" sz="2000" dirty="0">
                <a:latin typeface="Trebuchet MS" panose="020B0603020202020204" pitchFamily="34" charset="0"/>
              </a:rPr>
              <a:t>                      console.log(prop + ": " + course[prop]);</a:t>
            </a:r>
            <a:br>
              <a:rPr lang="en-GB" altLang="en-US" sz="2000" dirty="0">
                <a:latin typeface="Trebuchet MS" panose="020B0603020202020204" pitchFamily="34" charset="0"/>
              </a:rPr>
            </a:br>
            <a:r>
              <a:rPr lang="en-GB" altLang="en-US" sz="2000" dirty="0">
                <a:latin typeface="Trebuchet MS" panose="020B0603020202020204" pitchFamily="34" charset="0"/>
              </a:rPr>
              <a:t>                  }</a:t>
            </a:r>
            <a:endParaRPr lang="en-US" dirty="0"/>
          </a:p>
          <a:p>
            <a:r>
              <a:rPr lang="en-US" dirty="0"/>
              <a:t>for (let key in student)</a:t>
            </a:r>
          </a:p>
          <a:p>
            <a:pPr marL="0" indent="0">
              <a:buNone/>
            </a:pPr>
            <a:r>
              <a:rPr lang="en-US" dirty="0"/>
              <a:t>   { console.log(key, student[key]) </a:t>
            </a:r>
            <a:r>
              <a:rPr lang="en-US" sz="1800" dirty="0"/>
              <a:t>// not dot operator</a:t>
            </a:r>
          </a:p>
          <a:p>
            <a:pPr marL="0" indent="0">
              <a:buNone/>
            </a:pPr>
            <a:endParaRPr lang="en-US" sz="1800" dirty="0"/>
          </a:p>
          <a:p>
            <a:pPr marL="0" indent="0">
              <a:buNone/>
            </a:pPr>
            <a:endParaRPr lang="en-US" sz="1800" dirty="0"/>
          </a:p>
          <a:p>
            <a:pPr marL="0" indent="0">
              <a:buNone/>
            </a:pPr>
            <a:endParaRPr lang="en-US" dirty="0"/>
          </a:p>
        </p:txBody>
      </p:sp>
      <p:sp>
        <p:nvSpPr>
          <p:cNvPr id="4" name="Date Placeholder 3">
            <a:extLst>
              <a:ext uri="{FF2B5EF4-FFF2-40B4-BE49-F238E27FC236}">
                <a16:creationId xmlns:a16="http://schemas.microsoft.com/office/drawing/2014/main" id="{00B54D26-ECDD-A710-2240-5B8F378B14FC}"/>
              </a:ext>
            </a:extLst>
          </p:cNvPr>
          <p:cNvSpPr>
            <a:spLocks noGrp="1"/>
          </p:cNvSpPr>
          <p:nvPr>
            <p:ph type="dt" sz="half" idx="10"/>
          </p:nvPr>
        </p:nvSpPr>
        <p:spPr/>
        <p:txBody>
          <a:bodyPr/>
          <a:lstStyle/>
          <a:p>
            <a:fld id="{B5AB695A-AEF8-4D73-894F-8D618D6C6D3C}" type="datetime1">
              <a:rPr lang="en-US" smtClean="0"/>
              <a:t>8/13/2025</a:t>
            </a:fld>
            <a:endParaRPr lang="en-US"/>
          </a:p>
        </p:txBody>
      </p:sp>
    </p:spTree>
    <p:extLst>
      <p:ext uri="{BB962C8B-B14F-4D97-AF65-F5344CB8AC3E}">
        <p14:creationId xmlns:p14="http://schemas.microsoft.com/office/powerpoint/2010/main" val="1928178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25A4-8EFF-E71E-2086-3995F8EE13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CD3936-5508-81B9-A5FE-7530EF0D518E}"/>
              </a:ext>
            </a:extLst>
          </p:cNvPr>
          <p:cNvSpPr>
            <a:spLocks noGrp="1"/>
          </p:cNvSpPr>
          <p:nvPr>
            <p:ph idx="1"/>
          </p:nvPr>
        </p:nvSpPr>
        <p:spPr>
          <a:xfrm>
            <a:off x="628650" y="1905000"/>
            <a:ext cx="7886700" cy="4351338"/>
          </a:xfrm>
        </p:spPr>
        <p:txBody>
          <a:bodyPr/>
          <a:lstStyle/>
          <a:p>
            <a:pPr marL="0" indent="0">
              <a:buNone/>
            </a:pPr>
            <a:r>
              <a:rPr lang="en-IN" dirty="0" err="1"/>
              <a:t>const</a:t>
            </a:r>
            <a:r>
              <a:rPr lang="en-IN" dirty="0"/>
              <a:t> person = {</a:t>
            </a:r>
            <a:r>
              <a:rPr lang="en-IN" dirty="0" err="1"/>
              <a:t>fname</a:t>
            </a:r>
            <a:r>
              <a:rPr lang="en-IN" dirty="0"/>
              <a:t>:"John", </a:t>
            </a:r>
            <a:r>
              <a:rPr lang="en-IN" dirty="0" err="1"/>
              <a:t>lname</a:t>
            </a:r>
            <a:r>
              <a:rPr lang="en-IN" dirty="0"/>
              <a:t>:"Doe", age:25};</a:t>
            </a:r>
          </a:p>
          <a:p>
            <a:endParaRPr lang="en-IN" dirty="0"/>
          </a:p>
          <a:p>
            <a:pPr marL="0" indent="0">
              <a:buNone/>
            </a:pPr>
            <a:r>
              <a:rPr lang="en-IN" dirty="0"/>
              <a:t>let text = "";</a:t>
            </a:r>
          </a:p>
          <a:p>
            <a:pPr marL="0" indent="0">
              <a:buNone/>
            </a:pPr>
            <a:r>
              <a:rPr lang="en-IN" dirty="0"/>
              <a:t>for (let x in person) {</a:t>
            </a:r>
          </a:p>
          <a:p>
            <a:pPr marL="0" indent="0">
              <a:buNone/>
            </a:pPr>
            <a:r>
              <a:rPr lang="en-IN" dirty="0"/>
              <a:t>text += person[x];</a:t>
            </a:r>
          </a:p>
          <a:p>
            <a:pPr marL="0" indent="0">
              <a:buNone/>
            </a:pPr>
            <a:r>
              <a:rPr lang="en-IN" dirty="0"/>
              <a:t>}</a:t>
            </a:r>
          </a:p>
          <a:p>
            <a:pPr marL="0" indent="0">
              <a:buNone/>
            </a:pPr>
            <a:r>
              <a:rPr lang="en-IN" dirty="0"/>
              <a:t>console.log(text)</a:t>
            </a:r>
          </a:p>
        </p:txBody>
      </p:sp>
      <p:sp>
        <p:nvSpPr>
          <p:cNvPr id="4" name="Date Placeholder 3">
            <a:extLst>
              <a:ext uri="{FF2B5EF4-FFF2-40B4-BE49-F238E27FC236}">
                <a16:creationId xmlns:a16="http://schemas.microsoft.com/office/drawing/2014/main" id="{D9AFD119-0441-2AD9-D7C4-E5E90AD0C3CB}"/>
              </a:ext>
            </a:extLst>
          </p:cNvPr>
          <p:cNvSpPr>
            <a:spLocks noGrp="1"/>
          </p:cNvSpPr>
          <p:nvPr>
            <p:ph type="dt" sz="half" idx="10"/>
          </p:nvPr>
        </p:nvSpPr>
        <p:spPr/>
        <p:txBody>
          <a:bodyPr/>
          <a:lstStyle/>
          <a:p>
            <a:fld id="{8EB31116-3CD8-4E7E-8023-D3361C38F484}" type="datetime1">
              <a:rPr lang="en-US" smtClean="0"/>
              <a:t>8/13/2025</a:t>
            </a:fld>
            <a:endParaRPr lang="en-US"/>
          </a:p>
        </p:txBody>
      </p:sp>
    </p:spTree>
    <p:extLst>
      <p:ext uri="{BB962C8B-B14F-4D97-AF65-F5344CB8AC3E}">
        <p14:creationId xmlns:p14="http://schemas.microsoft.com/office/powerpoint/2010/main" val="790800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8671-E8F8-2A09-CB24-03786DC0AE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19A1B-D9F4-DBE5-803A-D419E45D8A2F}"/>
              </a:ext>
            </a:extLst>
          </p:cNvPr>
          <p:cNvSpPr>
            <a:spLocks noGrp="1"/>
          </p:cNvSpPr>
          <p:nvPr>
            <p:ph idx="1"/>
          </p:nvPr>
        </p:nvSpPr>
        <p:spPr/>
        <p:txBody>
          <a:bodyPr/>
          <a:lstStyle/>
          <a:p>
            <a:pPr marL="0" indent="0">
              <a:buNone/>
            </a:pPr>
            <a:r>
              <a:rPr lang="en-US" dirty="0"/>
              <a:t>const numbers = [45, 4, 9, 16, 25];</a:t>
            </a:r>
          </a:p>
          <a:p>
            <a:endParaRPr lang="en-US" dirty="0"/>
          </a:p>
          <a:p>
            <a:pPr marL="0" indent="0">
              <a:buNone/>
            </a:pPr>
            <a:r>
              <a:rPr lang="en-US" dirty="0"/>
              <a:t>let txt = "";</a:t>
            </a:r>
          </a:p>
          <a:p>
            <a:pPr marL="0" indent="0">
              <a:buNone/>
            </a:pPr>
            <a:r>
              <a:rPr lang="en-US" dirty="0"/>
              <a:t>for (let x in numbers) {</a:t>
            </a:r>
          </a:p>
          <a:p>
            <a:pPr marL="0" indent="0">
              <a:buNone/>
            </a:pPr>
            <a:r>
              <a:rPr lang="en-US" dirty="0"/>
              <a:t>  txt += numbers[x];</a:t>
            </a:r>
          </a:p>
          <a:p>
            <a:pPr marL="0" indent="0">
              <a:buNone/>
            </a:pPr>
            <a:r>
              <a:rPr lang="en-US" dirty="0"/>
              <a:t>}</a:t>
            </a:r>
          </a:p>
          <a:p>
            <a:pPr marL="0" indent="0">
              <a:buNone/>
            </a:pPr>
            <a:r>
              <a:rPr lang="en-US" dirty="0"/>
              <a:t>console.log(txt)</a:t>
            </a:r>
            <a:endParaRPr lang="en-IN" dirty="0"/>
          </a:p>
        </p:txBody>
      </p:sp>
      <p:sp>
        <p:nvSpPr>
          <p:cNvPr id="4" name="Date Placeholder 3">
            <a:extLst>
              <a:ext uri="{FF2B5EF4-FFF2-40B4-BE49-F238E27FC236}">
                <a16:creationId xmlns:a16="http://schemas.microsoft.com/office/drawing/2014/main" id="{E7F7A633-66E7-A841-5D88-005FF0871219}"/>
              </a:ext>
            </a:extLst>
          </p:cNvPr>
          <p:cNvSpPr>
            <a:spLocks noGrp="1"/>
          </p:cNvSpPr>
          <p:nvPr>
            <p:ph type="dt" sz="half" idx="10"/>
          </p:nvPr>
        </p:nvSpPr>
        <p:spPr/>
        <p:txBody>
          <a:bodyPr/>
          <a:lstStyle/>
          <a:p>
            <a:fld id="{F18F541F-6518-4CC6-B7A2-B5D605339D57}" type="datetime1">
              <a:rPr lang="en-US" smtClean="0"/>
              <a:t>8/13/2025</a:t>
            </a:fld>
            <a:endParaRPr lang="en-US"/>
          </a:p>
        </p:txBody>
      </p:sp>
    </p:spTree>
    <p:extLst>
      <p:ext uri="{BB962C8B-B14F-4D97-AF65-F5344CB8AC3E}">
        <p14:creationId xmlns:p14="http://schemas.microsoft.com/office/powerpoint/2010/main" val="21425597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7F8B-8B26-262F-4BAB-C89F50B56DD3}"/>
              </a:ext>
            </a:extLst>
          </p:cNvPr>
          <p:cNvSpPr>
            <a:spLocks noGrp="1"/>
          </p:cNvSpPr>
          <p:nvPr>
            <p:ph type="title"/>
          </p:nvPr>
        </p:nvSpPr>
        <p:spPr/>
        <p:txBody>
          <a:bodyPr/>
          <a:lstStyle/>
          <a:p>
            <a:r>
              <a:rPr lang="en-GB" altLang="en-US" dirty="0"/>
              <a:t>The </a:t>
            </a:r>
            <a:r>
              <a:rPr lang="en-GB" altLang="en-US" dirty="0">
                <a:latin typeface="Trebuchet MS" panose="020B0603020202020204" pitchFamily="34" charset="0"/>
              </a:rPr>
              <a:t>with</a:t>
            </a:r>
            <a:r>
              <a:rPr lang="en-GB" altLang="en-US" dirty="0"/>
              <a:t> statement</a:t>
            </a:r>
            <a:endParaRPr lang="en-US" dirty="0"/>
          </a:p>
        </p:txBody>
      </p:sp>
      <p:sp>
        <p:nvSpPr>
          <p:cNvPr id="4" name="Date Placeholder 3">
            <a:extLst>
              <a:ext uri="{FF2B5EF4-FFF2-40B4-BE49-F238E27FC236}">
                <a16:creationId xmlns:a16="http://schemas.microsoft.com/office/drawing/2014/main" id="{9EC13DF4-BED8-4C45-3A6E-63BE036AF42B}"/>
              </a:ext>
            </a:extLst>
          </p:cNvPr>
          <p:cNvSpPr>
            <a:spLocks noGrp="1"/>
          </p:cNvSpPr>
          <p:nvPr>
            <p:ph type="dt" sz="half" idx="10"/>
          </p:nvPr>
        </p:nvSpPr>
        <p:spPr/>
        <p:txBody>
          <a:bodyPr/>
          <a:lstStyle/>
          <a:p>
            <a:fld id="{4AE724DE-3A9D-499D-99A6-9A77E2E10136}" type="datetime1">
              <a:rPr lang="en-US" smtClean="0"/>
              <a:t>8/13/2025</a:t>
            </a:fld>
            <a:endParaRPr lang="en-US"/>
          </a:p>
        </p:txBody>
      </p:sp>
      <p:sp>
        <p:nvSpPr>
          <p:cNvPr id="5" name="Rectangle 1">
            <a:extLst>
              <a:ext uri="{FF2B5EF4-FFF2-40B4-BE49-F238E27FC236}">
                <a16:creationId xmlns:a16="http://schemas.microsoft.com/office/drawing/2014/main" id="{17D64DB9-1D67-FC7C-FA28-08318BB4BE59}"/>
              </a:ext>
            </a:extLst>
          </p:cNvPr>
          <p:cNvSpPr>
            <a:spLocks noGrp="1" noChangeArrowheads="1"/>
          </p:cNvSpPr>
          <p:nvPr>
            <p:ph idx="1"/>
          </p:nvPr>
        </p:nvSpPr>
        <p:spPr bwMode="auto">
          <a:xfrm>
            <a:off x="533400" y="1219200"/>
            <a:ext cx="8156528" cy="471047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lvl1pPr>
              <a:defRPr sz="2400">
                <a:solidFill>
                  <a:srgbClr val="FFFFFF"/>
                </a:solidFill>
                <a:latin typeface="Times" panose="02020603050405020304" pitchFamily="18" charset="0"/>
                <a:cs typeface="HG Mincho Light J" charset="0"/>
              </a:defRPr>
            </a:lvl1pPr>
            <a:lvl2pPr>
              <a:defRPr sz="2400">
                <a:solidFill>
                  <a:srgbClr val="000000"/>
                </a:solidFill>
                <a:latin typeface="Times New Roman" panose="02020603050405020304" pitchFamily="18" charset="0"/>
                <a:cs typeface="HG Mincho Light J" charset="0"/>
              </a:defRPr>
            </a:lvl2pPr>
            <a:lvl3pPr>
              <a:defRPr sz="2400">
                <a:solidFill>
                  <a:srgbClr val="000000"/>
                </a:solidFill>
                <a:latin typeface="Times New Roman" panose="02020603050405020304" pitchFamily="18" charset="0"/>
                <a:cs typeface="HG Mincho Light J" charset="0"/>
              </a:defRPr>
            </a:lvl3pPr>
            <a:lvl4pPr>
              <a:defRPr sz="2400">
                <a:solidFill>
                  <a:srgbClr val="000000"/>
                </a:solidFill>
                <a:latin typeface="Times New Roman" panose="02020603050405020304" pitchFamily="18" charset="0"/>
                <a:cs typeface="HG Mincho Light J" charset="0"/>
              </a:defRPr>
            </a:lvl4pPr>
            <a:lvl5pPr>
              <a:defRPr sz="2400">
                <a:solidFill>
                  <a:srgbClr val="000000"/>
                </a:solidFill>
                <a:latin typeface="Times New Roman" panose="02020603050405020304" pitchFamily="18" charset="0"/>
                <a:cs typeface="HG Mincho Light J" charset="0"/>
              </a:defRPr>
            </a:lvl5pPr>
            <a:lvl6pPr defTabSz="457200" eaLnBrk="0" fontAlgn="base" hangingPunct="0">
              <a:spcBef>
                <a:spcPct val="0"/>
              </a:spcBef>
              <a:spcAft>
                <a:spcPct val="0"/>
              </a:spcAft>
              <a:buClr>
                <a:srgbClr val="FFFFFF"/>
              </a:buClr>
              <a:buSzPct val="100000"/>
              <a:buFont typeface="Times" panose="02020603050405020304" pitchFamily="18" charset="0"/>
              <a:defRPr sz="2400">
                <a:solidFill>
                  <a:srgbClr val="000000"/>
                </a:solidFill>
                <a:latin typeface="Times New Roman" panose="02020603050405020304" pitchFamily="18" charset="0"/>
                <a:cs typeface="HG Mincho Light J" charset="0"/>
              </a:defRPr>
            </a:lvl6pPr>
            <a:lvl7pPr defTabSz="457200" eaLnBrk="0" fontAlgn="base" hangingPunct="0">
              <a:spcBef>
                <a:spcPct val="0"/>
              </a:spcBef>
              <a:spcAft>
                <a:spcPct val="0"/>
              </a:spcAft>
              <a:buClr>
                <a:srgbClr val="FFFFFF"/>
              </a:buClr>
              <a:buSzPct val="100000"/>
              <a:buFont typeface="Times" panose="02020603050405020304" pitchFamily="18" charset="0"/>
              <a:defRPr sz="2400">
                <a:solidFill>
                  <a:srgbClr val="000000"/>
                </a:solidFill>
                <a:latin typeface="Times New Roman" panose="02020603050405020304" pitchFamily="18" charset="0"/>
                <a:cs typeface="HG Mincho Light J" charset="0"/>
              </a:defRPr>
            </a:lvl7pPr>
            <a:lvl8pPr defTabSz="457200" eaLnBrk="0" fontAlgn="base" hangingPunct="0">
              <a:spcBef>
                <a:spcPct val="0"/>
              </a:spcBef>
              <a:spcAft>
                <a:spcPct val="0"/>
              </a:spcAft>
              <a:buClr>
                <a:srgbClr val="FFFFFF"/>
              </a:buClr>
              <a:buSzPct val="100000"/>
              <a:buFont typeface="Times" panose="02020603050405020304" pitchFamily="18" charset="0"/>
              <a:defRPr sz="2400">
                <a:solidFill>
                  <a:srgbClr val="000000"/>
                </a:solidFill>
                <a:latin typeface="Times New Roman" panose="02020603050405020304" pitchFamily="18" charset="0"/>
                <a:cs typeface="HG Mincho Light J" charset="0"/>
              </a:defRPr>
            </a:lvl8pPr>
            <a:lvl9pPr defTabSz="457200" eaLnBrk="0" fontAlgn="base" hangingPunct="0">
              <a:spcBef>
                <a:spcPct val="0"/>
              </a:spcBef>
              <a:spcAft>
                <a:spcPct val="0"/>
              </a:spcAft>
              <a:buClr>
                <a:srgbClr val="FFFFFF"/>
              </a:buClr>
              <a:buSzPct val="100000"/>
              <a:buFont typeface="Times" panose="02020603050405020304" pitchFamily="18" charset="0"/>
              <a:defRPr sz="2400">
                <a:solidFill>
                  <a:srgbClr val="000000"/>
                </a:solidFill>
                <a:latin typeface="Times New Roman" panose="02020603050405020304" pitchFamily="18" charset="0"/>
                <a:cs typeface="HG Mincho Light J" charset="0"/>
              </a:defRPr>
            </a:lvl9pPr>
          </a:lstStyle>
          <a:p>
            <a:pPr marL="0" marR="0" lvl="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pPr>
            <a:r>
              <a:rPr lang="en-GB" altLang="en-US" dirty="0">
                <a:solidFill>
                  <a:schemeClr val="tx1"/>
                </a:solidFill>
                <a:latin typeface="+mn-lt"/>
                <a:cs typeface="+mn-cs"/>
              </a:rPr>
              <a:t>The with keyword is used as a kind of shorthand for referencing </a:t>
            </a:r>
          </a:p>
          <a:p>
            <a:pPr marL="0" marR="0" lvl="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pPr>
            <a:r>
              <a:rPr lang="en-GB" altLang="en-US" dirty="0">
                <a:solidFill>
                  <a:schemeClr val="tx1"/>
                </a:solidFill>
                <a:latin typeface="+mn-lt"/>
                <a:cs typeface="+mn-cs"/>
              </a:rPr>
              <a:t>an object's properties or methods.</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chemeClr val="tx1"/>
                </a:solidFill>
                <a:latin typeface="+mn-lt"/>
                <a:cs typeface="+mn-cs"/>
              </a:rPr>
              <a:t>The object specified as an argument to ‘with’ becomes the default </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chemeClr val="tx1"/>
                </a:solidFill>
                <a:latin typeface="+mn-lt"/>
                <a:cs typeface="+mn-cs"/>
              </a:rPr>
              <a:t>object for the duration of the block that follows.</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chemeClr val="tx1"/>
                </a:solidFill>
                <a:latin typeface="+mn-lt"/>
                <a:cs typeface="+mn-cs"/>
              </a:rPr>
              <a:t> The properties and methods for the object can be used </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chemeClr val="tx1"/>
                </a:solidFill>
                <a:latin typeface="+mn-lt"/>
                <a:cs typeface="+mn-cs"/>
              </a:rPr>
              <a:t>without naming the object.</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chemeClr val="tx1"/>
                </a:solidFill>
                <a:latin typeface="+mn-lt"/>
                <a:cs typeface="+mn-cs"/>
              </a:rPr>
              <a:t>Syntax</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chemeClr val="tx1"/>
                </a:solidFill>
                <a:latin typeface="+mn-lt"/>
                <a:cs typeface="+mn-cs"/>
              </a:rPr>
              <a:t>The syntax for “with” object is as follows −</a:t>
            </a:r>
          </a:p>
          <a:p>
            <a:pPr marL="0" marR="0" lvl="0" indent="0" algn="l" defTabSz="457200" rtl="0" eaLnBrk="0" fontAlgn="base" latinLnBrk="0" hangingPunct="0">
              <a:lnSpc>
                <a:spcPct val="100000"/>
              </a:lnSpc>
              <a:spcBef>
                <a:spcPct val="0"/>
              </a:spcBef>
              <a:spcAft>
                <a:spcPct val="0"/>
              </a:spcAft>
              <a:buClrTx/>
              <a:buSzTx/>
              <a:buFontTx/>
              <a:buNone/>
              <a:tabLst/>
            </a:pPr>
            <a:endParaRPr lang="en-GB" altLang="en-US" dirty="0">
              <a:solidFill>
                <a:schemeClr val="tx1"/>
              </a:solidFill>
              <a:latin typeface="+mn-lt"/>
              <a:cs typeface="+mn-cs"/>
            </a:endParaRP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rgbClr val="FF0000"/>
                </a:solidFill>
                <a:latin typeface="+mn-lt"/>
                <a:cs typeface="+mn-cs"/>
              </a:rPr>
              <a:t>with (object){</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rgbClr val="FF0000"/>
                </a:solidFill>
                <a:latin typeface="+mn-lt"/>
                <a:cs typeface="+mn-cs"/>
              </a:rPr>
              <a:t>    properties used without the object name and dot</a:t>
            </a:r>
          </a:p>
          <a:p>
            <a:pPr marL="0" marR="0" lvl="0" indent="0" algn="l" defTabSz="457200" rtl="0" eaLnBrk="0" fontAlgn="base" latinLnBrk="0" hangingPunct="0">
              <a:lnSpc>
                <a:spcPct val="100000"/>
              </a:lnSpc>
              <a:spcBef>
                <a:spcPct val="0"/>
              </a:spcBef>
              <a:spcAft>
                <a:spcPct val="0"/>
              </a:spcAft>
              <a:buClrTx/>
              <a:buSzTx/>
              <a:buFontTx/>
              <a:buNone/>
              <a:tabLst/>
            </a:pPr>
            <a:r>
              <a:rPr lang="en-GB" altLang="en-US" dirty="0">
                <a:solidFill>
                  <a:srgbClr val="FF0000"/>
                </a:solidFill>
                <a:latin typeface="+mn-lt"/>
                <a:cs typeface="+mn-cs"/>
              </a:rPr>
              <a:t> } </a:t>
            </a:r>
          </a:p>
        </p:txBody>
      </p:sp>
    </p:spTree>
    <p:extLst>
      <p:ext uri="{BB962C8B-B14F-4D97-AF65-F5344CB8AC3E}">
        <p14:creationId xmlns:p14="http://schemas.microsoft.com/office/powerpoint/2010/main" val="297595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5AE4-BA5A-D93A-7AB7-2D8B382B43EC}"/>
              </a:ext>
            </a:extLst>
          </p:cNvPr>
          <p:cNvSpPr>
            <a:spLocks noGrp="1"/>
          </p:cNvSpPr>
          <p:nvPr>
            <p:ph type="title"/>
          </p:nvPr>
        </p:nvSpPr>
        <p:spPr/>
        <p:txBody>
          <a:bodyPr>
            <a:normAutofit fontScale="90000"/>
          </a:bodyPr>
          <a:lstStyle/>
          <a:p>
            <a:br>
              <a:rPr lang="en-US" dirty="0"/>
            </a:br>
            <a:r>
              <a:rPr lang="en-US" dirty="0"/>
              <a:t>Hello world program</a:t>
            </a:r>
            <a:br>
              <a:rPr lang="en-US" dirty="0"/>
            </a:br>
            <a:endParaRPr lang="en-US" dirty="0"/>
          </a:p>
        </p:txBody>
      </p:sp>
      <p:sp>
        <p:nvSpPr>
          <p:cNvPr id="3" name="Content Placeholder 2">
            <a:extLst>
              <a:ext uri="{FF2B5EF4-FFF2-40B4-BE49-F238E27FC236}">
                <a16:creationId xmlns:a16="http://schemas.microsoft.com/office/drawing/2014/main" id="{ED3FEE8F-FACF-94D9-A7BD-1F30CB38233B}"/>
              </a:ext>
            </a:extLst>
          </p:cNvPr>
          <p:cNvSpPr>
            <a:spLocks noGrp="1"/>
          </p:cNvSpPr>
          <p:nvPr>
            <p:ph idx="1"/>
          </p:nvPr>
        </p:nvSpPr>
        <p:spPr/>
        <p:txBody>
          <a:bodyPr/>
          <a:lstStyle/>
          <a:p>
            <a:pPr marL="0" indent="0">
              <a:buNone/>
            </a:pPr>
            <a:r>
              <a:rPr lang="en-US" dirty="0"/>
              <a:t>Program </a:t>
            </a:r>
            <a:r>
              <a:rPr lang="en-US" dirty="0">
                <a:sym typeface="Wingdings" panose="05000000000000000000" pitchFamily="2" charset="2"/>
              </a:rPr>
              <a:t> machine code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prg1.js – in any editor</a:t>
            </a:r>
          </a:p>
          <a:p>
            <a:pPr marL="0" indent="0">
              <a:buNone/>
            </a:pPr>
            <a:r>
              <a:rPr lang="en-US" dirty="0">
                <a:sym typeface="Wingdings" panose="05000000000000000000" pitchFamily="2" charset="2"/>
              </a:rPr>
              <a:t>Console.log(“Hello World”);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Execute ?</a:t>
            </a:r>
          </a:p>
          <a:p>
            <a:pPr marL="0" indent="0">
              <a:buNone/>
            </a:pPr>
            <a:endParaRPr lang="en-US" dirty="0">
              <a:sym typeface="Wingdings" panose="05000000000000000000" pitchFamily="2" charset="2"/>
            </a:endParaRPr>
          </a:p>
          <a:p>
            <a:endParaRPr lang="en-US" dirty="0"/>
          </a:p>
        </p:txBody>
      </p:sp>
      <p:sp>
        <p:nvSpPr>
          <p:cNvPr id="4" name="Date Placeholder 3">
            <a:extLst>
              <a:ext uri="{FF2B5EF4-FFF2-40B4-BE49-F238E27FC236}">
                <a16:creationId xmlns:a16="http://schemas.microsoft.com/office/drawing/2014/main" id="{A9AC9CE3-3D27-FE5F-A5E1-045C00B4C580}"/>
              </a:ext>
            </a:extLst>
          </p:cNvPr>
          <p:cNvSpPr>
            <a:spLocks noGrp="1"/>
          </p:cNvSpPr>
          <p:nvPr>
            <p:ph type="dt" sz="half" idx="10"/>
          </p:nvPr>
        </p:nvSpPr>
        <p:spPr/>
        <p:txBody>
          <a:bodyPr/>
          <a:lstStyle/>
          <a:p>
            <a:fld id="{4CA14C8A-15E7-4015-B6AC-83F5AB220316}" type="datetime1">
              <a:rPr lang="en-US" smtClean="0"/>
              <a:t>8/13/2025</a:t>
            </a:fld>
            <a:endParaRPr lang="en-US"/>
          </a:p>
        </p:txBody>
      </p:sp>
    </p:spTree>
    <p:extLst>
      <p:ext uri="{BB962C8B-B14F-4D97-AF65-F5344CB8AC3E}">
        <p14:creationId xmlns:p14="http://schemas.microsoft.com/office/powerpoint/2010/main" val="16496358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2E57-F66B-1506-FB53-FE2636A0DAF3}"/>
              </a:ext>
            </a:extLst>
          </p:cNvPr>
          <p:cNvSpPr>
            <a:spLocks noGrp="1"/>
          </p:cNvSpPr>
          <p:nvPr>
            <p:ph type="title"/>
          </p:nvPr>
        </p:nvSpPr>
        <p:spPr/>
        <p:txBody>
          <a:bodyPr/>
          <a:lstStyle/>
          <a:p>
            <a:r>
              <a:rPr lang="en-US" dirty="0" err="1"/>
              <a:t>eg</a:t>
            </a:r>
            <a:endParaRPr lang="en-US" dirty="0"/>
          </a:p>
        </p:txBody>
      </p:sp>
      <p:sp>
        <p:nvSpPr>
          <p:cNvPr id="3" name="Content Placeholder 2">
            <a:extLst>
              <a:ext uri="{FF2B5EF4-FFF2-40B4-BE49-F238E27FC236}">
                <a16:creationId xmlns:a16="http://schemas.microsoft.com/office/drawing/2014/main" id="{E5A09FEC-F79A-64F8-D8D1-566A3862295F}"/>
              </a:ext>
            </a:extLst>
          </p:cNvPr>
          <p:cNvSpPr>
            <a:spLocks noGrp="1"/>
          </p:cNvSpPr>
          <p:nvPr>
            <p:ph idx="1"/>
          </p:nvPr>
        </p:nvSpPr>
        <p:spPr>
          <a:xfrm>
            <a:off x="0" y="1447800"/>
            <a:ext cx="9144000" cy="5273675"/>
          </a:xfrm>
        </p:spPr>
        <p:txBody>
          <a:bodyPr>
            <a:normAutofit fontScale="55000" lnSpcReduction="20000"/>
          </a:bodyPr>
          <a:lstStyle/>
          <a:p>
            <a:pPr marL="0" indent="0">
              <a:buNone/>
            </a:pPr>
            <a:r>
              <a:rPr lang="en-US" dirty="0"/>
              <a:t>function </a:t>
            </a:r>
            <a:r>
              <a:rPr lang="en-US" dirty="0" err="1"/>
              <a:t>addPrice</a:t>
            </a:r>
            <a:r>
              <a:rPr lang="en-US" dirty="0"/>
              <a:t>(amount){</a:t>
            </a:r>
          </a:p>
          <a:p>
            <a:pPr marL="0" indent="0">
              <a:buNone/>
            </a:pPr>
            <a:r>
              <a:rPr lang="en-US" dirty="0"/>
              <a:t>            with(this){</a:t>
            </a:r>
          </a:p>
          <a:p>
            <a:pPr marL="0" indent="0">
              <a:buNone/>
            </a:pPr>
            <a:r>
              <a:rPr lang="en-US" dirty="0"/>
              <a:t>               price = amount;</a:t>
            </a:r>
          </a:p>
          <a:p>
            <a:pPr marL="0" indent="0">
              <a:buNone/>
            </a:pPr>
            <a:r>
              <a:rPr lang="en-US" dirty="0"/>
              <a:t>            }</a:t>
            </a:r>
          </a:p>
          <a:p>
            <a:pPr marL="0" indent="0">
              <a:buNone/>
            </a:pPr>
            <a:r>
              <a:rPr lang="en-US" dirty="0"/>
              <a:t>         }</a:t>
            </a:r>
          </a:p>
          <a:p>
            <a:pPr marL="0" indent="0">
              <a:buNone/>
            </a:pPr>
            <a:r>
              <a:rPr lang="en-US" dirty="0"/>
              <a:t>function book(title, author){</a:t>
            </a:r>
          </a:p>
          <a:p>
            <a:pPr marL="0" indent="0">
              <a:buNone/>
            </a:pPr>
            <a:r>
              <a:rPr lang="en-US" dirty="0"/>
              <a:t>            </a:t>
            </a:r>
            <a:r>
              <a:rPr lang="en-US" dirty="0" err="1"/>
              <a:t>this.title</a:t>
            </a:r>
            <a:r>
              <a:rPr lang="en-US" dirty="0"/>
              <a:t> = title;</a:t>
            </a:r>
          </a:p>
          <a:p>
            <a:pPr marL="0" indent="0">
              <a:buNone/>
            </a:pPr>
            <a:r>
              <a:rPr lang="en-US" dirty="0"/>
              <a:t>            </a:t>
            </a:r>
            <a:r>
              <a:rPr lang="en-US" dirty="0" err="1"/>
              <a:t>this.author</a:t>
            </a:r>
            <a:r>
              <a:rPr lang="en-US" dirty="0"/>
              <a:t> = author;</a:t>
            </a:r>
          </a:p>
          <a:p>
            <a:pPr marL="0" indent="0">
              <a:buNone/>
            </a:pPr>
            <a:r>
              <a:rPr lang="en-US" dirty="0"/>
              <a:t>            </a:t>
            </a:r>
            <a:r>
              <a:rPr lang="en-US" dirty="0" err="1"/>
              <a:t>this.price</a:t>
            </a:r>
            <a:r>
              <a:rPr lang="en-US" dirty="0"/>
              <a:t> = 0;</a:t>
            </a:r>
          </a:p>
          <a:p>
            <a:pPr marL="0" indent="0">
              <a:buNone/>
            </a:pPr>
            <a:r>
              <a:rPr lang="en-US" dirty="0"/>
              <a:t>            </a:t>
            </a:r>
            <a:r>
              <a:rPr lang="en-US" dirty="0" err="1"/>
              <a:t>this.addPrice</a:t>
            </a:r>
            <a:r>
              <a:rPr lang="en-US" dirty="0"/>
              <a:t> = </a:t>
            </a:r>
            <a:r>
              <a:rPr lang="en-US" dirty="0" err="1"/>
              <a:t>addPrice</a:t>
            </a:r>
            <a:r>
              <a:rPr lang="en-US" dirty="0"/>
              <a:t>; // Assign that method as property.</a:t>
            </a:r>
          </a:p>
          <a:p>
            <a:pPr marL="0" indent="0">
              <a:buNone/>
            </a:pPr>
            <a:r>
              <a:rPr lang="en-US" dirty="0"/>
              <a:t>         }</a:t>
            </a:r>
          </a:p>
          <a:p>
            <a:pPr marL="0" indent="0">
              <a:buNone/>
            </a:pPr>
            <a:endParaRPr lang="en-US" dirty="0"/>
          </a:p>
          <a:p>
            <a:pPr marL="0" indent="0">
              <a:buNone/>
            </a:pPr>
            <a:r>
              <a:rPr lang="en-US" dirty="0" err="1"/>
              <a:t>mybook</a:t>
            </a:r>
            <a:r>
              <a:rPr lang="en-US" dirty="0"/>
              <a:t> = new book("FSD", "Chris");</a:t>
            </a:r>
          </a:p>
          <a:p>
            <a:pPr marL="0" indent="0">
              <a:buNone/>
            </a:pPr>
            <a:r>
              <a:rPr lang="en-US" dirty="0"/>
              <a:t>          </a:t>
            </a:r>
            <a:r>
              <a:rPr lang="en-US" dirty="0" err="1"/>
              <a:t>mybook.addPrice</a:t>
            </a:r>
            <a:r>
              <a:rPr lang="en-US" dirty="0"/>
              <a:t>(1000);</a:t>
            </a:r>
          </a:p>
          <a:p>
            <a:pPr marL="0" indent="0">
              <a:buNone/>
            </a:pPr>
            <a:r>
              <a:rPr lang="en-US" dirty="0"/>
              <a:t>          Book1=new book("</a:t>
            </a:r>
            <a:r>
              <a:rPr lang="en-US" dirty="0" err="1"/>
              <a:t>TOC","Christ</a:t>
            </a:r>
            <a:r>
              <a:rPr lang="en-US" dirty="0"/>
              <a:t>");</a:t>
            </a:r>
          </a:p>
          <a:p>
            <a:pPr marL="0" indent="0">
              <a:buNone/>
            </a:pPr>
            <a:r>
              <a:rPr lang="en-US" dirty="0"/>
              <a:t>          Book1.addPrice(500);</a:t>
            </a:r>
          </a:p>
          <a:p>
            <a:pPr marL="0" indent="0">
              <a:buNone/>
            </a:pPr>
            <a:r>
              <a:rPr lang="en-US" dirty="0"/>
              <a:t> console.log(</a:t>
            </a:r>
            <a:r>
              <a:rPr lang="en-US" dirty="0" err="1"/>
              <a:t>mybook</a:t>
            </a:r>
            <a:r>
              <a:rPr lang="en-US" dirty="0"/>
              <a:t>)</a:t>
            </a:r>
          </a:p>
          <a:p>
            <a:pPr marL="0" indent="0">
              <a:buNone/>
            </a:pPr>
            <a:r>
              <a:rPr lang="en-US" dirty="0"/>
              <a:t> console.log(Book1)</a:t>
            </a:r>
          </a:p>
        </p:txBody>
      </p:sp>
      <p:sp>
        <p:nvSpPr>
          <p:cNvPr id="4" name="Date Placeholder 3">
            <a:extLst>
              <a:ext uri="{FF2B5EF4-FFF2-40B4-BE49-F238E27FC236}">
                <a16:creationId xmlns:a16="http://schemas.microsoft.com/office/drawing/2014/main" id="{95CA3DEC-3A2A-C615-68F6-33626D8492CA}"/>
              </a:ext>
            </a:extLst>
          </p:cNvPr>
          <p:cNvSpPr>
            <a:spLocks noGrp="1"/>
          </p:cNvSpPr>
          <p:nvPr>
            <p:ph type="dt" sz="half" idx="10"/>
          </p:nvPr>
        </p:nvSpPr>
        <p:spPr/>
        <p:txBody>
          <a:bodyPr/>
          <a:lstStyle/>
          <a:p>
            <a:fld id="{3DF8DA64-93FB-4EC8-944F-F4F70AF3F911}" type="datetime1">
              <a:rPr lang="en-US" smtClean="0"/>
              <a:t>8/13/2025</a:t>
            </a:fld>
            <a:endParaRPr lang="en-US"/>
          </a:p>
        </p:txBody>
      </p:sp>
    </p:spTree>
    <p:extLst>
      <p:ext uri="{BB962C8B-B14F-4D97-AF65-F5344CB8AC3E}">
        <p14:creationId xmlns:p14="http://schemas.microsoft.com/office/powerpoint/2010/main" val="8662220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DDC1-FC71-1C84-FCCA-E4AE57E88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4019F1-B1DC-062F-F61D-13BA2EB00317}"/>
              </a:ext>
            </a:extLst>
          </p:cNvPr>
          <p:cNvSpPr>
            <a:spLocks noGrp="1"/>
          </p:cNvSpPr>
          <p:nvPr>
            <p:ph idx="1"/>
          </p:nvPr>
        </p:nvSpPr>
        <p:spPr/>
        <p:txBody>
          <a:bodyPr/>
          <a:lstStyle/>
          <a:p>
            <a:pPr marL="0" indent="0">
              <a:buNone/>
            </a:pPr>
            <a:r>
              <a:rPr lang="en-US" dirty="0">
                <a:solidFill>
                  <a:srgbClr val="0D0D0D"/>
                </a:solidFill>
                <a:latin typeface="Söhne"/>
              </a:rPr>
              <a:t>C</a:t>
            </a:r>
            <a:r>
              <a:rPr lang="en-US" b="0" i="0" dirty="0">
                <a:solidFill>
                  <a:srgbClr val="0D0D0D"/>
                </a:solidFill>
                <a:effectLst/>
                <a:latin typeface="Söhne"/>
              </a:rPr>
              <a:t>reate a simplified online bookstore inventory management system. The system needs to handle book information, manage inventory, and provide a way to search for books. Create a JavaScript program that represents this scenario.</a:t>
            </a:r>
          </a:p>
          <a:p>
            <a:pPr marL="0" indent="0">
              <a:buNone/>
            </a:pPr>
            <a:r>
              <a:rPr lang="en-US" dirty="0">
                <a:solidFill>
                  <a:srgbClr val="0D0D0D"/>
                </a:solidFill>
                <a:latin typeface="Söhne"/>
              </a:rPr>
              <a:t>Create a book or array of book objects…</a:t>
            </a:r>
          </a:p>
          <a:p>
            <a:pPr marL="0" indent="0">
              <a:buNone/>
            </a:pPr>
            <a:r>
              <a:rPr lang="en-US" dirty="0">
                <a:solidFill>
                  <a:srgbClr val="0D0D0D"/>
                </a:solidFill>
                <a:latin typeface="Söhne"/>
              </a:rPr>
              <a:t>For loop for display</a:t>
            </a:r>
          </a:p>
          <a:p>
            <a:pPr marL="0" indent="0">
              <a:buNone/>
            </a:pPr>
            <a:r>
              <a:rPr lang="en-US" dirty="0">
                <a:solidFill>
                  <a:srgbClr val="0D0D0D"/>
                </a:solidFill>
                <a:latin typeface="Söhne"/>
              </a:rPr>
              <a:t>For loop for searching</a:t>
            </a:r>
          </a:p>
          <a:p>
            <a:pPr marL="0" indent="0">
              <a:buNone/>
            </a:pPr>
            <a:r>
              <a:rPr lang="en-US" dirty="0">
                <a:solidFill>
                  <a:srgbClr val="0D0D0D"/>
                </a:solidFill>
                <a:latin typeface="Söhne"/>
              </a:rPr>
              <a:t>Update a particular books quantity</a:t>
            </a:r>
            <a:endParaRPr lang="en-US" dirty="0"/>
          </a:p>
        </p:txBody>
      </p:sp>
      <p:sp>
        <p:nvSpPr>
          <p:cNvPr id="4" name="Date Placeholder 3">
            <a:extLst>
              <a:ext uri="{FF2B5EF4-FFF2-40B4-BE49-F238E27FC236}">
                <a16:creationId xmlns:a16="http://schemas.microsoft.com/office/drawing/2014/main" id="{7C72E2A1-4B19-2AFB-196D-E9320FA8DF39}"/>
              </a:ext>
            </a:extLst>
          </p:cNvPr>
          <p:cNvSpPr>
            <a:spLocks noGrp="1"/>
          </p:cNvSpPr>
          <p:nvPr>
            <p:ph type="dt" sz="half" idx="10"/>
          </p:nvPr>
        </p:nvSpPr>
        <p:spPr/>
        <p:txBody>
          <a:bodyPr/>
          <a:lstStyle/>
          <a:p>
            <a:fld id="{2919D85A-B08C-41CC-A816-D61FEDD91A10}" type="datetime1">
              <a:rPr lang="en-US" smtClean="0"/>
              <a:t>8/13/2025</a:t>
            </a:fld>
            <a:endParaRPr lang="en-US"/>
          </a:p>
        </p:txBody>
      </p:sp>
    </p:spTree>
    <p:extLst>
      <p:ext uri="{BB962C8B-B14F-4D97-AF65-F5344CB8AC3E}">
        <p14:creationId xmlns:p14="http://schemas.microsoft.com/office/powerpoint/2010/main" val="3288836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4A87-F427-EF39-F72B-094DFB1E10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37D96D-CCF5-15F5-1252-3221378648F7}"/>
              </a:ext>
            </a:extLst>
          </p:cNvPr>
          <p:cNvSpPr>
            <a:spLocks noGrp="1"/>
          </p:cNvSpPr>
          <p:nvPr>
            <p:ph idx="1"/>
          </p:nvPr>
        </p:nvSpPr>
        <p:spPr/>
        <p:txBody>
          <a:bodyPr/>
          <a:lstStyle/>
          <a:p>
            <a:r>
              <a:rPr lang="en-US" b="0" i="0" dirty="0">
                <a:effectLst/>
                <a:latin typeface="Söhne Mono"/>
              </a:rPr>
              <a:t>let books = [ { title: "The Great Gatsby", author: "F. Scott Fitzgerald", genre: "Classic", quantity: 10 }, { title: "To Kill a Mockingbird", author: "Harper Lee", genre: "Fiction", quantity: 15 }, { title: "1984", author: "George Orwell", genre: "Dystopian", quantity: 8 }, // Add more books as needed ];</a:t>
            </a:r>
            <a:endParaRPr lang="en-US" dirty="0"/>
          </a:p>
        </p:txBody>
      </p:sp>
      <p:sp>
        <p:nvSpPr>
          <p:cNvPr id="4" name="Date Placeholder 3">
            <a:extLst>
              <a:ext uri="{FF2B5EF4-FFF2-40B4-BE49-F238E27FC236}">
                <a16:creationId xmlns:a16="http://schemas.microsoft.com/office/drawing/2014/main" id="{6C15891E-BBBD-0F49-4CCA-FFC13C387A26}"/>
              </a:ext>
            </a:extLst>
          </p:cNvPr>
          <p:cNvSpPr>
            <a:spLocks noGrp="1"/>
          </p:cNvSpPr>
          <p:nvPr>
            <p:ph type="dt" sz="half" idx="10"/>
          </p:nvPr>
        </p:nvSpPr>
        <p:spPr/>
        <p:txBody>
          <a:bodyPr/>
          <a:lstStyle/>
          <a:p>
            <a:fld id="{2127376D-7B82-41A7-AA36-700092990343}" type="datetime1">
              <a:rPr lang="en-US" smtClean="0"/>
              <a:t>8/13/2025</a:t>
            </a:fld>
            <a:endParaRPr lang="en-US"/>
          </a:p>
        </p:txBody>
      </p:sp>
    </p:spTree>
    <p:extLst>
      <p:ext uri="{BB962C8B-B14F-4D97-AF65-F5344CB8AC3E}">
        <p14:creationId xmlns:p14="http://schemas.microsoft.com/office/powerpoint/2010/main" val="9426479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2146-4540-9E65-EE3D-F8FDC6821F5C}"/>
              </a:ext>
            </a:extLst>
          </p:cNvPr>
          <p:cNvSpPr>
            <a:spLocks noGrp="1"/>
          </p:cNvSpPr>
          <p:nvPr>
            <p:ph type="title"/>
          </p:nvPr>
        </p:nvSpPr>
        <p:spPr/>
        <p:txBody>
          <a:bodyPr>
            <a:normAutofit fontScale="90000"/>
          </a:bodyPr>
          <a:lstStyle/>
          <a:p>
            <a:r>
              <a:rPr lang="en-US" dirty="0"/>
              <a:t>Now use html command to include the </a:t>
            </a:r>
            <a:r>
              <a:rPr lang="en-US" dirty="0" err="1"/>
              <a:t>javascript</a:t>
            </a:r>
            <a:r>
              <a:rPr lang="en-US" dirty="0"/>
              <a:t> output in html</a:t>
            </a:r>
          </a:p>
        </p:txBody>
      </p:sp>
      <p:sp>
        <p:nvSpPr>
          <p:cNvPr id="3" name="Content Placeholder 2">
            <a:extLst>
              <a:ext uri="{FF2B5EF4-FFF2-40B4-BE49-F238E27FC236}">
                <a16:creationId xmlns:a16="http://schemas.microsoft.com/office/drawing/2014/main" id="{772F36A0-5611-AF13-E830-4788EC8F1802}"/>
              </a:ext>
            </a:extLst>
          </p:cNvPr>
          <p:cNvSpPr>
            <a:spLocks noGrp="1"/>
          </p:cNvSpPr>
          <p:nvPr>
            <p:ph idx="1"/>
          </p:nvPr>
        </p:nvSpPr>
        <p:spPr>
          <a:xfrm>
            <a:off x="628650" y="1825625"/>
            <a:ext cx="7981950" cy="4351338"/>
          </a:xfrm>
        </p:spPr>
        <p:txBody>
          <a:bodyPr/>
          <a:lstStyle/>
          <a:p>
            <a:r>
              <a:rPr lang="en-US" dirty="0"/>
              <a:t>Use alert </a:t>
            </a:r>
          </a:p>
          <a:p>
            <a:pPr marL="0" indent="0">
              <a:buNone/>
            </a:pPr>
            <a:r>
              <a:rPr lang="en-US" dirty="0"/>
              <a:t>or</a:t>
            </a:r>
          </a:p>
          <a:p>
            <a:pPr algn="l"/>
            <a:endParaRPr lang="en-US" dirty="0"/>
          </a:p>
          <a:p>
            <a:r>
              <a:rPr lang="pt-BR" dirty="0"/>
              <a:t>document.write("&lt;h1&gt;Hello World!&lt;/h1&gt;") ;</a:t>
            </a:r>
          </a:p>
          <a:p>
            <a:pPr marL="0" indent="0">
              <a:buNone/>
            </a:pPr>
            <a:endParaRPr lang="en-US" sz="1800" b="0" i="0" u="none" strike="noStrike" baseline="0" dirty="0">
              <a:solidFill>
                <a:srgbClr val="000000"/>
              </a:solidFill>
              <a:latin typeface="Trebuchet MS" panose="020B0603020202020204" pitchFamily="34" charset="0"/>
            </a:endParaRPr>
          </a:p>
          <a:p>
            <a:pPr marL="0" indent="0">
              <a:buNone/>
            </a:pPr>
            <a:r>
              <a:rPr lang="en-US" dirty="0"/>
              <a:t>or</a:t>
            </a:r>
          </a:p>
          <a:p>
            <a:r>
              <a:rPr lang="en-US" dirty="0" err="1"/>
              <a:t>Document.getelementbyID</a:t>
            </a:r>
            <a:r>
              <a:rPr lang="en-US" dirty="0"/>
              <a:t>(“ id”).</a:t>
            </a:r>
            <a:r>
              <a:rPr lang="en-US" dirty="0" err="1"/>
              <a:t>innerHTML</a:t>
            </a:r>
            <a:r>
              <a:rPr lang="en-US" dirty="0"/>
              <a:t> =Course[0]</a:t>
            </a:r>
          </a:p>
        </p:txBody>
      </p:sp>
      <p:sp>
        <p:nvSpPr>
          <p:cNvPr id="4" name="Date Placeholder 3">
            <a:extLst>
              <a:ext uri="{FF2B5EF4-FFF2-40B4-BE49-F238E27FC236}">
                <a16:creationId xmlns:a16="http://schemas.microsoft.com/office/drawing/2014/main" id="{68291485-000B-2CC4-15BE-3FD463EBAE78}"/>
              </a:ext>
            </a:extLst>
          </p:cNvPr>
          <p:cNvSpPr>
            <a:spLocks noGrp="1"/>
          </p:cNvSpPr>
          <p:nvPr>
            <p:ph type="dt" sz="half" idx="10"/>
          </p:nvPr>
        </p:nvSpPr>
        <p:spPr/>
        <p:txBody>
          <a:bodyPr/>
          <a:lstStyle/>
          <a:p>
            <a:fld id="{7E9488B7-4269-4B87-A7BD-47D48FFDC715}" type="datetime1">
              <a:rPr lang="en-US" smtClean="0"/>
              <a:t>8/13/2025</a:t>
            </a:fld>
            <a:endParaRPr lang="en-US"/>
          </a:p>
        </p:txBody>
      </p:sp>
    </p:spTree>
    <p:extLst>
      <p:ext uri="{BB962C8B-B14F-4D97-AF65-F5344CB8AC3E}">
        <p14:creationId xmlns:p14="http://schemas.microsoft.com/office/powerpoint/2010/main" val="156989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DE87-AC6B-DCCF-AFC1-FB6A804A54B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895F334-E783-466C-4755-C8390E7A590F}"/>
              </a:ext>
            </a:extLst>
          </p:cNvPr>
          <p:cNvSpPr>
            <a:spLocks noGrp="1"/>
          </p:cNvSpPr>
          <p:nvPr>
            <p:ph idx="1"/>
          </p:nvPr>
        </p:nvSpPr>
        <p:spPr/>
        <p:txBody>
          <a:bodyPr/>
          <a:lstStyle/>
          <a:p>
            <a:r>
              <a:rPr lang="en-US" dirty="0"/>
              <a:t>Reuse the set of statements </a:t>
            </a:r>
          </a:p>
          <a:p>
            <a:r>
              <a:rPr lang="en-US" dirty="0"/>
              <a:t>Dividing the tasks into small tasks.</a:t>
            </a:r>
          </a:p>
          <a:p>
            <a:r>
              <a:rPr lang="en-US" dirty="0"/>
              <a:t>function message()</a:t>
            </a:r>
          </a:p>
          <a:p>
            <a:pPr marL="0" indent="0">
              <a:buNone/>
            </a:pPr>
            <a:r>
              <a:rPr lang="en-US" dirty="0"/>
              <a:t>	{console.log(“Welcome”); }</a:t>
            </a:r>
          </a:p>
          <a:p>
            <a:pPr marL="0" indent="0">
              <a:buNone/>
            </a:pPr>
            <a:endParaRPr lang="en-US" dirty="0"/>
          </a:p>
          <a:p>
            <a:pPr marL="0" indent="0">
              <a:buNone/>
            </a:pPr>
            <a:r>
              <a:rPr lang="en-US" dirty="0"/>
              <a:t>message()</a:t>
            </a:r>
          </a:p>
          <a:p>
            <a:pPr marL="0" indent="0">
              <a:buNone/>
            </a:pPr>
            <a:r>
              <a:rPr lang="en-US" dirty="0"/>
              <a:t>message()</a:t>
            </a:r>
          </a:p>
          <a:p>
            <a:pPr marL="0" indent="0">
              <a:buNone/>
            </a:pPr>
            <a:endParaRPr lang="en-US" dirty="0"/>
          </a:p>
        </p:txBody>
      </p:sp>
      <p:sp>
        <p:nvSpPr>
          <p:cNvPr id="4" name="Date Placeholder 3">
            <a:extLst>
              <a:ext uri="{FF2B5EF4-FFF2-40B4-BE49-F238E27FC236}">
                <a16:creationId xmlns:a16="http://schemas.microsoft.com/office/drawing/2014/main" id="{8AD01546-C9DF-FA48-2C44-453658195330}"/>
              </a:ext>
            </a:extLst>
          </p:cNvPr>
          <p:cNvSpPr>
            <a:spLocks noGrp="1"/>
          </p:cNvSpPr>
          <p:nvPr>
            <p:ph type="dt" sz="half" idx="10"/>
          </p:nvPr>
        </p:nvSpPr>
        <p:spPr/>
        <p:txBody>
          <a:bodyPr/>
          <a:lstStyle/>
          <a:p>
            <a:fld id="{2ED55082-38DA-461E-91BE-96093665DCBC}" type="datetime1">
              <a:rPr lang="en-US" smtClean="0"/>
              <a:t>8/13/2025</a:t>
            </a:fld>
            <a:endParaRPr lang="en-US"/>
          </a:p>
        </p:txBody>
      </p:sp>
    </p:spTree>
    <p:extLst>
      <p:ext uri="{BB962C8B-B14F-4D97-AF65-F5344CB8AC3E}">
        <p14:creationId xmlns:p14="http://schemas.microsoft.com/office/powerpoint/2010/main" val="2477434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6C9A-2043-E38E-48F6-70A588589970}"/>
              </a:ext>
            </a:extLst>
          </p:cNvPr>
          <p:cNvSpPr>
            <a:spLocks noGrp="1"/>
          </p:cNvSpPr>
          <p:nvPr>
            <p:ph type="title"/>
          </p:nvPr>
        </p:nvSpPr>
        <p:spPr/>
        <p:txBody>
          <a:bodyPr/>
          <a:lstStyle/>
          <a:p>
            <a:r>
              <a:rPr lang="en-US" dirty="0"/>
              <a:t>User input in </a:t>
            </a:r>
            <a:r>
              <a:rPr lang="en-US" dirty="0" err="1"/>
              <a:t>nodejs</a:t>
            </a:r>
            <a:endParaRPr lang="en-IN" dirty="0"/>
          </a:p>
        </p:txBody>
      </p:sp>
      <p:pic>
        <p:nvPicPr>
          <p:cNvPr id="6" name="Content Placeholder 5">
            <a:extLst>
              <a:ext uri="{FF2B5EF4-FFF2-40B4-BE49-F238E27FC236}">
                <a16:creationId xmlns:a16="http://schemas.microsoft.com/office/drawing/2014/main" id="{F1C80A7A-2361-09C9-AAE3-51BA38BC6A31}"/>
              </a:ext>
            </a:extLst>
          </p:cNvPr>
          <p:cNvPicPr>
            <a:picLocks noGrp="1" noChangeAspect="1"/>
          </p:cNvPicPr>
          <p:nvPr>
            <p:ph idx="1"/>
          </p:nvPr>
        </p:nvPicPr>
        <p:blipFill>
          <a:blip r:embed="rId2"/>
          <a:stretch>
            <a:fillRect/>
          </a:stretch>
        </p:blipFill>
        <p:spPr>
          <a:xfrm>
            <a:off x="0" y="2115343"/>
            <a:ext cx="8347891" cy="1325563"/>
          </a:xfrm>
        </p:spPr>
      </p:pic>
      <p:sp>
        <p:nvSpPr>
          <p:cNvPr id="4" name="Date Placeholder 3">
            <a:extLst>
              <a:ext uri="{FF2B5EF4-FFF2-40B4-BE49-F238E27FC236}">
                <a16:creationId xmlns:a16="http://schemas.microsoft.com/office/drawing/2014/main" id="{3B8DDDA4-52C3-09F2-9251-7D9917F02C2D}"/>
              </a:ext>
            </a:extLst>
          </p:cNvPr>
          <p:cNvSpPr>
            <a:spLocks noGrp="1"/>
          </p:cNvSpPr>
          <p:nvPr>
            <p:ph type="dt" sz="half" idx="10"/>
          </p:nvPr>
        </p:nvSpPr>
        <p:spPr/>
        <p:txBody>
          <a:bodyPr/>
          <a:lstStyle/>
          <a:p>
            <a:fld id="{E668251D-CD64-4C3F-BCA1-1CB4AC1C941C}" type="datetime1">
              <a:rPr lang="en-US" smtClean="0"/>
              <a:t>8/13/2025</a:t>
            </a:fld>
            <a:endParaRPr lang="en-US"/>
          </a:p>
        </p:txBody>
      </p:sp>
    </p:spTree>
    <p:extLst>
      <p:ext uri="{BB962C8B-B14F-4D97-AF65-F5344CB8AC3E}">
        <p14:creationId xmlns:p14="http://schemas.microsoft.com/office/powerpoint/2010/main" val="18282438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70E7-1197-5341-6934-FC6259E26AEA}"/>
              </a:ext>
            </a:extLst>
          </p:cNvPr>
          <p:cNvSpPr>
            <a:spLocks noGrp="1"/>
          </p:cNvSpPr>
          <p:nvPr>
            <p:ph type="title"/>
          </p:nvPr>
        </p:nvSpPr>
        <p:spPr>
          <a:xfrm>
            <a:off x="-17930" y="-210017"/>
            <a:ext cx="9143999" cy="1048217"/>
          </a:xfrm>
        </p:spPr>
        <p:txBody>
          <a:bodyPr>
            <a:normAutofit/>
          </a:bodyPr>
          <a:lstStyle/>
          <a:p>
            <a:r>
              <a:rPr lang="en-US" dirty="0"/>
              <a:t>Compare 2 no’s(Run-time input)</a:t>
            </a:r>
            <a:endParaRPr lang="en-IN" dirty="0"/>
          </a:p>
        </p:txBody>
      </p:sp>
      <p:sp>
        <p:nvSpPr>
          <p:cNvPr id="3" name="Content Placeholder 2">
            <a:extLst>
              <a:ext uri="{FF2B5EF4-FFF2-40B4-BE49-F238E27FC236}">
                <a16:creationId xmlns:a16="http://schemas.microsoft.com/office/drawing/2014/main" id="{60466718-ADFA-DFC1-9AEC-C9A02FD6B779}"/>
              </a:ext>
            </a:extLst>
          </p:cNvPr>
          <p:cNvSpPr>
            <a:spLocks noGrp="1"/>
          </p:cNvSpPr>
          <p:nvPr>
            <p:ph idx="1"/>
          </p:nvPr>
        </p:nvSpPr>
        <p:spPr>
          <a:xfrm>
            <a:off x="0" y="838200"/>
            <a:ext cx="9144000" cy="6019800"/>
          </a:xfrm>
        </p:spPr>
        <p:txBody>
          <a:bodyPr>
            <a:normAutofit/>
          </a:bodyPr>
          <a:lstStyle/>
          <a:p>
            <a:pPr marL="0" indent="0">
              <a:buNone/>
            </a:pPr>
            <a:r>
              <a:rPr lang="en-IN" sz="2000" b="0" dirty="0" err="1">
                <a:solidFill>
                  <a:srgbClr val="0000FF"/>
                </a:solidFill>
                <a:effectLst/>
                <a:highlight>
                  <a:srgbClr val="FFFFFF"/>
                </a:highlight>
                <a:latin typeface="Consolas" panose="020B0609020204030204" pitchFamily="49" charset="0"/>
              </a:rPr>
              <a:t>const</a:t>
            </a:r>
            <a:r>
              <a:rPr lang="en-IN" sz="2000" b="0" dirty="0">
                <a:solidFill>
                  <a:srgbClr val="000000"/>
                </a:solidFill>
                <a:effectLst/>
                <a:highlight>
                  <a:srgbClr val="FFFFFF"/>
                </a:highlight>
                <a:latin typeface="Consolas" panose="020B0609020204030204" pitchFamily="49" charset="0"/>
              </a:rPr>
              <a:t> </a:t>
            </a:r>
            <a:r>
              <a:rPr lang="en-IN" sz="2000" b="0" dirty="0" err="1">
                <a:solidFill>
                  <a:srgbClr val="0070C1"/>
                </a:solidFill>
                <a:effectLst/>
                <a:highlight>
                  <a:srgbClr val="FFFFFF"/>
                </a:highlight>
                <a:latin typeface="Consolas" panose="020B0609020204030204" pitchFamily="49" charset="0"/>
              </a:rPr>
              <a:t>readline</a:t>
            </a:r>
            <a:r>
              <a:rPr lang="en-IN" sz="2000" b="0" dirty="0">
                <a:solidFill>
                  <a:srgbClr val="000000"/>
                </a:solidFill>
                <a:effectLst/>
                <a:highlight>
                  <a:srgbClr val="FFFFFF"/>
                </a:highlight>
                <a:latin typeface="Consolas" panose="020B0609020204030204" pitchFamily="49" charset="0"/>
              </a:rPr>
              <a:t> = </a:t>
            </a:r>
            <a:r>
              <a:rPr lang="en-IN" sz="2000" b="0" dirty="0">
                <a:solidFill>
                  <a:srgbClr val="795E26"/>
                </a:solidFill>
                <a:effectLst/>
                <a:highlight>
                  <a:srgbClr val="FFFFFF"/>
                </a:highlight>
                <a:latin typeface="Consolas" panose="020B0609020204030204" pitchFamily="49" charset="0"/>
              </a:rPr>
              <a:t>require</a:t>
            </a:r>
            <a:r>
              <a:rPr lang="en-IN" sz="2000" b="0" dirty="0">
                <a:solidFill>
                  <a:srgbClr val="000000"/>
                </a:solidFill>
                <a:effectLst/>
                <a:highlight>
                  <a:srgbClr val="FFFFFF"/>
                </a:highlight>
                <a:latin typeface="Consolas" panose="020B0609020204030204" pitchFamily="49" charset="0"/>
              </a:rPr>
              <a:t>(</a:t>
            </a:r>
            <a:r>
              <a:rPr lang="en-IN" sz="2000" b="0" dirty="0">
                <a:solidFill>
                  <a:srgbClr val="A31515"/>
                </a:solidFill>
                <a:effectLst/>
                <a:highlight>
                  <a:srgbClr val="FFFFFF"/>
                </a:highlight>
                <a:latin typeface="Consolas" panose="020B0609020204030204" pitchFamily="49" charset="0"/>
              </a:rPr>
              <a:t>"</a:t>
            </a:r>
            <a:r>
              <a:rPr lang="en-IN" sz="2000" b="0" dirty="0" err="1">
                <a:solidFill>
                  <a:srgbClr val="A31515"/>
                </a:solidFill>
                <a:effectLst/>
                <a:highlight>
                  <a:srgbClr val="FFFFFF"/>
                </a:highlight>
                <a:latin typeface="Consolas" panose="020B0609020204030204" pitchFamily="49" charset="0"/>
              </a:rPr>
              <a:t>readline</a:t>
            </a:r>
            <a:r>
              <a:rPr lang="en-IN" sz="2000" b="0" dirty="0">
                <a:solidFill>
                  <a:srgbClr val="A31515"/>
                </a:solidFill>
                <a:effectLst/>
                <a:highlight>
                  <a:srgbClr val="FFFFFF"/>
                </a:highlight>
                <a:latin typeface="Consolas" panose="020B0609020204030204" pitchFamily="49" charset="0"/>
              </a:rPr>
              <a:t>-sync"</a:t>
            </a:r>
            <a:r>
              <a:rPr lang="en-IN" sz="2000" b="0" dirty="0">
                <a:solidFill>
                  <a:srgbClr val="000000"/>
                </a:solidFill>
                <a:effectLst/>
                <a:highlight>
                  <a:srgbClr val="FFFFFF"/>
                </a:highlight>
                <a:latin typeface="Consolas" panose="020B0609020204030204" pitchFamily="49" charset="0"/>
              </a:rPr>
              <a:t>);</a:t>
            </a:r>
          </a:p>
          <a:p>
            <a:pPr marL="0" indent="0">
              <a:buNone/>
            </a:pPr>
            <a:r>
              <a:rPr lang="en-IN" sz="2000" b="0" dirty="0">
                <a:solidFill>
                  <a:srgbClr val="0000FF"/>
                </a:solidFill>
                <a:effectLst/>
                <a:highlight>
                  <a:srgbClr val="FFFFFF"/>
                </a:highlight>
                <a:latin typeface="Consolas" panose="020B0609020204030204" pitchFamily="49" charset="0"/>
              </a:rPr>
              <a:t>function</a:t>
            </a:r>
            <a:r>
              <a:rPr lang="en-IN" sz="2000" b="0" dirty="0">
                <a:solidFill>
                  <a:srgbClr val="000000"/>
                </a:solidFill>
                <a:effectLst/>
                <a:highlight>
                  <a:srgbClr val="FFFFFF"/>
                </a:highlight>
                <a:latin typeface="Consolas" panose="020B0609020204030204" pitchFamily="49" charset="0"/>
              </a:rPr>
              <a:t> </a:t>
            </a:r>
            <a:r>
              <a:rPr lang="en-IN" sz="2000" b="0" dirty="0">
                <a:solidFill>
                  <a:srgbClr val="795E26"/>
                </a:solidFill>
                <a:effectLst/>
                <a:highlight>
                  <a:srgbClr val="FFFFFF"/>
                </a:highlight>
                <a:latin typeface="Consolas" panose="020B0609020204030204" pitchFamily="49" charset="0"/>
              </a:rPr>
              <a:t>max</a:t>
            </a:r>
            <a:r>
              <a:rPr lang="en-IN" sz="2000" b="0" dirty="0">
                <a:solidFill>
                  <a:srgbClr val="000000"/>
                </a:solidFill>
                <a:effectLst/>
                <a:highlight>
                  <a:srgbClr val="FFFFFF"/>
                </a:highlight>
                <a:latin typeface="Consolas" panose="020B0609020204030204" pitchFamily="49" charset="0"/>
              </a:rPr>
              <a:t>(</a:t>
            </a:r>
            <a:r>
              <a:rPr lang="en-IN" sz="2000" b="0" dirty="0" err="1">
                <a:solidFill>
                  <a:srgbClr val="001080"/>
                </a:solidFill>
                <a:effectLst/>
                <a:highlight>
                  <a:srgbClr val="FFFFFF"/>
                </a:highlight>
                <a:latin typeface="Consolas" panose="020B0609020204030204" pitchFamily="49" charset="0"/>
              </a:rPr>
              <a:t>x</a:t>
            </a:r>
            <a:r>
              <a:rPr lang="en-IN" sz="2000" b="0" dirty="0" err="1">
                <a:solidFill>
                  <a:srgbClr val="000000"/>
                </a:solidFill>
                <a:effectLst/>
                <a:highlight>
                  <a:srgbClr val="FFFFFF"/>
                </a:highlight>
                <a:latin typeface="Consolas" panose="020B0609020204030204" pitchFamily="49" charset="0"/>
              </a:rPr>
              <a:t>,</a:t>
            </a:r>
            <a:r>
              <a:rPr lang="en-IN" sz="2000" b="0" dirty="0" err="1">
                <a:solidFill>
                  <a:srgbClr val="001080"/>
                </a:solidFill>
                <a:effectLst/>
                <a:highlight>
                  <a:srgbClr val="FFFFFF"/>
                </a:highlight>
                <a:latin typeface="Consolas" panose="020B0609020204030204" pitchFamily="49" charset="0"/>
              </a:rPr>
              <a:t>y</a:t>
            </a:r>
            <a:r>
              <a:rPr lang="en-IN" sz="2000" b="0" dirty="0">
                <a:solidFill>
                  <a:srgbClr val="000000"/>
                </a:solidFill>
                <a:effectLst/>
                <a:highlight>
                  <a:srgbClr val="FFFFFF"/>
                </a:highlight>
                <a:latin typeface="Consolas" panose="020B0609020204030204" pitchFamily="49" charset="0"/>
              </a:rPr>
              <a:t>)</a:t>
            </a:r>
          </a:p>
          <a:p>
            <a:pPr marL="0" indent="0">
              <a:buNone/>
            </a:pPr>
            <a:r>
              <a:rPr lang="en-IN" sz="2000" b="0" dirty="0">
                <a:solidFill>
                  <a:srgbClr val="000000"/>
                </a:solidFill>
                <a:effectLst/>
                <a:highlight>
                  <a:srgbClr val="FFFFFF"/>
                </a:highlight>
                <a:latin typeface="Consolas" panose="020B0609020204030204" pitchFamily="49" charset="0"/>
              </a:rPr>
              <a:t>{ </a:t>
            </a:r>
            <a:r>
              <a:rPr lang="en-IN" sz="2000" b="0" dirty="0">
                <a:solidFill>
                  <a:srgbClr val="AF00DB"/>
                </a:solidFill>
                <a:effectLst/>
                <a:highlight>
                  <a:srgbClr val="FFFFFF"/>
                </a:highlight>
                <a:latin typeface="Consolas" panose="020B0609020204030204" pitchFamily="49" charset="0"/>
              </a:rPr>
              <a:t>if</a:t>
            </a:r>
            <a:r>
              <a:rPr lang="en-IN" sz="2000" b="0" dirty="0">
                <a:solidFill>
                  <a:srgbClr val="000000"/>
                </a:solidFill>
                <a:effectLst/>
                <a:highlight>
                  <a:srgbClr val="FFFFFF"/>
                </a:highlight>
                <a:latin typeface="Consolas" panose="020B0609020204030204" pitchFamily="49" charset="0"/>
              </a:rPr>
              <a:t> (</a:t>
            </a:r>
            <a:r>
              <a:rPr lang="en-IN" sz="2000" b="0" dirty="0">
                <a:solidFill>
                  <a:srgbClr val="001080"/>
                </a:solidFill>
                <a:effectLst/>
                <a:highlight>
                  <a:srgbClr val="FFFFFF"/>
                </a:highlight>
                <a:latin typeface="Consolas" panose="020B0609020204030204" pitchFamily="49" charset="0"/>
              </a:rPr>
              <a:t>x</a:t>
            </a:r>
            <a:r>
              <a:rPr lang="en-IN" sz="2000" b="0" dirty="0">
                <a:solidFill>
                  <a:srgbClr val="000000"/>
                </a:solidFill>
                <a:effectLst/>
                <a:highlight>
                  <a:srgbClr val="FFFFFF"/>
                </a:highlight>
                <a:latin typeface="Consolas" panose="020B0609020204030204" pitchFamily="49" charset="0"/>
              </a:rPr>
              <a:t>&gt;</a:t>
            </a:r>
            <a:r>
              <a:rPr lang="en-IN" sz="2000" b="0" dirty="0">
                <a:solidFill>
                  <a:srgbClr val="001080"/>
                </a:solidFill>
                <a:effectLst/>
                <a:highlight>
                  <a:srgbClr val="FFFFFF"/>
                </a:highlight>
                <a:latin typeface="Consolas" panose="020B0609020204030204" pitchFamily="49" charset="0"/>
              </a:rPr>
              <a:t>y</a:t>
            </a:r>
            <a:r>
              <a:rPr lang="en-IN" sz="2000" b="0" dirty="0">
                <a:solidFill>
                  <a:srgbClr val="000000"/>
                </a:solidFill>
                <a:effectLst/>
                <a:highlight>
                  <a:srgbClr val="FFFFFF"/>
                </a:highlight>
                <a:latin typeface="Consolas" panose="020B0609020204030204" pitchFamily="49" charset="0"/>
              </a:rPr>
              <a:t>) </a:t>
            </a:r>
          </a:p>
          <a:p>
            <a:pPr marL="0" indent="0">
              <a:buNone/>
            </a:pPr>
            <a:r>
              <a:rPr lang="en-IN" sz="2000" b="0" dirty="0">
                <a:solidFill>
                  <a:srgbClr val="AF00DB"/>
                </a:solidFill>
                <a:effectLst/>
                <a:highlight>
                  <a:srgbClr val="FFFFFF"/>
                </a:highlight>
                <a:latin typeface="Consolas" panose="020B0609020204030204" pitchFamily="49" charset="0"/>
              </a:rPr>
              <a:t>return</a:t>
            </a:r>
            <a:r>
              <a:rPr lang="en-IN" sz="2000" b="0" dirty="0">
                <a:solidFill>
                  <a:srgbClr val="000000"/>
                </a:solidFill>
                <a:effectLst/>
                <a:highlight>
                  <a:srgbClr val="FFFFFF"/>
                </a:highlight>
                <a:latin typeface="Consolas" panose="020B0609020204030204" pitchFamily="49" charset="0"/>
              </a:rPr>
              <a:t> </a:t>
            </a:r>
            <a:r>
              <a:rPr lang="en-IN" sz="2000" b="0" dirty="0">
                <a:solidFill>
                  <a:srgbClr val="001080"/>
                </a:solidFill>
                <a:effectLst/>
                <a:highlight>
                  <a:srgbClr val="FFFFFF"/>
                </a:highlight>
                <a:latin typeface="Consolas" panose="020B0609020204030204" pitchFamily="49" charset="0"/>
              </a:rPr>
              <a:t>x</a:t>
            </a:r>
            <a:r>
              <a:rPr lang="en-IN" sz="2000" b="0" dirty="0">
                <a:solidFill>
                  <a:srgbClr val="000000"/>
                </a:solidFill>
                <a:effectLst/>
                <a:highlight>
                  <a:srgbClr val="FFFFFF"/>
                </a:highlight>
                <a:latin typeface="Consolas" panose="020B0609020204030204" pitchFamily="49" charset="0"/>
              </a:rPr>
              <a:t>;</a:t>
            </a:r>
          </a:p>
          <a:p>
            <a:pPr marL="0" indent="0">
              <a:buNone/>
            </a:pPr>
            <a:r>
              <a:rPr lang="en-IN" sz="2000" b="0" dirty="0">
                <a:solidFill>
                  <a:srgbClr val="000000"/>
                </a:solidFill>
                <a:effectLst/>
                <a:highlight>
                  <a:srgbClr val="FFFFFF"/>
                </a:highlight>
                <a:latin typeface="Consolas" panose="020B0609020204030204" pitchFamily="49" charset="0"/>
              </a:rPr>
              <a:t> </a:t>
            </a:r>
            <a:r>
              <a:rPr lang="en-IN" sz="2000" b="0" dirty="0">
                <a:solidFill>
                  <a:srgbClr val="AF00DB"/>
                </a:solidFill>
                <a:effectLst/>
                <a:highlight>
                  <a:srgbClr val="FFFFFF"/>
                </a:highlight>
                <a:latin typeface="Consolas" panose="020B0609020204030204" pitchFamily="49" charset="0"/>
              </a:rPr>
              <a:t>else</a:t>
            </a:r>
            <a:r>
              <a:rPr lang="en-IN" sz="2000" b="0" dirty="0">
                <a:solidFill>
                  <a:srgbClr val="000000"/>
                </a:solidFill>
                <a:effectLst/>
                <a:highlight>
                  <a:srgbClr val="FFFFFF"/>
                </a:highlight>
                <a:latin typeface="Consolas" panose="020B0609020204030204" pitchFamily="49" charset="0"/>
              </a:rPr>
              <a:t> </a:t>
            </a:r>
          </a:p>
          <a:p>
            <a:pPr marL="0" indent="0">
              <a:buNone/>
            </a:pPr>
            <a:r>
              <a:rPr lang="en-IN" sz="2000" b="0" dirty="0">
                <a:solidFill>
                  <a:srgbClr val="AF00DB"/>
                </a:solidFill>
                <a:effectLst/>
                <a:highlight>
                  <a:srgbClr val="FFFFFF"/>
                </a:highlight>
                <a:latin typeface="Consolas" panose="020B0609020204030204" pitchFamily="49" charset="0"/>
              </a:rPr>
              <a:t>return</a:t>
            </a:r>
            <a:r>
              <a:rPr lang="en-IN" sz="2000" b="0" dirty="0">
                <a:solidFill>
                  <a:srgbClr val="000000"/>
                </a:solidFill>
                <a:effectLst/>
                <a:highlight>
                  <a:srgbClr val="FFFFFF"/>
                </a:highlight>
                <a:latin typeface="Consolas" panose="020B0609020204030204" pitchFamily="49" charset="0"/>
              </a:rPr>
              <a:t> </a:t>
            </a:r>
            <a:r>
              <a:rPr lang="en-IN" sz="2000" b="0" dirty="0">
                <a:solidFill>
                  <a:srgbClr val="001080"/>
                </a:solidFill>
                <a:effectLst/>
                <a:highlight>
                  <a:srgbClr val="FFFFFF"/>
                </a:highlight>
                <a:latin typeface="Consolas" panose="020B0609020204030204" pitchFamily="49" charset="0"/>
              </a:rPr>
              <a:t>y</a:t>
            </a:r>
            <a:r>
              <a:rPr lang="en-IN" sz="2000" b="0" dirty="0">
                <a:solidFill>
                  <a:srgbClr val="000000"/>
                </a:solidFill>
                <a:effectLst/>
                <a:highlight>
                  <a:srgbClr val="FFFFFF"/>
                </a:highlight>
                <a:latin typeface="Consolas" panose="020B0609020204030204" pitchFamily="49" charset="0"/>
              </a:rPr>
              <a:t>;</a:t>
            </a:r>
          </a:p>
          <a:p>
            <a:pPr marL="0" indent="0">
              <a:buNone/>
            </a:pPr>
            <a:r>
              <a:rPr lang="en-IN" sz="2000" b="0" dirty="0">
                <a:solidFill>
                  <a:srgbClr val="000000"/>
                </a:solidFill>
                <a:effectLst/>
                <a:highlight>
                  <a:srgbClr val="FFFFFF"/>
                </a:highlight>
                <a:latin typeface="Consolas" panose="020B0609020204030204" pitchFamily="49" charset="0"/>
              </a:rPr>
              <a:t>}</a:t>
            </a:r>
          </a:p>
          <a:p>
            <a:pPr marL="0" indent="0">
              <a:buNone/>
            </a:pPr>
            <a:r>
              <a:rPr lang="en-IN" sz="2000" b="0" dirty="0">
                <a:solidFill>
                  <a:srgbClr val="0000FF"/>
                </a:solidFill>
                <a:effectLst/>
                <a:highlight>
                  <a:srgbClr val="FFFFFF"/>
                </a:highlight>
                <a:latin typeface="Consolas" panose="020B0609020204030204" pitchFamily="49" charset="0"/>
              </a:rPr>
              <a:t>let</a:t>
            </a:r>
            <a:r>
              <a:rPr lang="en-IN" sz="2000" b="0" dirty="0">
                <a:solidFill>
                  <a:srgbClr val="000000"/>
                </a:solidFill>
                <a:effectLst/>
                <a:highlight>
                  <a:srgbClr val="FFFFFF"/>
                </a:highlight>
                <a:latin typeface="Consolas" panose="020B0609020204030204" pitchFamily="49" charset="0"/>
              </a:rPr>
              <a:t> </a:t>
            </a:r>
            <a:r>
              <a:rPr lang="en-IN" sz="2000" b="0" dirty="0">
                <a:solidFill>
                  <a:srgbClr val="001080"/>
                </a:solidFill>
                <a:effectLst/>
                <a:highlight>
                  <a:srgbClr val="FFFFFF"/>
                </a:highlight>
                <a:latin typeface="Consolas" panose="020B0609020204030204" pitchFamily="49" charset="0"/>
              </a:rPr>
              <a:t>x1</a:t>
            </a:r>
            <a:r>
              <a:rPr lang="en-IN" sz="2000" b="0" dirty="0">
                <a:solidFill>
                  <a:srgbClr val="000000"/>
                </a:solidFill>
                <a:effectLst/>
                <a:highlight>
                  <a:srgbClr val="FFFFFF"/>
                </a:highlight>
                <a:latin typeface="Consolas" panose="020B0609020204030204" pitchFamily="49" charset="0"/>
              </a:rPr>
              <a:t> = </a:t>
            </a:r>
            <a:r>
              <a:rPr lang="en-IN" sz="2000" b="0" dirty="0">
                <a:solidFill>
                  <a:srgbClr val="267F99"/>
                </a:solidFill>
                <a:effectLst/>
                <a:highlight>
                  <a:srgbClr val="FFFFFF"/>
                </a:highlight>
                <a:latin typeface="Consolas" panose="020B0609020204030204" pitchFamily="49" charset="0"/>
              </a:rPr>
              <a:t>Number</a:t>
            </a:r>
            <a:r>
              <a:rPr lang="en-IN" sz="2000" b="0" dirty="0">
                <a:solidFill>
                  <a:srgbClr val="000000"/>
                </a:solidFill>
                <a:effectLst/>
                <a:highlight>
                  <a:srgbClr val="FFFFFF"/>
                </a:highlight>
                <a:latin typeface="Consolas" panose="020B0609020204030204" pitchFamily="49" charset="0"/>
              </a:rPr>
              <a:t>(</a:t>
            </a:r>
            <a:r>
              <a:rPr lang="en-IN" sz="2000" b="0" dirty="0" err="1">
                <a:solidFill>
                  <a:srgbClr val="001080"/>
                </a:solidFill>
                <a:effectLst/>
                <a:highlight>
                  <a:srgbClr val="FFFFFF"/>
                </a:highlight>
                <a:latin typeface="Consolas" panose="020B0609020204030204" pitchFamily="49" charset="0"/>
              </a:rPr>
              <a:t>readline</a:t>
            </a:r>
            <a:r>
              <a:rPr lang="en-IN" sz="2000" b="0" dirty="0" err="1">
                <a:solidFill>
                  <a:srgbClr val="000000"/>
                </a:solidFill>
                <a:effectLst/>
                <a:highlight>
                  <a:srgbClr val="FFFFFF"/>
                </a:highlight>
                <a:latin typeface="Consolas" panose="020B0609020204030204" pitchFamily="49" charset="0"/>
              </a:rPr>
              <a:t>.</a:t>
            </a:r>
            <a:r>
              <a:rPr lang="en-IN" sz="2000" b="0" dirty="0" err="1">
                <a:solidFill>
                  <a:srgbClr val="795E26"/>
                </a:solidFill>
                <a:effectLst/>
                <a:highlight>
                  <a:srgbClr val="FFFFFF"/>
                </a:highlight>
                <a:latin typeface="Consolas" panose="020B0609020204030204" pitchFamily="49" charset="0"/>
              </a:rPr>
              <a:t>question</a:t>
            </a:r>
            <a:r>
              <a:rPr lang="en-IN" sz="2000" b="0" dirty="0">
                <a:solidFill>
                  <a:srgbClr val="000000"/>
                </a:solidFill>
                <a:effectLst/>
                <a:highlight>
                  <a:srgbClr val="FFFFFF"/>
                </a:highlight>
                <a:latin typeface="Consolas" panose="020B0609020204030204" pitchFamily="49" charset="0"/>
              </a:rPr>
              <a:t>(</a:t>
            </a:r>
            <a:r>
              <a:rPr lang="en-IN" sz="2000" b="0" dirty="0">
                <a:solidFill>
                  <a:srgbClr val="A31515"/>
                </a:solidFill>
                <a:effectLst/>
                <a:highlight>
                  <a:srgbClr val="FFFFFF"/>
                </a:highlight>
                <a:latin typeface="Consolas" panose="020B0609020204030204" pitchFamily="49" charset="0"/>
              </a:rPr>
              <a:t>"Enter x value:"</a:t>
            </a:r>
            <a:r>
              <a:rPr lang="en-IN" sz="2000" b="0" dirty="0">
                <a:solidFill>
                  <a:srgbClr val="000000"/>
                </a:solidFill>
                <a:effectLst/>
                <a:highlight>
                  <a:srgbClr val="FFFFFF"/>
                </a:highlight>
                <a:latin typeface="Consolas" panose="020B0609020204030204" pitchFamily="49" charset="0"/>
              </a:rPr>
              <a:t>));</a:t>
            </a:r>
          </a:p>
          <a:p>
            <a:pPr marL="0" indent="0">
              <a:buNone/>
            </a:pPr>
            <a:r>
              <a:rPr lang="en-IN" sz="2000" b="0" dirty="0">
                <a:solidFill>
                  <a:srgbClr val="0000FF"/>
                </a:solidFill>
                <a:effectLst/>
                <a:highlight>
                  <a:srgbClr val="FFFFFF"/>
                </a:highlight>
                <a:latin typeface="Consolas" panose="020B0609020204030204" pitchFamily="49" charset="0"/>
              </a:rPr>
              <a:t>let</a:t>
            </a:r>
            <a:r>
              <a:rPr lang="en-IN" sz="2000" b="0" dirty="0">
                <a:solidFill>
                  <a:srgbClr val="000000"/>
                </a:solidFill>
                <a:effectLst/>
                <a:highlight>
                  <a:srgbClr val="FFFFFF"/>
                </a:highlight>
                <a:latin typeface="Consolas" panose="020B0609020204030204" pitchFamily="49" charset="0"/>
              </a:rPr>
              <a:t> </a:t>
            </a:r>
            <a:r>
              <a:rPr lang="en-IN" sz="2000" b="0" dirty="0">
                <a:solidFill>
                  <a:srgbClr val="001080"/>
                </a:solidFill>
                <a:effectLst/>
                <a:highlight>
                  <a:srgbClr val="FFFFFF"/>
                </a:highlight>
                <a:latin typeface="Consolas" panose="020B0609020204030204" pitchFamily="49" charset="0"/>
              </a:rPr>
              <a:t>y1</a:t>
            </a:r>
            <a:r>
              <a:rPr lang="en-IN" sz="2000" b="0" dirty="0">
                <a:solidFill>
                  <a:srgbClr val="000000"/>
                </a:solidFill>
                <a:effectLst/>
                <a:highlight>
                  <a:srgbClr val="FFFFFF"/>
                </a:highlight>
                <a:latin typeface="Consolas" panose="020B0609020204030204" pitchFamily="49" charset="0"/>
              </a:rPr>
              <a:t> = </a:t>
            </a:r>
            <a:r>
              <a:rPr lang="en-IN" sz="2000" b="0" dirty="0">
                <a:solidFill>
                  <a:srgbClr val="267F99"/>
                </a:solidFill>
                <a:effectLst/>
                <a:highlight>
                  <a:srgbClr val="FFFFFF"/>
                </a:highlight>
                <a:latin typeface="Consolas" panose="020B0609020204030204" pitchFamily="49" charset="0"/>
              </a:rPr>
              <a:t>Number</a:t>
            </a:r>
            <a:r>
              <a:rPr lang="en-IN" sz="2000" b="0" dirty="0">
                <a:solidFill>
                  <a:srgbClr val="000000"/>
                </a:solidFill>
                <a:effectLst/>
                <a:highlight>
                  <a:srgbClr val="FFFFFF"/>
                </a:highlight>
                <a:latin typeface="Consolas" panose="020B0609020204030204" pitchFamily="49" charset="0"/>
              </a:rPr>
              <a:t>(</a:t>
            </a:r>
            <a:r>
              <a:rPr lang="en-IN" sz="2000" b="0" dirty="0" err="1">
                <a:solidFill>
                  <a:srgbClr val="001080"/>
                </a:solidFill>
                <a:effectLst/>
                <a:highlight>
                  <a:srgbClr val="FFFFFF"/>
                </a:highlight>
                <a:latin typeface="Consolas" panose="020B0609020204030204" pitchFamily="49" charset="0"/>
              </a:rPr>
              <a:t>readline</a:t>
            </a:r>
            <a:r>
              <a:rPr lang="en-IN" sz="2000" b="0" dirty="0" err="1">
                <a:solidFill>
                  <a:srgbClr val="000000"/>
                </a:solidFill>
                <a:effectLst/>
                <a:highlight>
                  <a:srgbClr val="FFFFFF"/>
                </a:highlight>
                <a:latin typeface="Consolas" panose="020B0609020204030204" pitchFamily="49" charset="0"/>
              </a:rPr>
              <a:t>.</a:t>
            </a:r>
            <a:r>
              <a:rPr lang="en-IN" sz="2000" b="0" dirty="0" err="1">
                <a:solidFill>
                  <a:srgbClr val="795E26"/>
                </a:solidFill>
                <a:effectLst/>
                <a:highlight>
                  <a:srgbClr val="FFFFFF"/>
                </a:highlight>
                <a:latin typeface="Consolas" panose="020B0609020204030204" pitchFamily="49" charset="0"/>
              </a:rPr>
              <a:t>question</a:t>
            </a:r>
            <a:r>
              <a:rPr lang="en-IN" sz="2000" b="0" dirty="0">
                <a:solidFill>
                  <a:srgbClr val="000000"/>
                </a:solidFill>
                <a:effectLst/>
                <a:highlight>
                  <a:srgbClr val="FFFFFF"/>
                </a:highlight>
                <a:latin typeface="Consolas" panose="020B0609020204030204" pitchFamily="49" charset="0"/>
              </a:rPr>
              <a:t>(</a:t>
            </a:r>
            <a:r>
              <a:rPr lang="en-IN" sz="2000" b="0" dirty="0">
                <a:solidFill>
                  <a:srgbClr val="A31515"/>
                </a:solidFill>
                <a:effectLst/>
                <a:highlight>
                  <a:srgbClr val="FFFFFF"/>
                </a:highlight>
                <a:latin typeface="Consolas" panose="020B0609020204030204" pitchFamily="49" charset="0"/>
              </a:rPr>
              <a:t>"enter y value:"</a:t>
            </a:r>
            <a:r>
              <a:rPr lang="en-IN" sz="2000" b="0" dirty="0">
                <a:solidFill>
                  <a:srgbClr val="000000"/>
                </a:solidFill>
                <a:effectLst/>
                <a:highlight>
                  <a:srgbClr val="FFFFFF"/>
                </a:highlight>
                <a:latin typeface="Consolas" panose="020B0609020204030204" pitchFamily="49" charset="0"/>
              </a:rPr>
              <a:t>));</a:t>
            </a:r>
          </a:p>
          <a:p>
            <a:pPr marL="0" indent="0">
              <a:buNone/>
            </a:pPr>
            <a:br>
              <a:rPr lang="en-IN" sz="2000" b="0" dirty="0">
                <a:solidFill>
                  <a:srgbClr val="000000"/>
                </a:solidFill>
                <a:effectLst/>
                <a:highlight>
                  <a:srgbClr val="FFFFFF"/>
                </a:highlight>
                <a:latin typeface="Consolas" panose="020B0609020204030204" pitchFamily="49" charset="0"/>
              </a:rPr>
            </a:br>
            <a:r>
              <a:rPr lang="en-IN" sz="2000" b="0" dirty="0">
                <a:solidFill>
                  <a:srgbClr val="001080"/>
                </a:solidFill>
                <a:effectLst/>
                <a:highlight>
                  <a:srgbClr val="FFFFFF"/>
                </a:highlight>
                <a:latin typeface="Consolas" panose="020B0609020204030204" pitchFamily="49" charset="0"/>
              </a:rPr>
              <a:t>console</a:t>
            </a:r>
            <a:r>
              <a:rPr lang="en-IN" sz="2000" b="0" dirty="0">
                <a:solidFill>
                  <a:srgbClr val="000000"/>
                </a:solidFill>
                <a:effectLst/>
                <a:highlight>
                  <a:srgbClr val="FFFFFF"/>
                </a:highlight>
                <a:latin typeface="Consolas" panose="020B0609020204030204" pitchFamily="49" charset="0"/>
              </a:rPr>
              <a:t>.</a:t>
            </a:r>
            <a:r>
              <a:rPr lang="en-IN" sz="2000" b="0" dirty="0">
                <a:solidFill>
                  <a:srgbClr val="795E26"/>
                </a:solidFill>
                <a:effectLst/>
                <a:highlight>
                  <a:srgbClr val="FFFFFF"/>
                </a:highlight>
                <a:latin typeface="Consolas" panose="020B0609020204030204" pitchFamily="49" charset="0"/>
              </a:rPr>
              <a:t>log</a:t>
            </a:r>
            <a:r>
              <a:rPr lang="en-IN" sz="2000" b="0" dirty="0">
                <a:solidFill>
                  <a:srgbClr val="000000"/>
                </a:solidFill>
                <a:effectLst/>
                <a:highlight>
                  <a:srgbClr val="FFFFFF"/>
                </a:highlight>
                <a:latin typeface="Consolas" panose="020B0609020204030204" pitchFamily="49" charset="0"/>
              </a:rPr>
              <a:t>(</a:t>
            </a:r>
            <a:r>
              <a:rPr lang="en-IN" sz="2000" b="0" dirty="0">
                <a:solidFill>
                  <a:srgbClr val="A31515"/>
                </a:solidFill>
                <a:effectLst/>
                <a:highlight>
                  <a:srgbClr val="FFFFFF"/>
                </a:highlight>
                <a:latin typeface="Consolas" panose="020B0609020204030204" pitchFamily="49" charset="0"/>
              </a:rPr>
              <a:t>"the biggest number </a:t>
            </a:r>
            <a:r>
              <a:rPr lang="en-IN" sz="2000" b="0" dirty="0" err="1">
                <a:solidFill>
                  <a:srgbClr val="A31515"/>
                </a:solidFill>
                <a:effectLst/>
                <a:highlight>
                  <a:srgbClr val="FFFFFF"/>
                </a:highlight>
                <a:latin typeface="Consolas" panose="020B0609020204030204" pitchFamily="49" charset="0"/>
              </a:rPr>
              <a:t>is"</a:t>
            </a:r>
            <a:r>
              <a:rPr lang="en-IN" sz="2000" b="0" dirty="0" err="1">
                <a:solidFill>
                  <a:srgbClr val="000000"/>
                </a:solidFill>
                <a:effectLst/>
                <a:highlight>
                  <a:srgbClr val="FFFFFF"/>
                </a:highlight>
                <a:latin typeface="Consolas" panose="020B0609020204030204" pitchFamily="49" charset="0"/>
              </a:rPr>
              <a:t>,</a:t>
            </a:r>
            <a:r>
              <a:rPr lang="en-IN" sz="2000" b="0" dirty="0" err="1">
                <a:solidFill>
                  <a:srgbClr val="795E26"/>
                </a:solidFill>
                <a:effectLst/>
                <a:highlight>
                  <a:srgbClr val="FFFFFF"/>
                </a:highlight>
                <a:latin typeface="Consolas" panose="020B0609020204030204" pitchFamily="49" charset="0"/>
              </a:rPr>
              <a:t>max</a:t>
            </a:r>
            <a:r>
              <a:rPr lang="en-IN" sz="2000" b="0" dirty="0">
                <a:solidFill>
                  <a:srgbClr val="000000"/>
                </a:solidFill>
                <a:effectLst/>
                <a:highlight>
                  <a:srgbClr val="FFFFFF"/>
                </a:highlight>
                <a:latin typeface="Consolas" panose="020B0609020204030204" pitchFamily="49" charset="0"/>
              </a:rPr>
              <a:t>(</a:t>
            </a:r>
            <a:r>
              <a:rPr lang="en-IN" sz="2000" b="0" dirty="0">
                <a:solidFill>
                  <a:srgbClr val="001080"/>
                </a:solidFill>
                <a:effectLst/>
                <a:highlight>
                  <a:srgbClr val="FFFFFF"/>
                </a:highlight>
                <a:latin typeface="Consolas" panose="020B0609020204030204" pitchFamily="49" charset="0"/>
              </a:rPr>
              <a:t>x1</a:t>
            </a:r>
            <a:r>
              <a:rPr lang="en-IN" sz="2000" b="0" dirty="0">
                <a:solidFill>
                  <a:srgbClr val="000000"/>
                </a:solidFill>
                <a:effectLst/>
                <a:highlight>
                  <a:srgbClr val="FFFFFF"/>
                </a:highlight>
                <a:latin typeface="Consolas" panose="020B0609020204030204" pitchFamily="49" charset="0"/>
              </a:rPr>
              <a:t>,</a:t>
            </a:r>
            <a:r>
              <a:rPr lang="en-IN" sz="2000" b="0" dirty="0">
                <a:solidFill>
                  <a:srgbClr val="001080"/>
                </a:solidFill>
                <a:effectLst/>
                <a:highlight>
                  <a:srgbClr val="FFFFFF"/>
                </a:highlight>
                <a:latin typeface="Consolas" panose="020B0609020204030204" pitchFamily="49" charset="0"/>
              </a:rPr>
              <a:t>y1</a:t>
            </a:r>
            <a:r>
              <a:rPr lang="en-IN" sz="2000" b="0" dirty="0">
                <a:solidFill>
                  <a:srgbClr val="000000"/>
                </a:solidFill>
                <a:effectLst/>
                <a:highlight>
                  <a:srgbClr val="FFFFFF"/>
                </a:highlight>
                <a:latin typeface="Consolas" panose="020B0609020204030204" pitchFamily="49" charset="0"/>
              </a:rPr>
              <a:t>));</a:t>
            </a:r>
          </a:p>
          <a:p>
            <a:pPr marL="0" indent="0">
              <a:buNone/>
            </a:pPr>
            <a:br>
              <a:rPr lang="en-IN" b="0" dirty="0">
                <a:solidFill>
                  <a:srgbClr val="000000"/>
                </a:solidFill>
                <a:effectLst/>
                <a:highlight>
                  <a:srgbClr val="FFFFFF"/>
                </a:highlight>
                <a:latin typeface="Consolas" panose="020B0609020204030204" pitchFamily="49" charset="0"/>
              </a:rPr>
            </a:br>
            <a:br>
              <a:rPr lang="en-IN" b="0" dirty="0">
                <a:solidFill>
                  <a:srgbClr val="000000"/>
                </a:solidFill>
                <a:effectLst/>
                <a:highlight>
                  <a:srgbClr val="FFFFFF"/>
                </a:highlight>
                <a:latin typeface="Consolas" panose="020B0609020204030204" pitchFamily="49" charset="0"/>
              </a:rPr>
            </a:br>
            <a:endParaRPr lang="en-IN" b="0" dirty="0">
              <a:solidFill>
                <a:srgbClr val="000000"/>
              </a:solidFill>
              <a:effectLst/>
              <a:highlight>
                <a:srgbClr val="FFFFFF"/>
              </a:highlight>
              <a:latin typeface="Consolas" panose="020B0609020204030204" pitchFamily="49" charset="0"/>
            </a:endParaRPr>
          </a:p>
          <a:p>
            <a:endParaRPr lang="en-IN" dirty="0"/>
          </a:p>
        </p:txBody>
      </p:sp>
      <p:sp>
        <p:nvSpPr>
          <p:cNvPr id="4" name="Date Placeholder 3">
            <a:extLst>
              <a:ext uri="{FF2B5EF4-FFF2-40B4-BE49-F238E27FC236}">
                <a16:creationId xmlns:a16="http://schemas.microsoft.com/office/drawing/2014/main" id="{DD71AF0B-62AF-44C1-4761-E8389121E264}"/>
              </a:ext>
            </a:extLst>
          </p:cNvPr>
          <p:cNvSpPr>
            <a:spLocks noGrp="1"/>
          </p:cNvSpPr>
          <p:nvPr>
            <p:ph type="dt" sz="half" idx="10"/>
          </p:nvPr>
        </p:nvSpPr>
        <p:spPr/>
        <p:txBody>
          <a:bodyPr/>
          <a:lstStyle/>
          <a:p>
            <a:fld id="{085E50D1-7BA7-471D-A768-DF41C371C00B}" type="datetime1">
              <a:rPr lang="en-US" smtClean="0"/>
              <a:t>8/13/2025</a:t>
            </a:fld>
            <a:endParaRPr lang="en-US"/>
          </a:p>
        </p:txBody>
      </p:sp>
    </p:spTree>
    <p:extLst>
      <p:ext uri="{BB962C8B-B14F-4D97-AF65-F5344CB8AC3E}">
        <p14:creationId xmlns:p14="http://schemas.microsoft.com/office/powerpoint/2010/main" val="6315961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334CAB34-6B43-700A-5A30-B2C29EDF5D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AE730A62-7A52-48CC-B8C4-AE157B90F0BF}" type="slidenum">
              <a:rPr lang="en-US" altLang="en-US" sz="1200">
                <a:latin typeface="Arial" panose="020B0604020202020204" pitchFamily="34" charset="0"/>
              </a:rPr>
              <a:pPr/>
              <a:t>77</a:t>
            </a:fld>
            <a:endParaRPr lang="en-US" altLang="en-US" sz="1200">
              <a:latin typeface="Arial" panose="020B0604020202020204" pitchFamily="34" charset="0"/>
            </a:endParaRPr>
          </a:p>
        </p:txBody>
      </p:sp>
      <p:sp>
        <p:nvSpPr>
          <p:cNvPr id="19459" name="Rectangle 4">
            <a:extLst>
              <a:ext uri="{FF2B5EF4-FFF2-40B4-BE49-F238E27FC236}">
                <a16:creationId xmlns:a16="http://schemas.microsoft.com/office/drawing/2014/main" id="{4AC1D3C3-6CF1-3ACE-904F-2224762688F8}"/>
              </a:ext>
            </a:extLst>
          </p:cNvPr>
          <p:cNvSpPr>
            <a:spLocks noGrp="1" noChangeArrowheads="1"/>
          </p:cNvSpPr>
          <p:nvPr>
            <p:ph type="title"/>
          </p:nvPr>
        </p:nvSpPr>
        <p:spPr/>
        <p:txBody>
          <a:bodyPr/>
          <a:lstStyle/>
          <a:p>
            <a:r>
              <a:rPr lang="en-US" altLang="en-US" dirty="0"/>
              <a:t>More about Functions</a:t>
            </a:r>
          </a:p>
        </p:txBody>
      </p:sp>
      <p:sp>
        <p:nvSpPr>
          <p:cNvPr id="19460" name="Rectangle 5">
            <a:extLst>
              <a:ext uri="{FF2B5EF4-FFF2-40B4-BE49-F238E27FC236}">
                <a16:creationId xmlns:a16="http://schemas.microsoft.com/office/drawing/2014/main" id="{871EEAC8-8D51-A9AB-2AB3-02A50DEED4FA}"/>
              </a:ext>
            </a:extLst>
          </p:cNvPr>
          <p:cNvSpPr>
            <a:spLocks noGrp="1" noChangeArrowheads="1"/>
          </p:cNvSpPr>
          <p:nvPr>
            <p:ph type="body" idx="1"/>
          </p:nvPr>
        </p:nvSpPr>
        <p:spPr>
          <a:xfrm>
            <a:off x="457200" y="1600200"/>
            <a:ext cx="8458200" cy="5105400"/>
          </a:xfrm>
        </p:spPr>
        <p:txBody>
          <a:bodyPr/>
          <a:lstStyle/>
          <a:p>
            <a:r>
              <a:rPr lang="en-US" altLang="en-US" dirty="0"/>
              <a:t>Functions are </a:t>
            </a:r>
            <a:r>
              <a:rPr lang="en-US" altLang="en-US" b="1" dirty="0">
                <a:solidFill>
                  <a:srgbClr val="FF0000"/>
                </a:solidFill>
              </a:rPr>
              <a:t>objects</a:t>
            </a:r>
            <a:r>
              <a:rPr lang="en-US" altLang="en-US" dirty="0"/>
              <a:t> with method called “( )”</a:t>
            </a:r>
          </a:p>
          <a:p>
            <a:pPr lvl="1"/>
            <a:r>
              <a:rPr lang="en-US" altLang="en-US" dirty="0"/>
              <a:t>A property of an object may be a function (=method)</a:t>
            </a:r>
          </a:p>
          <a:p>
            <a:pPr lvl="2"/>
            <a:r>
              <a:rPr lang="en-US" altLang="en-US" dirty="0"/>
              <a:t>function max(</a:t>
            </a:r>
            <a:r>
              <a:rPr lang="en-US" altLang="en-US" dirty="0" err="1"/>
              <a:t>x,y</a:t>
            </a:r>
            <a:r>
              <a:rPr lang="en-US" altLang="en-US" dirty="0"/>
              <a:t>) { if (x&gt;y) return x; else return y;};</a:t>
            </a:r>
          </a:p>
          <a:p>
            <a:pPr lvl="2"/>
            <a:r>
              <a:rPr lang="en-US" altLang="en-US" dirty="0" err="1"/>
              <a:t>max.description</a:t>
            </a:r>
            <a:r>
              <a:rPr lang="en-US" altLang="en-US" dirty="0"/>
              <a:t> = “return the maximum of two arguments”;</a:t>
            </a:r>
          </a:p>
          <a:p>
            <a:pPr lvl="1"/>
            <a:r>
              <a:rPr lang="en-US" altLang="en-US" dirty="0"/>
              <a:t>Local declarations may appear in function body</a:t>
            </a:r>
          </a:p>
          <a:p>
            <a:r>
              <a:rPr lang="en-US" altLang="en-US" dirty="0"/>
              <a:t>Call can supply any number of arguments</a:t>
            </a:r>
          </a:p>
          <a:p>
            <a:pPr lvl="1"/>
            <a:r>
              <a:rPr lang="en-US" altLang="en-US" dirty="0" err="1"/>
              <a:t>functionname.length</a:t>
            </a:r>
            <a:r>
              <a:rPr lang="en-US" altLang="en-US" dirty="0"/>
              <a:t> : # of arguments in definition</a:t>
            </a:r>
          </a:p>
          <a:p>
            <a:pPr lvl="1"/>
            <a:r>
              <a:rPr lang="en-US" altLang="en-US" dirty="0" err="1"/>
              <a:t>functionname.arguments.length</a:t>
            </a:r>
            <a:r>
              <a:rPr lang="en-US" altLang="en-US" dirty="0"/>
              <a:t> : # arguments in call</a:t>
            </a:r>
          </a:p>
          <a:p>
            <a:pPr lvl="1"/>
            <a:r>
              <a:rPr lang="en-US" altLang="en-US" dirty="0"/>
              <a:t>Basic types are passed by value, objects by reference</a:t>
            </a:r>
          </a:p>
          <a:p>
            <a:r>
              <a:rPr lang="en-US" altLang="en-US" sz="2400" dirty="0"/>
              <a:t>“</a:t>
            </a:r>
            <a:r>
              <a:rPr lang="en-US" altLang="en-US" dirty="0"/>
              <a:t>Anonymous” functions </a:t>
            </a:r>
          </a:p>
          <a:p>
            <a:pPr lvl="1"/>
            <a:r>
              <a:rPr lang="en-US" altLang="en-US" dirty="0"/>
              <a:t>(function (</a:t>
            </a:r>
            <a:r>
              <a:rPr lang="en-US" altLang="en-US" dirty="0" err="1"/>
              <a:t>x,y</a:t>
            </a:r>
            <a:r>
              <a:rPr lang="en-US" altLang="en-US" dirty="0"/>
              <a:t>) {return </a:t>
            </a:r>
            <a:r>
              <a:rPr lang="en-US" altLang="en-US" dirty="0" err="1"/>
              <a:t>x+y</a:t>
            </a:r>
            <a:r>
              <a:rPr lang="en-US" altLang="en-US" dirty="0"/>
              <a:t>}) (2,3);</a:t>
            </a:r>
            <a:endParaRPr lang="en-US" alt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16FD-3AED-2363-5AB0-61DE08130E47}"/>
              </a:ext>
            </a:extLst>
          </p:cNvPr>
          <p:cNvSpPr>
            <a:spLocks noGrp="1"/>
          </p:cNvSpPr>
          <p:nvPr>
            <p:ph type="title"/>
          </p:nvPr>
        </p:nvSpPr>
        <p:spPr>
          <a:xfrm>
            <a:off x="762000" y="838200"/>
            <a:ext cx="7886700" cy="1325563"/>
          </a:xfrm>
        </p:spPr>
        <p:txBody>
          <a:bodyPr>
            <a:normAutofit fontScale="90000"/>
          </a:bodyPr>
          <a:lstStyle/>
          <a:p>
            <a:r>
              <a:rPr lang="en-US" dirty="0"/>
              <a:t>Anonymous </a:t>
            </a:r>
            <a:r>
              <a:rPr lang="en-US" dirty="0" err="1"/>
              <a:t>functions:In</a:t>
            </a:r>
            <a:r>
              <a:rPr lang="en-US" dirty="0"/>
              <a:t> JavaScript, an </a:t>
            </a:r>
            <a:r>
              <a:rPr lang="en-US" b="1" dirty="0"/>
              <a:t>anonymous function</a:t>
            </a:r>
            <a:r>
              <a:rPr lang="en-US" dirty="0"/>
              <a:t> is a function </a:t>
            </a:r>
            <a:r>
              <a:rPr lang="en-US" b="1" dirty="0"/>
              <a:t>without a name</a:t>
            </a:r>
            <a:r>
              <a:rPr lang="en-US" dirty="0"/>
              <a:t>. </a:t>
            </a:r>
          </a:p>
        </p:txBody>
      </p:sp>
      <p:pic>
        <p:nvPicPr>
          <p:cNvPr id="6" name="Content Placeholder 5">
            <a:extLst>
              <a:ext uri="{FF2B5EF4-FFF2-40B4-BE49-F238E27FC236}">
                <a16:creationId xmlns:a16="http://schemas.microsoft.com/office/drawing/2014/main" id="{71509D30-0C4B-3AE2-D620-C2E11DD73D43}"/>
              </a:ext>
            </a:extLst>
          </p:cNvPr>
          <p:cNvPicPr>
            <a:picLocks noGrp="1" noChangeAspect="1"/>
          </p:cNvPicPr>
          <p:nvPr>
            <p:ph idx="1"/>
          </p:nvPr>
        </p:nvPicPr>
        <p:blipFill>
          <a:blip r:embed="rId2"/>
          <a:stretch>
            <a:fillRect/>
          </a:stretch>
        </p:blipFill>
        <p:spPr>
          <a:xfrm>
            <a:off x="914400" y="3657600"/>
            <a:ext cx="5079449" cy="1924844"/>
          </a:xfrm>
          <a:prstGeom prst="rect">
            <a:avLst/>
          </a:prstGeom>
        </p:spPr>
      </p:pic>
      <p:sp>
        <p:nvSpPr>
          <p:cNvPr id="4" name="Date Placeholder 3">
            <a:extLst>
              <a:ext uri="{FF2B5EF4-FFF2-40B4-BE49-F238E27FC236}">
                <a16:creationId xmlns:a16="http://schemas.microsoft.com/office/drawing/2014/main" id="{7A8D26AE-293D-8266-CD7A-A76EFA2A0287}"/>
              </a:ext>
            </a:extLst>
          </p:cNvPr>
          <p:cNvSpPr>
            <a:spLocks noGrp="1"/>
          </p:cNvSpPr>
          <p:nvPr>
            <p:ph type="dt" sz="half" idx="10"/>
          </p:nvPr>
        </p:nvSpPr>
        <p:spPr/>
        <p:txBody>
          <a:bodyPr/>
          <a:lstStyle/>
          <a:p>
            <a:fld id="{6DCD6AA1-3D62-41B4-AF2D-607D5454AAE3}" type="datetime1">
              <a:rPr lang="en-US" smtClean="0"/>
              <a:t>8/13/2025</a:t>
            </a:fld>
            <a:endParaRPr lang="en-US"/>
          </a:p>
        </p:txBody>
      </p:sp>
    </p:spTree>
    <p:extLst>
      <p:ext uri="{BB962C8B-B14F-4D97-AF65-F5344CB8AC3E}">
        <p14:creationId xmlns:p14="http://schemas.microsoft.com/office/powerpoint/2010/main" val="16871203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AD65-944C-2971-8A0E-1E230A6765F2}"/>
              </a:ext>
            </a:extLst>
          </p:cNvPr>
          <p:cNvSpPr>
            <a:spLocks noGrp="1"/>
          </p:cNvSpPr>
          <p:nvPr>
            <p:ph type="title"/>
          </p:nvPr>
        </p:nvSpPr>
        <p:spPr/>
        <p:txBody>
          <a:bodyPr/>
          <a:lstStyle/>
          <a:p>
            <a:r>
              <a:rPr lang="en-US" dirty="0"/>
              <a:t>Arrow functions </a:t>
            </a:r>
          </a:p>
        </p:txBody>
      </p:sp>
      <p:sp>
        <p:nvSpPr>
          <p:cNvPr id="3" name="Content Placeholder 2">
            <a:extLst>
              <a:ext uri="{FF2B5EF4-FFF2-40B4-BE49-F238E27FC236}">
                <a16:creationId xmlns:a16="http://schemas.microsoft.com/office/drawing/2014/main" id="{0BFE8B07-E059-8640-6EBE-683FAE7FCABB}"/>
              </a:ext>
            </a:extLst>
          </p:cNvPr>
          <p:cNvSpPr>
            <a:spLocks noGrp="1"/>
          </p:cNvSpPr>
          <p:nvPr>
            <p:ph idx="1"/>
          </p:nvPr>
        </p:nvSpPr>
        <p:spPr/>
        <p:txBody>
          <a:bodyPr/>
          <a:lstStyle/>
          <a:p>
            <a:pPr marL="0" indent="0">
              <a:buNone/>
            </a:pPr>
            <a:r>
              <a:rPr lang="en-US" dirty="0"/>
              <a:t>let add =</a:t>
            </a:r>
            <a:r>
              <a:rPr lang="en-US" strike="sngStrike" dirty="0"/>
              <a:t> function</a:t>
            </a:r>
            <a:r>
              <a:rPr lang="en-US" dirty="0"/>
              <a:t>(</a:t>
            </a:r>
            <a:r>
              <a:rPr lang="en-US" dirty="0" err="1"/>
              <a:t>x,y</a:t>
            </a:r>
            <a:r>
              <a:rPr lang="en-US" dirty="0"/>
              <a:t>)</a:t>
            </a:r>
          </a:p>
          <a:p>
            <a:pPr marL="457200" lvl="1" indent="0">
              <a:buNone/>
            </a:pPr>
            <a:r>
              <a:rPr lang="en-US" dirty="0"/>
              <a:t> {return </a:t>
            </a:r>
            <a:r>
              <a:rPr lang="en-US" dirty="0" err="1"/>
              <a:t>x+y</a:t>
            </a:r>
            <a:r>
              <a:rPr lang="en-US" dirty="0"/>
              <a:t>;}</a:t>
            </a:r>
          </a:p>
          <a:p>
            <a:pPr marL="0" indent="0">
              <a:buNone/>
            </a:pPr>
            <a:r>
              <a:rPr lang="en-US" dirty="0"/>
              <a:t>let sum = add(2,3)</a:t>
            </a:r>
          </a:p>
          <a:p>
            <a:pPr marL="0" indent="0">
              <a:buNone/>
            </a:pPr>
            <a:r>
              <a:rPr lang="en-US" dirty="0"/>
              <a:t>let result = sum(4,5);</a:t>
            </a:r>
          </a:p>
          <a:p>
            <a:endParaRPr lang="en-US" dirty="0"/>
          </a:p>
        </p:txBody>
      </p:sp>
      <p:sp>
        <p:nvSpPr>
          <p:cNvPr id="4" name="Date Placeholder 3">
            <a:extLst>
              <a:ext uri="{FF2B5EF4-FFF2-40B4-BE49-F238E27FC236}">
                <a16:creationId xmlns:a16="http://schemas.microsoft.com/office/drawing/2014/main" id="{3BE68C84-1063-7B01-F47C-7850E960E9B9}"/>
              </a:ext>
            </a:extLst>
          </p:cNvPr>
          <p:cNvSpPr>
            <a:spLocks noGrp="1"/>
          </p:cNvSpPr>
          <p:nvPr>
            <p:ph type="dt" sz="half" idx="10"/>
          </p:nvPr>
        </p:nvSpPr>
        <p:spPr/>
        <p:txBody>
          <a:bodyPr/>
          <a:lstStyle/>
          <a:p>
            <a:fld id="{8FB14DC5-4204-434A-96B4-43E8B3C9C698}" type="datetime1">
              <a:rPr lang="en-US" smtClean="0"/>
              <a:t>8/13/2025</a:t>
            </a:fld>
            <a:endParaRPr lang="en-US"/>
          </a:p>
        </p:txBody>
      </p:sp>
    </p:spTree>
    <p:extLst>
      <p:ext uri="{BB962C8B-B14F-4D97-AF65-F5344CB8AC3E}">
        <p14:creationId xmlns:p14="http://schemas.microsoft.com/office/powerpoint/2010/main" val="90823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8CB0-CD5F-D315-823A-105D9582589D}"/>
              </a:ext>
            </a:extLst>
          </p:cNvPr>
          <p:cNvSpPr>
            <a:spLocks noGrp="1"/>
          </p:cNvSpPr>
          <p:nvPr>
            <p:ph type="title"/>
          </p:nvPr>
        </p:nvSpPr>
        <p:spPr/>
        <p:txBody>
          <a:bodyPr/>
          <a:lstStyle/>
          <a:p>
            <a:r>
              <a:rPr lang="en-US" dirty="0"/>
              <a:t>Execution </a:t>
            </a:r>
          </a:p>
        </p:txBody>
      </p:sp>
      <p:sp>
        <p:nvSpPr>
          <p:cNvPr id="3" name="Content Placeholder 2">
            <a:extLst>
              <a:ext uri="{FF2B5EF4-FFF2-40B4-BE49-F238E27FC236}">
                <a16:creationId xmlns:a16="http://schemas.microsoft.com/office/drawing/2014/main" id="{E75FF967-5887-2870-4877-9D31D38C0CBA}"/>
              </a:ext>
            </a:extLst>
          </p:cNvPr>
          <p:cNvSpPr>
            <a:spLocks noGrp="1"/>
          </p:cNvSpPr>
          <p:nvPr>
            <p:ph idx="1"/>
          </p:nvPr>
        </p:nvSpPr>
        <p:spPr>
          <a:xfrm>
            <a:off x="628650" y="1825625"/>
            <a:ext cx="8286750" cy="4351338"/>
          </a:xfrm>
        </p:spPr>
        <p:txBody>
          <a:bodyPr/>
          <a:lstStyle/>
          <a:p>
            <a:r>
              <a:rPr lang="en-US" dirty="0"/>
              <a:t>In browser console (without html and </a:t>
            </a:r>
            <a:r>
              <a:rPr lang="en-US" dirty="0" err="1"/>
              <a:t>css</a:t>
            </a:r>
            <a:r>
              <a:rPr lang="en-US" dirty="0"/>
              <a:t>) –</a:t>
            </a:r>
            <a:r>
              <a:rPr lang="en-US" sz="1400" dirty="0"/>
              <a:t> </a:t>
            </a:r>
            <a:r>
              <a:rPr lang="en-US" sz="1600" dirty="0"/>
              <a:t>JS engine</a:t>
            </a:r>
            <a:endParaRPr lang="en-US" sz="3200" dirty="0"/>
          </a:p>
          <a:p>
            <a:r>
              <a:rPr lang="en-US" dirty="0"/>
              <a:t>Inside html </a:t>
            </a:r>
            <a:r>
              <a:rPr lang="en-US" sz="2000" dirty="0"/>
              <a:t>JS engine</a:t>
            </a:r>
            <a:endParaRPr lang="en-US" dirty="0"/>
          </a:p>
          <a:p>
            <a:r>
              <a:rPr lang="en-US" dirty="0"/>
              <a:t>Command prompt (without browser)</a:t>
            </a:r>
          </a:p>
          <a:p>
            <a:pPr lvl="1"/>
            <a:r>
              <a:rPr lang="en-US" dirty="0"/>
              <a:t>Need node </a:t>
            </a:r>
            <a:r>
              <a:rPr lang="en-US" dirty="0" err="1"/>
              <a:t>js</a:t>
            </a:r>
            <a:r>
              <a:rPr lang="en-US" dirty="0"/>
              <a:t>  (can run </a:t>
            </a:r>
            <a:r>
              <a:rPr lang="en-US" dirty="0" err="1"/>
              <a:t>javascript</a:t>
            </a:r>
            <a:r>
              <a:rPr lang="en-US" dirty="0"/>
              <a:t> on OS)</a:t>
            </a:r>
          </a:p>
          <a:p>
            <a:pPr lvl="1"/>
            <a:r>
              <a:rPr lang="en-US" dirty="0"/>
              <a:t>Runtime environment</a:t>
            </a:r>
          </a:p>
          <a:p>
            <a:pPr lvl="1"/>
            <a:r>
              <a:rPr lang="en-US" dirty="0"/>
              <a:t>Download </a:t>
            </a:r>
          </a:p>
          <a:p>
            <a:r>
              <a:rPr lang="en-US" dirty="0"/>
              <a:t>Check node - - version</a:t>
            </a:r>
          </a:p>
          <a:p>
            <a:r>
              <a:rPr lang="en-US" dirty="0"/>
              <a:t>To run- node f1.js </a:t>
            </a:r>
          </a:p>
          <a:p>
            <a:r>
              <a:rPr lang="en-US" dirty="0"/>
              <a:t>To quit – CTRLC twice</a:t>
            </a:r>
          </a:p>
        </p:txBody>
      </p:sp>
      <p:sp>
        <p:nvSpPr>
          <p:cNvPr id="4" name="Date Placeholder 3">
            <a:extLst>
              <a:ext uri="{FF2B5EF4-FFF2-40B4-BE49-F238E27FC236}">
                <a16:creationId xmlns:a16="http://schemas.microsoft.com/office/drawing/2014/main" id="{AC5B5F5D-BA29-A653-FB14-62D9EB63EFDE}"/>
              </a:ext>
            </a:extLst>
          </p:cNvPr>
          <p:cNvSpPr>
            <a:spLocks noGrp="1"/>
          </p:cNvSpPr>
          <p:nvPr>
            <p:ph type="dt" sz="half" idx="10"/>
          </p:nvPr>
        </p:nvSpPr>
        <p:spPr/>
        <p:txBody>
          <a:bodyPr/>
          <a:lstStyle/>
          <a:p>
            <a:fld id="{9BF694F4-B038-4E4E-8B11-1543D63CF31A}" type="datetime1">
              <a:rPr lang="en-US" smtClean="0"/>
              <a:t>8/13/2025</a:t>
            </a:fld>
            <a:endParaRPr lang="en-US"/>
          </a:p>
        </p:txBody>
      </p:sp>
      <p:pic>
        <p:nvPicPr>
          <p:cNvPr id="5" name="Picture 4">
            <a:extLst>
              <a:ext uri="{FF2B5EF4-FFF2-40B4-BE49-F238E27FC236}">
                <a16:creationId xmlns:a16="http://schemas.microsoft.com/office/drawing/2014/main" id="{ADF41F3F-B39E-E258-BD59-C8726EE0341A}"/>
              </a:ext>
            </a:extLst>
          </p:cNvPr>
          <p:cNvPicPr>
            <a:picLocks noChangeAspect="1"/>
          </p:cNvPicPr>
          <p:nvPr/>
        </p:nvPicPr>
        <p:blipFill>
          <a:blip r:embed="rId3"/>
          <a:stretch>
            <a:fillRect/>
          </a:stretch>
        </p:blipFill>
        <p:spPr>
          <a:xfrm>
            <a:off x="7162800" y="3048000"/>
            <a:ext cx="1539373" cy="922100"/>
          </a:xfrm>
          <a:prstGeom prst="rect">
            <a:avLst/>
          </a:prstGeom>
        </p:spPr>
      </p:pic>
    </p:spTree>
    <p:extLst>
      <p:ext uri="{BB962C8B-B14F-4D97-AF65-F5344CB8AC3E}">
        <p14:creationId xmlns:p14="http://schemas.microsoft.com/office/powerpoint/2010/main" val="41871567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AD65-944C-2971-8A0E-1E230A6765F2}"/>
              </a:ext>
            </a:extLst>
          </p:cNvPr>
          <p:cNvSpPr>
            <a:spLocks noGrp="1"/>
          </p:cNvSpPr>
          <p:nvPr>
            <p:ph type="title"/>
          </p:nvPr>
        </p:nvSpPr>
        <p:spPr/>
        <p:txBody>
          <a:bodyPr/>
          <a:lstStyle/>
          <a:p>
            <a:r>
              <a:rPr lang="en-US" dirty="0"/>
              <a:t>Arrow functions </a:t>
            </a:r>
          </a:p>
        </p:txBody>
      </p:sp>
      <p:sp>
        <p:nvSpPr>
          <p:cNvPr id="3" name="Content Placeholder 2">
            <a:extLst>
              <a:ext uri="{FF2B5EF4-FFF2-40B4-BE49-F238E27FC236}">
                <a16:creationId xmlns:a16="http://schemas.microsoft.com/office/drawing/2014/main" id="{0BFE8B07-E059-8640-6EBE-683FAE7FCABB}"/>
              </a:ext>
            </a:extLst>
          </p:cNvPr>
          <p:cNvSpPr>
            <a:spLocks noGrp="1"/>
          </p:cNvSpPr>
          <p:nvPr>
            <p:ph idx="1"/>
          </p:nvPr>
        </p:nvSpPr>
        <p:spPr/>
        <p:txBody>
          <a:bodyPr/>
          <a:lstStyle/>
          <a:p>
            <a:pPr marL="0" indent="0">
              <a:buNone/>
            </a:pPr>
            <a:r>
              <a:rPr lang="en-US" dirty="0"/>
              <a:t>let add =(</a:t>
            </a:r>
            <a:r>
              <a:rPr lang="en-US" dirty="0" err="1"/>
              <a:t>x,y</a:t>
            </a:r>
            <a:r>
              <a:rPr lang="en-US" dirty="0"/>
              <a:t>) =&gt; {return </a:t>
            </a:r>
            <a:r>
              <a:rPr lang="en-US" dirty="0" err="1"/>
              <a:t>x+y</a:t>
            </a:r>
            <a:r>
              <a:rPr lang="en-US" dirty="0"/>
              <a:t>;}</a:t>
            </a:r>
          </a:p>
          <a:p>
            <a:pPr marL="0" indent="0">
              <a:buNone/>
            </a:pPr>
            <a:r>
              <a:rPr lang="en-US" dirty="0"/>
              <a:t>let sum = add(2,3)</a:t>
            </a:r>
          </a:p>
          <a:p>
            <a:pPr marL="0" indent="0">
              <a:buNone/>
            </a:pPr>
            <a:r>
              <a:rPr lang="en-US" dirty="0"/>
              <a:t>Console.log(sum)</a:t>
            </a:r>
          </a:p>
        </p:txBody>
      </p:sp>
      <p:sp>
        <p:nvSpPr>
          <p:cNvPr id="4" name="Date Placeholder 3">
            <a:extLst>
              <a:ext uri="{FF2B5EF4-FFF2-40B4-BE49-F238E27FC236}">
                <a16:creationId xmlns:a16="http://schemas.microsoft.com/office/drawing/2014/main" id="{3BE68C84-1063-7B01-F47C-7850E960E9B9}"/>
              </a:ext>
            </a:extLst>
          </p:cNvPr>
          <p:cNvSpPr>
            <a:spLocks noGrp="1"/>
          </p:cNvSpPr>
          <p:nvPr>
            <p:ph type="dt" sz="half" idx="10"/>
          </p:nvPr>
        </p:nvSpPr>
        <p:spPr/>
        <p:txBody>
          <a:bodyPr/>
          <a:lstStyle/>
          <a:p>
            <a:fld id="{8FB14DC5-4204-434A-96B4-43E8B3C9C698}" type="datetime1">
              <a:rPr lang="en-US" smtClean="0"/>
              <a:t>8/13/2025</a:t>
            </a:fld>
            <a:endParaRPr lang="en-US"/>
          </a:p>
        </p:txBody>
      </p:sp>
      <p:sp>
        <p:nvSpPr>
          <p:cNvPr id="5" name="Rectangle 1">
            <a:extLst>
              <a:ext uri="{FF2B5EF4-FFF2-40B4-BE49-F238E27FC236}">
                <a16:creationId xmlns:a16="http://schemas.microsoft.com/office/drawing/2014/main" id="{93D85753-2C05-386B-1E7E-E6668E432265}"/>
              </a:ext>
            </a:extLst>
          </p:cNvPr>
          <p:cNvSpPr>
            <a:spLocks noChangeArrowheads="1"/>
          </p:cNvSpPr>
          <p:nvPr/>
        </p:nvSpPr>
        <p:spPr bwMode="auto">
          <a:xfrm>
            <a:off x="628650" y="4974223"/>
            <a:ext cx="6991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It uses the </a:t>
            </a:r>
            <a:r>
              <a:rPr kumimoji="0" lang="en-US" altLang="en-US" sz="1600" b="0" i="0" u="none" strike="noStrike" cap="none" normalizeH="0" baseline="0" dirty="0">
                <a:ln>
                  <a:noFill/>
                </a:ln>
                <a:solidFill>
                  <a:schemeClr val="tx1"/>
                </a:solidFill>
                <a:effectLst/>
                <a:latin typeface="Arial Unicode MS"/>
              </a:rPr>
              <a:t>=&gt;</a:t>
            </a:r>
            <a:r>
              <a:rPr kumimoji="0" lang="en-US" altLang="en-US" sz="1600" b="0" i="0" u="none" strike="noStrike" cap="none" normalizeH="0" baseline="0" dirty="0">
                <a:ln>
                  <a:noFill/>
                </a:ln>
                <a:solidFill>
                  <a:schemeClr val="tx1"/>
                </a:solidFill>
                <a:effectLst/>
              </a:rPr>
              <a:t> syntax and is often used for anonymous functions.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1921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AD65-944C-2971-8A0E-1E230A6765F2}"/>
              </a:ext>
            </a:extLst>
          </p:cNvPr>
          <p:cNvSpPr>
            <a:spLocks noGrp="1"/>
          </p:cNvSpPr>
          <p:nvPr>
            <p:ph type="title"/>
          </p:nvPr>
        </p:nvSpPr>
        <p:spPr/>
        <p:txBody>
          <a:bodyPr/>
          <a:lstStyle/>
          <a:p>
            <a:r>
              <a:rPr lang="en-US" dirty="0"/>
              <a:t>Arrow functions </a:t>
            </a:r>
          </a:p>
        </p:txBody>
      </p:sp>
      <p:sp>
        <p:nvSpPr>
          <p:cNvPr id="3" name="Content Placeholder 2">
            <a:extLst>
              <a:ext uri="{FF2B5EF4-FFF2-40B4-BE49-F238E27FC236}">
                <a16:creationId xmlns:a16="http://schemas.microsoft.com/office/drawing/2014/main" id="{0BFE8B07-E059-8640-6EBE-683FAE7FCABB}"/>
              </a:ext>
            </a:extLst>
          </p:cNvPr>
          <p:cNvSpPr>
            <a:spLocks noGrp="1"/>
          </p:cNvSpPr>
          <p:nvPr>
            <p:ph idx="1"/>
          </p:nvPr>
        </p:nvSpPr>
        <p:spPr>
          <a:xfrm>
            <a:off x="628650" y="1825625"/>
            <a:ext cx="8362950" cy="4351338"/>
          </a:xfrm>
        </p:spPr>
        <p:txBody>
          <a:bodyPr>
            <a:normAutofit fontScale="85000" lnSpcReduction="20000"/>
          </a:bodyPr>
          <a:lstStyle/>
          <a:p>
            <a:pPr marL="0" indent="0">
              <a:buNone/>
            </a:pPr>
            <a:r>
              <a:rPr lang="en-US" dirty="0"/>
              <a:t>let add =</a:t>
            </a:r>
            <a:r>
              <a:rPr lang="en-US" strike="sngStrike" dirty="0"/>
              <a:t> </a:t>
            </a:r>
            <a:r>
              <a:rPr lang="en-US" dirty="0"/>
              <a:t>(</a:t>
            </a:r>
            <a:r>
              <a:rPr lang="en-US" dirty="0" err="1"/>
              <a:t>x,y</a:t>
            </a:r>
            <a:r>
              <a:rPr lang="en-US" dirty="0"/>
              <a:t>) =&gt; return </a:t>
            </a:r>
            <a:r>
              <a:rPr lang="en-US" dirty="0" err="1"/>
              <a:t>x+y</a:t>
            </a:r>
            <a:r>
              <a:rPr lang="en-US" dirty="0"/>
              <a:t>;   </a:t>
            </a:r>
            <a:r>
              <a:rPr lang="en-US" sz="1400" dirty="0"/>
              <a:t>// no need for braces if only one statement</a:t>
            </a:r>
            <a:endParaRPr lang="en-US" dirty="0"/>
          </a:p>
          <a:p>
            <a:pPr marL="0" indent="0">
              <a:buNone/>
            </a:pPr>
            <a:r>
              <a:rPr lang="en-US" dirty="0"/>
              <a:t>let sum = add(2,3)</a:t>
            </a:r>
          </a:p>
          <a:p>
            <a:pPr marL="0" indent="0">
              <a:buNone/>
            </a:pPr>
            <a:r>
              <a:rPr lang="en-US" dirty="0"/>
              <a:t>Console.log(sum)</a:t>
            </a:r>
          </a:p>
          <a:p>
            <a:pPr marL="0" indent="0">
              <a:buNone/>
            </a:pPr>
            <a:r>
              <a:rPr lang="en-US" dirty="0">
                <a:solidFill>
                  <a:schemeClr val="accent1"/>
                </a:solidFill>
              </a:rPr>
              <a:t>let </a:t>
            </a:r>
            <a:r>
              <a:rPr lang="en-US" dirty="0" err="1">
                <a:solidFill>
                  <a:schemeClr val="accent1"/>
                </a:solidFill>
              </a:rPr>
              <a:t>myFunction</a:t>
            </a:r>
            <a:r>
              <a:rPr lang="en-US" dirty="0">
                <a:solidFill>
                  <a:schemeClr val="accent1"/>
                </a:solidFill>
              </a:rPr>
              <a:t>=(</a:t>
            </a:r>
            <a:r>
              <a:rPr lang="en-US" dirty="0" err="1">
                <a:solidFill>
                  <a:schemeClr val="accent1"/>
                </a:solidFill>
              </a:rPr>
              <a:t>a,b</a:t>
            </a:r>
            <a:r>
              <a:rPr lang="en-US" dirty="0">
                <a:solidFill>
                  <a:schemeClr val="accent1"/>
                </a:solidFill>
              </a:rPr>
              <a:t>)=&gt;a * b;</a:t>
            </a:r>
          </a:p>
          <a:p>
            <a:pPr marL="0" indent="0">
              <a:buNone/>
            </a:pPr>
            <a:r>
              <a:rPr lang="en-US" dirty="0">
                <a:solidFill>
                  <a:schemeClr val="accent1"/>
                </a:solidFill>
              </a:rPr>
              <a:t>let </a:t>
            </a:r>
            <a:r>
              <a:rPr lang="en-US" dirty="0" err="1">
                <a:solidFill>
                  <a:schemeClr val="accent1"/>
                </a:solidFill>
              </a:rPr>
              <a:t>mul</a:t>
            </a:r>
            <a:r>
              <a:rPr lang="en-US" dirty="0">
                <a:solidFill>
                  <a:schemeClr val="accent1"/>
                </a:solidFill>
              </a:rPr>
              <a:t>=</a:t>
            </a:r>
            <a:r>
              <a:rPr lang="en-US" dirty="0" err="1">
                <a:solidFill>
                  <a:schemeClr val="accent1"/>
                </a:solidFill>
              </a:rPr>
              <a:t>myFunction</a:t>
            </a:r>
            <a:r>
              <a:rPr lang="en-US" dirty="0">
                <a:solidFill>
                  <a:schemeClr val="accent1"/>
                </a:solidFill>
              </a:rPr>
              <a:t>(2,3);</a:t>
            </a:r>
          </a:p>
          <a:p>
            <a:pPr marL="0" indent="0">
              <a:buNone/>
            </a:pPr>
            <a:r>
              <a:rPr lang="en-US" dirty="0">
                <a:solidFill>
                  <a:schemeClr val="accent1"/>
                </a:solidFill>
              </a:rPr>
              <a:t>console.log(</a:t>
            </a:r>
            <a:r>
              <a:rPr lang="en-US" dirty="0" err="1">
                <a:solidFill>
                  <a:schemeClr val="accent1"/>
                </a:solidFill>
              </a:rPr>
              <a:t>mul</a:t>
            </a:r>
            <a:r>
              <a:rPr lang="en-US" dirty="0">
                <a:solidFill>
                  <a:schemeClr val="accent1"/>
                </a:solidFill>
              </a:rPr>
              <a:t>)</a:t>
            </a:r>
          </a:p>
          <a:p>
            <a:pPr marL="0" indent="0">
              <a:buNone/>
            </a:pPr>
            <a:endParaRPr lang="en-US" dirty="0"/>
          </a:p>
          <a:p>
            <a:pPr marL="0" indent="0" algn="l">
              <a:buNone/>
            </a:pPr>
            <a:r>
              <a:rPr lang="en-US" b="0" i="0" dirty="0">
                <a:solidFill>
                  <a:srgbClr val="4D5156"/>
                </a:solidFill>
                <a:effectLst/>
                <a:latin typeface="arial" panose="020B0604020202020204" pitchFamily="34" charset="0"/>
              </a:rPr>
              <a:t>//similar to lambda functions in some other programming languages, ...</a:t>
            </a:r>
          </a:p>
          <a:p>
            <a:pPr marL="0" indent="0">
              <a:buNone/>
            </a:pPr>
            <a:r>
              <a:rPr lang="en-US" b="0" i="0" dirty="0">
                <a:solidFill>
                  <a:srgbClr val="202124"/>
                </a:solidFill>
                <a:effectLst/>
                <a:latin typeface="arial" panose="020B0604020202020204" pitchFamily="34" charset="0"/>
              </a:rPr>
              <a:t>// improves readability</a:t>
            </a:r>
          </a:p>
          <a:p>
            <a:pPr marL="0" indent="0">
              <a:buNone/>
            </a:pPr>
            <a:r>
              <a:rPr lang="en-US" b="0" i="0" dirty="0">
                <a:solidFill>
                  <a:srgbClr val="202124"/>
                </a:solidFill>
                <a:effectLst/>
                <a:latin typeface="arial" panose="020B0604020202020204" pitchFamily="34" charset="0"/>
              </a:rPr>
              <a:t>// good for </a:t>
            </a:r>
            <a:r>
              <a:rPr lang="en-US" b="0" i="0" dirty="0">
                <a:solidFill>
                  <a:srgbClr val="313130"/>
                </a:solidFill>
                <a:effectLst/>
                <a:latin typeface="BlinkMacSystemFont"/>
              </a:rPr>
              <a:t>simple one-line actions</a:t>
            </a:r>
            <a:br>
              <a:rPr lang="en-US" b="0" i="0" dirty="0">
                <a:solidFill>
                  <a:srgbClr val="202124"/>
                </a:solidFill>
                <a:effectLst/>
                <a:latin typeface="arial" panose="020B0604020202020204" pitchFamily="34" charset="0"/>
              </a:rPr>
            </a:br>
            <a:endParaRPr lang="en-US" dirty="0"/>
          </a:p>
        </p:txBody>
      </p:sp>
      <p:sp>
        <p:nvSpPr>
          <p:cNvPr id="4" name="Date Placeholder 3">
            <a:extLst>
              <a:ext uri="{FF2B5EF4-FFF2-40B4-BE49-F238E27FC236}">
                <a16:creationId xmlns:a16="http://schemas.microsoft.com/office/drawing/2014/main" id="{3BE68C84-1063-7B01-F47C-7850E960E9B9}"/>
              </a:ext>
            </a:extLst>
          </p:cNvPr>
          <p:cNvSpPr>
            <a:spLocks noGrp="1"/>
          </p:cNvSpPr>
          <p:nvPr>
            <p:ph type="dt" sz="half" idx="10"/>
          </p:nvPr>
        </p:nvSpPr>
        <p:spPr/>
        <p:txBody>
          <a:bodyPr/>
          <a:lstStyle/>
          <a:p>
            <a:fld id="{8FB14DC5-4204-434A-96B4-43E8B3C9C698}" type="datetime1">
              <a:rPr lang="en-US" smtClean="0"/>
              <a:t>8/13/2025</a:t>
            </a:fld>
            <a:endParaRPr lang="en-US"/>
          </a:p>
        </p:txBody>
      </p:sp>
    </p:spTree>
    <p:extLst>
      <p:ext uri="{BB962C8B-B14F-4D97-AF65-F5344CB8AC3E}">
        <p14:creationId xmlns:p14="http://schemas.microsoft.com/office/powerpoint/2010/main" val="5561700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5F4A-E91F-DDDD-1586-CC2A3BA832B6}"/>
              </a:ext>
            </a:extLst>
          </p:cNvPr>
          <p:cNvSpPr>
            <a:spLocks noGrp="1"/>
          </p:cNvSpPr>
          <p:nvPr>
            <p:ph type="title"/>
          </p:nvPr>
        </p:nvSpPr>
        <p:spPr/>
        <p:txBody>
          <a:bodyPr/>
          <a:lstStyle/>
          <a:p>
            <a:r>
              <a:rPr lang="en-US" dirty="0"/>
              <a:t>Functions with parameters</a:t>
            </a:r>
          </a:p>
        </p:txBody>
      </p:sp>
      <p:sp>
        <p:nvSpPr>
          <p:cNvPr id="3" name="Content Placeholder 2">
            <a:extLst>
              <a:ext uri="{FF2B5EF4-FFF2-40B4-BE49-F238E27FC236}">
                <a16:creationId xmlns:a16="http://schemas.microsoft.com/office/drawing/2014/main" id="{3D1067C3-98A4-107E-1C08-33DFC59BE794}"/>
              </a:ext>
            </a:extLst>
          </p:cNvPr>
          <p:cNvSpPr>
            <a:spLocks noGrp="1"/>
          </p:cNvSpPr>
          <p:nvPr>
            <p:ph idx="1"/>
          </p:nvPr>
        </p:nvSpPr>
        <p:spPr/>
        <p:txBody>
          <a:bodyPr>
            <a:normAutofit fontScale="92500" lnSpcReduction="20000"/>
          </a:bodyPr>
          <a:lstStyle/>
          <a:p>
            <a:r>
              <a:rPr lang="en-US" dirty="0"/>
              <a:t>function message(</a:t>
            </a:r>
            <a:r>
              <a:rPr lang="en-US" dirty="0">
                <a:solidFill>
                  <a:srgbClr val="FF0000"/>
                </a:solidFill>
              </a:rPr>
              <a:t>name</a:t>
            </a:r>
            <a:r>
              <a:rPr lang="en-US" dirty="0"/>
              <a:t>)</a:t>
            </a:r>
          </a:p>
          <a:p>
            <a:pPr marL="0" indent="0">
              <a:buNone/>
            </a:pPr>
            <a:r>
              <a:rPr lang="en-US" dirty="0"/>
              <a:t>{ console.log(“</a:t>
            </a:r>
            <a:r>
              <a:rPr lang="en-US" dirty="0" err="1"/>
              <a:t>Welcome”+name</a:t>
            </a:r>
            <a:r>
              <a:rPr lang="en-US" dirty="0"/>
              <a:t>);} </a:t>
            </a:r>
          </a:p>
          <a:p>
            <a:pPr marL="0" indent="0">
              <a:buNone/>
            </a:pPr>
            <a:endParaRPr lang="en-US" dirty="0"/>
          </a:p>
          <a:p>
            <a:pPr marL="0" indent="0">
              <a:buNone/>
            </a:pPr>
            <a:r>
              <a:rPr lang="en-US" dirty="0"/>
              <a:t>message(“XYZ”);</a:t>
            </a:r>
          </a:p>
          <a:p>
            <a:pPr marL="0" indent="0">
              <a:buNone/>
            </a:pPr>
            <a:endParaRPr lang="en-US" dirty="0"/>
          </a:p>
          <a:p>
            <a:r>
              <a:rPr lang="en-US" dirty="0"/>
              <a:t>function message(name)</a:t>
            </a:r>
          </a:p>
          <a:p>
            <a:pPr marL="0" indent="0">
              <a:buNone/>
            </a:pPr>
            <a:r>
              <a:rPr lang="en-US" dirty="0"/>
              <a:t>{ return(“</a:t>
            </a:r>
            <a:r>
              <a:rPr lang="en-US" dirty="0" err="1"/>
              <a:t>Welcome”+name</a:t>
            </a:r>
            <a:r>
              <a:rPr lang="en-US" dirty="0"/>
              <a:t>)} </a:t>
            </a:r>
          </a:p>
          <a:p>
            <a:pPr marL="0" indent="0">
              <a:buNone/>
            </a:pPr>
            <a:endParaRPr lang="en-US" dirty="0"/>
          </a:p>
          <a:p>
            <a:pPr marL="0" indent="0">
              <a:buNone/>
            </a:pPr>
            <a:r>
              <a:rPr lang="en-US" dirty="0"/>
              <a:t>Msg = message(“XYZ”);</a:t>
            </a:r>
          </a:p>
          <a:p>
            <a:pPr marL="0" indent="0">
              <a:buNone/>
            </a:pPr>
            <a:r>
              <a:rPr lang="en-US" dirty="0"/>
              <a:t>console.log(Msg)</a:t>
            </a:r>
          </a:p>
          <a:p>
            <a:pPr marL="0" indent="0">
              <a:buNone/>
            </a:pPr>
            <a:endParaRPr lang="en-US" dirty="0"/>
          </a:p>
        </p:txBody>
      </p:sp>
      <p:sp>
        <p:nvSpPr>
          <p:cNvPr id="4" name="Date Placeholder 3">
            <a:extLst>
              <a:ext uri="{FF2B5EF4-FFF2-40B4-BE49-F238E27FC236}">
                <a16:creationId xmlns:a16="http://schemas.microsoft.com/office/drawing/2014/main" id="{98896AE5-6934-7086-19B8-A6B6AED27D70}"/>
              </a:ext>
            </a:extLst>
          </p:cNvPr>
          <p:cNvSpPr>
            <a:spLocks noGrp="1"/>
          </p:cNvSpPr>
          <p:nvPr>
            <p:ph type="dt" sz="half" idx="10"/>
          </p:nvPr>
        </p:nvSpPr>
        <p:spPr/>
        <p:txBody>
          <a:bodyPr/>
          <a:lstStyle/>
          <a:p>
            <a:fld id="{85730288-FE1B-43A3-AEF4-098EF0E161D4}" type="datetime1">
              <a:rPr lang="en-US" smtClean="0"/>
              <a:t>8/13/2025</a:t>
            </a:fld>
            <a:endParaRPr lang="en-US"/>
          </a:p>
        </p:txBody>
      </p:sp>
    </p:spTree>
    <p:extLst>
      <p:ext uri="{BB962C8B-B14F-4D97-AF65-F5344CB8AC3E}">
        <p14:creationId xmlns:p14="http://schemas.microsoft.com/office/powerpoint/2010/main" val="25525145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FD45-9457-9CB2-A8D8-0A755FA43940}"/>
              </a:ext>
            </a:extLst>
          </p:cNvPr>
          <p:cNvSpPr>
            <a:spLocks noGrp="1"/>
          </p:cNvSpPr>
          <p:nvPr>
            <p:ph type="title"/>
          </p:nvPr>
        </p:nvSpPr>
        <p:spPr/>
        <p:txBody>
          <a:bodyPr/>
          <a:lstStyle/>
          <a:p>
            <a:r>
              <a:rPr lang="en-US" dirty="0"/>
              <a:t>Objects with functions</a:t>
            </a:r>
          </a:p>
        </p:txBody>
      </p:sp>
      <p:sp>
        <p:nvSpPr>
          <p:cNvPr id="3" name="Content Placeholder 2">
            <a:extLst>
              <a:ext uri="{FF2B5EF4-FFF2-40B4-BE49-F238E27FC236}">
                <a16:creationId xmlns:a16="http://schemas.microsoft.com/office/drawing/2014/main" id="{B6404A76-FA1F-0629-ACAF-BD6E053C8FA1}"/>
              </a:ext>
            </a:extLst>
          </p:cNvPr>
          <p:cNvSpPr>
            <a:spLocks noGrp="1"/>
          </p:cNvSpPr>
          <p:nvPr>
            <p:ph idx="1"/>
          </p:nvPr>
        </p:nvSpPr>
        <p:spPr/>
        <p:txBody>
          <a:bodyPr>
            <a:normAutofit fontScale="92500"/>
          </a:bodyPr>
          <a:lstStyle/>
          <a:p>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a:t>
            </a:r>
            <a:r>
              <a:rPr lang="en-US" b="1" i="0" dirty="0">
                <a:solidFill>
                  <a:srgbClr val="000000"/>
                </a:solidFill>
                <a:effectLst/>
                <a:latin typeface="Consolas" panose="020B0609020204030204" pitchFamily="49" charset="0"/>
              </a:rPr>
              <a:t>person</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id: </a:t>
            </a:r>
            <a:r>
              <a:rPr lang="en-US" b="0" i="0" dirty="0">
                <a:solidFill>
                  <a:srgbClr val="FF0000"/>
                </a:solidFill>
                <a:effectLst/>
                <a:latin typeface="Consolas" panose="020B0609020204030204" pitchFamily="49" charset="0"/>
              </a:rPr>
              <a:t>5566</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1"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 + </a:t>
            </a:r>
            <a:r>
              <a:rPr lang="en-US" b="1"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can use getter or setter like python</a:t>
            </a:r>
            <a:endParaRPr lang="en-US" dirty="0"/>
          </a:p>
        </p:txBody>
      </p:sp>
      <p:sp>
        <p:nvSpPr>
          <p:cNvPr id="4" name="Date Placeholder 3">
            <a:extLst>
              <a:ext uri="{FF2B5EF4-FFF2-40B4-BE49-F238E27FC236}">
                <a16:creationId xmlns:a16="http://schemas.microsoft.com/office/drawing/2014/main" id="{12F219D9-DF01-365D-A07D-9E10FFB93480}"/>
              </a:ext>
            </a:extLst>
          </p:cNvPr>
          <p:cNvSpPr>
            <a:spLocks noGrp="1"/>
          </p:cNvSpPr>
          <p:nvPr>
            <p:ph type="dt" sz="half" idx="10"/>
          </p:nvPr>
        </p:nvSpPr>
        <p:spPr/>
        <p:txBody>
          <a:bodyPr/>
          <a:lstStyle/>
          <a:p>
            <a:fld id="{89D3C216-2981-49D0-BBC0-14A50020ED61}" type="datetime1">
              <a:rPr lang="en-US" smtClean="0"/>
              <a:t>8/13/2025</a:t>
            </a:fld>
            <a:endParaRPr lang="en-US"/>
          </a:p>
        </p:txBody>
      </p:sp>
    </p:spTree>
    <p:extLst>
      <p:ext uri="{BB962C8B-B14F-4D97-AF65-F5344CB8AC3E}">
        <p14:creationId xmlns:p14="http://schemas.microsoft.com/office/powerpoint/2010/main" val="14713076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A4B00A92-FEE5-3825-A082-B33D42DBF7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C978476E-3020-4D19-8949-A379B51E679B}" type="slidenum">
              <a:rPr lang="en-US" altLang="en-US" sz="1200">
                <a:latin typeface="Arial" panose="020B0604020202020204" pitchFamily="34" charset="0"/>
              </a:rPr>
              <a:pPr/>
              <a:t>84</a:t>
            </a:fld>
            <a:endParaRPr lang="en-US" altLang="en-US" sz="1200">
              <a:latin typeface="Arial" panose="020B0604020202020204" pitchFamily="34" charset="0"/>
            </a:endParaRPr>
          </a:p>
        </p:txBody>
      </p:sp>
      <p:sp>
        <p:nvSpPr>
          <p:cNvPr id="22531" name="Rectangle 4">
            <a:extLst>
              <a:ext uri="{FF2B5EF4-FFF2-40B4-BE49-F238E27FC236}">
                <a16:creationId xmlns:a16="http://schemas.microsoft.com/office/drawing/2014/main" id="{124B8DB5-7814-AF29-0FDE-CECCD903C331}"/>
              </a:ext>
            </a:extLst>
          </p:cNvPr>
          <p:cNvSpPr>
            <a:spLocks noGrp="1" noChangeArrowheads="1"/>
          </p:cNvSpPr>
          <p:nvPr>
            <p:ph type="title"/>
          </p:nvPr>
        </p:nvSpPr>
        <p:spPr/>
        <p:txBody>
          <a:bodyPr/>
          <a:lstStyle/>
          <a:p>
            <a:r>
              <a:rPr lang="en-US" altLang="en-US" dirty="0"/>
              <a:t>Object and constructor</a:t>
            </a:r>
          </a:p>
        </p:txBody>
      </p:sp>
      <p:sp>
        <p:nvSpPr>
          <p:cNvPr id="22532" name="Rectangle 5">
            <a:extLst>
              <a:ext uri="{FF2B5EF4-FFF2-40B4-BE49-F238E27FC236}">
                <a16:creationId xmlns:a16="http://schemas.microsoft.com/office/drawing/2014/main" id="{B1F8C282-18ED-10B7-9317-DFBC3295197A}"/>
              </a:ext>
            </a:extLst>
          </p:cNvPr>
          <p:cNvSpPr>
            <a:spLocks noGrp="1" noChangeArrowheads="1"/>
          </p:cNvSpPr>
          <p:nvPr>
            <p:ph type="body" idx="1"/>
          </p:nvPr>
        </p:nvSpPr>
        <p:spPr>
          <a:xfrm>
            <a:off x="457200" y="1600200"/>
            <a:ext cx="8458200" cy="4876800"/>
          </a:xfrm>
        </p:spPr>
        <p:txBody>
          <a:bodyPr/>
          <a:lstStyle/>
          <a:p>
            <a:r>
              <a:rPr lang="en-US" altLang="en-US" dirty="0"/>
              <a:t>Use a function to construct an object</a:t>
            </a:r>
          </a:p>
          <a:p>
            <a:pPr lvl="1"/>
            <a:r>
              <a:rPr lang="en-US" altLang="en-US" dirty="0"/>
              <a:t>function car(make, model, year) { </a:t>
            </a:r>
          </a:p>
          <a:p>
            <a:pPr lvl="1">
              <a:buFontTx/>
              <a:buNone/>
            </a:pPr>
            <a:r>
              <a:rPr lang="en-US" altLang="en-US" dirty="0"/>
              <a:t>         </a:t>
            </a:r>
            <a:r>
              <a:rPr lang="en-US" altLang="en-US" dirty="0" err="1"/>
              <a:t>this.make</a:t>
            </a:r>
            <a:r>
              <a:rPr lang="en-US" altLang="en-US" dirty="0"/>
              <a:t> = make; </a:t>
            </a:r>
          </a:p>
          <a:p>
            <a:pPr lvl="1">
              <a:buFontTx/>
              <a:buNone/>
            </a:pPr>
            <a:r>
              <a:rPr lang="en-US" altLang="en-US" dirty="0"/>
              <a:t>         </a:t>
            </a:r>
            <a:r>
              <a:rPr lang="en-US" altLang="en-US" dirty="0" err="1"/>
              <a:t>this.model</a:t>
            </a:r>
            <a:r>
              <a:rPr lang="en-US" altLang="en-US" dirty="0"/>
              <a:t> = model; </a:t>
            </a:r>
          </a:p>
          <a:p>
            <a:pPr lvl="1">
              <a:buFontTx/>
              <a:buNone/>
            </a:pPr>
            <a:r>
              <a:rPr lang="en-US" altLang="en-US" dirty="0"/>
              <a:t>         </a:t>
            </a:r>
            <a:r>
              <a:rPr lang="en-US" altLang="en-US" dirty="0" err="1"/>
              <a:t>this.year</a:t>
            </a:r>
            <a:r>
              <a:rPr lang="en-US" altLang="en-US" dirty="0"/>
              <a:t> = year; }   - cannot add more properties</a:t>
            </a:r>
          </a:p>
          <a:p>
            <a:r>
              <a:rPr lang="en-US" altLang="en-US" dirty="0"/>
              <a:t>Objects with “prototype” helps to add more properties.</a:t>
            </a:r>
          </a:p>
          <a:p>
            <a:pPr lvl="1"/>
            <a:r>
              <a:rPr lang="en-US" altLang="en-US" dirty="0"/>
              <a:t>var c = new car(“Ford”,”Taurus”,1988);</a:t>
            </a:r>
          </a:p>
          <a:p>
            <a:pPr lvl="1"/>
            <a:r>
              <a:rPr lang="en-US" altLang="en-US" dirty="0" err="1"/>
              <a:t>car.prototype.print</a:t>
            </a:r>
            <a:r>
              <a:rPr lang="en-US" altLang="en-US" dirty="0"/>
              <a:t> = function () {</a:t>
            </a:r>
          </a:p>
          <a:p>
            <a:pPr lvl="1">
              <a:buFontTx/>
              <a:buNone/>
            </a:pPr>
            <a:r>
              <a:rPr lang="en-US" altLang="en-US" dirty="0"/>
              <a:t>     return </a:t>
            </a:r>
            <a:r>
              <a:rPr lang="en-US" altLang="en-US" dirty="0" err="1"/>
              <a:t>this.year</a:t>
            </a:r>
            <a:r>
              <a:rPr lang="en-US" altLang="en-US" dirty="0"/>
              <a:t> + “ “ + </a:t>
            </a:r>
            <a:r>
              <a:rPr lang="en-US" altLang="en-US" dirty="0" err="1"/>
              <a:t>this.make</a:t>
            </a:r>
            <a:r>
              <a:rPr lang="en-US" altLang="en-US" dirty="0"/>
              <a:t> + “ “ + </a:t>
            </a:r>
            <a:r>
              <a:rPr lang="en-US" altLang="en-US" dirty="0" err="1"/>
              <a:t>this.model</a:t>
            </a:r>
            <a:r>
              <a:rPr lang="en-US" altLang="en-US" dirty="0"/>
              <a:t>;}</a:t>
            </a:r>
          </a:p>
          <a:p>
            <a:pPr lvl="1"/>
            <a:r>
              <a:rPr lang="en-US" altLang="en-US" dirty="0" err="1"/>
              <a:t>c.print</a:t>
            </a:r>
            <a:r>
              <a:rPr lang="en-US" altLang="en-US"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39DA-B3C1-88A9-8000-8967F3AB6692}"/>
              </a:ext>
            </a:extLst>
          </p:cNvPr>
          <p:cNvSpPr>
            <a:spLocks noGrp="1"/>
          </p:cNvSpPr>
          <p:nvPr>
            <p:ph type="title"/>
          </p:nvPr>
        </p:nvSpPr>
        <p:spPr/>
        <p:txBody>
          <a:bodyPr/>
          <a:lstStyle/>
          <a:p>
            <a:r>
              <a:rPr lang="en-US" dirty="0"/>
              <a:t>Then what are classes in </a:t>
            </a:r>
            <a:r>
              <a:rPr lang="en-US" dirty="0" err="1"/>
              <a:t>Javascript</a:t>
            </a:r>
            <a:r>
              <a:rPr lang="en-US" dirty="0"/>
              <a:t>?</a:t>
            </a:r>
          </a:p>
        </p:txBody>
      </p:sp>
      <p:sp>
        <p:nvSpPr>
          <p:cNvPr id="3" name="Content Placeholder 2">
            <a:extLst>
              <a:ext uri="{FF2B5EF4-FFF2-40B4-BE49-F238E27FC236}">
                <a16:creationId xmlns:a16="http://schemas.microsoft.com/office/drawing/2014/main" id="{D5DEBB61-EC9E-F755-6F78-EF582F1C2311}"/>
              </a:ext>
            </a:extLst>
          </p:cNvPr>
          <p:cNvSpPr>
            <a:spLocks noGrp="1"/>
          </p:cNvSpPr>
          <p:nvPr>
            <p:ph idx="1"/>
          </p:nvPr>
        </p:nvSpPr>
        <p:spPr/>
        <p:txBody>
          <a:bodyPr>
            <a:normAutofit fontScale="92500" lnSpcReduction="20000"/>
          </a:bodyPr>
          <a:lstStyle/>
          <a:p>
            <a:r>
              <a:rPr lang="en-US" altLang="en-US" dirty="0">
                <a:solidFill>
                  <a:srgbClr val="000000"/>
                </a:solidFill>
                <a:latin typeface="Verdana" panose="020B0604030504040204" pitchFamily="34" charset="0"/>
              </a:rPr>
              <a:t>You can also use the </a:t>
            </a:r>
            <a:r>
              <a:rPr lang="en-US" altLang="en-US" dirty="0">
                <a:solidFill>
                  <a:srgbClr val="000000"/>
                </a:solidFill>
                <a:latin typeface="Verdana" panose="020B0604030504040204" pitchFamily="34" charset="0"/>
                <a:hlinkClick r:id="rId2">
                  <a:extLst>
                    <a:ext uri="{A12FA001-AC4F-418D-AE19-62706E023703}">
                      <ahyp:hlinkClr xmlns:ahyp="http://schemas.microsoft.com/office/drawing/2018/hyperlinkcolor" val="tx"/>
                    </a:ext>
                  </a:extLst>
                </a:hlinkClick>
              </a:rPr>
              <a:t>class</a:t>
            </a:r>
            <a:r>
              <a:rPr lang="en-US" altLang="en-US" dirty="0">
                <a:solidFill>
                  <a:srgbClr val="000000"/>
                </a:solidFill>
                <a:latin typeface="Verdana" panose="020B0604030504040204" pitchFamily="34" charset="0"/>
              </a:rPr>
              <a:t> syntax instead of the function syntax to define a constructor function</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JavaScript Classes are templates for JavaScript Objects.</a:t>
            </a:r>
          </a:p>
          <a:p>
            <a:endParaRPr lang="en-US" dirty="0">
              <a:solidFill>
                <a:srgbClr val="000000"/>
              </a:solidFill>
              <a:latin typeface="Verdana" panose="020B0604030504040204" pitchFamily="34" charset="0"/>
            </a:endParaRPr>
          </a:p>
          <a:p>
            <a:pPr marL="0" indent="0">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ClassName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constructor() { ... }  </a:t>
            </a:r>
            <a:r>
              <a:rPr lang="en-US" sz="1600" b="0" i="0" dirty="0">
                <a:solidFill>
                  <a:srgbClr val="FF0000"/>
                </a:solidFill>
                <a:effectLst/>
                <a:latin typeface="Consolas" panose="020B0609020204030204" pitchFamily="49" charset="0"/>
              </a:rPr>
              <a:t>// add attributes</a:t>
            </a:r>
          </a:p>
          <a:p>
            <a:pPr marL="0" indent="0">
              <a:buNone/>
            </a:pPr>
            <a:r>
              <a:rPr lang="en-US" b="0" i="0" dirty="0">
                <a:solidFill>
                  <a:srgbClr val="000000"/>
                </a:solidFill>
                <a:effectLst/>
                <a:latin typeface="Consolas" panose="020B0609020204030204" pitchFamily="49" charset="0"/>
              </a:rPr>
              <a:t>  method_1() { ... }</a:t>
            </a:r>
            <a:br>
              <a:rPr lang="en-US" dirty="0"/>
            </a:br>
            <a:r>
              <a:rPr lang="en-US" b="0" i="0" dirty="0">
                <a:solidFill>
                  <a:srgbClr val="000000"/>
                </a:solidFill>
                <a:effectLst/>
                <a:latin typeface="Consolas" panose="020B0609020204030204" pitchFamily="49" charset="0"/>
              </a:rPr>
              <a:t>  method_2() { ... }</a:t>
            </a:r>
            <a:br>
              <a:rPr lang="en-US" dirty="0"/>
            </a:br>
            <a:r>
              <a:rPr lang="en-US" b="0" i="0" dirty="0">
                <a:solidFill>
                  <a:srgbClr val="000000"/>
                </a:solidFill>
                <a:effectLst/>
                <a:latin typeface="Consolas" panose="020B0609020204030204" pitchFamily="49" charset="0"/>
              </a:rPr>
              <a:t>  method_3() { ... }</a:t>
            </a:r>
            <a:br>
              <a:rPr lang="en-US" dirty="0"/>
            </a:br>
            <a:r>
              <a:rPr lang="en-US" b="0" i="0" dirty="0">
                <a:solidFill>
                  <a:srgbClr val="000000"/>
                </a:solidFill>
                <a:effectLst/>
                <a:latin typeface="Consolas" panose="020B0609020204030204" pitchFamily="49" charset="0"/>
              </a:rPr>
              <a:t>}</a:t>
            </a:r>
            <a:endParaRPr lang="en-US" dirty="0"/>
          </a:p>
        </p:txBody>
      </p:sp>
      <p:sp>
        <p:nvSpPr>
          <p:cNvPr id="4" name="Date Placeholder 3">
            <a:extLst>
              <a:ext uri="{FF2B5EF4-FFF2-40B4-BE49-F238E27FC236}">
                <a16:creationId xmlns:a16="http://schemas.microsoft.com/office/drawing/2014/main" id="{0A27142D-A416-4268-8F45-D9488B813BCC}"/>
              </a:ext>
            </a:extLst>
          </p:cNvPr>
          <p:cNvSpPr>
            <a:spLocks noGrp="1"/>
          </p:cNvSpPr>
          <p:nvPr>
            <p:ph type="dt" sz="half" idx="10"/>
          </p:nvPr>
        </p:nvSpPr>
        <p:spPr/>
        <p:txBody>
          <a:bodyPr/>
          <a:lstStyle/>
          <a:p>
            <a:fld id="{9AEEE9E4-E60B-4300-880A-F2535EF96A70}" type="datetime1">
              <a:rPr lang="en-US" smtClean="0"/>
              <a:t>8/13/2025</a:t>
            </a:fld>
            <a:endParaRPr lang="en-US"/>
          </a:p>
        </p:txBody>
      </p:sp>
      <p:sp>
        <p:nvSpPr>
          <p:cNvPr id="5" name="Rectangle 1">
            <a:extLst>
              <a:ext uri="{FF2B5EF4-FFF2-40B4-BE49-F238E27FC236}">
                <a16:creationId xmlns:a16="http://schemas.microsoft.com/office/drawing/2014/main" id="{2B6094DE-E715-86C5-EF6E-8071733EB7D7}"/>
              </a:ext>
            </a:extLst>
          </p:cNvPr>
          <p:cNvSpPr>
            <a:spLocks noChangeArrowheads="1"/>
          </p:cNvSpPr>
          <p:nvPr/>
        </p:nvSpPr>
        <p:spPr bwMode="auto">
          <a:xfrm>
            <a:off x="0" y="-138499"/>
            <a:ext cx="24397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B1B1B"/>
                </a:solidFill>
                <a:effectLst/>
                <a:latin typeface="Inter"/>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510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F6849D-486B-9FD1-AAE3-BBFE7A0F3E73}"/>
              </a:ext>
            </a:extLst>
          </p:cNvPr>
          <p:cNvSpPr>
            <a:spLocks noGrp="1"/>
          </p:cNvSpPr>
          <p:nvPr>
            <p:ph type="title"/>
          </p:nvPr>
        </p:nvSpPr>
        <p:spPr/>
        <p:txBody>
          <a:bodyPr/>
          <a:lstStyle/>
          <a:p>
            <a:r>
              <a:rPr lang="en-US" dirty="0"/>
              <a:t>example</a:t>
            </a:r>
          </a:p>
        </p:txBody>
      </p:sp>
      <p:sp>
        <p:nvSpPr>
          <p:cNvPr id="6" name="Text Placeholder 5">
            <a:extLst>
              <a:ext uri="{FF2B5EF4-FFF2-40B4-BE49-F238E27FC236}">
                <a16:creationId xmlns:a16="http://schemas.microsoft.com/office/drawing/2014/main" id="{29AB2114-35A0-F605-EB28-3BA21F6CD079}"/>
              </a:ext>
            </a:extLst>
          </p:cNvPr>
          <p:cNvSpPr>
            <a:spLocks noGrp="1"/>
          </p:cNvSpPr>
          <p:nvPr>
            <p:ph type="body" idx="1"/>
          </p:nvPr>
        </p:nvSpPr>
        <p:spPr>
          <a:xfrm>
            <a:off x="609600" y="914400"/>
            <a:ext cx="3868737" cy="823912"/>
          </a:xfrm>
        </p:spPr>
        <p:txBody>
          <a:bodyPr/>
          <a:lstStyle/>
          <a:p>
            <a:r>
              <a:rPr lang="en-US" dirty="0"/>
              <a:t>object</a:t>
            </a:r>
          </a:p>
        </p:txBody>
      </p:sp>
      <p:sp>
        <p:nvSpPr>
          <p:cNvPr id="7" name="Content Placeholder 6">
            <a:extLst>
              <a:ext uri="{FF2B5EF4-FFF2-40B4-BE49-F238E27FC236}">
                <a16:creationId xmlns:a16="http://schemas.microsoft.com/office/drawing/2014/main" id="{C3B31752-270E-D647-E6BB-50FB443188B7}"/>
              </a:ext>
            </a:extLst>
          </p:cNvPr>
          <p:cNvSpPr>
            <a:spLocks noGrp="1"/>
          </p:cNvSpPr>
          <p:nvPr>
            <p:ph sz="half" idx="2"/>
          </p:nvPr>
        </p:nvSpPr>
        <p:spPr/>
        <p:txBody>
          <a:bodyPr>
            <a:normAutofit fontScale="62500" lnSpcReduction="20000"/>
          </a:bodyPr>
          <a:lstStyle/>
          <a:p>
            <a:pPr marL="0" indent="0">
              <a:buNone/>
            </a:pPr>
            <a:r>
              <a:rPr lang="en-US" dirty="0"/>
              <a:t>let person = {</a:t>
            </a:r>
          </a:p>
          <a:p>
            <a:pPr marL="0" indent="0">
              <a:buNone/>
            </a:pPr>
            <a:r>
              <a:rPr lang="en-US" dirty="0"/>
              <a:t>  name: 'John',</a:t>
            </a:r>
          </a:p>
          <a:p>
            <a:pPr marL="0" indent="0">
              <a:buNone/>
            </a:pPr>
            <a:r>
              <a:rPr lang="en-US" dirty="0"/>
              <a:t>  age: 30,</a:t>
            </a:r>
          </a:p>
          <a:p>
            <a:pPr marL="0" indent="0">
              <a:buNone/>
            </a:pPr>
            <a:r>
              <a:rPr lang="en-US" dirty="0"/>
              <a:t>  </a:t>
            </a:r>
            <a:r>
              <a:rPr lang="en-US" dirty="0" err="1"/>
              <a:t>sayHello</a:t>
            </a:r>
            <a:r>
              <a:rPr lang="en-US" dirty="0"/>
              <a:t>: function() {</a:t>
            </a:r>
          </a:p>
          <a:p>
            <a:pPr marL="0" indent="0">
              <a:buNone/>
            </a:pPr>
            <a:r>
              <a:rPr lang="en-US" dirty="0"/>
              <a:t>    console.log('Hello, my name is ' + this.name + I’m + </a:t>
            </a:r>
            <a:r>
              <a:rPr lang="en-US" dirty="0" err="1"/>
              <a:t>this.age</a:t>
            </a:r>
            <a:r>
              <a:rPr lang="en-US" dirty="0"/>
              <a:t> + );</a:t>
            </a:r>
          </a:p>
          <a:p>
            <a:pPr marL="0" indent="0">
              <a:buNone/>
            </a:pPr>
            <a:r>
              <a:rPr lang="en-US" dirty="0"/>
              <a:t>  }</a:t>
            </a:r>
          </a:p>
          <a:p>
            <a:pPr marL="0" indent="0">
              <a:buNone/>
            </a:pPr>
            <a:r>
              <a:rPr lang="en-US" dirty="0"/>
              <a:t>};</a:t>
            </a:r>
          </a:p>
        </p:txBody>
      </p:sp>
      <p:sp>
        <p:nvSpPr>
          <p:cNvPr id="8" name="Text Placeholder 7">
            <a:extLst>
              <a:ext uri="{FF2B5EF4-FFF2-40B4-BE49-F238E27FC236}">
                <a16:creationId xmlns:a16="http://schemas.microsoft.com/office/drawing/2014/main" id="{E3260F99-F391-6090-7AB0-1C79C978C498}"/>
              </a:ext>
            </a:extLst>
          </p:cNvPr>
          <p:cNvSpPr>
            <a:spLocks noGrp="1"/>
          </p:cNvSpPr>
          <p:nvPr>
            <p:ph type="body" sz="quarter" idx="3"/>
          </p:nvPr>
        </p:nvSpPr>
        <p:spPr>
          <a:xfrm>
            <a:off x="4724400" y="990600"/>
            <a:ext cx="3887788" cy="823912"/>
          </a:xfrm>
        </p:spPr>
        <p:txBody>
          <a:bodyPr/>
          <a:lstStyle/>
          <a:p>
            <a:r>
              <a:rPr lang="en-US" dirty="0"/>
              <a:t>Class </a:t>
            </a:r>
          </a:p>
        </p:txBody>
      </p:sp>
      <p:sp>
        <p:nvSpPr>
          <p:cNvPr id="9" name="Content Placeholder 8">
            <a:extLst>
              <a:ext uri="{FF2B5EF4-FFF2-40B4-BE49-F238E27FC236}">
                <a16:creationId xmlns:a16="http://schemas.microsoft.com/office/drawing/2014/main" id="{4854902E-C0BD-4F04-9881-EAD0126D792E}"/>
              </a:ext>
            </a:extLst>
          </p:cNvPr>
          <p:cNvSpPr>
            <a:spLocks noGrp="1"/>
          </p:cNvSpPr>
          <p:nvPr>
            <p:ph sz="quarter" idx="4"/>
          </p:nvPr>
        </p:nvSpPr>
        <p:spPr>
          <a:xfrm>
            <a:off x="4629150" y="1828800"/>
            <a:ext cx="4438650" cy="4360863"/>
          </a:xfrm>
        </p:spPr>
        <p:txBody>
          <a:bodyPr>
            <a:normAutofit fontScale="62500" lnSpcReduction="20000"/>
          </a:bodyPr>
          <a:lstStyle/>
          <a:p>
            <a:pPr marL="0" indent="0">
              <a:buNone/>
            </a:pPr>
            <a:r>
              <a:rPr lang="en-US" dirty="0"/>
              <a:t>class Person {</a:t>
            </a:r>
          </a:p>
          <a:p>
            <a:pPr marL="0" indent="0">
              <a:buNone/>
            </a:pPr>
            <a:r>
              <a:rPr lang="en-US" dirty="0"/>
              <a:t>  constructor(name, age) {</a:t>
            </a:r>
          </a:p>
          <a:p>
            <a:pPr marL="0" indent="0">
              <a:buNone/>
            </a:pPr>
            <a:r>
              <a:rPr lang="en-US" dirty="0"/>
              <a:t>    this.name = name;</a:t>
            </a:r>
          </a:p>
          <a:p>
            <a:pPr marL="0" indent="0">
              <a:buNone/>
            </a:pPr>
            <a:r>
              <a:rPr lang="en-US" dirty="0"/>
              <a:t>    </a:t>
            </a:r>
            <a:r>
              <a:rPr lang="en-US" dirty="0" err="1"/>
              <a:t>this.age</a:t>
            </a:r>
            <a:r>
              <a:rPr lang="en-US" dirty="0"/>
              <a:t> = age;</a:t>
            </a:r>
          </a:p>
          <a:p>
            <a:pPr marL="0" indent="0">
              <a:buNone/>
            </a:pPr>
            <a:r>
              <a:rPr lang="en-US" dirty="0"/>
              <a:t>  }</a:t>
            </a:r>
          </a:p>
          <a:p>
            <a:pPr marL="0" indent="0">
              <a:buNone/>
            </a:pPr>
            <a:endParaRPr lang="en-US" dirty="0"/>
          </a:p>
          <a:p>
            <a:pPr marL="0" indent="0">
              <a:buNone/>
            </a:pPr>
            <a:r>
              <a:rPr lang="en-US" dirty="0"/>
              <a:t>  </a:t>
            </a:r>
            <a:r>
              <a:rPr lang="en-US" dirty="0" err="1"/>
              <a:t>sayHello</a:t>
            </a:r>
            <a:r>
              <a:rPr lang="en-US" dirty="0"/>
              <a:t>() {</a:t>
            </a:r>
          </a:p>
          <a:p>
            <a:pPr marL="0" indent="0">
              <a:buNone/>
            </a:pPr>
            <a:r>
              <a:rPr lang="en-US" dirty="0"/>
              <a:t>    console.log(`Hello, my name is ${this.name} and I'm ${</a:t>
            </a:r>
            <a:r>
              <a:rPr lang="en-US" dirty="0" err="1"/>
              <a:t>this.age</a:t>
            </a:r>
            <a:r>
              <a:rPr lang="en-US" dirty="0"/>
              <a:t>} years old.`);</a:t>
            </a:r>
          </a:p>
          <a:p>
            <a:pPr marL="0" indent="0">
              <a:buNone/>
            </a:pPr>
            <a:r>
              <a:rPr lang="en-US" dirty="0"/>
              <a:t>  }</a:t>
            </a:r>
          </a:p>
          <a:p>
            <a:pPr marL="0" indent="0">
              <a:buNone/>
            </a:pPr>
            <a:r>
              <a:rPr lang="en-US" dirty="0"/>
              <a:t>}</a:t>
            </a:r>
          </a:p>
          <a:p>
            <a:pPr marL="0" indent="0">
              <a:buNone/>
            </a:pPr>
            <a:r>
              <a:rPr lang="en-US" dirty="0"/>
              <a:t>const john = new Person('John', 30);</a:t>
            </a:r>
          </a:p>
          <a:p>
            <a:pPr marL="0" indent="0">
              <a:buNone/>
            </a:pPr>
            <a:r>
              <a:rPr lang="en-US" dirty="0" err="1"/>
              <a:t>john.sayHello</a:t>
            </a:r>
            <a:r>
              <a:rPr lang="en-US" dirty="0"/>
              <a:t>();</a:t>
            </a:r>
          </a:p>
        </p:txBody>
      </p:sp>
      <p:sp>
        <p:nvSpPr>
          <p:cNvPr id="4" name="Date Placeholder 3">
            <a:extLst>
              <a:ext uri="{FF2B5EF4-FFF2-40B4-BE49-F238E27FC236}">
                <a16:creationId xmlns:a16="http://schemas.microsoft.com/office/drawing/2014/main" id="{A1ADE6E4-37D4-845E-5709-B2A097206FD4}"/>
              </a:ext>
            </a:extLst>
          </p:cNvPr>
          <p:cNvSpPr>
            <a:spLocks noGrp="1"/>
          </p:cNvSpPr>
          <p:nvPr>
            <p:ph type="dt" sz="half" idx="10"/>
          </p:nvPr>
        </p:nvSpPr>
        <p:spPr/>
        <p:txBody>
          <a:bodyPr/>
          <a:lstStyle/>
          <a:p>
            <a:fld id="{F57B3423-2B74-4485-80C6-09A414846EF9}" type="datetime1">
              <a:rPr lang="en-US" smtClean="0"/>
              <a:t>8/13/2025</a:t>
            </a:fld>
            <a:endParaRPr lang="en-US"/>
          </a:p>
        </p:txBody>
      </p:sp>
    </p:spTree>
    <p:extLst>
      <p:ext uri="{BB962C8B-B14F-4D97-AF65-F5344CB8AC3E}">
        <p14:creationId xmlns:p14="http://schemas.microsoft.com/office/powerpoint/2010/main" val="3161351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F13000-56F1-A5E0-E4F7-1AE1EBA365C7}"/>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213AD375-1FCA-FDB7-826A-17165F843D7B}"/>
              </a:ext>
            </a:extLst>
          </p:cNvPr>
          <p:cNvSpPr>
            <a:spLocks noGrp="1"/>
          </p:cNvSpPr>
          <p:nvPr>
            <p:ph idx="1"/>
          </p:nvPr>
        </p:nvSpPr>
        <p:spPr/>
        <p:txBody>
          <a:bodyPr/>
          <a:lstStyle/>
          <a:p>
            <a:r>
              <a:rPr kumimoji="0" lang="en-US" altLang="en-US" sz="2800" b="0" i="0" u="none" strike="noStrike" cap="none" normalizeH="0" baseline="0" dirty="0">
                <a:ln>
                  <a:noFill/>
                </a:ln>
                <a:solidFill>
                  <a:srgbClr val="1B1B1B"/>
                </a:solidFill>
                <a:effectLst/>
                <a:latin typeface="Inter"/>
              </a:rPr>
              <a:t>Objects can also be created using the </a:t>
            </a:r>
            <a:r>
              <a:rPr kumimoji="0" lang="en-US" altLang="en-US" sz="2400" b="0" i="0" u="sng" strike="noStrike" cap="none" normalizeH="0" baseline="0" dirty="0" err="1">
                <a:ln>
                  <a:noFill/>
                </a:ln>
                <a:solidFill>
                  <a:schemeClr val="tx1"/>
                </a:solidFill>
                <a:effectLst/>
                <a:latin typeface="var(--font-code)"/>
                <a:hlinkClick r:id="rId2"/>
              </a:rPr>
              <a:t>Object.create</a:t>
            </a:r>
            <a:r>
              <a:rPr kumimoji="0" lang="en-US" altLang="en-US" sz="2400" b="0" i="0" u="sng" strike="noStrike" cap="none" normalizeH="0" baseline="0" dirty="0">
                <a:ln>
                  <a:noFill/>
                </a:ln>
                <a:solidFill>
                  <a:schemeClr val="tx1"/>
                </a:solidFill>
                <a:effectLst/>
                <a:latin typeface="var(--font-code)"/>
                <a:hlinkClick r:id="rId2"/>
              </a:rPr>
              <a:t>()</a:t>
            </a:r>
            <a:r>
              <a:rPr kumimoji="0" lang="en-US" altLang="en-US" sz="3600" b="0" i="0" u="none" strike="noStrike" cap="none" normalizeH="0" baseline="0" dirty="0">
                <a:ln>
                  <a:noFill/>
                </a:ln>
                <a:solidFill>
                  <a:srgbClr val="1B1B1B"/>
                </a:solidFill>
                <a:effectLst/>
                <a:latin typeface="Inter"/>
              </a:rPr>
              <a:t> </a:t>
            </a:r>
            <a:r>
              <a:rPr kumimoji="0" lang="en-US" altLang="en-US" sz="2800" b="0" i="0" u="none" strike="noStrike" cap="none" normalizeH="0" baseline="0" dirty="0">
                <a:ln>
                  <a:noFill/>
                </a:ln>
                <a:solidFill>
                  <a:srgbClr val="1B1B1B"/>
                </a:solidFill>
                <a:effectLst/>
                <a:latin typeface="Inter"/>
              </a:rPr>
              <a:t>method. This method can be very useful, because it allows you to choose the </a:t>
            </a:r>
            <a:r>
              <a:rPr kumimoji="0" lang="en-US" altLang="en-US" sz="2800" b="0" i="0" u="sng" strike="noStrike" cap="none" normalizeH="0" baseline="0" dirty="0">
                <a:ln>
                  <a:noFill/>
                </a:ln>
                <a:solidFill>
                  <a:schemeClr val="tx1"/>
                </a:solidFill>
                <a:effectLst/>
                <a:latin typeface="Inter"/>
                <a:hlinkClick r:id="rId3"/>
              </a:rPr>
              <a:t>prototype</a:t>
            </a:r>
            <a:r>
              <a:rPr kumimoji="0" lang="en-US" altLang="en-US" sz="2800" b="0" i="0" u="none" strike="noStrike" cap="none" normalizeH="0" baseline="0" dirty="0">
                <a:ln>
                  <a:noFill/>
                </a:ln>
                <a:solidFill>
                  <a:srgbClr val="1B1B1B"/>
                </a:solidFill>
                <a:effectLst/>
                <a:latin typeface="Inter"/>
              </a:rPr>
              <a:t> object for the object you want to create, without having to define a constructor function.</a:t>
            </a:r>
            <a:r>
              <a:rPr kumimoji="0" lang="en-US" altLang="en-US" sz="8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0FDEC456-673F-4369-E57A-74D71C0A7288}"/>
              </a:ext>
            </a:extLst>
          </p:cNvPr>
          <p:cNvSpPr>
            <a:spLocks noGrp="1"/>
          </p:cNvSpPr>
          <p:nvPr>
            <p:ph type="dt" sz="half" idx="10"/>
          </p:nvPr>
        </p:nvSpPr>
        <p:spPr/>
        <p:txBody>
          <a:bodyPr/>
          <a:lstStyle/>
          <a:p>
            <a:fld id="{EDE65B79-9B96-47B7-B872-7C531C216169}" type="datetime1">
              <a:rPr lang="en-US" smtClean="0"/>
              <a:t>8/13/2025</a:t>
            </a:fld>
            <a:endParaRPr lang="en-US"/>
          </a:p>
        </p:txBody>
      </p:sp>
    </p:spTree>
    <p:extLst>
      <p:ext uri="{BB962C8B-B14F-4D97-AF65-F5344CB8AC3E}">
        <p14:creationId xmlns:p14="http://schemas.microsoft.com/office/powerpoint/2010/main" val="25785745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4A2E-DF64-E580-B0C3-9544D28ECB4F}"/>
              </a:ext>
            </a:extLst>
          </p:cNvPr>
          <p:cNvSpPr>
            <a:spLocks noGrp="1"/>
          </p:cNvSpPr>
          <p:nvPr>
            <p:ph type="title"/>
          </p:nvPr>
        </p:nvSpPr>
        <p:spPr/>
        <p:txBody>
          <a:bodyPr/>
          <a:lstStyle/>
          <a:p>
            <a:r>
              <a:rPr lang="en-US" dirty="0"/>
              <a:t>Classes Vs Objects in JS</a:t>
            </a:r>
          </a:p>
        </p:txBody>
      </p:sp>
      <p:sp>
        <p:nvSpPr>
          <p:cNvPr id="3" name="Content Placeholder 2">
            <a:extLst>
              <a:ext uri="{FF2B5EF4-FFF2-40B4-BE49-F238E27FC236}">
                <a16:creationId xmlns:a16="http://schemas.microsoft.com/office/drawing/2014/main" id="{5CDEDA83-D5DF-4064-CEF7-1D0F48E5DF3A}"/>
              </a:ext>
            </a:extLst>
          </p:cNvPr>
          <p:cNvSpPr>
            <a:spLocks noGrp="1"/>
          </p:cNvSpPr>
          <p:nvPr>
            <p:ph idx="1"/>
          </p:nvPr>
        </p:nvSpPr>
        <p:spPr/>
        <p:txBody>
          <a:bodyPr>
            <a:normAutofit fontScale="70000" lnSpcReduction="20000"/>
          </a:bodyPr>
          <a:lstStyle/>
          <a:p>
            <a:r>
              <a:rPr lang="en-US" b="0" i="0" dirty="0">
                <a:solidFill>
                  <a:srgbClr val="FF0000"/>
                </a:solidFill>
                <a:effectLst/>
                <a:latin typeface="-apple-system"/>
              </a:rPr>
              <a:t>Use a class when:</a:t>
            </a:r>
          </a:p>
          <a:p>
            <a:pPr algn="l">
              <a:buFont typeface="+mj-lt"/>
              <a:buAutoNum type="arabicPeriod"/>
            </a:pPr>
            <a:r>
              <a:rPr lang="en-US" b="0" i="0" dirty="0">
                <a:solidFill>
                  <a:srgbClr val="000000"/>
                </a:solidFill>
                <a:effectLst/>
                <a:latin typeface="-apple-system"/>
              </a:rPr>
              <a:t>You need to create multiple objects with the same structure and behavior.</a:t>
            </a:r>
          </a:p>
          <a:p>
            <a:pPr algn="l">
              <a:buFont typeface="+mj-lt"/>
              <a:buAutoNum type="arabicPeriod"/>
            </a:pPr>
            <a:r>
              <a:rPr lang="en-US" b="0" i="0" dirty="0">
                <a:solidFill>
                  <a:srgbClr val="000000"/>
                </a:solidFill>
                <a:effectLst/>
                <a:latin typeface="-apple-system"/>
              </a:rPr>
              <a:t>You want to use inheritance to create a class hierarchy and reuse code.</a:t>
            </a:r>
          </a:p>
          <a:p>
            <a:pPr algn="l">
              <a:buFont typeface="+mj-lt"/>
              <a:buAutoNum type="arabicPeriod"/>
            </a:pPr>
            <a:r>
              <a:rPr lang="en-US" b="0" i="0" dirty="0">
                <a:solidFill>
                  <a:srgbClr val="000000"/>
                </a:solidFill>
                <a:effectLst/>
                <a:latin typeface="-apple-system"/>
              </a:rPr>
              <a:t>You want to use polymorphism to treat objects of different classes as if they were the same type.</a:t>
            </a:r>
          </a:p>
          <a:p>
            <a:pPr algn="l">
              <a:buFont typeface="+mj-lt"/>
              <a:buAutoNum type="arabicPeriod"/>
            </a:pPr>
            <a:r>
              <a:rPr lang="en-US" b="0" i="0" dirty="0">
                <a:solidFill>
                  <a:srgbClr val="000000"/>
                </a:solidFill>
                <a:effectLst/>
                <a:latin typeface="-apple-system"/>
              </a:rPr>
              <a:t>You want to encapsulate data and behavior in a single unit.</a:t>
            </a:r>
          </a:p>
          <a:p>
            <a:pPr algn="l"/>
            <a:r>
              <a:rPr lang="en-US" b="0" i="0" dirty="0">
                <a:solidFill>
                  <a:srgbClr val="FF0000"/>
                </a:solidFill>
                <a:effectLst/>
                <a:latin typeface="-apple-system"/>
              </a:rPr>
              <a:t>Use an object when:</a:t>
            </a:r>
          </a:p>
          <a:p>
            <a:pPr algn="l">
              <a:buFont typeface="+mj-lt"/>
              <a:buAutoNum type="arabicPeriod"/>
            </a:pPr>
            <a:r>
              <a:rPr lang="en-US" b="0" i="0" dirty="0">
                <a:solidFill>
                  <a:srgbClr val="000000"/>
                </a:solidFill>
                <a:effectLst/>
                <a:latin typeface="-apple-system"/>
              </a:rPr>
              <a:t>You need a single entity with specific state and behavior.</a:t>
            </a:r>
          </a:p>
          <a:p>
            <a:pPr algn="l">
              <a:buFont typeface="+mj-lt"/>
              <a:buAutoNum type="arabicPeriod"/>
            </a:pPr>
            <a:r>
              <a:rPr lang="en-US" b="0" i="0" dirty="0">
                <a:solidFill>
                  <a:srgbClr val="000000"/>
                </a:solidFill>
                <a:effectLst/>
                <a:latin typeface="-apple-system"/>
              </a:rPr>
              <a:t>You don’t need to create multiple objects with the same structure and behavior.</a:t>
            </a:r>
          </a:p>
          <a:p>
            <a:pPr algn="l">
              <a:buFont typeface="+mj-lt"/>
              <a:buAutoNum type="arabicPeriod"/>
            </a:pPr>
            <a:r>
              <a:rPr lang="en-US" b="0" i="0" dirty="0">
                <a:solidFill>
                  <a:srgbClr val="000000"/>
                </a:solidFill>
                <a:effectLst/>
                <a:latin typeface="-apple-system"/>
              </a:rPr>
              <a:t>You don’t need to use inheritance or polymorphism.</a:t>
            </a:r>
          </a:p>
          <a:p>
            <a:pPr algn="l">
              <a:buFont typeface="+mj-lt"/>
              <a:buAutoNum type="arabicPeriod"/>
            </a:pPr>
            <a:r>
              <a:rPr lang="en-US" b="0" i="0" dirty="0">
                <a:solidFill>
                  <a:srgbClr val="000000"/>
                </a:solidFill>
                <a:effectLst/>
                <a:latin typeface="-apple-system"/>
              </a:rPr>
              <a:t>You want a simple way to store and manipulate data.</a:t>
            </a:r>
          </a:p>
          <a:p>
            <a:endParaRPr lang="en-US" dirty="0"/>
          </a:p>
        </p:txBody>
      </p:sp>
      <p:sp>
        <p:nvSpPr>
          <p:cNvPr id="4" name="Date Placeholder 3">
            <a:extLst>
              <a:ext uri="{FF2B5EF4-FFF2-40B4-BE49-F238E27FC236}">
                <a16:creationId xmlns:a16="http://schemas.microsoft.com/office/drawing/2014/main" id="{F1EC6D42-A09D-17A5-C1EA-3FA3D7633D88}"/>
              </a:ext>
            </a:extLst>
          </p:cNvPr>
          <p:cNvSpPr>
            <a:spLocks noGrp="1"/>
          </p:cNvSpPr>
          <p:nvPr>
            <p:ph type="dt" sz="half" idx="10"/>
          </p:nvPr>
        </p:nvSpPr>
        <p:spPr/>
        <p:txBody>
          <a:bodyPr/>
          <a:lstStyle/>
          <a:p>
            <a:fld id="{FB5710A9-3157-4B87-AF40-8B5E88F9471E}" type="datetime1">
              <a:rPr lang="en-US" smtClean="0"/>
              <a:t>8/13/2025</a:t>
            </a:fld>
            <a:endParaRPr lang="en-US"/>
          </a:p>
        </p:txBody>
      </p:sp>
    </p:spTree>
    <p:extLst>
      <p:ext uri="{BB962C8B-B14F-4D97-AF65-F5344CB8AC3E}">
        <p14:creationId xmlns:p14="http://schemas.microsoft.com/office/powerpoint/2010/main" val="40265921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AADD-8E03-53B1-44A8-3F12494FCBEB}"/>
              </a:ext>
            </a:extLst>
          </p:cNvPr>
          <p:cNvSpPr>
            <a:spLocks noGrp="1"/>
          </p:cNvSpPr>
          <p:nvPr>
            <p:ph type="title"/>
          </p:nvPr>
        </p:nvSpPr>
        <p:spPr/>
        <p:txBody>
          <a:bodyPr/>
          <a:lstStyle/>
          <a:p>
            <a:r>
              <a:rPr lang="en-US" dirty="0"/>
              <a:t>Try it</a:t>
            </a:r>
          </a:p>
        </p:txBody>
      </p:sp>
      <p:sp>
        <p:nvSpPr>
          <p:cNvPr id="4" name="Date Placeholder 3">
            <a:extLst>
              <a:ext uri="{FF2B5EF4-FFF2-40B4-BE49-F238E27FC236}">
                <a16:creationId xmlns:a16="http://schemas.microsoft.com/office/drawing/2014/main" id="{885D0EF1-C9A5-43B2-0738-92015222FCCB}"/>
              </a:ext>
            </a:extLst>
          </p:cNvPr>
          <p:cNvSpPr>
            <a:spLocks noGrp="1"/>
          </p:cNvSpPr>
          <p:nvPr>
            <p:ph type="dt" sz="half" idx="10"/>
          </p:nvPr>
        </p:nvSpPr>
        <p:spPr/>
        <p:txBody>
          <a:bodyPr/>
          <a:lstStyle/>
          <a:p>
            <a:fld id="{87BFF949-7EA9-4A22-9B01-B5576E5192E8}" type="datetime1">
              <a:rPr lang="en-US" smtClean="0"/>
              <a:t>8/13/2025</a:t>
            </a:fld>
            <a:endParaRPr lang="en-US"/>
          </a:p>
        </p:txBody>
      </p:sp>
      <p:sp>
        <p:nvSpPr>
          <p:cNvPr id="5" name="Rectangle 1">
            <a:extLst>
              <a:ext uri="{FF2B5EF4-FFF2-40B4-BE49-F238E27FC236}">
                <a16:creationId xmlns:a16="http://schemas.microsoft.com/office/drawing/2014/main" id="{3E4624D7-62C4-6C5E-3C09-EFAF491F5094}"/>
              </a:ext>
            </a:extLst>
          </p:cNvPr>
          <p:cNvSpPr>
            <a:spLocks noGrp="1" noChangeArrowheads="1"/>
          </p:cNvSpPr>
          <p:nvPr>
            <p:ph idx="1"/>
          </p:nvPr>
        </p:nvSpPr>
        <p:spPr bwMode="auto">
          <a:xfrm>
            <a:off x="628650" y="2111034"/>
            <a:ext cx="8134350" cy="37805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Define a class named Account with a constructor that initializes properties such as </a:t>
            </a:r>
            <a:r>
              <a:rPr kumimoji="0" lang="en-US" altLang="en-US" sz="120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accountNumber</a:t>
            </a: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accountHolder</a:t>
            </a: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and 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Include methods within the class: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displayAccountInfo</a:t>
            </a: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Display the account details (account number, account holder, balance).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deposit: Accept an amount and add it to the account balance.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withdraw: Accept an amount and subtract it from the account balance, ensuring sufficient funds.</a:t>
            </a:r>
          </a:p>
          <a:p>
            <a:pPr>
              <a:lnSpc>
                <a:spcPct val="100000"/>
              </a:lnSpc>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two instances of the Account class, representing different bank accounts.</a:t>
            </a:r>
          </a:p>
          <a:p>
            <a:pPr>
              <a:lnSpc>
                <a:spcPct val="100000"/>
              </a:lnSpc>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Call the </a:t>
            </a:r>
            <a:r>
              <a:rPr kumimoji="0" lang="en-US" altLang="en-US" sz="120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displayAccountInfo</a:t>
            </a: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method for each account to show their initial details.</a:t>
            </a:r>
          </a:p>
          <a:p>
            <a:pPr>
              <a:lnSpc>
                <a:spcPct val="100000"/>
              </a:lnSpc>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Perform a deposit operation on one account and a withdrawal operation on the others</a:t>
            </a:r>
          </a:p>
          <a:p>
            <a:pPr>
              <a:lnSpc>
                <a:spcPct val="100000"/>
              </a:lnSpc>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Call the </a:t>
            </a:r>
            <a:r>
              <a:rPr kumimoji="0" lang="en-US" altLang="en-US" sz="120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displayAccountInfo</a:t>
            </a: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method again for each account to show their updated details.</a:t>
            </a:r>
          </a:p>
          <a:p>
            <a:pPr>
              <a:lnSpc>
                <a:spcPct val="100000"/>
              </a:lnSpc>
            </a:pPr>
            <a:endPar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Your JavaScript program should demonstrate the use of classes, objects, and functions to model a basic banking system. Make sure to handle scenarios where there might be insufficient funds during a withdrawal.</a:t>
            </a: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92F91D7-3615-93D0-3904-E0C168BD0B97}"/>
              </a:ext>
            </a:extLst>
          </p:cNvPr>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48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D92D-AA08-D5A1-3593-BAC12DF52687}"/>
              </a:ext>
            </a:extLst>
          </p:cNvPr>
          <p:cNvSpPr>
            <a:spLocks noGrp="1"/>
          </p:cNvSpPr>
          <p:nvPr>
            <p:ph type="title"/>
          </p:nvPr>
        </p:nvSpPr>
        <p:spPr/>
        <p:txBody>
          <a:bodyPr/>
          <a:lstStyle/>
          <a:p>
            <a:r>
              <a:rPr lang="en-US" dirty="0"/>
              <a:t>Variables – let</a:t>
            </a:r>
          </a:p>
        </p:txBody>
      </p:sp>
      <p:sp>
        <p:nvSpPr>
          <p:cNvPr id="3" name="Content Placeholder 2">
            <a:extLst>
              <a:ext uri="{FF2B5EF4-FFF2-40B4-BE49-F238E27FC236}">
                <a16:creationId xmlns:a16="http://schemas.microsoft.com/office/drawing/2014/main" id="{AB15B484-3E82-D4CE-8CF9-393D97F11026}"/>
              </a:ext>
            </a:extLst>
          </p:cNvPr>
          <p:cNvSpPr>
            <a:spLocks noGrp="1"/>
          </p:cNvSpPr>
          <p:nvPr>
            <p:ph idx="1"/>
          </p:nvPr>
        </p:nvSpPr>
        <p:spPr/>
        <p:txBody>
          <a:bodyPr/>
          <a:lstStyle/>
          <a:p>
            <a:r>
              <a:rPr lang="en-US" dirty="0"/>
              <a:t>let data = 10  create a variable using let</a:t>
            </a:r>
          </a:p>
          <a:p>
            <a:r>
              <a:rPr lang="en-US" dirty="0"/>
              <a:t>let name = “XYZ”</a:t>
            </a:r>
          </a:p>
          <a:p>
            <a:endParaRPr lang="en-US" dirty="0"/>
          </a:p>
          <a:p>
            <a:r>
              <a:rPr lang="en-US" b="1" dirty="0"/>
              <a:t>Constants </a:t>
            </a:r>
          </a:p>
          <a:p>
            <a:r>
              <a:rPr lang="en-US" dirty="0"/>
              <a:t>Const data=100</a:t>
            </a:r>
          </a:p>
          <a:p>
            <a:endParaRPr lang="en-US" dirty="0"/>
          </a:p>
          <a:p>
            <a:r>
              <a:rPr lang="en-US" dirty="0"/>
              <a:t>What is var ?</a:t>
            </a:r>
          </a:p>
        </p:txBody>
      </p:sp>
      <p:sp>
        <p:nvSpPr>
          <p:cNvPr id="4" name="Date Placeholder 3">
            <a:extLst>
              <a:ext uri="{FF2B5EF4-FFF2-40B4-BE49-F238E27FC236}">
                <a16:creationId xmlns:a16="http://schemas.microsoft.com/office/drawing/2014/main" id="{BE2351A4-A7CD-0420-1066-221B3F57FDBD}"/>
              </a:ext>
            </a:extLst>
          </p:cNvPr>
          <p:cNvSpPr>
            <a:spLocks noGrp="1"/>
          </p:cNvSpPr>
          <p:nvPr>
            <p:ph type="dt" sz="half" idx="10"/>
          </p:nvPr>
        </p:nvSpPr>
        <p:spPr/>
        <p:txBody>
          <a:bodyPr/>
          <a:lstStyle/>
          <a:p>
            <a:fld id="{282F929C-AEC9-4CCE-8356-77FC0CE70384}" type="datetime1">
              <a:rPr lang="en-US" smtClean="0"/>
              <a:t>8/13/2025</a:t>
            </a:fld>
            <a:endParaRPr lang="en-US"/>
          </a:p>
        </p:txBody>
      </p:sp>
    </p:spTree>
    <p:extLst>
      <p:ext uri="{BB962C8B-B14F-4D97-AF65-F5344CB8AC3E}">
        <p14:creationId xmlns:p14="http://schemas.microsoft.com/office/powerpoint/2010/main" val="891448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5F90-83FB-1D18-0C2B-166B89D69A6B}"/>
              </a:ext>
            </a:extLst>
          </p:cNvPr>
          <p:cNvSpPr>
            <a:spLocks noGrp="1"/>
          </p:cNvSpPr>
          <p:nvPr>
            <p:ph type="title"/>
          </p:nvPr>
        </p:nvSpPr>
        <p:spPr>
          <a:xfrm>
            <a:off x="533400" y="2209800"/>
            <a:ext cx="7886700" cy="1325563"/>
          </a:xfrm>
        </p:spPr>
        <p:txBody>
          <a:bodyPr/>
          <a:lstStyle/>
          <a:p>
            <a:pPr algn="ctr"/>
            <a:r>
              <a:rPr lang="en-US" dirty="0" err="1"/>
              <a:t>Javascript</a:t>
            </a:r>
            <a:r>
              <a:rPr lang="en-US" dirty="0"/>
              <a:t> in webpages</a:t>
            </a:r>
          </a:p>
        </p:txBody>
      </p:sp>
      <p:sp>
        <p:nvSpPr>
          <p:cNvPr id="4" name="Date Placeholder 3">
            <a:extLst>
              <a:ext uri="{FF2B5EF4-FFF2-40B4-BE49-F238E27FC236}">
                <a16:creationId xmlns:a16="http://schemas.microsoft.com/office/drawing/2014/main" id="{784E0C68-C6F0-F54C-53ED-9AC13A3C4067}"/>
              </a:ext>
            </a:extLst>
          </p:cNvPr>
          <p:cNvSpPr>
            <a:spLocks noGrp="1"/>
          </p:cNvSpPr>
          <p:nvPr>
            <p:ph type="dt" sz="half" idx="10"/>
          </p:nvPr>
        </p:nvSpPr>
        <p:spPr/>
        <p:txBody>
          <a:bodyPr/>
          <a:lstStyle/>
          <a:p>
            <a:fld id="{85F97933-51B1-4666-980B-E45F34DE405D}" type="datetime1">
              <a:rPr lang="en-US" smtClean="0"/>
              <a:t>8/13/2025</a:t>
            </a:fld>
            <a:endParaRPr lang="en-US"/>
          </a:p>
        </p:txBody>
      </p:sp>
    </p:spTree>
    <p:extLst>
      <p:ext uri="{BB962C8B-B14F-4D97-AF65-F5344CB8AC3E}">
        <p14:creationId xmlns:p14="http://schemas.microsoft.com/office/powerpoint/2010/main" val="34454283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7D6F-57C8-5B04-BD2A-279BA5177DC6}"/>
              </a:ext>
            </a:extLst>
          </p:cNvPr>
          <p:cNvSpPr>
            <a:spLocks noGrp="1"/>
          </p:cNvSpPr>
          <p:nvPr>
            <p:ph type="title"/>
          </p:nvPr>
        </p:nvSpPr>
        <p:spPr/>
        <p:txBody>
          <a:bodyPr/>
          <a:lstStyle/>
          <a:p>
            <a:r>
              <a:rPr lang="en-US" dirty="0"/>
              <a:t>Web page request</a:t>
            </a:r>
          </a:p>
        </p:txBody>
      </p:sp>
      <p:sp>
        <p:nvSpPr>
          <p:cNvPr id="3" name="Content Placeholder 2">
            <a:extLst>
              <a:ext uri="{FF2B5EF4-FFF2-40B4-BE49-F238E27FC236}">
                <a16:creationId xmlns:a16="http://schemas.microsoft.com/office/drawing/2014/main" id="{D70DD15D-B2CE-C9FD-C7B0-3EF0DDAABA2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41CD21A-D254-A91D-1664-DA2240705440}"/>
              </a:ext>
            </a:extLst>
          </p:cNvPr>
          <p:cNvSpPr>
            <a:spLocks noGrp="1"/>
          </p:cNvSpPr>
          <p:nvPr>
            <p:ph type="dt" sz="half" idx="10"/>
          </p:nvPr>
        </p:nvSpPr>
        <p:spPr/>
        <p:txBody>
          <a:bodyPr/>
          <a:lstStyle/>
          <a:p>
            <a:fld id="{121BD4DA-F967-4C49-9556-33B9ED086992}" type="datetime1">
              <a:rPr lang="en-US" smtClean="0"/>
              <a:t>8/13/2025</a:t>
            </a:fld>
            <a:endParaRPr lang="en-US"/>
          </a:p>
        </p:txBody>
      </p:sp>
      <p:pic>
        <p:nvPicPr>
          <p:cNvPr id="6" name="Picture 5">
            <a:extLst>
              <a:ext uri="{FF2B5EF4-FFF2-40B4-BE49-F238E27FC236}">
                <a16:creationId xmlns:a16="http://schemas.microsoft.com/office/drawing/2014/main" id="{CC0A1830-6716-F88F-28C8-2D62CD5F715A}"/>
              </a:ext>
            </a:extLst>
          </p:cNvPr>
          <p:cNvPicPr>
            <a:picLocks noChangeAspect="1"/>
          </p:cNvPicPr>
          <p:nvPr/>
        </p:nvPicPr>
        <p:blipFill>
          <a:blip r:embed="rId2"/>
          <a:stretch>
            <a:fillRect/>
          </a:stretch>
        </p:blipFill>
        <p:spPr>
          <a:xfrm>
            <a:off x="571153" y="1954402"/>
            <a:ext cx="8001693" cy="3455798"/>
          </a:xfrm>
          <a:prstGeom prst="rect">
            <a:avLst/>
          </a:prstGeom>
        </p:spPr>
      </p:pic>
    </p:spTree>
    <p:extLst>
      <p:ext uri="{BB962C8B-B14F-4D97-AF65-F5344CB8AC3E}">
        <p14:creationId xmlns:p14="http://schemas.microsoft.com/office/powerpoint/2010/main" val="3855897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D3C2-6174-90E2-59F5-E00D93C71AEE}"/>
              </a:ext>
            </a:extLst>
          </p:cNvPr>
          <p:cNvSpPr>
            <a:spLocks noGrp="1"/>
          </p:cNvSpPr>
          <p:nvPr>
            <p:ph type="title"/>
          </p:nvPr>
        </p:nvSpPr>
        <p:spPr/>
        <p:txBody>
          <a:bodyPr/>
          <a:lstStyle/>
          <a:p>
            <a:r>
              <a:rPr lang="en-US" dirty="0"/>
              <a:t>Client side validation</a:t>
            </a:r>
          </a:p>
        </p:txBody>
      </p:sp>
      <p:sp>
        <p:nvSpPr>
          <p:cNvPr id="3" name="Content Placeholder 2">
            <a:extLst>
              <a:ext uri="{FF2B5EF4-FFF2-40B4-BE49-F238E27FC236}">
                <a16:creationId xmlns:a16="http://schemas.microsoft.com/office/drawing/2014/main" id="{B9D9979D-0030-4A03-0243-C9B84341DBD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1077211-EB32-8F4F-587F-371275E4CFEE}"/>
              </a:ext>
            </a:extLst>
          </p:cNvPr>
          <p:cNvSpPr>
            <a:spLocks noGrp="1"/>
          </p:cNvSpPr>
          <p:nvPr>
            <p:ph type="dt" sz="half" idx="10"/>
          </p:nvPr>
        </p:nvSpPr>
        <p:spPr/>
        <p:txBody>
          <a:bodyPr/>
          <a:lstStyle/>
          <a:p>
            <a:fld id="{A1F62E3D-D138-4A8F-B2AA-86FE3F0EC294}" type="datetime1">
              <a:rPr lang="en-US" smtClean="0"/>
              <a:t>8/13/2025</a:t>
            </a:fld>
            <a:endParaRPr lang="en-US"/>
          </a:p>
        </p:txBody>
      </p:sp>
      <p:pic>
        <p:nvPicPr>
          <p:cNvPr id="6" name="Picture 5">
            <a:extLst>
              <a:ext uri="{FF2B5EF4-FFF2-40B4-BE49-F238E27FC236}">
                <a16:creationId xmlns:a16="http://schemas.microsoft.com/office/drawing/2014/main" id="{7D70BF97-6120-2A43-45E6-9D18C48A8E5D}"/>
              </a:ext>
            </a:extLst>
          </p:cNvPr>
          <p:cNvPicPr>
            <a:picLocks noChangeAspect="1"/>
          </p:cNvPicPr>
          <p:nvPr/>
        </p:nvPicPr>
        <p:blipFill>
          <a:blip r:embed="rId3"/>
          <a:stretch>
            <a:fillRect/>
          </a:stretch>
        </p:blipFill>
        <p:spPr>
          <a:xfrm>
            <a:off x="925514" y="2163970"/>
            <a:ext cx="7292972" cy="3703430"/>
          </a:xfrm>
          <a:prstGeom prst="rect">
            <a:avLst/>
          </a:prstGeom>
        </p:spPr>
      </p:pic>
    </p:spTree>
    <p:extLst>
      <p:ext uri="{BB962C8B-B14F-4D97-AF65-F5344CB8AC3E}">
        <p14:creationId xmlns:p14="http://schemas.microsoft.com/office/powerpoint/2010/main" val="5514166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40A7-0767-B4B2-8334-1D50097C6711}"/>
              </a:ext>
            </a:extLst>
          </p:cNvPr>
          <p:cNvSpPr>
            <a:spLocks noGrp="1"/>
          </p:cNvSpPr>
          <p:nvPr>
            <p:ph type="title"/>
          </p:nvPr>
        </p:nvSpPr>
        <p:spPr/>
        <p:txBody>
          <a:bodyPr/>
          <a:lstStyle/>
          <a:p>
            <a:r>
              <a:rPr lang="en-US" dirty="0"/>
              <a:t>Client Side Validation</a:t>
            </a:r>
          </a:p>
        </p:txBody>
      </p:sp>
      <p:sp>
        <p:nvSpPr>
          <p:cNvPr id="3" name="Content Placeholder 2">
            <a:extLst>
              <a:ext uri="{FF2B5EF4-FFF2-40B4-BE49-F238E27FC236}">
                <a16:creationId xmlns:a16="http://schemas.microsoft.com/office/drawing/2014/main" id="{D4DD4169-B9B7-AB53-6662-993CFE6F3B68}"/>
              </a:ext>
            </a:extLst>
          </p:cNvPr>
          <p:cNvSpPr>
            <a:spLocks noGrp="1"/>
          </p:cNvSpPr>
          <p:nvPr>
            <p:ph idx="1"/>
          </p:nvPr>
        </p:nvSpPr>
        <p:spPr>
          <a:xfrm>
            <a:off x="628650" y="1295400"/>
            <a:ext cx="7886700" cy="5257800"/>
          </a:xfrm>
        </p:spPr>
        <p:txBody>
          <a:bodyPr>
            <a:normAutofit/>
          </a:bodyPr>
          <a:lstStyle/>
          <a:p>
            <a:pPr lvl="1"/>
            <a:r>
              <a:rPr lang="en-US" b="0" i="0" dirty="0">
                <a:effectLst/>
                <a:latin typeface="-apple-system"/>
              </a:rPr>
              <a:t>Done when the user input is validated by the browser before it is sent to the server, </a:t>
            </a:r>
          </a:p>
          <a:p>
            <a:pPr lvl="1"/>
            <a:r>
              <a:rPr lang="en-US" b="0" i="0" dirty="0">
                <a:effectLst/>
                <a:latin typeface="-apple-system"/>
              </a:rPr>
              <a:t>Using HTML attributes, JavaScript, or other scripting languages. </a:t>
            </a:r>
          </a:p>
          <a:p>
            <a:pPr lvl="1"/>
            <a:r>
              <a:rPr lang="en-US" b="0" i="0" dirty="0">
                <a:effectLst/>
                <a:latin typeface="-apple-system"/>
              </a:rPr>
              <a:t>Advantages </a:t>
            </a:r>
          </a:p>
          <a:p>
            <a:pPr lvl="2"/>
            <a:r>
              <a:rPr lang="en-US" b="1" dirty="0">
                <a:latin typeface="-apple-system"/>
              </a:rPr>
              <a:t>p</a:t>
            </a:r>
            <a:r>
              <a:rPr lang="en-US" b="1" i="0" dirty="0">
                <a:effectLst/>
                <a:latin typeface="-apple-system"/>
              </a:rPr>
              <a:t>rovides instant feedback to the user without reloading the page, </a:t>
            </a:r>
          </a:p>
          <a:p>
            <a:pPr lvl="2"/>
            <a:r>
              <a:rPr lang="en-US" b="1" dirty="0">
                <a:latin typeface="-apple-system"/>
              </a:rPr>
              <a:t>r</a:t>
            </a:r>
            <a:r>
              <a:rPr lang="en-US" b="1" i="0" dirty="0">
                <a:effectLst/>
                <a:latin typeface="-apple-system"/>
              </a:rPr>
              <a:t>educing server load and bandwidth, and </a:t>
            </a:r>
          </a:p>
          <a:p>
            <a:pPr lvl="2"/>
            <a:r>
              <a:rPr lang="en-US" b="1" i="0" dirty="0">
                <a:effectLst/>
                <a:latin typeface="-apple-system"/>
              </a:rPr>
              <a:t>improving the user interface and usability. </a:t>
            </a:r>
          </a:p>
          <a:p>
            <a:pPr lvl="1"/>
            <a:r>
              <a:rPr lang="en-US" dirty="0">
                <a:latin typeface="-apple-system"/>
              </a:rPr>
              <a:t>D</a:t>
            </a:r>
            <a:r>
              <a:rPr lang="en-US" b="0" i="0" dirty="0">
                <a:effectLst/>
                <a:latin typeface="-apple-system"/>
              </a:rPr>
              <a:t>rawbacks-  </a:t>
            </a:r>
          </a:p>
          <a:p>
            <a:pPr lvl="2"/>
            <a:r>
              <a:rPr lang="en-US" b="0" i="0" dirty="0">
                <a:effectLst/>
                <a:latin typeface="-apple-system"/>
              </a:rPr>
              <a:t>bypassed by disabling or manipulating the browser settings or scripts, </a:t>
            </a:r>
          </a:p>
          <a:p>
            <a:pPr lvl="2"/>
            <a:r>
              <a:rPr lang="en-US" b="0" i="0" dirty="0">
                <a:effectLst/>
                <a:latin typeface="-apple-system"/>
              </a:rPr>
              <a:t>being inconsistent across different browsers, devices, and platforms, and being complex and time-consuming to implement and maintain.</a:t>
            </a:r>
            <a:endParaRPr lang="en-US" dirty="0"/>
          </a:p>
        </p:txBody>
      </p:sp>
      <p:sp>
        <p:nvSpPr>
          <p:cNvPr id="4" name="Date Placeholder 3">
            <a:extLst>
              <a:ext uri="{FF2B5EF4-FFF2-40B4-BE49-F238E27FC236}">
                <a16:creationId xmlns:a16="http://schemas.microsoft.com/office/drawing/2014/main" id="{16D86599-949F-4AD1-9731-5D244072FF76}"/>
              </a:ext>
            </a:extLst>
          </p:cNvPr>
          <p:cNvSpPr>
            <a:spLocks noGrp="1"/>
          </p:cNvSpPr>
          <p:nvPr>
            <p:ph type="dt" sz="half" idx="10"/>
          </p:nvPr>
        </p:nvSpPr>
        <p:spPr/>
        <p:txBody>
          <a:bodyPr/>
          <a:lstStyle/>
          <a:p>
            <a:fld id="{658A65BF-3515-4726-92B6-22423FC06F9C}" type="datetime1">
              <a:rPr lang="en-US" smtClean="0"/>
              <a:t>8/13/2025</a:t>
            </a:fld>
            <a:endParaRPr lang="en-US"/>
          </a:p>
        </p:txBody>
      </p:sp>
    </p:spTree>
    <p:extLst>
      <p:ext uri="{BB962C8B-B14F-4D97-AF65-F5344CB8AC3E}">
        <p14:creationId xmlns:p14="http://schemas.microsoft.com/office/powerpoint/2010/main" val="2388957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4746-F233-9447-DBB8-B706B76E903F}"/>
              </a:ext>
            </a:extLst>
          </p:cNvPr>
          <p:cNvSpPr>
            <a:spLocks noGrp="1"/>
          </p:cNvSpPr>
          <p:nvPr>
            <p:ph type="title"/>
          </p:nvPr>
        </p:nvSpPr>
        <p:spPr/>
        <p:txBody>
          <a:bodyPr/>
          <a:lstStyle/>
          <a:p>
            <a:r>
              <a:rPr lang="en-US" dirty="0"/>
              <a:t>Server Side Validation</a:t>
            </a:r>
          </a:p>
        </p:txBody>
      </p:sp>
      <p:sp>
        <p:nvSpPr>
          <p:cNvPr id="3" name="Content Placeholder 2">
            <a:extLst>
              <a:ext uri="{FF2B5EF4-FFF2-40B4-BE49-F238E27FC236}">
                <a16:creationId xmlns:a16="http://schemas.microsoft.com/office/drawing/2014/main" id="{D057204D-A539-E5D4-B75D-7C8E7EDCE0D8}"/>
              </a:ext>
            </a:extLst>
          </p:cNvPr>
          <p:cNvSpPr>
            <a:spLocks noGrp="1"/>
          </p:cNvSpPr>
          <p:nvPr>
            <p:ph idx="1"/>
          </p:nvPr>
        </p:nvSpPr>
        <p:spPr/>
        <p:txBody>
          <a:bodyPr>
            <a:normAutofit fontScale="77500" lnSpcReduction="20000"/>
          </a:bodyPr>
          <a:lstStyle/>
          <a:p>
            <a:r>
              <a:rPr lang="en-US" b="0" i="0" dirty="0">
                <a:effectLst/>
                <a:latin typeface="-apple-system"/>
              </a:rPr>
              <a:t>Is when the user input is validated by the server after it is received from the browser, using languages such as PHP or ASP. </a:t>
            </a:r>
          </a:p>
          <a:p>
            <a:r>
              <a:rPr lang="en-US" b="1" dirty="0">
                <a:latin typeface="-apple-system"/>
              </a:rPr>
              <a:t>Provides</a:t>
            </a:r>
            <a:r>
              <a:rPr lang="en-US" b="1" i="0" dirty="0">
                <a:effectLst/>
                <a:latin typeface="-apple-system"/>
              </a:rPr>
              <a:t> a more reliable and secure validation, as it can prevent malicious or invalid data from entering the database or affecting the server functionality. </a:t>
            </a:r>
          </a:p>
          <a:p>
            <a:r>
              <a:rPr lang="en-US" b="1" i="0" dirty="0">
                <a:effectLst/>
                <a:latin typeface="-apple-system"/>
              </a:rPr>
              <a:t>Provides a more consistent and compatible validation, as it can handle different browsers, devices, and platforms, and apply the same rules and logic.</a:t>
            </a:r>
          </a:p>
          <a:p>
            <a:r>
              <a:rPr lang="en-US" b="1" i="0" dirty="0">
                <a:effectLst/>
                <a:latin typeface="-apple-system"/>
              </a:rPr>
              <a:t>provides a more flexible and dynamic validation, as it can access the database or other resources, and perform more complex or conditional validations. </a:t>
            </a:r>
          </a:p>
          <a:p>
            <a:r>
              <a:rPr lang="en-US" b="0" i="0" dirty="0">
                <a:effectLst/>
                <a:latin typeface="-apple-system"/>
              </a:rPr>
              <a:t>However, server-side validation can also cause a delay or lag in the user feedback, increase the server load and bandwidth, and degrade the user interface and usability.</a:t>
            </a:r>
            <a:endParaRPr lang="en-US" dirty="0"/>
          </a:p>
        </p:txBody>
      </p:sp>
      <p:sp>
        <p:nvSpPr>
          <p:cNvPr id="4" name="Date Placeholder 3">
            <a:extLst>
              <a:ext uri="{FF2B5EF4-FFF2-40B4-BE49-F238E27FC236}">
                <a16:creationId xmlns:a16="http://schemas.microsoft.com/office/drawing/2014/main" id="{50DA471D-84CB-7543-812C-92EC84692051}"/>
              </a:ext>
            </a:extLst>
          </p:cNvPr>
          <p:cNvSpPr>
            <a:spLocks noGrp="1"/>
          </p:cNvSpPr>
          <p:nvPr>
            <p:ph type="dt" sz="half" idx="10"/>
          </p:nvPr>
        </p:nvSpPr>
        <p:spPr/>
        <p:txBody>
          <a:bodyPr/>
          <a:lstStyle/>
          <a:p>
            <a:fld id="{178338A2-6F35-46E1-A5B8-D69041FC34E9}" type="datetime1">
              <a:rPr lang="en-US" smtClean="0"/>
              <a:t>8/13/2025</a:t>
            </a:fld>
            <a:endParaRPr lang="en-US"/>
          </a:p>
        </p:txBody>
      </p:sp>
    </p:spTree>
    <p:extLst>
      <p:ext uri="{BB962C8B-B14F-4D97-AF65-F5344CB8AC3E}">
        <p14:creationId xmlns:p14="http://schemas.microsoft.com/office/powerpoint/2010/main" val="20609403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33D5-6789-FECF-7AA2-3D7B34F27582}"/>
              </a:ext>
            </a:extLst>
          </p:cNvPr>
          <p:cNvSpPr>
            <a:spLocks noGrp="1"/>
          </p:cNvSpPr>
          <p:nvPr>
            <p:ph type="title"/>
          </p:nvPr>
        </p:nvSpPr>
        <p:spPr/>
        <p:txBody>
          <a:bodyPr/>
          <a:lstStyle/>
          <a:p>
            <a:r>
              <a:rPr lang="en-US" dirty="0"/>
              <a:t>When and where to use</a:t>
            </a:r>
          </a:p>
        </p:txBody>
      </p:sp>
      <p:sp>
        <p:nvSpPr>
          <p:cNvPr id="3" name="Content Placeholder 2">
            <a:extLst>
              <a:ext uri="{FF2B5EF4-FFF2-40B4-BE49-F238E27FC236}">
                <a16:creationId xmlns:a16="http://schemas.microsoft.com/office/drawing/2014/main" id="{078E2E62-F6B9-1965-13F5-8C1378C00C2A}"/>
              </a:ext>
            </a:extLst>
          </p:cNvPr>
          <p:cNvSpPr>
            <a:spLocks noGrp="1"/>
          </p:cNvSpPr>
          <p:nvPr>
            <p:ph idx="1"/>
          </p:nvPr>
        </p:nvSpPr>
        <p:spPr>
          <a:xfrm>
            <a:off x="628650" y="1371600"/>
            <a:ext cx="7886700" cy="5334000"/>
          </a:xfrm>
        </p:spPr>
        <p:txBody>
          <a:bodyPr>
            <a:normAutofit fontScale="92500"/>
          </a:bodyPr>
          <a:lstStyle/>
          <a:p>
            <a:pPr algn="just"/>
            <a:r>
              <a:rPr lang="en-US" sz="2400" b="1" i="0" dirty="0">
                <a:effectLst/>
                <a:latin typeface="-apple-system"/>
              </a:rPr>
              <a:t>Combining client-side and server-side validation </a:t>
            </a:r>
            <a:r>
              <a:rPr lang="en-US" sz="2400" b="0" i="0" dirty="0">
                <a:effectLst/>
                <a:latin typeface="-apple-system"/>
              </a:rPr>
              <a:t>is the best practice for form validation, as it provides a balance between the advantages and disadvantages of each technique. </a:t>
            </a:r>
          </a:p>
          <a:p>
            <a:pPr algn="just"/>
            <a:r>
              <a:rPr lang="en-US" sz="2400" b="0" i="0" dirty="0">
                <a:effectLst/>
                <a:latin typeface="-apple-system"/>
              </a:rPr>
              <a:t>Generally, client-side validation should be used for basic and simple validations, such as required fields, format, and range, </a:t>
            </a:r>
          </a:p>
          <a:p>
            <a:pPr algn="just"/>
            <a:r>
              <a:rPr lang="en-US" sz="2400" b="0" i="0" dirty="0">
                <a:effectLst/>
                <a:latin typeface="-apple-system"/>
              </a:rPr>
              <a:t>while server-side validation should be used for advanced and complex validations, such as uniqueness, existence, and logic. </a:t>
            </a:r>
          </a:p>
          <a:p>
            <a:pPr algn="just"/>
            <a:r>
              <a:rPr lang="en-US" sz="2400" b="0" i="0" dirty="0">
                <a:effectLst/>
                <a:latin typeface="-apple-system"/>
              </a:rPr>
              <a:t>Additionally, client-side validation can provide immediate and interactive feedback to the user, and improve the user experience and interface, while server-side validation can provide final and authoritative validation, and ensure data integrity and security. </a:t>
            </a:r>
          </a:p>
          <a:p>
            <a:pPr algn="just"/>
            <a:r>
              <a:rPr lang="en-US" sz="2400" b="0" i="0" dirty="0">
                <a:effectLst/>
                <a:latin typeface="-apple-system"/>
              </a:rPr>
              <a:t>By following these guidelines, you can create a more effective and efficient form validation for your data entry tasks.</a:t>
            </a:r>
            <a:endParaRPr lang="en-US" sz="2400" dirty="0"/>
          </a:p>
        </p:txBody>
      </p:sp>
      <p:sp>
        <p:nvSpPr>
          <p:cNvPr id="4" name="Date Placeholder 3">
            <a:extLst>
              <a:ext uri="{FF2B5EF4-FFF2-40B4-BE49-F238E27FC236}">
                <a16:creationId xmlns:a16="http://schemas.microsoft.com/office/drawing/2014/main" id="{7A101943-B97D-1B9A-185C-240918706CE7}"/>
              </a:ext>
            </a:extLst>
          </p:cNvPr>
          <p:cNvSpPr>
            <a:spLocks noGrp="1"/>
          </p:cNvSpPr>
          <p:nvPr>
            <p:ph type="dt" sz="half" idx="10"/>
          </p:nvPr>
        </p:nvSpPr>
        <p:spPr/>
        <p:txBody>
          <a:bodyPr/>
          <a:lstStyle/>
          <a:p>
            <a:fld id="{3A78778A-E822-4403-8706-D34136F773CB}" type="datetime1">
              <a:rPr lang="en-US" smtClean="0"/>
              <a:t>8/13/2025</a:t>
            </a:fld>
            <a:endParaRPr lang="en-US"/>
          </a:p>
        </p:txBody>
      </p:sp>
    </p:spTree>
    <p:extLst>
      <p:ext uri="{BB962C8B-B14F-4D97-AF65-F5344CB8AC3E}">
        <p14:creationId xmlns:p14="http://schemas.microsoft.com/office/powerpoint/2010/main" val="36305991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82BB994B-6028-E377-9CD2-6C9BC1296AEA}"/>
              </a:ext>
            </a:extLst>
          </p:cNvPr>
          <p:cNvSpPr>
            <a:spLocks noGrp="1" noChangeArrowheads="1"/>
          </p:cNvSpPr>
          <p:nvPr>
            <p:ph type="title"/>
          </p:nvPr>
        </p:nvSpPr>
        <p:spPr>
          <a:xfrm>
            <a:off x="685800" y="191126"/>
            <a:ext cx="7772400" cy="144655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Using JavaScript in html document</a:t>
            </a:r>
          </a:p>
        </p:txBody>
      </p:sp>
      <p:sp>
        <p:nvSpPr>
          <p:cNvPr id="6146" name="Rectangle 2">
            <a:extLst>
              <a:ext uri="{FF2B5EF4-FFF2-40B4-BE49-F238E27FC236}">
                <a16:creationId xmlns:a16="http://schemas.microsoft.com/office/drawing/2014/main" id="{ADDB9E14-9701-EDD4-6901-562D44BC62A4}"/>
              </a:ext>
            </a:extLst>
          </p:cNvPr>
          <p:cNvSpPr>
            <a:spLocks noGrp="1" noChangeArrowheads="1"/>
          </p:cNvSpPr>
          <p:nvPr>
            <p:ph idx="1"/>
          </p:nvPr>
        </p:nvSpPr>
        <p:spPr>
          <a:xfrm>
            <a:off x="685800" y="1676400"/>
            <a:ext cx="7772400" cy="5109091"/>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code is included within </a:t>
            </a:r>
            <a:r>
              <a:rPr lang="en-GB" altLang="en-US" sz="2400" dirty="0">
                <a:latin typeface="Trebuchet MS" panose="020B0603020202020204" pitchFamily="34" charset="0"/>
              </a:rPr>
              <a:t>&lt;script&gt;</a:t>
            </a:r>
            <a:r>
              <a:rPr lang="en-GB" altLang="en-US" sz="2400" dirty="0"/>
              <a:t> tags:</a:t>
            </a:r>
          </a:p>
          <a:p>
            <a:pPr lvl="1">
              <a:lnSpc>
                <a:spcPct val="100000"/>
              </a:lnSpc>
              <a:spcBef>
                <a:spcPts val="45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FF0000"/>
                </a:solidFill>
                <a:latin typeface="Trebuchet MS" panose="020B0603020202020204" pitchFamily="34" charset="0"/>
              </a:rPr>
              <a:t>&lt;script type="text/</a:t>
            </a:r>
            <a:r>
              <a:rPr lang="en-GB" altLang="en-US" sz="1800" dirty="0" err="1">
                <a:solidFill>
                  <a:srgbClr val="FF0000"/>
                </a:solidFill>
                <a:latin typeface="Trebuchet MS" panose="020B0603020202020204" pitchFamily="34" charset="0"/>
              </a:rPr>
              <a:t>javascript</a:t>
            </a:r>
            <a:r>
              <a:rPr lang="en-GB" altLang="en-US" sz="1800" dirty="0">
                <a:solidFill>
                  <a:srgbClr val="FF0000"/>
                </a:solidFill>
                <a:latin typeface="Trebuchet MS" panose="020B0603020202020204" pitchFamily="34" charset="0"/>
              </a:rPr>
              <a:t>"&gt;</a:t>
            </a:r>
            <a:br>
              <a:rPr lang="en-GB" altLang="en-US" sz="1800" dirty="0">
                <a:solidFill>
                  <a:srgbClr val="FF0000"/>
                </a:solidFill>
                <a:latin typeface="Trebuchet MS" panose="020B0603020202020204" pitchFamily="34" charset="0"/>
              </a:rPr>
            </a:br>
            <a:r>
              <a:rPr lang="en-GB" altLang="en-US" sz="1800" dirty="0">
                <a:solidFill>
                  <a:srgbClr val="FF0000"/>
                </a:solidFill>
                <a:latin typeface="Trebuchet MS" panose="020B0603020202020204" pitchFamily="34" charset="0"/>
              </a:rPr>
              <a:t>     </a:t>
            </a:r>
            <a:r>
              <a:rPr lang="en-GB" altLang="en-US" sz="1800" dirty="0" err="1">
                <a:solidFill>
                  <a:srgbClr val="FF0000"/>
                </a:solidFill>
                <a:latin typeface="Trebuchet MS" panose="020B0603020202020204" pitchFamily="34" charset="0"/>
              </a:rPr>
              <a:t>document.write</a:t>
            </a:r>
            <a:r>
              <a:rPr lang="en-GB" altLang="en-US" sz="1800" dirty="0">
                <a:solidFill>
                  <a:srgbClr val="FF0000"/>
                </a:solidFill>
                <a:latin typeface="Trebuchet MS" panose="020B0603020202020204" pitchFamily="34" charset="0"/>
              </a:rPr>
              <a:t>("&lt;h1&gt;Hello World!&lt;/h1&gt;") ;</a:t>
            </a:r>
            <a:br>
              <a:rPr lang="en-GB" altLang="en-US" sz="1800" dirty="0">
                <a:solidFill>
                  <a:srgbClr val="FF0000"/>
                </a:solidFill>
                <a:latin typeface="Trebuchet MS" panose="020B0603020202020204" pitchFamily="34" charset="0"/>
              </a:rPr>
            </a:br>
            <a:r>
              <a:rPr lang="en-GB" altLang="en-US" sz="1800" dirty="0">
                <a:solidFill>
                  <a:srgbClr val="FF0000"/>
                </a:solidFill>
                <a:latin typeface="Trebuchet MS" panose="020B0603020202020204" pitchFamily="34" charset="0"/>
              </a:rPr>
              <a:t>&lt;/script&gt;</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Notes: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The </a:t>
            </a:r>
            <a:r>
              <a:rPr lang="en-GB" altLang="en-US" sz="2000" dirty="0">
                <a:latin typeface="Trebuchet MS" panose="020B0603020202020204" pitchFamily="34" charset="0"/>
              </a:rPr>
              <a:t>type</a:t>
            </a:r>
            <a:r>
              <a:rPr lang="en-GB" altLang="en-US" sz="2000" dirty="0"/>
              <a:t> attribute is to allow you to use other scripting languages (but JavaScript is the default)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This simple code does the same thing as just putting </a:t>
            </a:r>
            <a:r>
              <a:rPr lang="en-GB" altLang="en-US" sz="2000" dirty="0">
                <a:solidFill>
                  <a:srgbClr val="FF0000"/>
                </a:solidFill>
                <a:latin typeface="Trebuchet MS" panose="020B0603020202020204" pitchFamily="34" charset="0"/>
              </a:rPr>
              <a:t>&lt;h1&gt;Hello World!&lt;/h1&gt; </a:t>
            </a:r>
            <a:r>
              <a:rPr lang="en-GB" altLang="en-US" sz="2000" dirty="0"/>
              <a:t>in the same place in the HTML document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The semicolon at the end of the JavaScript statement is optional</a:t>
            </a:r>
          </a:p>
          <a:p>
            <a:pPr lvl="2">
              <a:lnSpc>
                <a:spcPct val="10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You need semicolons if you put two or more statements on the same line</a:t>
            </a:r>
          </a:p>
          <a:p>
            <a:pPr lvl="2">
              <a:lnSpc>
                <a:spcPct val="10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It’s probably a good idea to keep using semicolons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left)">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wipe(left)">
                                      <p:cBhvr>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wipe(left)">
                                      <p:cBhvr>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wipe(left)">
                                      <p:cBhvr>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wipe(left)">
                                      <p:cBhvr>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46">
                                            <p:txEl>
                                              <p:pRg st="5" end="5"/>
                                            </p:txEl>
                                          </p:spTgt>
                                        </p:tgtEl>
                                        <p:attrNameLst>
                                          <p:attrName>style.visibility</p:attrName>
                                        </p:attrNameLst>
                                      </p:cBhvr>
                                      <p:to>
                                        <p:strVal val="visible"/>
                                      </p:to>
                                    </p:set>
                                    <p:animEffect transition="in" filter="wipe(left)">
                                      <p:cBhvr>
                                        <p:cTn id="32" dur="500"/>
                                        <p:tgtEl>
                                          <p:spTgt spid="61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46">
                                            <p:txEl>
                                              <p:pRg st="6" end="6"/>
                                            </p:txEl>
                                          </p:spTgt>
                                        </p:tgtEl>
                                        <p:attrNameLst>
                                          <p:attrName>style.visibility</p:attrName>
                                        </p:attrNameLst>
                                      </p:cBhvr>
                                      <p:to>
                                        <p:strVal val="visible"/>
                                      </p:to>
                                    </p:set>
                                    <p:animEffect transition="in" filter="wipe(left)">
                                      <p:cBhvr>
                                        <p:cTn id="37" dur="500"/>
                                        <p:tgtEl>
                                          <p:spTgt spid="614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146">
                                            <p:txEl>
                                              <p:pRg st="7" end="7"/>
                                            </p:txEl>
                                          </p:spTgt>
                                        </p:tgtEl>
                                        <p:attrNameLst>
                                          <p:attrName>style.visibility</p:attrName>
                                        </p:attrNameLst>
                                      </p:cBhvr>
                                      <p:to>
                                        <p:strVal val="visible"/>
                                      </p:to>
                                    </p:set>
                                    <p:animEffect transition="in" filter="wipe(left)">
                                      <p:cBhvr>
                                        <p:cTn id="42" dur="500"/>
                                        <p:tgtEl>
                                          <p:spTgt spid="61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F34D3701-BCB3-0115-A078-66C724E7E469}"/>
              </a:ext>
            </a:extLst>
          </p:cNvPr>
          <p:cNvSpPr>
            <a:spLocks noGrp="1" noChangeArrowheads="1"/>
          </p:cNvSpPr>
          <p:nvPr>
            <p:ph type="title"/>
          </p:nvPr>
        </p:nvSpPr>
        <p:spPr>
          <a:xfrm>
            <a:off x="685800" y="531813"/>
            <a:ext cx="7772400" cy="765175"/>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Where to put JavaScript</a:t>
            </a:r>
          </a:p>
        </p:txBody>
      </p:sp>
      <p:sp>
        <p:nvSpPr>
          <p:cNvPr id="8194" name="Rectangle 2">
            <a:extLst>
              <a:ext uri="{FF2B5EF4-FFF2-40B4-BE49-F238E27FC236}">
                <a16:creationId xmlns:a16="http://schemas.microsoft.com/office/drawing/2014/main" id="{77DA9A95-2A9D-2DA9-A427-936693B7BCF6}"/>
              </a:ext>
            </a:extLst>
          </p:cNvPr>
          <p:cNvSpPr>
            <a:spLocks noGrp="1" noChangeArrowheads="1"/>
          </p:cNvSpPr>
          <p:nvPr>
            <p:ph idx="1"/>
          </p:nvPr>
        </p:nvSpPr>
        <p:spPr>
          <a:xfrm>
            <a:off x="457200" y="1295400"/>
            <a:ext cx="8153400" cy="5683607"/>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can be put in the</a:t>
            </a:r>
            <a:r>
              <a:rPr lang="en-GB" altLang="en-US" sz="2400" dirty="0">
                <a:latin typeface="Trebuchet MS" panose="020B0603020202020204" pitchFamily="34" charset="0"/>
              </a:rPr>
              <a:t> &lt;head&gt; </a:t>
            </a:r>
            <a:r>
              <a:rPr lang="en-GB" altLang="en-US" sz="2400" dirty="0"/>
              <a:t>or in the </a:t>
            </a:r>
            <a:r>
              <a:rPr lang="en-GB" altLang="en-US" sz="2400" dirty="0">
                <a:latin typeface="Trebuchet MS" panose="020B0603020202020204" pitchFamily="34" charset="0"/>
              </a:rPr>
              <a:t>&lt;body&gt; </a:t>
            </a:r>
            <a:r>
              <a:rPr lang="en-GB" altLang="en-US" sz="2400" dirty="0"/>
              <a:t>of an HTML document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a:t>
            </a:r>
            <a:r>
              <a:rPr lang="en-GB" altLang="en-US" sz="2000" i="1" dirty="0"/>
              <a:t>functions</a:t>
            </a:r>
            <a:r>
              <a:rPr lang="en-GB" altLang="en-US" sz="2000" dirty="0"/>
              <a:t> should be defined in the</a:t>
            </a:r>
            <a:r>
              <a:rPr lang="en-GB" altLang="en-US" sz="2000" dirty="0">
                <a:latin typeface="Trebuchet MS" panose="020B0603020202020204" pitchFamily="34" charset="0"/>
              </a:rPr>
              <a:t> &lt;head&gt;</a:t>
            </a:r>
          </a:p>
          <a:p>
            <a:pPr lvl="2">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ensures that the function is loaded before it is needed</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JavaScript in the</a:t>
            </a:r>
            <a:r>
              <a:rPr lang="en-GB" altLang="en-US" sz="2000" dirty="0">
                <a:latin typeface="Trebuchet MS" panose="020B0603020202020204" pitchFamily="34" charset="0"/>
              </a:rPr>
              <a:t> &lt;body&gt; </a:t>
            </a:r>
            <a:r>
              <a:rPr lang="en-GB" altLang="en-US" sz="2000" dirty="0"/>
              <a:t>will be executed as the page loads</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can be put in a separate</a:t>
            </a:r>
            <a:r>
              <a:rPr lang="en-GB" altLang="en-US" sz="2400" dirty="0">
                <a:latin typeface="Trebuchet MS" panose="020B0603020202020204" pitchFamily="34" charset="0"/>
              </a:rPr>
              <a:t> .</a:t>
            </a:r>
            <a:r>
              <a:rPr lang="en-GB" altLang="en-US" sz="2400" dirty="0" err="1">
                <a:latin typeface="Trebuchet MS" panose="020B0603020202020204" pitchFamily="34" charset="0"/>
              </a:rPr>
              <a:t>js</a:t>
            </a:r>
            <a:r>
              <a:rPr lang="en-GB" altLang="en-US" sz="2400" dirty="0">
                <a:latin typeface="Trebuchet MS" panose="020B0603020202020204" pitchFamily="34" charset="0"/>
              </a:rPr>
              <a:t> </a:t>
            </a:r>
            <a:r>
              <a:rPr lang="en-GB" altLang="en-US" sz="2400" dirty="0"/>
              <a:t>file</a:t>
            </a:r>
          </a:p>
          <a:p>
            <a:pPr lvl="1">
              <a:lnSpc>
                <a:spcPct val="100000"/>
              </a:lnSpc>
              <a:spcBef>
                <a:spcPts val="500"/>
              </a:spcBef>
              <a:buClr>
                <a:srgbClr val="FFFF7F"/>
              </a:buClr>
              <a:buFont typeface="Trebuchet MS" panose="020B0603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solidFill>
                  <a:srgbClr val="FF0000"/>
                </a:solidFill>
                <a:latin typeface="Trebuchet MS" panose="020B0603020202020204" pitchFamily="34" charset="0"/>
              </a:rPr>
              <a:t>&lt;script </a:t>
            </a:r>
            <a:r>
              <a:rPr lang="en-GB" altLang="en-US" sz="2000" dirty="0" err="1">
                <a:solidFill>
                  <a:srgbClr val="FF0000"/>
                </a:solidFill>
                <a:latin typeface="Trebuchet MS" panose="020B0603020202020204" pitchFamily="34" charset="0"/>
              </a:rPr>
              <a:t>src</a:t>
            </a:r>
            <a:r>
              <a:rPr lang="en-GB" altLang="en-US" sz="2000" dirty="0">
                <a:solidFill>
                  <a:srgbClr val="FF0000"/>
                </a:solidFill>
                <a:latin typeface="Trebuchet MS" panose="020B0603020202020204" pitchFamily="34" charset="0"/>
              </a:rPr>
              <a:t>="myJavaScriptFile.js"&gt;&lt;/script&gt;</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Put this HTML wherever you would put the actual JavaScript code</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An external</a:t>
            </a:r>
            <a:r>
              <a:rPr lang="en-GB" altLang="en-US" sz="2000" dirty="0">
                <a:latin typeface="Trebuchet MS" panose="020B0603020202020204" pitchFamily="34" charset="0"/>
              </a:rPr>
              <a:t> .</a:t>
            </a:r>
            <a:r>
              <a:rPr lang="en-GB" altLang="en-US" sz="2000" dirty="0" err="1">
                <a:latin typeface="Trebuchet MS" panose="020B0603020202020204" pitchFamily="34" charset="0"/>
              </a:rPr>
              <a:t>js</a:t>
            </a:r>
            <a:r>
              <a:rPr lang="en-GB" altLang="en-US" sz="2000" dirty="0">
                <a:latin typeface="Trebuchet MS" panose="020B0603020202020204" pitchFamily="34" charset="0"/>
              </a:rPr>
              <a:t> </a:t>
            </a:r>
            <a:r>
              <a:rPr lang="en-GB" altLang="en-US" sz="2000" dirty="0"/>
              <a:t>file lets you use the same JavaScript on multiple HTML pages</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The external</a:t>
            </a:r>
            <a:r>
              <a:rPr lang="en-GB" altLang="en-US" sz="2000" dirty="0">
                <a:latin typeface="Trebuchet MS" panose="020B0603020202020204" pitchFamily="34" charset="0"/>
              </a:rPr>
              <a:t> .</a:t>
            </a:r>
            <a:r>
              <a:rPr lang="en-GB" altLang="en-US" sz="2000" dirty="0" err="1">
                <a:latin typeface="Trebuchet MS" panose="020B0603020202020204" pitchFamily="34" charset="0"/>
              </a:rPr>
              <a:t>js</a:t>
            </a:r>
            <a:r>
              <a:rPr lang="en-GB" altLang="en-US" sz="2000" dirty="0">
                <a:latin typeface="Trebuchet MS" panose="020B0603020202020204" pitchFamily="34" charset="0"/>
              </a:rPr>
              <a:t> </a:t>
            </a:r>
            <a:r>
              <a:rPr lang="en-GB" altLang="en-US" sz="2000" dirty="0"/>
              <a:t>file cannot itself contain a</a:t>
            </a:r>
            <a:r>
              <a:rPr lang="en-GB" altLang="en-US" sz="2000" dirty="0">
                <a:latin typeface="Trebuchet MS" panose="020B0603020202020204" pitchFamily="34" charset="0"/>
              </a:rPr>
              <a:t> &lt;script&gt; </a:t>
            </a:r>
            <a:r>
              <a:rPr lang="en-GB" altLang="en-US" sz="2000" dirty="0"/>
              <a:t>tag</a:t>
            </a:r>
          </a:p>
          <a:p>
            <a:pPr>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JavaScript can be put in HTML </a:t>
            </a:r>
            <a:r>
              <a:rPr lang="en-GB" altLang="en-US" sz="2400" i="1" dirty="0"/>
              <a:t>form object,</a:t>
            </a:r>
            <a:r>
              <a:rPr lang="en-GB" altLang="en-US" sz="2400" dirty="0"/>
              <a:t> such as a button</a:t>
            </a:r>
          </a:p>
          <a:p>
            <a:pPr lvl="1">
              <a:lnSpc>
                <a:spcPct val="10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This JavaScript will be executed when the form object is used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left)">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wipe(left)">
                                      <p:cBhvr>
                                        <p:cTn id="12" dur="500"/>
                                        <p:tgtEl>
                                          <p:spTgt spid="8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wipe(left)">
                                      <p:cBhvr>
                                        <p:cTn id="17" dur="500"/>
                                        <p:tgtEl>
                                          <p:spTgt spid="81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4">
                                            <p:txEl>
                                              <p:pRg st="3" end="3"/>
                                            </p:txEl>
                                          </p:spTgt>
                                        </p:tgtEl>
                                        <p:attrNameLst>
                                          <p:attrName>style.visibility</p:attrName>
                                        </p:attrNameLst>
                                      </p:cBhvr>
                                      <p:to>
                                        <p:strVal val="visible"/>
                                      </p:to>
                                    </p:set>
                                    <p:animEffect transition="in" filter="wipe(left)">
                                      <p:cBhvr>
                                        <p:cTn id="22" dur="500"/>
                                        <p:tgtEl>
                                          <p:spTgt spid="81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194">
                                            <p:txEl>
                                              <p:pRg st="4" end="4"/>
                                            </p:txEl>
                                          </p:spTgt>
                                        </p:tgtEl>
                                        <p:attrNameLst>
                                          <p:attrName>style.visibility</p:attrName>
                                        </p:attrNameLst>
                                      </p:cBhvr>
                                      <p:to>
                                        <p:strVal val="visible"/>
                                      </p:to>
                                    </p:set>
                                    <p:animEffect transition="in" filter="wipe(left)">
                                      <p:cBhvr>
                                        <p:cTn id="27" dur="500"/>
                                        <p:tgtEl>
                                          <p:spTgt spid="81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194">
                                            <p:txEl>
                                              <p:pRg st="5" end="5"/>
                                            </p:txEl>
                                          </p:spTgt>
                                        </p:tgtEl>
                                        <p:attrNameLst>
                                          <p:attrName>style.visibility</p:attrName>
                                        </p:attrNameLst>
                                      </p:cBhvr>
                                      <p:to>
                                        <p:strVal val="visible"/>
                                      </p:to>
                                    </p:set>
                                    <p:animEffect transition="in" filter="wipe(left)">
                                      <p:cBhvr>
                                        <p:cTn id="32" dur="500"/>
                                        <p:tgtEl>
                                          <p:spTgt spid="81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194">
                                            <p:txEl>
                                              <p:pRg st="6" end="6"/>
                                            </p:txEl>
                                          </p:spTgt>
                                        </p:tgtEl>
                                        <p:attrNameLst>
                                          <p:attrName>style.visibility</p:attrName>
                                        </p:attrNameLst>
                                      </p:cBhvr>
                                      <p:to>
                                        <p:strVal val="visible"/>
                                      </p:to>
                                    </p:set>
                                    <p:animEffect transition="in" filter="wipe(left)">
                                      <p:cBhvr>
                                        <p:cTn id="37" dur="500"/>
                                        <p:tgtEl>
                                          <p:spTgt spid="81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194">
                                            <p:txEl>
                                              <p:pRg st="7" end="7"/>
                                            </p:txEl>
                                          </p:spTgt>
                                        </p:tgtEl>
                                        <p:attrNameLst>
                                          <p:attrName>style.visibility</p:attrName>
                                        </p:attrNameLst>
                                      </p:cBhvr>
                                      <p:to>
                                        <p:strVal val="visible"/>
                                      </p:to>
                                    </p:set>
                                    <p:animEffect transition="in" filter="wipe(left)">
                                      <p:cBhvr>
                                        <p:cTn id="42" dur="500"/>
                                        <p:tgtEl>
                                          <p:spTgt spid="819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194">
                                            <p:txEl>
                                              <p:pRg st="8" end="8"/>
                                            </p:txEl>
                                          </p:spTgt>
                                        </p:tgtEl>
                                        <p:attrNameLst>
                                          <p:attrName>style.visibility</p:attrName>
                                        </p:attrNameLst>
                                      </p:cBhvr>
                                      <p:to>
                                        <p:strVal val="visible"/>
                                      </p:to>
                                    </p:set>
                                    <p:animEffect transition="in" filter="wipe(left)">
                                      <p:cBhvr>
                                        <p:cTn id="47" dur="500"/>
                                        <p:tgtEl>
                                          <p:spTgt spid="819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194">
                                            <p:txEl>
                                              <p:pRg st="9" end="9"/>
                                            </p:txEl>
                                          </p:spTgt>
                                        </p:tgtEl>
                                        <p:attrNameLst>
                                          <p:attrName>style.visibility</p:attrName>
                                        </p:attrNameLst>
                                      </p:cBhvr>
                                      <p:to>
                                        <p:strVal val="visible"/>
                                      </p:to>
                                    </p:set>
                                    <p:animEffect transition="in" filter="wipe(left)">
                                      <p:cBhvr>
                                        <p:cTn id="52" dur="500"/>
                                        <p:tgtEl>
                                          <p:spTgt spid="819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194">
                                            <p:txEl>
                                              <p:pRg st="10" end="10"/>
                                            </p:txEl>
                                          </p:spTgt>
                                        </p:tgtEl>
                                        <p:attrNameLst>
                                          <p:attrName>style.visibility</p:attrName>
                                        </p:attrNameLst>
                                      </p:cBhvr>
                                      <p:to>
                                        <p:strVal val="visible"/>
                                      </p:to>
                                    </p:set>
                                    <p:animEffect transition="in" filter="wipe(left)">
                                      <p:cBhvr>
                                        <p:cTn id="57" dur="500"/>
                                        <p:tgtEl>
                                          <p:spTgt spid="819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6A7A-A80B-A168-FA57-D0F6B5EE3F12}"/>
              </a:ext>
            </a:extLst>
          </p:cNvPr>
          <p:cNvSpPr>
            <a:spLocks noGrp="1"/>
          </p:cNvSpPr>
          <p:nvPr>
            <p:ph type="title"/>
          </p:nvPr>
        </p:nvSpPr>
        <p:spPr/>
        <p:txBody>
          <a:bodyPr>
            <a:normAutofit fontScale="90000"/>
          </a:bodyPr>
          <a:lstStyle/>
          <a:p>
            <a:r>
              <a:rPr lang="en-US" b="1" i="0" dirty="0">
                <a:effectLst/>
                <a:latin typeface="-apple-system"/>
              </a:rPr>
              <a:t>How to set up client side validation</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94EC4BEE-FDD0-9A7A-F525-020CA59CEB5C}"/>
              </a:ext>
            </a:extLst>
          </p:cNvPr>
          <p:cNvSpPr>
            <a:spLocks noGrp="1"/>
          </p:cNvSpPr>
          <p:nvPr>
            <p:ph idx="1"/>
          </p:nvPr>
        </p:nvSpPr>
        <p:spPr/>
        <p:txBody>
          <a:bodyPr/>
          <a:lstStyle/>
          <a:p>
            <a:pPr marL="0" indent="0" algn="l" fontAlgn="base">
              <a:buNone/>
            </a:pPr>
            <a:r>
              <a:rPr lang="en-US" b="0" i="0" dirty="0">
                <a:solidFill>
                  <a:srgbClr val="0A0A23"/>
                </a:solidFill>
                <a:effectLst/>
                <a:latin typeface="Lato" panose="020F0502020204030203" pitchFamily="34" charset="0"/>
              </a:rPr>
              <a:t>On the client side, validation can be done in two ways:</a:t>
            </a:r>
          </a:p>
          <a:p>
            <a:pPr algn="l" fontAlgn="base">
              <a:buFont typeface="+mj-lt"/>
              <a:buAutoNum type="arabicPeriod"/>
            </a:pPr>
            <a:r>
              <a:rPr lang="en-US" b="0" i="0" dirty="0">
                <a:solidFill>
                  <a:srgbClr val="0A0A23"/>
                </a:solidFill>
                <a:effectLst/>
                <a:latin typeface="inherit"/>
              </a:rPr>
              <a:t>Using HTML5 functionality</a:t>
            </a:r>
          </a:p>
          <a:p>
            <a:pPr algn="l" fontAlgn="base">
              <a:buFont typeface="+mj-lt"/>
              <a:buAutoNum type="arabicPeriod"/>
            </a:pPr>
            <a:r>
              <a:rPr lang="en-US" b="0" i="0" dirty="0">
                <a:solidFill>
                  <a:srgbClr val="0A0A23"/>
                </a:solidFill>
                <a:effectLst/>
                <a:latin typeface="inherit"/>
              </a:rPr>
              <a:t>Using JavaScript</a:t>
            </a:r>
          </a:p>
          <a:p>
            <a:endParaRPr lang="en-US" dirty="0"/>
          </a:p>
        </p:txBody>
      </p:sp>
      <p:sp>
        <p:nvSpPr>
          <p:cNvPr id="4" name="Date Placeholder 3">
            <a:extLst>
              <a:ext uri="{FF2B5EF4-FFF2-40B4-BE49-F238E27FC236}">
                <a16:creationId xmlns:a16="http://schemas.microsoft.com/office/drawing/2014/main" id="{4EBE33C4-DCB8-8EF7-2A2F-2AD3B9921490}"/>
              </a:ext>
            </a:extLst>
          </p:cNvPr>
          <p:cNvSpPr>
            <a:spLocks noGrp="1"/>
          </p:cNvSpPr>
          <p:nvPr>
            <p:ph type="dt" sz="half" idx="10"/>
          </p:nvPr>
        </p:nvSpPr>
        <p:spPr/>
        <p:txBody>
          <a:bodyPr/>
          <a:lstStyle/>
          <a:p>
            <a:fld id="{96AFFBEB-0BCA-4917-BD70-D6060C336605}" type="datetime1">
              <a:rPr lang="en-US" smtClean="0"/>
              <a:t>8/13/2025</a:t>
            </a:fld>
            <a:endParaRPr lang="en-US"/>
          </a:p>
        </p:txBody>
      </p:sp>
    </p:spTree>
    <p:extLst>
      <p:ext uri="{BB962C8B-B14F-4D97-AF65-F5344CB8AC3E}">
        <p14:creationId xmlns:p14="http://schemas.microsoft.com/office/powerpoint/2010/main" val="8180014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E38A-8FBC-E082-5BA3-541BD8FB039D}"/>
              </a:ext>
            </a:extLst>
          </p:cNvPr>
          <p:cNvSpPr>
            <a:spLocks noGrp="1"/>
          </p:cNvSpPr>
          <p:nvPr>
            <p:ph type="title"/>
          </p:nvPr>
        </p:nvSpPr>
        <p:spPr/>
        <p:txBody>
          <a:bodyPr/>
          <a:lstStyle/>
          <a:p>
            <a:r>
              <a:rPr lang="en-US" dirty="0"/>
              <a:t>Using HTML for client-side validation</a:t>
            </a:r>
          </a:p>
        </p:txBody>
      </p:sp>
      <p:sp>
        <p:nvSpPr>
          <p:cNvPr id="3" name="Content Placeholder 2">
            <a:extLst>
              <a:ext uri="{FF2B5EF4-FFF2-40B4-BE49-F238E27FC236}">
                <a16:creationId xmlns:a16="http://schemas.microsoft.com/office/drawing/2014/main" id="{3DDA3755-8483-C2F7-BAB3-68F4CE7A21CD}"/>
              </a:ext>
            </a:extLst>
          </p:cNvPr>
          <p:cNvSpPr>
            <a:spLocks noGrp="1"/>
          </p:cNvSpPr>
          <p:nvPr>
            <p:ph idx="1"/>
          </p:nvPr>
        </p:nvSpPr>
        <p:spPr/>
        <p:txBody>
          <a:bodyPr>
            <a:normAutofit/>
          </a:bodyPr>
          <a:lstStyle/>
          <a:p>
            <a:r>
              <a:rPr lang="en-US" dirty="0"/>
              <a:t>Making fields required using </a:t>
            </a:r>
            <a:r>
              <a:rPr lang="en-US" b="1" dirty="0"/>
              <a:t>“required”</a:t>
            </a:r>
          </a:p>
          <a:p>
            <a:r>
              <a:rPr lang="en-US" dirty="0"/>
              <a:t>Constraining the length of data:</a:t>
            </a:r>
          </a:p>
          <a:p>
            <a:pPr lvl="1"/>
            <a:r>
              <a:rPr lang="en-US" b="1" dirty="0" err="1"/>
              <a:t>minlength</a:t>
            </a:r>
            <a:r>
              <a:rPr lang="en-US" b="1" dirty="0"/>
              <a:t>, </a:t>
            </a:r>
            <a:r>
              <a:rPr lang="en-US" b="1" dirty="0" err="1"/>
              <a:t>maxlength</a:t>
            </a:r>
            <a:r>
              <a:rPr lang="en-US" dirty="0"/>
              <a:t>: for text data</a:t>
            </a:r>
          </a:p>
          <a:p>
            <a:pPr lvl="1"/>
            <a:r>
              <a:rPr lang="en-US" b="1" dirty="0"/>
              <a:t>min</a:t>
            </a:r>
            <a:r>
              <a:rPr lang="en-US" dirty="0"/>
              <a:t> and </a:t>
            </a:r>
            <a:r>
              <a:rPr lang="en-US" b="1" dirty="0"/>
              <a:t>max</a:t>
            </a:r>
            <a:r>
              <a:rPr lang="en-US" dirty="0"/>
              <a:t> for the min and max value of num type</a:t>
            </a:r>
          </a:p>
          <a:p>
            <a:r>
              <a:rPr lang="en-US" dirty="0"/>
              <a:t>Restricting the type of data using type:</a:t>
            </a:r>
          </a:p>
          <a:p>
            <a:pPr lvl="1"/>
            <a:r>
              <a:rPr lang="en-US" dirty="0"/>
              <a:t>&lt;input type="email" name="multiple&gt;</a:t>
            </a:r>
          </a:p>
          <a:p>
            <a:r>
              <a:rPr lang="en-US" dirty="0"/>
              <a:t>Specifying data patterns using pattern:</a:t>
            </a:r>
          </a:p>
          <a:p>
            <a:pPr lvl="1"/>
            <a:r>
              <a:rPr lang="en-US" dirty="0"/>
              <a:t>specifies a </a:t>
            </a:r>
            <a:r>
              <a:rPr lang="en-US" b="1" dirty="0"/>
              <a:t>regex pattern </a:t>
            </a:r>
            <a:r>
              <a:rPr lang="en-US" dirty="0"/>
              <a:t>that the entered form data needs to match</a:t>
            </a:r>
          </a:p>
        </p:txBody>
      </p:sp>
      <p:sp>
        <p:nvSpPr>
          <p:cNvPr id="4" name="Date Placeholder 3">
            <a:extLst>
              <a:ext uri="{FF2B5EF4-FFF2-40B4-BE49-F238E27FC236}">
                <a16:creationId xmlns:a16="http://schemas.microsoft.com/office/drawing/2014/main" id="{45B961CD-5C5E-EB89-F551-0EF485935E02}"/>
              </a:ext>
            </a:extLst>
          </p:cNvPr>
          <p:cNvSpPr>
            <a:spLocks noGrp="1"/>
          </p:cNvSpPr>
          <p:nvPr>
            <p:ph type="dt" sz="half" idx="10"/>
          </p:nvPr>
        </p:nvSpPr>
        <p:spPr/>
        <p:txBody>
          <a:bodyPr/>
          <a:lstStyle/>
          <a:p>
            <a:fld id="{83307E00-A27C-46EA-A4DB-537B8F4F9327}" type="datetime1">
              <a:rPr lang="en-US" smtClean="0"/>
              <a:t>8/13/2025</a:t>
            </a:fld>
            <a:endParaRPr lang="en-US"/>
          </a:p>
        </p:txBody>
      </p:sp>
    </p:spTree>
    <p:extLst>
      <p:ext uri="{BB962C8B-B14F-4D97-AF65-F5344CB8AC3E}">
        <p14:creationId xmlns:p14="http://schemas.microsoft.com/office/powerpoint/2010/main" val="155409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defRPr kumimoji="0" lang="en-GB" altLang="en-US" sz="2400" b="0" i="0" u="none" strike="noStrike" cap="none" normalizeH="0" baseline="0" smtClean="0">
            <a:ln>
              <a:noFill/>
            </a:ln>
            <a:solidFill>
              <a:schemeClr val="bg1"/>
            </a:solidFill>
            <a:effectLst/>
            <a:latin typeface="Times" panose="02020603050405020304" pitchFamily="18" charset="0"/>
            <a:cs typeface="HG Mincho Light J"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16000"/>
          </a:lnSpc>
          <a:spcBef>
            <a:spcPct val="0"/>
          </a:spcBef>
          <a:spcAft>
            <a:spcPct val="0"/>
          </a:spcAft>
          <a:buClr>
            <a:srgbClr val="FFFFFF"/>
          </a:buClr>
          <a:buSzPct val="100000"/>
          <a:buFont typeface="Times" panose="02020603050405020304" pitchFamily="18" charset="0"/>
          <a:buNone/>
          <a:tabLst/>
          <a:defRPr kumimoji="0" lang="en-GB" altLang="en-US" sz="2400" b="0" i="0" u="none" strike="noStrike" cap="none" normalizeH="0" baseline="0" smtClean="0">
            <a:ln>
              <a:noFill/>
            </a:ln>
            <a:solidFill>
              <a:schemeClr val="bg1"/>
            </a:solidFill>
            <a:effectLst/>
            <a:latin typeface="Times" panose="02020603050405020304" pitchFamily="18" charset="0"/>
            <a:cs typeface="HG Mincho Light J"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23520</TotalTime>
  <Words>8765</Words>
  <Application>Microsoft Office PowerPoint</Application>
  <PresentationFormat>On-screen Show (4:3)</PresentationFormat>
  <Paragraphs>1048</Paragraphs>
  <Slides>128</Slides>
  <Notes>25</Notes>
  <HiddenSlides>1</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128</vt:i4>
      </vt:variant>
    </vt:vector>
  </HeadingPairs>
  <TitlesOfParts>
    <vt:vector size="153" baseType="lpstr">
      <vt:lpstr>ADLaM Display</vt:lpstr>
      <vt:lpstr>-apple-system</vt:lpstr>
      <vt:lpstr>Arial</vt:lpstr>
      <vt:lpstr>Arial</vt:lpstr>
      <vt:lpstr>Arial Unicode MS</vt:lpstr>
      <vt:lpstr>BlinkMacSystemFont</vt:lpstr>
      <vt:lpstr>Consolas</vt:lpstr>
      <vt:lpstr>Courier New</vt:lpstr>
      <vt:lpstr>Droid Serif</vt:lpstr>
      <vt:lpstr>gt-regular</vt:lpstr>
      <vt:lpstr>inherit</vt:lpstr>
      <vt:lpstr>Inter</vt:lpstr>
      <vt:lpstr>JetBrains Mono</vt:lpstr>
      <vt:lpstr>Lato</vt:lpstr>
      <vt:lpstr>Menlo</vt:lpstr>
      <vt:lpstr>Segoe UI</vt:lpstr>
      <vt:lpstr>Söhne</vt:lpstr>
      <vt:lpstr>Söhne Mono</vt:lpstr>
      <vt:lpstr>Times</vt:lpstr>
      <vt:lpstr>Times New Roman</vt:lpstr>
      <vt:lpstr>Trebuchet MS</vt:lpstr>
      <vt:lpstr>var(--font-code)</vt:lpstr>
      <vt:lpstr>Verdana</vt:lpstr>
      <vt:lpstr>Wingdings</vt:lpstr>
      <vt:lpstr>Office Theme</vt:lpstr>
      <vt:lpstr>JavaScript</vt:lpstr>
      <vt:lpstr>Client Side Scripting</vt:lpstr>
      <vt:lpstr>Why use client-side programming?</vt:lpstr>
      <vt:lpstr>Server-side programming?</vt:lpstr>
      <vt:lpstr>About JavaScript</vt:lpstr>
      <vt:lpstr>Javascript everywhere</vt:lpstr>
      <vt:lpstr> Hello world program </vt:lpstr>
      <vt:lpstr>Execution </vt:lpstr>
      <vt:lpstr>Variables – let</vt:lpstr>
      <vt:lpstr>var</vt:lpstr>
      <vt:lpstr>PowerPoint Presentation</vt:lpstr>
      <vt:lpstr>Egs (redeclaration and scope) </vt:lpstr>
      <vt:lpstr>PowerPoint Presentation</vt:lpstr>
      <vt:lpstr>Data Types</vt:lpstr>
      <vt:lpstr>Number</vt:lpstr>
      <vt:lpstr>Strings</vt:lpstr>
      <vt:lpstr>boolean</vt:lpstr>
      <vt:lpstr>undefined,Empty</vt:lpstr>
      <vt:lpstr>Type Conversion</vt:lpstr>
      <vt:lpstr>PowerPoint Presentation</vt:lpstr>
      <vt:lpstr>Converting Strings to Numbers </vt:lpstr>
      <vt:lpstr>PowerPoint Presentation</vt:lpstr>
      <vt:lpstr>PowerPoint Presentation</vt:lpstr>
      <vt:lpstr>PowerPoint Presentation</vt:lpstr>
      <vt:lpstr>PowerPoint Presentation</vt:lpstr>
      <vt:lpstr>PowerPoint Presentation</vt:lpstr>
      <vt:lpstr>Automatic Type Conversion </vt:lpstr>
      <vt:lpstr>Type Coercion</vt:lpstr>
      <vt:lpstr>Operators</vt:lpstr>
      <vt:lpstr>Operators - Arithmetic</vt:lpstr>
      <vt:lpstr>Relational Operators</vt:lpstr>
      <vt:lpstr>Other operators</vt:lpstr>
      <vt:lpstr>Comments</vt:lpstr>
      <vt:lpstr> for loop (same as Java)- output?</vt:lpstr>
      <vt:lpstr> for loop (same as Java)</vt:lpstr>
      <vt:lpstr>while loops (same as Java) </vt:lpstr>
      <vt:lpstr>Array – different ways to create an array</vt:lpstr>
      <vt:lpstr>Arrays</vt:lpstr>
      <vt:lpstr>Array methods</vt:lpstr>
      <vt:lpstr>String type</vt:lpstr>
      <vt:lpstr>PowerPoint Presentation</vt:lpstr>
      <vt:lpstr> More about String</vt:lpstr>
      <vt:lpstr>Splitting strings: split and join</vt:lpstr>
      <vt:lpstr>Arrays</vt:lpstr>
      <vt:lpstr>PowerPoint Presentation</vt:lpstr>
      <vt:lpstr>PowerPoint Presentation</vt:lpstr>
      <vt:lpstr>Addition of 2 numbers</vt:lpstr>
      <vt:lpstr>JAVASCRIPT programs</vt:lpstr>
      <vt:lpstr>PowerPoint Presentation</vt:lpstr>
      <vt:lpstr>PowerPoint Presentation</vt:lpstr>
      <vt:lpstr>PowerPoint Presentation</vt:lpstr>
      <vt:lpstr>PowerPoint Presentation</vt:lpstr>
      <vt:lpstr>PowerPoint Presentation</vt:lpstr>
      <vt:lpstr>Class methods program</vt:lpstr>
      <vt:lpstr>Objects – not primitive ones</vt:lpstr>
      <vt:lpstr>Objects(Other way of creating an object)</vt:lpstr>
      <vt:lpstr>Arrays and objects</vt:lpstr>
      <vt:lpstr>PowerPoint Presentation</vt:lpstr>
      <vt:lpstr>Complex objects</vt:lpstr>
      <vt:lpstr>PowerPoint Presentation</vt:lpstr>
      <vt:lpstr>PowerPoint Presentation</vt:lpstr>
      <vt:lpstr>Complex Objects</vt:lpstr>
      <vt:lpstr>Three ways to create an object</vt:lpstr>
      <vt:lpstr>PowerPoint Presentation</vt:lpstr>
      <vt:lpstr>PowerPoint Presentation</vt:lpstr>
      <vt:lpstr>The for…in statement to Iterate on object’s properties</vt:lpstr>
      <vt:lpstr>PowerPoint Presentation</vt:lpstr>
      <vt:lpstr>PowerPoint Presentation</vt:lpstr>
      <vt:lpstr>The with statement</vt:lpstr>
      <vt:lpstr>eg</vt:lpstr>
      <vt:lpstr>PowerPoint Presentation</vt:lpstr>
      <vt:lpstr>PowerPoint Presentation</vt:lpstr>
      <vt:lpstr>Now use html command to include the javascript output in html</vt:lpstr>
      <vt:lpstr>Functions</vt:lpstr>
      <vt:lpstr>User input in nodejs</vt:lpstr>
      <vt:lpstr>Compare 2 no’s(Run-time input)</vt:lpstr>
      <vt:lpstr>More about Functions</vt:lpstr>
      <vt:lpstr>Anonymous functions:In JavaScript, an anonymous function is a function without a name. </vt:lpstr>
      <vt:lpstr>Arrow functions </vt:lpstr>
      <vt:lpstr>Arrow functions </vt:lpstr>
      <vt:lpstr>Arrow functions </vt:lpstr>
      <vt:lpstr>Functions with parameters</vt:lpstr>
      <vt:lpstr>Objects with functions</vt:lpstr>
      <vt:lpstr>Object and constructor</vt:lpstr>
      <vt:lpstr>Then what are classes in Javascript?</vt:lpstr>
      <vt:lpstr>example</vt:lpstr>
      <vt:lpstr>PowerPoint Presentation</vt:lpstr>
      <vt:lpstr>Classes Vs Objects in JS</vt:lpstr>
      <vt:lpstr>Try it</vt:lpstr>
      <vt:lpstr>Javascript in webpages</vt:lpstr>
      <vt:lpstr>Web page request</vt:lpstr>
      <vt:lpstr>Client side validation</vt:lpstr>
      <vt:lpstr>Client Side Validation</vt:lpstr>
      <vt:lpstr>Server Side Validation</vt:lpstr>
      <vt:lpstr>When and where to use</vt:lpstr>
      <vt:lpstr>Using JavaScript in html document</vt:lpstr>
      <vt:lpstr>Where to put JavaScript</vt:lpstr>
      <vt:lpstr>How to set up client side validation </vt:lpstr>
      <vt:lpstr>Using HTML for client-side validation</vt:lpstr>
      <vt:lpstr>HTML-  validation</vt:lpstr>
      <vt:lpstr>Using Regexp for validation</vt:lpstr>
      <vt:lpstr>A simple example using reg expr</vt:lpstr>
      <vt:lpstr>Popup boxes</vt:lpstr>
      <vt:lpstr>An example for validation using javascript</vt:lpstr>
      <vt:lpstr>Javascript Assignment 5.1, 5.2, 5.3 – Check the ppt for clear details</vt:lpstr>
      <vt:lpstr>Assignment 5.2</vt:lpstr>
      <vt:lpstr>Assignment 5.2       --contd (Use Javascript function)</vt:lpstr>
      <vt:lpstr>How does Javascript understand HTML document ?</vt:lpstr>
      <vt:lpstr>PowerPoint Presentation</vt:lpstr>
      <vt:lpstr>DOM Manipulations</vt:lpstr>
      <vt:lpstr>Navigation between the nodes</vt:lpstr>
      <vt:lpstr>Javascript for dynamic html</vt:lpstr>
      <vt:lpstr>Methods for manipulations</vt:lpstr>
      <vt:lpstr>Changing attributes…</vt:lpstr>
      <vt:lpstr>Element Manipulation</vt:lpstr>
      <vt:lpstr>Finding HTML Objects </vt:lpstr>
      <vt:lpstr>Simple example</vt:lpstr>
      <vt:lpstr>Modify the example</vt:lpstr>
      <vt:lpstr>Contd..</vt:lpstr>
      <vt:lpstr>Assignment 5.3</vt:lpstr>
      <vt:lpstr>DOM Events </vt:lpstr>
      <vt:lpstr>PowerPoint Presentation</vt:lpstr>
      <vt:lpstr>PowerPoint Presentation</vt:lpstr>
      <vt:lpstr>PowerPoint Presentation</vt:lpstr>
      <vt:lpstr>JavaScript is not Java</vt:lpstr>
      <vt:lpstr>Warnings</vt:lpstr>
      <vt:lpstr>Assignment 5.4</vt:lpstr>
      <vt:lpstr>Do one by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RADHA D</dc:creator>
  <cp:lastModifiedBy>GURUPRIYA</cp:lastModifiedBy>
  <cp:revision>95</cp:revision>
  <cp:lastPrinted>2024-02-12T04:05:57Z</cp:lastPrinted>
  <dcterms:modified xsi:type="dcterms:W3CDTF">2025-08-13T07:25:31Z</dcterms:modified>
</cp:coreProperties>
</file>