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306" r:id="rId4"/>
    <p:sldId id="307" r:id="rId5"/>
    <p:sldId id="308" r:id="rId6"/>
    <p:sldId id="309" r:id="rId7"/>
    <p:sldId id="310" r:id="rId8"/>
    <p:sldId id="328" r:id="rId9"/>
    <p:sldId id="329" r:id="rId10"/>
    <p:sldId id="330" r:id="rId11"/>
    <p:sldId id="311" r:id="rId12"/>
    <p:sldId id="313" r:id="rId13"/>
    <p:sldId id="314" r:id="rId14"/>
    <p:sldId id="312" r:id="rId15"/>
    <p:sldId id="316" r:id="rId16"/>
    <p:sldId id="333" r:id="rId17"/>
    <p:sldId id="317" r:id="rId18"/>
    <p:sldId id="258" r:id="rId19"/>
    <p:sldId id="259" r:id="rId20"/>
    <p:sldId id="324" r:id="rId21"/>
    <p:sldId id="260" r:id="rId22"/>
    <p:sldId id="261" r:id="rId23"/>
    <p:sldId id="318" r:id="rId24"/>
    <p:sldId id="319" r:id="rId25"/>
    <p:sldId id="320" r:id="rId26"/>
    <p:sldId id="321" r:id="rId27"/>
    <p:sldId id="322" r:id="rId28"/>
    <p:sldId id="325" r:id="rId29"/>
    <p:sldId id="326" r:id="rId30"/>
    <p:sldId id="327" r:id="rId31"/>
    <p:sldId id="332" r:id="rId32"/>
    <p:sldId id="323" r:id="rId33"/>
    <p:sldId id="3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2" tIns="45716" rIns="91432" bIns="45716"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32" tIns="45716" rIns="91432" bIns="45716" rtlCol="0"/>
          <a:lstStyle>
            <a:lvl1pPr algn="r">
              <a:defRPr sz="1200"/>
            </a:lvl1pPr>
          </a:lstStyle>
          <a:p>
            <a:fld id="{309A657E-6985-4CE9-B006-00073AF44301}" type="datetimeFigureOut">
              <a:rPr lang="en-US" smtClean="0"/>
              <a:t>8/20/2025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2" tIns="45716" rIns="91432" bIns="45716"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2" tIns="45716" rIns="91432"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32" tIns="45716" rIns="91432"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32" tIns="45716" rIns="91432" bIns="45716" rtlCol="0" anchor="b"/>
          <a:lstStyle>
            <a:lvl1pPr algn="r">
              <a:defRPr sz="1200"/>
            </a:lvl1pPr>
          </a:lstStyle>
          <a:p>
            <a:fld id="{948A84D6-FB8A-4376-B408-5A214DA2D1B3}" type="slidenum">
              <a:rPr lang="en-US" smtClean="0"/>
              <a:t>‹#›</a:t>
            </a:fld>
            <a:endParaRPr lang="en-US"/>
          </a:p>
        </p:txBody>
      </p:sp>
    </p:spTree>
    <p:extLst>
      <p:ext uri="{BB962C8B-B14F-4D97-AF65-F5344CB8AC3E}">
        <p14:creationId xmlns:p14="http://schemas.microsoft.com/office/powerpoint/2010/main" val="228491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5CA9A25-15FB-CB65-D30C-C6E1C252F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21FD0205-7D99-4714-B63B-EB7F6FC86028}"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24579" name="Rectangle 2">
            <a:extLst>
              <a:ext uri="{FF2B5EF4-FFF2-40B4-BE49-F238E27FC236}">
                <a16:creationId xmlns:a16="http://schemas.microsoft.com/office/drawing/2014/main" id="{5EFDE902-DD01-4C7A-9B66-F2FF83F830A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B755F00-EB7D-F186-D3E7-8BD19F1E20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90EB62F-F0FE-7D4C-0512-BB18CC37B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219CF55-C409-421D-83F1-29C6D48AA7DC}" type="slidenum">
              <a:rPr lang="en-US" altLang="en-US" sz="1200">
                <a:latin typeface="Arial" panose="020B0604020202020204" pitchFamily="34" charset="0"/>
              </a:rPr>
              <a:pPr eaLnBrk="1" hangingPunct="1"/>
              <a:t>15</a:t>
            </a:fld>
            <a:endParaRPr lang="en-US" altLang="en-US" sz="1200">
              <a:latin typeface="Arial" panose="020B0604020202020204" pitchFamily="34" charset="0"/>
            </a:endParaRPr>
          </a:p>
        </p:txBody>
      </p:sp>
      <p:sp>
        <p:nvSpPr>
          <p:cNvPr id="47107" name="Rectangle 2">
            <a:extLst>
              <a:ext uri="{FF2B5EF4-FFF2-40B4-BE49-F238E27FC236}">
                <a16:creationId xmlns:a16="http://schemas.microsoft.com/office/drawing/2014/main" id="{946CC817-B89D-BA18-3E71-5FEC1F64ED4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E6A650F-4CAC-DB9C-8E57-2BFC907694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E0B6417-9C83-A760-AE78-1A19F84D62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B3B31F7-D03B-4037-9A90-E65AAB4ACA24}"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49155" name="Rectangle 2">
            <a:extLst>
              <a:ext uri="{FF2B5EF4-FFF2-40B4-BE49-F238E27FC236}">
                <a16:creationId xmlns:a16="http://schemas.microsoft.com/office/drawing/2014/main" id="{82CA50CA-C36A-0BB6-8D24-3DBE0D7F0BE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EDE7144-09D7-4A70-9401-3F57D9C9D7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CB73DF8-4135-3A61-A08B-59DFD58E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F966F80-9885-424A-88B9-2B9232DF6FCE}"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26627" name="Rectangle 2">
            <a:extLst>
              <a:ext uri="{FF2B5EF4-FFF2-40B4-BE49-F238E27FC236}">
                <a16:creationId xmlns:a16="http://schemas.microsoft.com/office/drawing/2014/main" id="{7B372B8B-052F-DB2C-D017-E595E051B603}"/>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E3557DC8-B95C-9740-AE5E-E3DE8978E9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28C8C95-DFB3-51E0-54FB-F346302EE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DAB1D57-D09E-4E9B-A923-1F7FBCDC03C2}"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28675" name="Rectangle 2">
            <a:extLst>
              <a:ext uri="{FF2B5EF4-FFF2-40B4-BE49-F238E27FC236}">
                <a16:creationId xmlns:a16="http://schemas.microsoft.com/office/drawing/2014/main" id="{0EB94A1F-A087-5B0D-96FC-A24B4C5FAC3A}"/>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5ED8239C-CB57-1DEE-E431-FE3149013E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9B9E616-404A-692F-9CC8-A7499CCF7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AA7F9CD-5C47-47B6-8BB5-18707F5B9E8D}"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30723" name="Rectangle 2">
            <a:extLst>
              <a:ext uri="{FF2B5EF4-FFF2-40B4-BE49-F238E27FC236}">
                <a16:creationId xmlns:a16="http://schemas.microsoft.com/office/drawing/2014/main" id="{927A23D4-C7FF-EC50-9AB2-1BF92164915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F2B04A60-D7D0-AE17-8D65-6DC3B0F28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047E70C-6B9F-A57D-5AF5-901B8F0CB8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EFD2A04-482B-44BC-9346-836E2AFF8C8F}"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
        <p:nvSpPr>
          <p:cNvPr id="32771" name="Rectangle 2">
            <a:extLst>
              <a:ext uri="{FF2B5EF4-FFF2-40B4-BE49-F238E27FC236}">
                <a16:creationId xmlns:a16="http://schemas.microsoft.com/office/drawing/2014/main" id="{432B22F7-7935-0091-9E32-883D50440489}"/>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DC05468A-8B52-CF87-5A52-94D0B69847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Profiles of page usage</a:t>
            </a:r>
          </a:p>
          <a:p>
            <a:r>
              <a:rPr lang="en-US" altLang="en-US">
                <a:latin typeface="Arial" panose="020B0604020202020204" pitchFamily="34" charset="0"/>
              </a:rPr>
              <a:t>Anonymous unless info provided by user.</a:t>
            </a:r>
          </a:p>
          <a:p>
            <a:r>
              <a:rPr lang="en-US" altLang="en-US">
                <a:latin typeface="Arial" panose="020B0604020202020204" pitchFamily="34" charset="0"/>
              </a:rPr>
              <a:t>Still…</a:t>
            </a:r>
          </a:p>
          <a:p>
            <a:endParaRPr lang="en-US" altLang="en-US">
              <a:latin typeface="Arial" panose="020B0604020202020204" pitchFamily="34" charset="0"/>
            </a:endParaRPr>
          </a:p>
          <a:p>
            <a:r>
              <a:rPr lang="en-US" altLang="en-US">
                <a:latin typeface="Arial" panose="020B0604020202020204" pitchFamily="34" charset="0"/>
              </a:rPr>
              <a:t>How do companies use cookies to develop a user-profile?  Is this “wrong”?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FF5369C-71F8-2F32-9597-1EB752F0DF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7F6CB953-DDB1-4937-A86E-DDDF0B0FF3B6}"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
        <p:nvSpPr>
          <p:cNvPr id="34819" name="Rectangle 2">
            <a:extLst>
              <a:ext uri="{FF2B5EF4-FFF2-40B4-BE49-F238E27FC236}">
                <a16:creationId xmlns:a16="http://schemas.microsoft.com/office/drawing/2014/main" id="{A9DA807B-505C-011E-C9EF-6B00F62350CF}"/>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DD4AB08-BD02-E9C5-774B-FFCF5DD79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307714A2-8E6B-CEBE-4E54-EFF281EB50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74689C8-E842-4034-A1C1-DEAAE0779AED}"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
        <p:nvSpPr>
          <p:cNvPr id="36867" name="Rectangle 2">
            <a:extLst>
              <a:ext uri="{FF2B5EF4-FFF2-40B4-BE49-F238E27FC236}">
                <a16:creationId xmlns:a16="http://schemas.microsoft.com/office/drawing/2014/main" id="{14D5AA91-EC9D-6744-3554-20C080050266}"/>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169E3B7-0EB0-4F9D-898D-0C297115DB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3716C45-E76A-98E5-AA9A-60C11E742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C0D485C-2E6C-4D10-9F1C-7C5CC53A0D1D}"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
        <p:nvSpPr>
          <p:cNvPr id="38915" name="Rectangle 2">
            <a:extLst>
              <a:ext uri="{FF2B5EF4-FFF2-40B4-BE49-F238E27FC236}">
                <a16:creationId xmlns:a16="http://schemas.microsoft.com/office/drawing/2014/main" id="{A78433F5-104B-5ED5-B783-A49A7275770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76A617AF-E7C9-B970-D6BA-07D66EE8AF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72BECAA-E85A-6460-6223-0103748E25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28344" indent="-3747118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159"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318"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47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637"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BE8C4C1-F8BB-4B7A-B47C-E7825719B11C}"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40963" name="Rectangle 2">
            <a:extLst>
              <a:ext uri="{FF2B5EF4-FFF2-40B4-BE49-F238E27FC236}">
                <a16:creationId xmlns:a16="http://schemas.microsoft.com/office/drawing/2014/main" id="{5E5C44EE-1786-6CB8-12AA-B392513343F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52B9C54-C333-9706-80AB-4B325DDA84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8B01-8ECA-A065-174D-F9EE45CC1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37D5B3-27AC-7A63-D7E8-BA7276E8E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9A72E-78B8-70D0-10BA-157353ABA45E}"/>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DEAE4CBB-C094-59D6-86D3-364F86E78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2ECBD-4096-51AD-A68F-013E4A0E91EB}"/>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3574425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2BB7-4C47-3B01-8AF5-4EC911830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EE2523-145E-DD4B-B6DE-905AD2C4A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EECA3-90FF-6825-FA45-050DFC7888CB}"/>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B5647B96-A7C0-1E50-72A7-73DEF653A1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89A19-6B48-1415-A6C6-222DDD998718}"/>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15236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25D3C-70EF-A6D7-4DEA-8A49D8420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1959F0-6D8F-50B0-369D-897155FDD9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9CEE5-DC44-DF95-FD20-EA33B635B71D}"/>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B7823D18-0922-788E-471C-ADE2136BD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4ABCD-F43B-D79B-250C-9D6837DE20F0}"/>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279239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7086-E2AE-ED92-53EB-BED87D31CF36}"/>
              </a:ext>
            </a:extLst>
          </p:cNvPr>
          <p:cNvSpPr>
            <a:spLocks noGrp="1"/>
          </p:cNvSpPr>
          <p:nvPr>
            <p:ph type="title"/>
          </p:nvPr>
        </p:nvSpPr>
        <p:spPr/>
        <p:txBody>
          <a:bodyPr/>
          <a:lstStyle>
            <a:lvl1pPr>
              <a:defRPr>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249C9C0-68D4-EA58-53D4-477DD3DDB4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4F58B-9D43-B522-01FF-2841843BE8D4}"/>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5F23AF82-A8B8-7D3A-EDD0-1294B6D8B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0957B-1374-4B3B-366F-51E3829C1437}"/>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267582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82D8-0F8A-54D8-2469-67165A3D2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0927DB-BB88-A9A0-05A8-906DD793C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75E0D1-E754-CB27-60A5-4AC266B00DCA}"/>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E840D96B-C01C-A23F-E4D0-55CF8C62D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0E78E-FCC7-A7B4-7D15-5E554388B2A3}"/>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275870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3DAF-FAA4-4EB0-92E6-960FEC02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67D61E-6AE0-EED5-FFE8-6E0EAF475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0E05BE-44D3-AAF5-AC1D-92BEEF904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B143FC-FEEA-6E86-87A5-2F21771207F8}"/>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6" name="Footer Placeholder 5">
            <a:extLst>
              <a:ext uri="{FF2B5EF4-FFF2-40B4-BE49-F238E27FC236}">
                <a16:creationId xmlns:a16="http://schemas.microsoft.com/office/drawing/2014/main" id="{03AEB02B-6478-5D22-8FE2-4270A941E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7479E-0AC6-DB3B-23FB-476D9F104EEE}"/>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387143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5021-4730-B30E-73E6-7BCA58B00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AE8BA0-805C-0300-24DE-1E5427B612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E3922-61E4-C1B7-8B09-CA5759EA2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583DB3-E9B3-AD1C-6F62-53119426D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9507C5-2D3E-CF72-973C-30DA4BB3F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31DDF4-9A1D-26A2-3C08-8A96DE749C46}"/>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8" name="Footer Placeholder 7">
            <a:extLst>
              <a:ext uri="{FF2B5EF4-FFF2-40B4-BE49-F238E27FC236}">
                <a16:creationId xmlns:a16="http://schemas.microsoft.com/office/drawing/2014/main" id="{D60F8661-9E5C-EA59-06E3-A5EDA98D82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AE000-928D-07DF-A9E2-440E9CC492A9}"/>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161588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A077-3696-DD51-9DEE-7ACF195775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AC510-BD61-EB61-4C51-7865FA87AD9A}"/>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4" name="Footer Placeholder 3">
            <a:extLst>
              <a:ext uri="{FF2B5EF4-FFF2-40B4-BE49-F238E27FC236}">
                <a16:creationId xmlns:a16="http://schemas.microsoft.com/office/drawing/2014/main" id="{FA5268E9-A3BC-1DF3-304C-17D472D7D2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33699-2589-95E5-E20E-EBEE6A673E22}"/>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4596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058601-07C9-9E62-14AB-2D4636F250D7}"/>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3" name="Footer Placeholder 2">
            <a:extLst>
              <a:ext uri="{FF2B5EF4-FFF2-40B4-BE49-F238E27FC236}">
                <a16:creationId xmlns:a16="http://schemas.microsoft.com/office/drawing/2014/main" id="{BF2A38C2-BBFB-DAD5-6549-99A6144838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833E8A-AF02-AA40-D7F3-0756ED6B75BA}"/>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389378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0B38-AF10-C21C-3ED9-C360100CD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1CBDDB-C5EF-217A-9735-66BA7E7D8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2CC279-A719-4EC7-D389-F28E6A99F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5C916-CD0E-4CB7-A7BA-0365869D401E}"/>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6" name="Footer Placeholder 5">
            <a:extLst>
              <a:ext uri="{FF2B5EF4-FFF2-40B4-BE49-F238E27FC236}">
                <a16:creationId xmlns:a16="http://schemas.microsoft.com/office/drawing/2014/main" id="{96910FD5-8682-FE41-866E-C2955E752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FFD337-5E3C-AFBD-A628-3BB2ACBE2BD9}"/>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312291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A1DB-F43A-1D90-2B40-C165346B0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DCE89C-C965-0B26-2D5C-57C203CD4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02EBA-8722-8739-705D-D44F28A45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6FB82-0A16-DC5F-9D44-A796D947350C}"/>
              </a:ext>
            </a:extLst>
          </p:cNvPr>
          <p:cNvSpPr>
            <a:spLocks noGrp="1"/>
          </p:cNvSpPr>
          <p:nvPr>
            <p:ph type="dt" sz="half" idx="10"/>
          </p:nvPr>
        </p:nvSpPr>
        <p:spPr/>
        <p:txBody>
          <a:bodyPr/>
          <a:lstStyle/>
          <a:p>
            <a:fld id="{FDAC5977-6370-44B9-A202-5A09C57CE3C9}" type="datetimeFigureOut">
              <a:rPr lang="en-US" smtClean="0"/>
              <a:t>8/20/2025</a:t>
            </a:fld>
            <a:endParaRPr lang="en-US"/>
          </a:p>
        </p:txBody>
      </p:sp>
      <p:sp>
        <p:nvSpPr>
          <p:cNvPr id="6" name="Footer Placeholder 5">
            <a:extLst>
              <a:ext uri="{FF2B5EF4-FFF2-40B4-BE49-F238E27FC236}">
                <a16:creationId xmlns:a16="http://schemas.microsoft.com/office/drawing/2014/main" id="{5251B181-F4F3-09D2-2D05-B17A5FE5D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C0A22-709D-BCB6-24D8-9F39640F9836}"/>
              </a:ext>
            </a:extLst>
          </p:cNvPr>
          <p:cNvSpPr>
            <a:spLocks noGrp="1"/>
          </p:cNvSpPr>
          <p:nvPr>
            <p:ph type="sldNum" sz="quarter" idx="12"/>
          </p:nvPr>
        </p:nvSpPr>
        <p:spPr/>
        <p:txBody>
          <a:bodyPr/>
          <a:lstStyle/>
          <a:p>
            <a:fld id="{F3D0BCBE-F8EE-4850-B421-5B5E9AF7C2C7}" type="slidenum">
              <a:rPr lang="en-US" smtClean="0"/>
              <a:t>‹#›</a:t>
            </a:fld>
            <a:endParaRPr lang="en-US"/>
          </a:p>
        </p:txBody>
      </p:sp>
    </p:spTree>
    <p:extLst>
      <p:ext uri="{BB962C8B-B14F-4D97-AF65-F5344CB8AC3E}">
        <p14:creationId xmlns:p14="http://schemas.microsoft.com/office/powerpoint/2010/main" val="319347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D80CE-2E11-79AB-E373-96D45CDB8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4B7AF-E866-A925-5A12-A806C4544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5C809-92BA-5B48-4ECD-81D89F1A8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C5977-6370-44B9-A202-5A09C57CE3C9}" type="datetimeFigureOut">
              <a:rPr lang="en-US" smtClean="0"/>
              <a:t>8/20/2025</a:t>
            </a:fld>
            <a:endParaRPr lang="en-US"/>
          </a:p>
        </p:txBody>
      </p:sp>
      <p:sp>
        <p:nvSpPr>
          <p:cNvPr id="5" name="Footer Placeholder 4">
            <a:extLst>
              <a:ext uri="{FF2B5EF4-FFF2-40B4-BE49-F238E27FC236}">
                <a16:creationId xmlns:a16="http://schemas.microsoft.com/office/drawing/2014/main" id="{FF0A19D7-FB31-47FD-266C-35A27B72B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AE869D-93B9-C7DD-7843-57F5E37E2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0BCBE-F8EE-4850-B421-5B5E9AF7C2C7}" type="slidenum">
              <a:rPr lang="en-US" smtClean="0"/>
              <a:t>‹#›</a:t>
            </a:fld>
            <a:endParaRPr lang="en-US"/>
          </a:p>
        </p:txBody>
      </p:sp>
    </p:spTree>
    <p:extLst>
      <p:ext uri="{BB962C8B-B14F-4D97-AF65-F5344CB8AC3E}">
        <p14:creationId xmlns:p14="http://schemas.microsoft.com/office/powerpoint/2010/main" val="3414232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9BAF-F69D-595D-2FC3-593C0DAE7AA2}"/>
              </a:ext>
            </a:extLst>
          </p:cNvPr>
          <p:cNvSpPr>
            <a:spLocks noGrp="1"/>
          </p:cNvSpPr>
          <p:nvPr>
            <p:ph type="ctrTitle"/>
          </p:nvPr>
        </p:nvSpPr>
        <p:spPr/>
        <p:txBody>
          <a:bodyPr/>
          <a:lstStyle/>
          <a:p>
            <a:r>
              <a:rPr lang="en-US" b="1">
                <a:latin typeface="ADLaM Display" panose="02010000000000000000" pitchFamily="2" charset="0"/>
                <a:ea typeface="ADLaM Display" panose="02010000000000000000" pitchFamily="2" charset="0"/>
                <a:cs typeface="ADLaM Display" panose="02010000000000000000" pitchFamily="2" charset="0"/>
              </a:rPr>
              <a:t>Cookies</a:t>
            </a:r>
            <a:endParaRPr lang="en-US"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75303E69-2604-3EC4-E43A-8E5A154F68E7}"/>
              </a:ext>
            </a:extLst>
          </p:cNvPr>
          <p:cNvSpPr>
            <a:spLocks noGrp="1"/>
          </p:cNvSpPr>
          <p:nvPr>
            <p:ph type="subTitle" idx="1"/>
          </p:nvPr>
        </p:nvSpPr>
        <p:spPr/>
        <p:txBody>
          <a:bodyPr>
            <a:normAutofit/>
          </a:bodyPr>
          <a:lstStyle/>
          <a:p>
            <a:r>
              <a:rPr lang="en-US" dirty="0"/>
              <a:t>Sessions </a:t>
            </a:r>
          </a:p>
          <a:p>
            <a:r>
              <a:rPr lang="en-US" dirty="0"/>
              <a:t>Tokens</a:t>
            </a:r>
          </a:p>
          <a:p>
            <a:endParaRPr lang="en-US" dirty="0"/>
          </a:p>
        </p:txBody>
      </p:sp>
    </p:spTree>
    <p:extLst>
      <p:ext uri="{BB962C8B-B14F-4D97-AF65-F5344CB8AC3E}">
        <p14:creationId xmlns:p14="http://schemas.microsoft.com/office/powerpoint/2010/main" val="420910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3219-D09B-9599-2D5B-CA56D06AE552}"/>
              </a:ext>
            </a:extLst>
          </p:cNvPr>
          <p:cNvSpPr>
            <a:spLocks noGrp="1"/>
          </p:cNvSpPr>
          <p:nvPr>
            <p:ph type="title"/>
          </p:nvPr>
        </p:nvSpPr>
        <p:spPr/>
        <p:txBody>
          <a:bodyPr/>
          <a:lstStyle/>
          <a:p>
            <a:r>
              <a:rPr lang="en-US" dirty="0"/>
              <a:t>Inspect in browser</a:t>
            </a:r>
          </a:p>
        </p:txBody>
      </p:sp>
      <p:sp>
        <p:nvSpPr>
          <p:cNvPr id="3" name="Content Placeholder 2">
            <a:extLst>
              <a:ext uri="{FF2B5EF4-FFF2-40B4-BE49-F238E27FC236}">
                <a16:creationId xmlns:a16="http://schemas.microsoft.com/office/drawing/2014/main" id="{D7B61822-CA60-F256-E97E-BF9A3B9B33F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3C97ECE-29CE-B5E8-4962-8181BC2AB2E1}"/>
              </a:ext>
            </a:extLst>
          </p:cNvPr>
          <p:cNvPicPr>
            <a:picLocks noChangeAspect="1"/>
          </p:cNvPicPr>
          <p:nvPr/>
        </p:nvPicPr>
        <p:blipFill>
          <a:blip r:embed="rId2"/>
          <a:stretch>
            <a:fillRect/>
          </a:stretch>
        </p:blipFill>
        <p:spPr>
          <a:xfrm>
            <a:off x="1722116" y="1712899"/>
            <a:ext cx="7254869" cy="4663844"/>
          </a:xfrm>
          <a:prstGeom prst="rect">
            <a:avLst/>
          </a:prstGeom>
        </p:spPr>
      </p:pic>
    </p:spTree>
    <p:extLst>
      <p:ext uri="{BB962C8B-B14F-4D97-AF65-F5344CB8AC3E}">
        <p14:creationId xmlns:p14="http://schemas.microsoft.com/office/powerpoint/2010/main" val="361500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8076F3EB-C54F-3E73-DD42-95C92F4B77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FE7FD62-6422-4635-8FE1-C39D77F15DEA}" type="slidenum">
              <a:rPr lang="en-US" altLang="en-US" sz="1400"/>
              <a:pPr eaLnBrk="1" hangingPunct="1"/>
              <a:t>11</a:t>
            </a:fld>
            <a:endParaRPr lang="en-US" altLang="en-US" sz="1400"/>
          </a:p>
        </p:txBody>
      </p:sp>
      <p:sp>
        <p:nvSpPr>
          <p:cNvPr id="33795" name="Rectangle 2">
            <a:extLst>
              <a:ext uri="{FF2B5EF4-FFF2-40B4-BE49-F238E27FC236}">
                <a16:creationId xmlns:a16="http://schemas.microsoft.com/office/drawing/2014/main" id="{7AB035F9-BD08-7875-EBC4-07E893494F74}"/>
              </a:ext>
            </a:extLst>
          </p:cNvPr>
          <p:cNvSpPr>
            <a:spLocks noGrp="1" noChangeArrowheads="1"/>
          </p:cNvSpPr>
          <p:nvPr>
            <p:ph type="title"/>
          </p:nvPr>
        </p:nvSpPr>
        <p:spPr/>
        <p:txBody>
          <a:bodyPr/>
          <a:lstStyle/>
          <a:p>
            <a:pPr eaLnBrk="1" hangingPunct="1"/>
            <a:r>
              <a:rPr lang="en-US" altLang="en-US" sz="3600" dirty="0"/>
              <a:t>What’s in a Cookie? </a:t>
            </a:r>
            <a:endParaRPr lang="en-US" altLang="en-US" dirty="0"/>
          </a:p>
        </p:txBody>
      </p:sp>
      <p:sp>
        <p:nvSpPr>
          <p:cNvPr id="33796" name="Rectangle 3">
            <a:extLst>
              <a:ext uri="{FF2B5EF4-FFF2-40B4-BE49-F238E27FC236}">
                <a16:creationId xmlns:a16="http://schemas.microsoft.com/office/drawing/2014/main" id="{C09E3D9C-B5A6-01F7-5086-2550EBF528AF}"/>
              </a:ext>
            </a:extLst>
          </p:cNvPr>
          <p:cNvSpPr>
            <a:spLocks noGrp="1" noChangeArrowheads="1"/>
          </p:cNvSpPr>
          <p:nvPr>
            <p:ph type="body" idx="1"/>
          </p:nvPr>
        </p:nvSpPr>
        <p:spPr/>
        <p:txBody>
          <a:bodyPr/>
          <a:lstStyle/>
          <a:p>
            <a:pPr eaLnBrk="1" hangingPunct="1"/>
            <a:r>
              <a:rPr lang="en-US" altLang="en-US"/>
              <a:t>It’s just text data as follows:</a:t>
            </a:r>
          </a:p>
          <a:p>
            <a:pPr lvl="1" eaLnBrk="1" hangingPunct="1"/>
            <a:r>
              <a:rPr lang="en-US" altLang="en-US">
                <a:ea typeface="ＭＳ Ｐゴシック" panose="020B0600070205080204" pitchFamily="34" charset="-128"/>
              </a:rPr>
              <a:t>NAME=VALUE</a:t>
            </a:r>
          </a:p>
          <a:p>
            <a:pPr lvl="2" eaLnBrk="1" hangingPunct="1"/>
            <a:r>
              <a:rPr lang="en-US" altLang="en-US">
                <a:ea typeface="ＭＳ Ｐゴシック" panose="020B0600070205080204" pitchFamily="34" charset="-128"/>
              </a:rPr>
              <a:t>Name value pairs</a:t>
            </a:r>
          </a:p>
          <a:p>
            <a:pPr lvl="1" eaLnBrk="1" hangingPunct="1"/>
            <a:r>
              <a:rPr lang="en-US" altLang="en-US">
                <a:ea typeface="ＭＳ Ｐゴシック" panose="020B0600070205080204" pitchFamily="34" charset="-128"/>
              </a:rPr>
              <a:t>expires=&lt;date&gt; </a:t>
            </a:r>
            <a:r>
              <a:rPr lang="en-US" altLang="en-US" i="1">
                <a:ea typeface="ＭＳ Ｐゴシック" panose="020B0600070205080204" pitchFamily="34" charset="-128"/>
              </a:rPr>
              <a:t>(optional)</a:t>
            </a:r>
          </a:p>
          <a:p>
            <a:pPr lvl="2" eaLnBrk="1" hangingPunct="1"/>
            <a:r>
              <a:rPr lang="en-US" altLang="en-US">
                <a:ea typeface="ＭＳ Ｐゴシック" panose="020B0600070205080204" pitchFamily="34" charset="-128"/>
              </a:rPr>
              <a:t>Without a date, deleted when browser closed</a:t>
            </a:r>
          </a:p>
          <a:p>
            <a:pPr lvl="1" eaLnBrk="1" hangingPunct="1"/>
            <a:r>
              <a:rPr lang="en-US" altLang="en-US">
                <a:ea typeface="ＭＳ Ｐゴシック" panose="020B0600070205080204" pitchFamily="34" charset="-128"/>
              </a:rPr>
              <a:t>path=&lt;path&gt; </a:t>
            </a:r>
            <a:r>
              <a:rPr lang="en-US" altLang="en-US" i="1">
                <a:ea typeface="ＭＳ Ｐゴシック" panose="020B0600070205080204" pitchFamily="34" charset="-128"/>
              </a:rPr>
              <a:t>(optional)</a:t>
            </a: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domain=&lt;domain&gt; </a:t>
            </a:r>
            <a:r>
              <a:rPr lang="en-US" altLang="en-US" i="1">
                <a:ea typeface="ＭＳ Ｐゴシック" panose="020B0600070205080204" pitchFamily="34" charset="-128"/>
              </a:rPr>
              <a:t>(optional)</a:t>
            </a:r>
            <a:endParaRPr lang="en-US" altLang="en-US">
              <a:ea typeface="ＭＳ Ｐゴシック" panose="020B0600070205080204" pitchFamily="34" charset="-128"/>
            </a:endParaRPr>
          </a:p>
          <a:p>
            <a:pPr lvl="1" eaLnBrk="1" hangingPunct="1"/>
            <a:r>
              <a:rPr lang="en-US" altLang="en-US">
                <a:ea typeface="ＭＳ Ｐゴシック" panose="020B0600070205080204" pitchFamily="34" charset="-128"/>
              </a:rPr>
              <a:t>secure  </a:t>
            </a:r>
            <a:r>
              <a:rPr lang="en-US" altLang="en-US" i="1">
                <a:ea typeface="ＭＳ Ｐゴシック" panose="020B0600070205080204" pitchFamily="34" charset="-128"/>
              </a:rPr>
              <a:t>(optional)</a:t>
            </a:r>
            <a:endParaRPr lang="en-US" altLang="en-US">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3CF7D9D9-150D-D97F-190E-C02942FA4C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6288BB3C-B5F4-4418-AF43-8F3145E397AD}" type="slidenum">
              <a:rPr lang="en-US" altLang="en-US" sz="1400"/>
              <a:pPr eaLnBrk="1" hangingPunct="1"/>
              <a:t>12</a:t>
            </a:fld>
            <a:endParaRPr lang="en-US" altLang="en-US" sz="1400"/>
          </a:p>
        </p:txBody>
      </p:sp>
      <p:sp>
        <p:nvSpPr>
          <p:cNvPr id="35843" name="Rectangle 2">
            <a:extLst>
              <a:ext uri="{FF2B5EF4-FFF2-40B4-BE49-F238E27FC236}">
                <a16:creationId xmlns:a16="http://schemas.microsoft.com/office/drawing/2014/main" id="{BC610D6A-29EF-C696-8878-00E060C33C2C}"/>
              </a:ext>
            </a:extLst>
          </p:cNvPr>
          <p:cNvSpPr>
            <a:spLocks noGrp="1" noChangeArrowheads="1"/>
          </p:cNvSpPr>
          <p:nvPr>
            <p:ph type="title"/>
          </p:nvPr>
        </p:nvSpPr>
        <p:spPr/>
        <p:txBody>
          <a:bodyPr/>
          <a:lstStyle/>
          <a:p>
            <a:pPr eaLnBrk="1" hangingPunct="1"/>
            <a:r>
              <a:rPr lang="en-US" altLang="en-US"/>
              <a:t>Browser Control of Cookies</a:t>
            </a:r>
          </a:p>
        </p:txBody>
      </p:sp>
      <p:sp>
        <p:nvSpPr>
          <p:cNvPr id="35844" name="Rectangle 3">
            <a:extLst>
              <a:ext uri="{FF2B5EF4-FFF2-40B4-BE49-F238E27FC236}">
                <a16:creationId xmlns:a16="http://schemas.microsoft.com/office/drawing/2014/main" id="{CD972552-88F1-2BF9-9EC6-D6EFFCEBFAAF}"/>
              </a:ext>
            </a:extLst>
          </p:cNvPr>
          <p:cNvSpPr>
            <a:spLocks noGrp="1" noChangeArrowheads="1"/>
          </p:cNvSpPr>
          <p:nvPr>
            <p:ph type="body" idx="1"/>
          </p:nvPr>
        </p:nvSpPr>
        <p:spPr/>
        <p:txBody>
          <a:bodyPr/>
          <a:lstStyle/>
          <a:p>
            <a:pPr eaLnBrk="1" hangingPunct="1"/>
            <a:r>
              <a:rPr lang="en-US" altLang="en-US" dirty="0"/>
              <a:t>At least 20 cookies per domain</a:t>
            </a:r>
          </a:p>
          <a:p>
            <a:pPr lvl="1" eaLnBrk="1" hangingPunct="1"/>
            <a:r>
              <a:rPr lang="en-US" altLang="en-US" dirty="0">
                <a:ea typeface="ＭＳ Ｐゴシック" panose="020B0600070205080204" pitchFamily="34" charset="-128"/>
              </a:rPr>
              <a:t>Newer browsers store more</a:t>
            </a:r>
          </a:p>
          <a:p>
            <a:pPr lvl="1" eaLnBrk="1" hangingPunct="1"/>
            <a:r>
              <a:rPr lang="en-US" altLang="en-US" dirty="0">
                <a:ea typeface="ＭＳ Ｐゴシック" panose="020B0600070205080204" pitchFamily="34" charset="-128"/>
              </a:rPr>
              <a:t>But most sites use just one, and have an ID value to reference info stored on server</a:t>
            </a:r>
          </a:p>
          <a:p>
            <a:pPr eaLnBrk="1" hangingPunct="1"/>
            <a:r>
              <a:rPr lang="en-US" altLang="en-US" dirty="0"/>
              <a:t>Total size limit on all cookies (e.g. 4K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6C50238E-5C51-F247-406A-4B6D264A92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41B98D2-4FAE-460C-9C46-CAF3EB793B6C}" type="slidenum">
              <a:rPr lang="en-US" altLang="en-US" sz="1400"/>
              <a:pPr eaLnBrk="1" hangingPunct="1"/>
              <a:t>13</a:t>
            </a:fld>
            <a:endParaRPr lang="en-US" altLang="en-US" sz="1400"/>
          </a:p>
        </p:txBody>
      </p:sp>
      <p:sp>
        <p:nvSpPr>
          <p:cNvPr id="37891" name="Rectangle 2">
            <a:extLst>
              <a:ext uri="{FF2B5EF4-FFF2-40B4-BE49-F238E27FC236}">
                <a16:creationId xmlns:a16="http://schemas.microsoft.com/office/drawing/2014/main" id="{EE3079A7-A81F-80A2-AC94-0BEEA1BE2A4F}"/>
              </a:ext>
            </a:extLst>
          </p:cNvPr>
          <p:cNvSpPr>
            <a:spLocks noGrp="1" noChangeArrowheads="1"/>
          </p:cNvSpPr>
          <p:nvPr>
            <p:ph type="title"/>
          </p:nvPr>
        </p:nvSpPr>
        <p:spPr/>
        <p:txBody>
          <a:bodyPr/>
          <a:lstStyle/>
          <a:p>
            <a:pPr eaLnBrk="1" hangingPunct="1"/>
            <a:r>
              <a:rPr lang="en-US" altLang="en-US"/>
              <a:t>Browser Control of Cookies (2)</a:t>
            </a:r>
          </a:p>
        </p:txBody>
      </p:sp>
      <p:sp>
        <p:nvSpPr>
          <p:cNvPr id="37892" name="Rectangle 3">
            <a:extLst>
              <a:ext uri="{FF2B5EF4-FFF2-40B4-BE49-F238E27FC236}">
                <a16:creationId xmlns:a16="http://schemas.microsoft.com/office/drawing/2014/main" id="{AFCDE9DB-9609-2DF7-025B-0E43947E2C6E}"/>
              </a:ext>
            </a:extLst>
          </p:cNvPr>
          <p:cNvSpPr>
            <a:spLocks noGrp="1" noChangeArrowheads="1"/>
          </p:cNvSpPr>
          <p:nvPr>
            <p:ph type="body" idx="1"/>
          </p:nvPr>
        </p:nvSpPr>
        <p:spPr/>
        <p:txBody>
          <a:bodyPr/>
          <a:lstStyle/>
          <a:p>
            <a:pPr eaLnBrk="1" hangingPunct="1"/>
            <a:r>
              <a:rPr lang="en-US" altLang="en-US" dirty="0"/>
              <a:t>User can control how they’re handled:</a:t>
            </a:r>
          </a:p>
          <a:p>
            <a:pPr lvl="1" eaLnBrk="1" hangingPunct="1"/>
            <a:r>
              <a:rPr lang="en-US" altLang="en-US" dirty="0">
                <a:ea typeface="ＭＳ Ｐゴシック" panose="020B0600070205080204" pitchFamily="34" charset="-128"/>
              </a:rPr>
              <a:t>Don’t let the server write them to client PC</a:t>
            </a:r>
          </a:p>
          <a:p>
            <a:pPr lvl="1" eaLnBrk="1" hangingPunct="1"/>
            <a:r>
              <a:rPr lang="en-US" altLang="en-US" dirty="0">
                <a:ea typeface="ＭＳ Ｐゴシック" panose="020B0600070205080204" pitchFamily="34" charset="-128"/>
              </a:rPr>
              <a:t>Asks permission (perhaps with a white-list)</a:t>
            </a:r>
          </a:p>
          <a:p>
            <a:pPr lvl="1" eaLnBrk="1" hangingPunct="1"/>
            <a:r>
              <a:rPr lang="en-US" altLang="en-US" dirty="0">
                <a:ea typeface="ＭＳ Ｐゴシック" panose="020B0600070205080204" pitchFamily="34" charset="-128"/>
              </a:rPr>
              <a:t>Always accept them</a:t>
            </a:r>
          </a:p>
          <a:p>
            <a:pPr lvl="2" eaLnBrk="1" hangingPunct="1"/>
            <a:r>
              <a:rPr lang="en-US" altLang="en-US" dirty="0">
                <a:ea typeface="ＭＳ Ｐゴシック" panose="020B0600070205080204" pitchFamily="34" charset="-128"/>
              </a:rPr>
              <a:t>Perhaps except for those on a black-list</a:t>
            </a:r>
          </a:p>
          <a:p>
            <a:pPr eaLnBrk="1" hangingPunct="1"/>
            <a:r>
              <a:rPr lang="en-US" altLang="en-US" dirty="0"/>
              <a:t>User can view and manage cookies</a:t>
            </a:r>
          </a:p>
          <a:p>
            <a:pPr lvl="1" eaLnBrk="1" hangingPunct="1"/>
            <a:r>
              <a:rPr lang="en-US" altLang="en-US" dirty="0">
                <a:ea typeface="ＭＳ Ｐゴシック" panose="020B0600070205080204" pitchFamily="34" charset="-128"/>
              </a:rPr>
              <a:t>E.g. Firefox’s Preferences-&gt;Privacy-&gt;Show Cookies</a:t>
            </a:r>
          </a:p>
          <a:p>
            <a:pPr lvl="1" eaLnBrk="1" hangingPunct="1"/>
            <a:r>
              <a:rPr lang="en-US" altLang="en-US" dirty="0" err="1">
                <a:ea typeface="ＭＳ Ｐゴシック" panose="020B0600070205080204" pitchFamily="34" charset="-128"/>
              </a:rPr>
              <a:t>E.g</a:t>
            </a:r>
            <a:r>
              <a:rPr lang="en-US" altLang="en-US" dirty="0">
                <a:ea typeface="ＭＳ Ｐゴシック" panose="020B0600070205080204" pitchFamily="34" charset="-128"/>
              </a:rPr>
              <a:t> Chrome -&gt; Inspect-&gt; Application-&gt; Storage-&gt; Cookies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750AA10D-B183-EB10-9E73-277995E70D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D480199-C089-4033-8793-19A5A1F70E15}" type="slidenum">
              <a:rPr lang="en-US" altLang="en-US" sz="1400"/>
              <a:pPr eaLnBrk="1" hangingPunct="1"/>
              <a:t>14</a:t>
            </a:fld>
            <a:endParaRPr lang="en-US" altLang="en-US" sz="1400"/>
          </a:p>
        </p:txBody>
      </p:sp>
      <p:sp>
        <p:nvSpPr>
          <p:cNvPr id="39939" name="Rectangle 2">
            <a:extLst>
              <a:ext uri="{FF2B5EF4-FFF2-40B4-BE49-F238E27FC236}">
                <a16:creationId xmlns:a16="http://schemas.microsoft.com/office/drawing/2014/main" id="{F16B14B9-8613-D885-6151-8E9B863455D0}"/>
              </a:ext>
            </a:extLst>
          </p:cNvPr>
          <p:cNvSpPr>
            <a:spLocks noGrp="1" noChangeArrowheads="1"/>
          </p:cNvSpPr>
          <p:nvPr>
            <p:ph type="title"/>
          </p:nvPr>
        </p:nvSpPr>
        <p:spPr/>
        <p:txBody>
          <a:bodyPr/>
          <a:lstStyle/>
          <a:p>
            <a:pPr eaLnBrk="1" hangingPunct="1"/>
            <a:r>
              <a:rPr lang="en-US" altLang="en-US" dirty="0"/>
              <a:t>Try This </a:t>
            </a:r>
          </a:p>
        </p:txBody>
      </p:sp>
      <p:sp>
        <p:nvSpPr>
          <p:cNvPr id="39940" name="Rectangle 3">
            <a:extLst>
              <a:ext uri="{FF2B5EF4-FFF2-40B4-BE49-F238E27FC236}">
                <a16:creationId xmlns:a16="http://schemas.microsoft.com/office/drawing/2014/main" id="{75F75449-03ED-CD33-A687-55C94419E54C}"/>
              </a:ext>
            </a:extLst>
          </p:cNvPr>
          <p:cNvSpPr>
            <a:spLocks noGrp="1" noChangeArrowheads="1"/>
          </p:cNvSpPr>
          <p:nvPr>
            <p:ph type="body" idx="1"/>
          </p:nvPr>
        </p:nvSpPr>
        <p:spPr/>
        <p:txBody>
          <a:bodyPr/>
          <a:lstStyle/>
          <a:p>
            <a:pPr eaLnBrk="1" hangingPunct="1"/>
            <a:r>
              <a:rPr lang="en-US" altLang="en-US" dirty="0"/>
              <a:t>In your browser’s address field, type:</a:t>
            </a:r>
          </a:p>
          <a:p>
            <a:pPr eaLnBrk="1" hangingPunct="1">
              <a:buFont typeface="Wingdings" panose="05000000000000000000" pitchFamily="2" charset="2"/>
              <a:buNone/>
            </a:pPr>
            <a:r>
              <a:rPr lang="en-US" altLang="en-US" i="1" dirty="0"/>
              <a:t> </a:t>
            </a:r>
            <a:r>
              <a:rPr lang="en-US" altLang="en-US" i="1" dirty="0" err="1"/>
              <a:t>javascript:alert</a:t>
            </a:r>
            <a:r>
              <a:rPr lang="en-US" altLang="en-US" i="1" dirty="0"/>
              <a:t>("Cookies: "+</a:t>
            </a:r>
            <a:r>
              <a:rPr lang="en-US" altLang="en-US" i="1" dirty="0" err="1"/>
              <a:t>document.cookie</a:t>
            </a:r>
            <a:r>
              <a:rPr lang="en-US" altLang="en-US" i="1" dirty="0"/>
              <a:t>)</a:t>
            </a:r>
            <a:r>
              <a:rPr lang="en-US" altLang="en-US" dirty="0"/>
              <a:t> </a:t>
            </a:r>
          </a:p>
          <a:p>
            <a:pPr eaLnBrk="1" hangingPunct="1"/>
            <a:endParaRPr lang="en-US" altLang="en-US" dirty="0"/>
          </a:p>
          <a:p>
            <a:pPr eaLnBrk="1" hangingPunct="1"/>
            <a:r>
              <a:rPr lang="en-US" altLang="en-US" dirty="0"/>
              <a:t>Note </a:t>
            </a:r>
            <a:r>
              <a:rPr lang="en-US" altLang="en-US" i="1" dirty="0" err="1"/>
              <a:t>javascript</a:t>
            </a:r>
            <a:r>
              <a:rPr lang="en-US" altLang="en-US" i="1" dirty="0"/>
              <a:t>:</a:t>
            </a:r>
            <a:r>
              <a:rPr lang="en-US" altLang="en-US" dirty="0"/>
              <a:t> pseudo protocol -  to run </a:t>
            </a:r>
            <a:r>
              <a:rPr lang="en-US" altLang="en-US" dirty="0">
                <a:solidFill>
                  <a:srgbClr val="374151"/>
                </a:solidFill>
                <a:latin typeface="Söhne"/>
              </a:rPr>
              <a:t>the</a:t>
            </a:r>
            <a:r>
              <a:rPr lang="en-US" b="0" i="0" dirty="0">
                <a:solidFill>
                  <a:srgbClr val="374151"/>
                </a:solidFill>
                <a:effectLst/>
                <a:latin typeface="Söhne"/>
              </a:rPr>
              <a:t> </a:t>
            </a:r>
            <a:r>
              <a:rPr lang="en-US" b="0" i="0" dirty="0" err="1">
                <a:solidFill>
                  <a:srgbClr val="374151"/>
                </a:solidFill>
                <a:effectLst/>
                <a:latin typeface="Söhne"/>
              </a:rPr>
              <a:t>javascript</a:t>
            </a:r>
            <a:r>
              <a:rPr lang="en-US" b="0" i="0" dirty="0">
                <a:solidFill>
                  <a:srgbClr val="374151"/>
                </a:solidFill>
                <a:effectLst/>
                <a:latin typeface="Söhne"/>
              </a:rPr>
              <a:t> code followed by it.</a:t>
            </a:r>
            <a:endParaRPr lang="en-US" altLang="en-US" dirty="0"/>
          </a:p>
          <a:p>
            <a:pPr eaLnBrk="1" hangingPunct="1"/>
            <a:r>
              <a:rPr lang="en-US" altLang="en-US" dirty="0"/>
              <a:t>You know </a:t>
            </a:r>
            <a:r>
              <a:rPr lang="en-US" altLang="en-US" i="1" dirty="0"/>
              <a:t>alert </a:t>
            </a:r>
            <a:r>
              <a:rPr lang="en-US" altLang="en-US" dirty="0"/>
              <a:t>in JavaScript now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75DAC613-F1A4-E841-99FA-09D787F9E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EF2D395-7131-4B43-BD90-EC7D60B016DB}" type="slidenum">
              <a:rPr lang="en-US" altLang="en-US" sz="1400"/>
              <a:pPr eaLnBrk="1" hangingPunct="1"/>
              <a:t>15</a:t>
            </a:fld>
            <a:endParaRPr lang="en-US" altLang="en-US" sz="1400"/>
          </a:p>
        </p:txBody>
      </p:sp>
      <p:sp>
        <p:nvSpPr>
          <p:cNvPr id="46083" name="Rectangle 2">
            <a:extLst>
              <a:ext uri="{FF2B5EF4-FFF2-40B4-BE49-F238E27FC236}">
                <a16:creationId xmlns:a16="http://schemas.microsoft.com/office/drawing/2014/main" id="{6831AC4F-2DC4-D2FC-65A1-649D44BD5B46}"/>
              </a:ext>
            </a:extLst>
          </p:cNvPr>
          <p:cNvSpPr>
            <a:spLocks noGrp="1" noChangeArrowheads="1"/>
          </p:cNvSpPr>
          <p:nvPr>
            <p:ph type="title"/>
          </p:nvPr>
        </p:nvSpPr>
        <p:spPr/>
        <p:txBody>
          <a:bodyPr/>
          <a:lstStyle/>
          <a:p>
            <a:pPr eaLnBrk="1" hangingPunct="1"/>
            <a:r>
              <a:rPr lang="en-US" altLang="en-US" dirty="0"/>
              <a:t>Again, How Do I Write a cookie  in scripts?</a:t>
            </a:r>
          </a:p>
        </p:txBody>
      </p:sp>
      <p:sp>
        <p:nvSpPr>
          <p:cNvPr id="46084" name="Rectangle 3">
            <a:extLst>
              <a:ext uri="{FF2B5EF4-FFF2-40B4-BE49-F238E27FC236}">
                <a16:creationId xmlns:a16="http://schemas.microsoft.com/office/drawing/2014/main" id="{AFC7E309-49B4-67F1-9C49-2E124796D2B2}"/>
              </a:ext>
            </a:extLst>
          </p:cNvPr>
          <p:cNvSpPr>
            <a:spLocks noGrp="1" noChangeArrowheads="1"/>
          </p:cNvSpPr>
          <p:nvPr>
            <p:ph type="body" idx="1"/>
          </p:nvPr>
        </p:nvSpPr>
        <p:spPr/>
        <p:txBody>
          <a:bodyPr/>
          <a:lstStyle/>
          <a:p>
            <a:pPr eaLnBrk="1" hangingPunct="1">
              <a:lnSpc>
                <a:spcPct val="90000"/>
              </a:lnSpc>
            </a:pPr>
            <a:r>
              <a:rPr lang="en-US" altLang="en-US"/>
              <a:t>Clearly important for server-side scripts</a:t>
            </a:r>
          </a:p>
          <a:p>
            <a:pPr eaLnBrk="1" hangingPunct="1">
              <a:lnSpc>
                <a:spcPct val="90000"/>
              </a:lnSpc>
            </a:pPr>
            <a:r>
              <a:rPr lang="en-US" altLang="en-US"/>
              <a:t>Server sends an HTTP message to the client</a:t>
            </a:r>
          </a:p>
          <a:p>
            <a:pPr eaLnBrk="1" hangingPunct="1">
              <a:lnSpc>
                <a:spcPct val="90000"/>
              </a:lnSpc>
            </a:pPr>
            <a:r>
              <a:rPr lang="en-US" altLang="en-US"/>
              <a:t>Scripting languages simplify this</a:t>
            </a:r>
          </a:p>
          <a:p>
            <a:pPr eaLnBrk="1" hangingPunct="1">
              <a:lnSpc>
                <a:spcPct val="90000"/>
              </a:lnSpc>
            </a:pPr>
            <a:r>
              <a:rPr lang="en-US" altLang="en-US"/>
              <a:t>E.g. PHP:</a:t>
            </a:r>
            <a:br>
              <a:rPr lang="en-US" altLang="en-US"/>
            </a:br>
            <a:r>
              <a:rPr lang="en-US" altLang="en-US"/>
              <a:t>    setcookie(‘name’, ‘value’,…);</a:t>
            </a:r>
          </a:p>
          <a:p>
            <a:pPr eaLnBrk="1" hangingPunct="1">
              <a:lnSpc>
                <a:spcPct val="90000"/>
              </a:lnSpc>
            </a:pPr>
            <a:r>
              <a:rPr lang="en-US" altLang="en-US"/>
              <a:t>More on this later</a:t>
            </a:r>
          </a:p>
          <a:p>
            <a:pPr lvl="1" eaLnBrk="1" hangingPunct="1">
              <a:lnSpc>
                <a:spcPct val="90000"/>
              </a:lnSpc>
            </a:pPr>
            <a:r>
              <a:rPr lang="en-US" altLang="en-US">
                <a:ea typeface="ＭＳ Ｐゴシック" panose="020B0600070205080204" pitchFamily="34" charset="-128"/>
              </a:rPr>
              <a:t>Server-side scripting and Session IDs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5B94-E6CC-3E03-B2CB-21009151D010}"/>
              </a:ext>
            </a:extLst>
          </p:cNvPr>
          <p:cNvSpPr>
            <a:spLocks noGrp="1"/>
          </p:cNvSpPr>
          <p:nvPr>
            <p:ph type="title"/>
          </p:nvPr>
        </p:nvSpPr>
        <p:spPr>
          <a:xfrm>
            <a:off x="0" y="1"/>
            <a:ext cx="10515600" cy="593766"/>
          </a:xfrm>
        </p:spPr>
        <p:txBody>
          <a:bodyPr>
            <a:normAutofit fontScale="90000"/>
          </a:bodyPr>
          <a:lstStyle/>
          <a:p>
            <a:r>
              <a:rPr lang="en-US" dirty="0" err="1"/>
              <a:t>Javascript</a:t>
            </a:r>
            <a:r>
              <a:rPr lang="en-US" dirty="0"/>
              <a:t> cookies on client machine</a:t>
            </a:r>
            <a:endParaRPr lang="en-IN" dirty="0"/>
          </a:p>
        </p:txBody>
      </p:sp>
      <p:sp>
        <p:nvSpPr>
          <p:cNvPr id="3" name="Content Placeholder 2">
            <a:extLst>
              <a:ext uri="{FF2B5EF4-FFF2-40B4-BE49-F238E27FC236}">
                <a16:creationId xmlns:a16="http://schemas.microsoft.com/office/drawing/2014/main" id="{646B908F-7409-E15B-9126-2C54FD9F3FD3}"/>
              </a:ext>
            </a:extLst>
          </p:cNvPr>
          <p:cNvSpPr>
            <a:spLocks noGrp="1"/>
          </p:cNvSpPr>
          <p:nvPr>
            <p:ph idx="1"/>
          </p:nvPr>
        </p:nvSpPr>
        <p:spPr>
          <a:xfrm>
            <a:off x="0" y="593768"/>
            <a:ext cx="12192000" cy="6264232"/>
          </a:xfrm>
        </p:spPr>
        <p:txBody>
          <a:bodyPr>
            <a:normAutofit fontScale="625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  &lt;title&gt;Cookie Example&lt;/title&gt;</a:t>
            </a:r>
          </a:p>
          <a:p>
            <a:pPr marL="0" indent="0">
              <a:buNone/>
            </a:pPr>
            <a:r>
              <a:rPr lang="en-IN" dirty="0"/>
              <a:t>&lt;/head&gt;</a:t>
            </a:r>
          </a:p>
          <a:p>
            <a:pPr marL="0" indent="0">
              <a:buNone/>
            </a:pPr>
            <a:r>
              <a:rPr lang="en-IN" dirty="0"/>
              <a:t>&lt;body&gt;</a:t>
            </a:r>
          </a:p>
          <a:p>
            <a:pPr marL="0" indent="0">
              <a:buNone/>
            </a:pPr>
            <a:r>
              <a:rPr lang="en-IN" dirty="0"/>
              <a:t>  &lt;h2&gt;Cookie Demo&lt;/h2&gt;</a:t>
            </a:r>
          </a:p>
          <a:p>
            <a:pPr marL="0" indent="0">
              <a:buNone/>
            </a:pPr>
            <a:r>
              <a:rPr lang="en-IN" dirty="0"/>
              <a:t>  &lt;button onclick="</a:t>
            </a:r>
            <a:r>
              <a:rPr lang="en-IN" dirty="0" err="1"/>
              <a:t>testCookies</a:t>
            </a:r>
            <a:r>
              <a:rPr lang="en-IN" dirty="0"/>
              <a:t>()"&gt;Test Cookies&lt;/button&gt;</a:t>
            </a:r>
          </a:p>
          <a:p>
            <a:pPr marL="0" indent="0">
              <a:buNone/>
            </a:pPr>
            <a:br>
              <a:rPr lang="en-IN" dirty="0"/>
            </a:br>
            <a:r>
              <a:rPr lang="en-IN" dirty="0"/>
              <a:t>  &lt;script&gt;</a:t>
            </a:r>
          </a:p>
          <a:p>
            <a:pPr marL="0" indent="0">
              <a:buNone/>
            </a:pPr>
            <a:r>
              <a:rPr lang="en-IN" dirty="0"/>
              <a:t>    function </a:t>
            </a:r>
            <a:r>
              <a:rPr lang="en-IN" dirty="0" err="1"/>
              <a:t>testCookies</a:t>
            </a:r>
            <a:r>
              <a:rPr lang="en-IN" dirty="0"/>
              <a:t>() {</a:t>
            </a:r>
          </a:p>
          <a:p>
            <a:pPr marL="0" indent="0">
              <a:buNone/>
            </a:pPr>
            <a:r>
              <a:rPr lang="en-IN" dirty="0"/>
              <a:t>      </a:t>
            </a:r>
            <a:r>
              <a:rPr lang="en-IN" dirty="0" err="1"/>
              <a:t>document.cookie</a:t>
            </a:r>
            <a:r>
              <a:rPr lang="en-IN" dirty="0"/>
              <a:t> = "user=</a:t>
            </a:r>
            <a:r>
              <a:rPr lang="en-IN" dirty="0" err="1"/>
              <a:t>priya</a:t>
            </a:r>
            <a:r>
              <a:rPr lang="en-IN" dirty="0"/>
              <a:t>; path=/";</a:t>
            </a:r>
          </a:p>
          <a:p>
            <a:pPr marL="0" indent="0">
              <a:buNone/>
            </a:pPr>
            <a:r>
              <a:rPr lang="en-IN" dirty="0"/>
              <a:t>      </a:t>
            </a:r>
            <a:r>
              <a:rPr lang="en-IN" dirty="0" err="1"/>
              <a:t>document.cookie</a:t>
            </a:r>
            <a:r>
              <a:rPr lang="en-IN" dirty="0"/>
              <a:t> = "</a:t>
            </a:r>
            <a:r>
              <a:rPr lang="en-IN" dirty="0" err="1"/>
              <a:t>firstName</a:t>
            </a:r>
            <a:r>
              <a:rPr lang="en-IN" dirty="0"/>
              <a:t>=amrita; expires=Fri, 19 Aug 2025 12:22:00 UTC; path=/";</a:t>
            </a:r>
          </a:p>
          <a:p>
            <a:pPr marL="0" indent="0">
              <a:buNone/>
            </a:pPr>
            <a:r>
              <a:rPr lang="en-IN" dirty="0"/>
              <a:t>      console.log("Current cookies: " + </a:t>
            </a:r>
            <a:r>
              <a:rPr lang="en-IN" dirty="0" err="1"/>
              <a:t>document.cookie</a:t>
            </a:r>
            <a:r>
              <a:rPr lang="en-IN" dirty="0"/>
              <a:t>);</a:t>
            </a:r>
          </a:p>
          <a:p>
            <a:pPr marL="0" indent="0">
              <a:buNone/>
            </a:pPr>
            <a:r>
              <a:rPr lang="en-IN" dirty="0"/>
              <a:t>      console.log(</a:t>
            </a:r>
            <a:r>
              <a:rPr lang="en-IN" dirty="0" err="1"/>
              <a:t>navigator.cookieEnabled</a:t>
            </a:r>
            <a:r>
              <a:rPr lang="en-IN" dirty="0"/>
              <a:t>);</a:t>
            </a:r>
          </a:p>
          <a:p>
            <a:pPr marL="0" indent="0">
              <a:buNone/>
            </a:pPr>
            <a:r>
              <a:rPr lang="en-IN" dirty="0"/>
              <a:t>    }</a:t>
            </a:r>
          </a:p>
          <a:p>
            <a:pPr marL="0" indent="0">
              <a:buNone/>
            </a:pPr>
            <a:r>
              <a:rPr lang="en-IN" dirty="0"/>
              <a:t>  &lt;/script&gt;</a:t>
            </a:r>
          </a:p>
          <a:p>
            <a:pPr marL="0" indent="0">
              <a:buNone/>
            </a:pPr>
            <a:r>
              <a:rPr lang="en-IN" dirty="0"/>
              <a:t>&lt;/body&gt;</a:t>
            </a:r>
          </a:p>
          <a:p>
            <a:pPr marL="0" indent="0">
              <a:buNone/>
            </a:pPr>
            <a:r>
              <a:rPr lang="en-IN" dirty="0"/>
              <a:t>&lt;/html&gt;</a:t>
            </a:r>
          </a:p>
          <a:p>
            <a:pPr marL="0" indent="0">
              <a:buNone/>
            </a:pPr>
            <a:endParaRPr lang="en-IN" dirty="0"/>
          </a:p>
          <a:p>
            <a:endParaRPr lang="en-IN" dirty="0"/>
          </a:p>
        </p:txBody>
      </p:sp>
    </p:spTree>
    <p:extLst>
      <p:ext uri="{BB962C8B-B14F-4D97-AF65-F5344CB8AC3E}">
        <p14:creationId xmlns:p14="http://schemas.microsoft.com/office/powerpoint/2010/main" val="381939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5D84B6BF-4C1F-26B5-FEA1-350C3C2A67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86BAADA-9A46-4718-87F5-10DB95F7238F}" type="slidenum">
              <a:rPr lang="en-US" altLang="en-US" sz="1400"/>
              <a:pPr eaLnBrk="1" hangingPunct="1"/>
              <a:t>17</a:t>
            </a:fld>
            <a:endParaRPr lang="en-US" altLang="en-US" sz="1400"/>
          </a:p>
        </p:txBody>
      </p:sp>
      <p:sp>
        <p:nvSpPr>
          <p:cNvPr id="48131" name="Rectangle 2">
            <a:extLst>
              <a:ext uri="{FF2B5EF4-FFF2-40B4-BE49-F238E27FC236}">
                <a16:creationId xmlns:a16="http://schemas.microsoft.com/office/drawing/2014/main" id="{77217CDA-73EC-F6F0-FC75-1E8D9AE05F9E}"/>
              </a:ext>
            </a:extLst>
          </p:cNvPr>
          <p:cNvSpPr>
            <a:spLocks noGrp="1" noChangeArrowheads="1"/>
          </p:cNvSpPr>
          <p:nvPr>
            <p:ph type="title"/>
          </p:nvPr>
        </p:nvSpPr>
        <p:spPr/>
        <p:txBody>
          <a:bodyPr/>
          <a:lstStyle/>
          <a:p>
            <a:pPr eaLnBrk="1" hangingPunct="1"/>
            <a:r>
              <a:rPr lang="en-US" altLang="en-US"/>
              <a:t>JavaScript on the Client-Side</a:t>
            </a:r>
          </a:p>
        </p:txBody>
      </p:sp>
      <p:sp>
        <p:nvSpPr>
          <p:cNvPr id="48132" name="Rectangle 3">
            <a:extLst>
              <a:ext uri="{FF2B5EF4-FFF2-40B4-BE49-F238E27FC236}">
                <a16:creationId xmlns:a16="http://schemas.microsoft.com/office/drawing/2014/main" id="{9F31CCA6-950D-5D59-786E-B156B2C1ACE3}"/>
              </a:ext>
            </a:extLst>
          </p:cNvPr>
          <p:cNvSpPr>
            <a:spLocks noGrp="1" noChangeArrowheads="1"/>
          </p:cNvSpPr>
          <p:nvPr>
            <p:ph type="body" idx="1"/>
          </p:nvPr>
        </p:nvSpPr>
        <p:spPr/>
        <p:txBody>
          <a:bodyPr>
            <a:normAutofit/>
          </a:bodyPr>
          <a:lstStyle/>
          <a:p>
            <a:pPr eaLnBrk="1" hangingPunct="1">
              <a:lnSpc>
                <a:spcPct val="90000"/>
              </a:lnSpc>
            </a:pPr>
            <a:endParaRPr lang="en-US" altLang="en-US" dirty="0"/>
          </a:p>
          <a:p>
            <a:pPr eaLnBrk="1" hangingPunct="1">
              <a:lnSpc>
                <a:spcPct val="90000"/>
              </a:lnSpc>
            </a:pPr>
            <a:r>
              <a:rPr lang="en-US" altLang="en-US" dirty="0"/>
              <a:t>To Create Cookie</a:t>
            </a:r>
          </a:p>
          <a:p>
            <a:pPr lvl="1"/>
            <a:r>
              <a:rPr lang="en-US" altLang="en-US" dirty="0"/>
              <a:t>  </a:t>
            </a:r>
            <a:r>
              <a:rPr lang="en-US" altLang="en-US" i="1" dirty="0" err="1"/>
              <a:t>document.cookie</a:t>
            </a:r>
            <a:r>
              <a:rPr lang="en-US" altLang="en-US" i="1" dirty="0"/>
              <a:t>=“user=</a:t>
            </a:r>
            <a:r>
              <a:rPr lang="en-US" altLang="en-US" i="1" dirty="0" err="1"/>
              <a:t>tom;domain</a:t>
            </a:r>
            <a:r>
              <a:rPr lang="en-US" altLang="en-US" i="1" dirty="0"/>
              <a:t>=</a:t>
            </a:r>
            <a:r>
              <a:rPr lang="en-US" altLang="en-US" i="1" dirty="0" err="1"/>
              <a:t>cs.uva.edu;path</a:t>
            </a:r>
            <a:r>
              <a:rPr lang="en-US" altLang="en-US" i="1" dirty="0"/>
              <a:t>=/cs453; secure;”</a:t>
            </a:r>
          </a:p>
          <a:p>
            <a:pPr eaLnBrk="1" hangingPunct="1">
              <a:lnSpc>
                <a:spcPct val="90000"/>
              </a:lnSpc>
            </a:pPr>
            <a:endParaRPr lang="en-US" altLang="en-US" i="1" dirty="0"/>
          </a:p>
          <a:p>
            <a:pPr lvl="1"/>
            <a:r>
              <a:rPr lang="en-US" dirty="0" err="1"/>
              <a:t>document.cookie</a:t>
            </a:r>
            <a:r>
              <a:rPr lang="en-US" dirty="0"/>
              <a:t>=“</a:t>
            </a:r>
            <a:r>
              <a:rPr lang="en-US" dirty="0" err="1"/>
              <a:t>firstName</a:t>
            </a:r>
            <a:r>
              <a:rPr lang="en-US" dirty="0"/>
              <a:t>=XYZ, expires= .. Path…</a:t>
            </a:r>
          </a:p>
          <a:p>
            <a:endParaRPr lang="en-US" dirty="0"/>
          </a:p>
          <a:p>
            <a:pPr lvl="1"/>
            <a:r>
              <a:rPr lang="en-US" dirty="0"/>
              <a:t>console.log(</a:t>
            </a:r>
            <a:r>
              <a:rPr lang="en-US" dirty="0" err="1"/>
              <a:t>document.cookie</a:t>
            </a:r>
            <a:r>
              <a:rPr lang="en-US" dirty="0"/>
              <a:t>)</a:t>
            </a:r>
          </a:p>
          <a:p>
            <a:pPr marL="0" indent="0" eaLnBrk="1" hangingPunct="1">
              <a:lnSpc>
                <a:spcPct val="90000"/>
              </a:lnSpc>
              <a:buNone/>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C341-A93E-FC49-6EC9-8688F4B41E3D}"/>
              </a:ext>
            </a:extLst>
          </p:cNvPr>
          <p:cNvSpPr>
            <a:spLocks noGrp="1"/>
          </p:cNvSpPr>
          <p:nvPr>
            <p:ph type="title"/>
          </p:nvPr>
        </p:nvSpPr>
        <p:spPr/>
        <p:txBody>
          <a:bodyPr/>
          <a:lstStyle/>
          <a:p>
            <a:r>
              <a:rPr lang="en-US" dirty="0"/>
              <a:t>To check whether the cookie is enabled</a:t>
            </a:r>
          </a:p>
        </p:txBody>
      </p:sp>
      <p:sp>
        <p:nvSpPr>
          <p:cNvPr id="3" name="Content Placeholder 2">
            <a:extLst>
              <a:ext uri="{FF2B5EF4-FFF2-40B4-BE49-F238E27FC236}">
                <a16:creationId xmlns:a16="http://schemas.microsoft.com/office/drawing/2014/main" id="{CD132443-B82F-94EC-CFE2-17D705DB852B}"/>
              </a:ext>
            </a:extLst>
          </p:cNvPr>
          <p:cNvSpPr>
            <a:spLocks noGrp="1"/>
          </p:cNvSpPr>
          <p:nvPr>
            <p:ph idx="1"/>
          </p:nvPr>
        </p:nvSpPr>
        <p:spPr/>
        <p:txBody>
          <a:bodyPr/>
          <a:lstStyle/>
          <a:p>
            <a:r>
              <a:rPr lang="en-US" dirty="0"/>
              <a:t>console.log(</a:t>
            </a:r>
            <a:r>
              <a:rPr lang="en-US" dirty="0" err="1"/>
              <a:t>navigator.cookieEnabled</a:t>
            </a:r>
            <a:r>
              <a:rPr lang="en-US" dirty="0"/>
              <a:t>)  - check in console(inspect page)</a:t>
            </a:r>
          </a:p>
        </p:txBody>
      </p:sp>
    </p:spTree>
    <p:extLst>
      <p:ext uri="{BB962C8B-B14F-4D97-AF65-F5344CB8AC3E}">
        <p14:creationId xmlns:p14="http://schemas.microsoft.com/office/powerpoint/2010/main" val="366491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E1D2-6E21-4294-273F-637B1FEA2276}"/>
              </a:ext>
            </a:extLst>
          </p:cNvPr>
          <p:cNvSpPr>
            <a:spLocks noGrp="1"/>
          </p:cNvSpPr>
          <p:nvPr>
            <p:ph type="title"/>
          </p:nvPr>
        </p:nvSpPr>
        <p:spPr/>
        <p:txBody>
          <a:bodyPr>
            <a:normAutofit/>
          </a:bodyPr>
          <a:lstStyle/>
          <a:p>
            <a:r>
              <a:rPr lang="en-US" b="1" i="0" dirty="0">
                <a:effectLst/>
                <a:latin typeface="Poppins" panose="00000500000000000000" pitchFamily="2" charset="0"/>
              </a:rPr>
              <a:t>Attributes of Cookies in JS</a:t>
            </a:r>
            <a:br>
              <a:rPr lang="en-US" b="1" i="0" dirty="0">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73197DF9-90CD-DB56-9E8D-87479FB2CD8D}"/>
              </a:ext>
            </a:extLst>
          </p:cNvPr>
          <p:cNvSpPr>
            <a:spLocks noGrp="1"/>
          </p:cNvSpPr>
          <p:nvPr>
            <p:ph idx="1"/>
          </p:nvPr>
        </p:nvSpPr>
        <p:spPr/>
        <p:txBody>
          <a:bodyPr/>
          <a:lstStyle/>
          <a:p>
            <a:pPr marL="0" indent="0" algn="l" fontAlgn="base">
              <a:buNone/>
            </a:pPr>
            <a:r>
              <a:rPr lang="en-US" b="0" i="0" dirty="0">
                <a:effectLst/>
                <a:latin typeface="Arimo"/>
              </a:rPr>
              <a:t>JavaScript supports the following main cookie attributes:</a:t>
            </a:r>
          </a:p>
          <a:p>
            <a:pPr algn="l" fontAlgn="base">
              <a:buFont typeface="Arial" panose="020B0604020202020204" pitchFamily="34" charset="0"/>
              <a:buChar char="•"/>
            </a:pPr>
            <a:r>
              <a:rPr lang="en-US" dirty="0">
                <a:latin typeface="Arimo"/>
              </a:rPr>
              <a:t>Name and value (required)</a:t>
            </a:r>
            <a:endParaRPr lang="en-US" b="0" i="0" dirty="0">
              <a:effectLst/>
              <a:latin typeface="Arimo"/>
            </a:endParaRPr>
          </a:p>
          <a:p>
            <a:pPr algn="l" fontAlgn="base">
              <a:buFont typeface="Arial" panose="020B0604020202020204" pitchFamily="34" charset="0"/>
              <a:buChar char="•"/>
            </a:pPr>
            <a:r>
              <a:rPr lang="en-US" b="0" i="0" dirty="0">
                <a:effectLst/>
                <a:latin typeface="Arimo"/>
              </a:rPr>
              <a:t>expires</a:t>
            </a:r>
          </a:p>
          <a:p>
            <a:pPr algn="l" fontAlgn="base">
              <a:buFont typeface="Arial" panose="020B0604020202020204" pitchFamily="34" charset="0"/>
              <a:buChar char="•"/>
            </a:pPr>
            <a:r>
              <a:rPr lang="en-US" b="0" i="0" dirty="0">
                <a:effectLst/>
                <a:latin typeface="Arimo"/>
              </a:rPr>
              <a:t>max-age</a:t>
            </a:r>
          </a:p>
          <a:p>
            <a:pPr algn="l" fontAlgn="base">
              <a:buFont typeface="Arial" panose="020B0604020202020204" pitchFamily="34" charset="0"/>
              <a:buChar char="•"/>
            </a:pPr>
            <a:r>
              <a:rPr lang="en-US" b="0" i="0" dirty="0">
                <a:effectLst/>
                <a:latin typeface="Arimo"/>
              </a:rPr>
              <a:t>path</a:t>
            </a:r>
          </a:p>
          <a:p>
            <a:pPr algn="l" fontAlgn="base">
              <a:buFont typeface="Arial" panose="020B0604020202020204" pitchFamily="34" charset="0"/>
              <a:buChar char="•"/>
            </a:pPr>
            <a:r>
              <a:rPr lang="en-US" b="0" i="0" dirty="0">
                <a:effectLst/>
                <a:latin typeface="Arimo"/>
              </a:rPr>
              <a:t>domain</a:t>
            </a:r>
          </a:p>
          <a:p>
            <a:endParaRPr lang="en-US" dirty="0"/>
          </a:p>
        </p:txBody>
      </p:sp>
    </p:spTree>
    <p:extLst>
      <p:ext uri="{BB962C8B-B14F-4D97-AF65-F5344CB8AC3E}">
        <p14:creationId xmlns:p14="http://schemas.microsoft.com/office/powerpoint/2010/main" val="334956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3FBA-03CC-28A7-71B9-1D1C0C21D618}"/>
              </a:ext>
            </a:extLst>
          </p:cNvPr>
          <p:cNvSpPr>
            <a:spLocks noGrp="1"/>
          </p:cNvSpPr>
          <p:nvPr>
            <p:ph type="title"/>
          </p:nvPr>
        </p:nvSpPr>
        <p:spPr/>
        <p:txBody>
          <a:bodyPr/>
          <a:lstStyle/>
          <a:p>
            <a:r>
              <a:rPr lang="en-US" dirty="0"/>
              <a:t>Cookie ?</a:t>
            </a:r>
          </a:p>
        </p:txBody>
      </p:sp>
      <p:sp>
        <p:nvSpPr>
          <p:cNvPr id="3" name="Content Placeholder 2">
            <a:extLst>
              <a:ext uri="{FF2B5EF4-FFF2-40B4-BE49-F238E27FC236}">
                <a16:creationId xmlns:a16="http://schemas.microsoft.com/office/drawing/2014/main" id="{ED9200C7-A4A2-7574-C936-CBFD4F0C9E70}"/>
              </a:ext>
            </a:extLst>
          </p:cNvPr>
          <p:cNvSpPr>
            <a:spLocks noGrp="1"/>
          </p:cNvSpPr>
          <p:nvPr>
            <p:ph idx="1"/>
          </p:nvPr>
        </p:nvSpPr>
        <p:spPr/>
        <p:txBody>
          <a:bodyPr/>
          <a:lstStyle/>
          <a:p>
            <a:pPr algn="just"/>
            <a:r>
              <a:rPr lang="en-US" b="0" i="0" dirty="0">
                <a:solidFill>
                  <a:srgbClr val="000000"/>
                </a:solidFill>
                <a:effectLst/>
                <a:highlight>
                  <a:srgbClr val="FFFFFF"/>
                </a:highlight>
                <a:latin typeface="Verdana" panose="020B0604030504040204" pitchFamily="34" charset="0"/>
              </a:rPr>
              <a:t>Cookies are data, stored in small text files, on your computer.</a:t>
            </a:r>
          </a:p>
          <a:p>
            <a:pPr algn="just"/>
            <a:r>
              <a:rPr lang="en-US" dirty="0">
                <a:solidFill>
                  <a:srgbClr val="FF0000"/>
                </a:solidFill>
              </a:rPr>
              <a:t>name = value pairs</a:t>
            </a:r>
          </a:p>
          <a:p>
            <a:pPr algn="just"/>
            <a:r>
              <a:rPr lang="en-US" dirty="0"/>
              <a:t>Bits of data that are sent back and forth between client and server</a:t>
            </a:r>
          </a:p>
          <a:p>
            <a:pPr algn="just"/>
            <a:r>
              <a:rPr lang="en-US" dirty="0"/>
              <a:t>Used to keep track of</a:t>
            </a:r>
          </a:p>
          <a:p>
            <a:pPr lvl="1" algn="just"/>
            <a:r>
              <a:rPr lang="en-US" dirty="0"/>
              <a:t>State of an application, </a:t>
            </a:r>
          </a:p>
          <a:p>
            <a:pPr lvl="1" algn="just"/>
            <a:r>
              <a:rPr lang="en-US" dirty="0"/>
              <a:t>Session information</a:t>
            </a:r>
          </a:p>
          <a:p>
            <a:pPr lvl="1" algn="just"/>
            <a:r>
              <a:rPr lang="en-US" dirty="0"/>
              <a:t>Visit of user ID etc.</a:t>
            </a:r>
          </a:p>
        </p:txBody>
      </p:sp>
    </p:spTree>
    <p:extLst>
      <p:ext uri="{BB962C8B-B14F-4D97-AF65-F5344CB8AC3E}">
        <p14:creationId xmlns:p14="http://schemas.microsoft.com/office/powerpoint/2010/main" val="211308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F994-2CB6-5603-9B4C-4A01CE27E560}"/>
              </a:ext>
            </a:extLst>
          </p:cNvPr>
          <p:cNvSpPr>
            <a:spLocks noGrp="1"/>
          </p:cNvSpPr>
          <p:nvPr>
            <p:ph type="title"/>
          </p:nvPr>
        </p:nvSpPr>
        <p:spPr/>
        <p:txBody>
          <a:bodyPr/>
          <a:lstStyle/>
          <a:p>
            <a:r>
              <a:rPr lang="en-US" dirty="0"/>
              <a:t>Name and Value</a:t>
            </a:r>
          </a:p>
        </p:txBody>
      </p:sp>
      <p:sp>
        <p:nvSpPr>
          <p:cNvPr id="3" name="Content Placeholder 2">
            <a:extLst>
              <a:ext uri="{FF2B5EF4-FFF2-40B4-BE49-F238E27FC236}">
                <a16:creationId xmlns:a16="http://schemas.microsoft.com/office/drawing/2014/main" id="{C68D816F-A7B7-EA97-CBB0-EB1FB2ADA81F}"/>
              </a:ext>
            </a:extLst>
          </p:cNvPr>
          <p:cNvSpPr>
            <a:spLocks noGrp="1"/>
          </p:cNvSpPr>
          <p:nvPr>
            <p:ph idx="1"/>
          </p:nvPr>
        </p:nvSpPr>
        <p:spPr/>
        <p:txBody>
          <a:bodyPr/>
          <a:lstStyle/>
          <a:p>
            <a:r>
              <a:rPr lang="en-US" dirty="0"/>
              <a:t>name=value</a:t>
            </a:r>
          </a:p>
          <a:p>
            <a:r>
              <a:rPr lang="en-US" dirty="0"/>
              <a:t>name – an identifier for the cookie, </a:t>
            </a:r>
          </a:p>
          <a:p>
            <a:r>
              <a:rPr lang="en-US" dirty="0"/>
              <a:t>value - data you want to store. </a:t>
            </a:r>
          </a:p>
          <a:p>
            <a:r>
              <a:rPr lang="en-US" dirty="0"/>
              <a:t>These are typically provided together when creating a cookie.</a:t>
            </a:r>
          </a:p>
          <a:p>
            <a:pPr marL="0" indent="0">
              <a:buNone/>
            </a:pPr>
            <a:r>
              <a:rPr lang="en-US" dirty="0"/>
              <a:t>E.g. </a:t>
            </a:r>
            <a:r>
              <a:rPr lang="en-US" dirty="0" err="1"/>
              <a:t>document.cookie</a:t>
            </a:r>
            <a:r>
              <a:rPr lang="en-US" dirty="0"/>
              <a:t>=“</a:t>
            </a:r>
            <a:r>
              <a:rPr lang="en-US" dirty="0" err="1"/>
              <a:t>firstName</a:t>
            </a:r>
            <a:r>
              <a:rPr lang="en-US" dirty="0"/>
              <a:t>=XYZ”</a:t>
            </a:r>
          </a:p>
        </p:txBody>
      </p:sp>
    </p:spTree>
    <p:extLst>
      <p:ext uri="{BB962C8B-B14F-4D97-AF65-F5344CB8AC3E}">
        <p14:creationId xmlns:p14="http://schemas.microsoft.com/office/powerpoint/2010/main" val="562899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F9F9-F0E4-9A13-6D15-CE62D87FFC53}"/>
              </a:ext>
            </a:extLst>
          </p:cNvPr>
          <p:cNvSpPr>
            <a:spLocks noGrp="1"/>
          </p:cNvSpPr>
          <p:nvPr>
            <p:ph type="title"/>
          </p:nvPr>
        </p:nvSpPr>
        <p:spPr/>
        <p:txBody>
          <a:bodyPr/>
          <a:lstStyle/>
          <a:p>
            <a:r>
              <a:rPr lang="en-US" dirty="0"/>
              <a:t>Expires attribute</a:t>
            </a:r>
          </a:p>
        </p:txBody>
      </p:sp>
      <p:sp>
        <p:nvSpPr>
          <p:cNvPr id="3" name="Content Placeholder 2">
            <a:extLst>
              <a:ext uri="{FF2B5EF4-FFF2-40B4-BE49-F238E27FC236}">
                <a16:creationId xmlns:a16="http://schemas.microsoft.com/office/drawing/2014/main" id="{AE29411B-CC0A-5762-3418-31D3246B1E36}"/>
              </a:ext>
            </a:extLst>
          </p:cNvPr>
          <p:cNvSpPr>
            <a:spLocks noGrp="1"/>
          </p:cNvSpPr>
          <p:nvPr>
            <p:ph idx="1"/>
          </p:nvPr>
        </p:nvSpPr>
        <p:spPr/>
        <p:txBody>
          <a:bodyPr/>
          <a:lstStyle/>
          <a:p>
            <a:pPr algn="just"/>
            <a:r>
              <a:rPr lang="en-US" b="0" i="0" dirty="0">
                <a:solidFill>
                  <a:srgbClr val="444444"/>
                </a:solidFill>
                <a:effectLst/>
                <a:latin typeface="Arimo"/>
              </a:rPr>
              <a:t>Cookies expire after a certain amount of time; however, the cookie’s expiration settings can be handled through its offered “</a:t>
            </a:r>
            <a:r>
              <a:rPr lang="en-US" b="1" i="0" dirty="0">
                <a:solidFill>
                  <a:srgbClr val="444444"/>
                </a:solidFill>
                <a:effectLst/>
                <a:latin typeface="Arimo"/>
              </a:rPr>
              <a:t>expires</a:t>
            </a:r>
            <a:r>
              <a:rPr lang="en-US" b="0" i="0" dirty="0">
                <a:solidFill>
                  <a:srgbClr val="444444"/>
                </a:solidFill>
                <a:effectLst/>
                <a:latin typeface="Arimo"/>
              </a:rPr>
              <a:t>” attribute in JavaScript.</a:t>
            </a:r>
          </a:p>
          <a:p>
            <a:pPr algn="just" fontAlgn="base"/>
            <a:r>
              <a:rPr lang="en-US" b="0" i="0" dirty="0">
                <a:solidFill>
                  <a:srgbClr val="444444"/>
                </a:solidFill>
                <a:effectLst/>
                <a:latin typeface="Arimo"/>
              </a:rPr>
              <a:t>Cookies are automatically removed when the browser is closed. It prohibits the visitors from reusing the cookie’s values when they later visit the website. However, this behavior can be controlled by setting the “</a:t>
            </a:r>
            <a:r>
              <a:rPr lang="en-US" b="1" i="0" dirty="0">
                <a:solidFill>
                  <a:srgbClr val="444444"/>
                </a:solidFill>
                <a:effectLst/>
                <a:latin typeface="Arimo"/>
              </a:rPr>
              <a:t>expiration date</a:t>
            </a:r>
            <a:r>
              <a:rPr lang="en-US" b="0" i="0" dirty="0">
                <a:solidFill>
                  <a:srgbClr val="444444"/>
                </a:solidFill>
                <a:effectLst/>
                <a:latin typeface="Arimo"/>
              </a:rPr>
              <a:t>” for the cookie.</a:t>
            </a:r>
          </a:p>
          <a:p>
            <a:pPr algn="just" fontAlgn="base"/>
            <a:r>
              <a:rPr lang="en-US" b="0" i="0" dirty="0">
                <a:solidFill>
                  <a:srgbClr val="444444"/>
                </a:solidFill>
                <a:effectLst/>
                <a:latin typeface="Arimo"/>
              </a:rPr>
              <a:t>Cookies in JavaScript offer an “</a:t>
            </a:r>
            <a:r>
              <a:rPr lang="en-US" b="1" i="0" dirty="0">
                <a:solidFill>
                  <a:srgbClr val="444444"/>
                </a:solidFill>
                <a:effectLst/>
                <a:latin typeface="Arimo"/>
              </a:rPr>
              <a:t>expires</a:t>
            </a:r>
            <a:r>
              <a:rPr lang="en-US" b="0" i="0" dirty="0">
                <a:solidFill>
                  <a:srgbClr val="444444"/>
                </a:solidFill>
                <a:effectLst/>
                <a:latin typeface="Arimo"/>
              </a:rPr>
              <a:t>” attribute that permits you to add an “</a:t>
            </a:r>
            <a:r>
              <a:rPr lang="en-US" b="1" i="0" dirty="0" err="1">
                <a:solidFill>
                  <a:srgbClr val="444444"/>
                </a:solidFill>
                <a:effectLst/>
                <a:latin typeface="Arimo"/>
              </a:rPr>
              <a:t>expirationDate</a:t>
            </a:r>
            <a:r>
              <a:rPr lang="en-US" b="0" i="0" dirty="0">
                <a:solidFill>
                  <a:srgbClr val="444444"/>
                </a:solidFill>
                <a:effectLst/>
                <a:latin typeface="Arimo"/>
              </a:rPr>
              <a:t>” in Universal Time Coordinated (UTC) to the “</a:t>
            </a:r>
            <a:r>
              <a:rPr lang="en-US" b="1" i="0" dirty="0">
                <a:solidFill>
                  <a:srgbClr val="444444"/>
                </a:solidFill>
                <a:effectLst/>
                <a:latin typeface="Arimo"/>
              </a:rPr>
              <a:t>name=value</a:t>
            </a:r>
            <a:r>
              <a:rPr lang="en-US" b="0" i="0" dirty="0">
                <a:solidFill>
                  <a:srgbClr val="444444"/>
                </a:solidFill>
                <a:effectLst/>
                <a:latin typeface="Arimo"/>
              </a:rPr>
              <a:t>” cookie pair.</a:t>
            </a:r>
          </a:p>
          <a:p>
            <a:endParaRPr lang="en-US" dirty="0"/>
          </a:p>
        </p:txBody>
      </p:sp>
    </p:spTree>
    <p:extLst>
      <p:ext uri="{BB962C8B-B14F-4D97-AF65-F5344CB8AC3E}">
        <p14:creationId xmlns:p14="http://schemas.microsoft.com/office/powerpoint/2010/main" val="291776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CC2-AD70-F5E9-6FA1-7B2A5D8B130E}"/>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C8D21378-3B2D-4C69-0BD5-9FF2C6F41924}"/>
              </a:ext>
            </a:extLst>
          </p:cNvPr>
          <p:cNvSpPr>
            <a:spLocks noGrp="1"/>
          </p:cNvSpPr>
          <p:nvPr>
            <p:ph idx="1"/>
          </p:nvPr>
        </p:nvSpPr>
        <p:spPr/>
        <p:txBody>
          <a:bodyPr/>
          <a:lstStyle/>
          <a:p>
            <a:r>
              <a:rPr lang="en-US" b="0" i="0" dirty="0" err="1">
                <a:solidFill>
                  <a:schemeClr val="accent5">
                    <a:lumMod val="50000"/>
                  </a:schemeClr>
                </a:solidFill>
                <a:effectLst/>
                <a:latin typeface="Monaco"/>
              </a:rPr>
              <a:t>document.cookie</a:t>
            </a:r>
            <a:r>
              <a:rPr lang="en-US" b="0" i="0" dirty="0">
                <a:solidFill>
                  <a:schemeClr val="accent5">
                    <a:lumMod val="50000"/>
                  </a:schemeClr>
                </a:solidFill>
                <a:effectLst/>
                <a:latin typeface="Monaco"/>
              </a:rPr>
              <a:t> = "name=value; expires=</a:t>
            </a:r>
            <a:r>
              <a:rPr lang="en-US" b="0" i="0" dirty="0" err="1">
                <a:solidFill>
                  <a:schemeClr val="accent5">
                    <a:lumMod val="50000"/>
                  </a:schemeClr>
                </a:solidFill>
                <a:effectLst/>
                <a:latin typeface="Monaco"/>
              </a:rPr>
              <a:t>expirationDate</a:t>
            </a:r>
            <a:r>
              <a:rPr lang="en-US" b="0" i="0" dirty="0">
                <a:solidFill>
                  <a:schemeClr val="accent5">
                    <a:lumMod val="50000"/>
                  </a:schemeClr>
                </a:solidFill>
                <a:effectLst/>
                <a:latin typeface="Monaco"/>
              </a:rPr>
              <a:t> UTC“</a:t>
            </a:r>
          </a:p>
          <a:p>
            <a:endParaRPr lang="en-US" dirty="0">
              <a:solidFill>
                <a:schemeClr val="accent5">
                  <a:lumMod val="50000"/>
                </a:schemeClr>
              </a:solidFill>
              <a:latin typeface="Monaco"/>
            </a:endParaRPr>
          </a:p>
          <a:p>
            <a:r>
              <a:rPr lang="en-US" dirty="0" err="1">
                <a:solidFill>
                  <a:schemeClr val="accent5">
                    <a:lumMod val="50000"/>
                  </a:schemeClr>
                </a:solidFill>
                <a:latin typeface="Monaco"/>
              </a:rPr>
              <a:t>Eg</a:t>
            </a:r>
            <a:r>
              <a:rPr lang="en-US" dirty="0">
                <a:solidFill>
                  <a:schemeClr val="accent5">
                    <a:lumMod val="50000"/>
                  </a:schemeClr>
                </a:solidFill>
                <a:latin typeface="Monaco"/>
              </a:rPr>
              <a:t>:</a:t>
            </a:r>
          </a:p>
          <a:p>
            <a:r>
              <a:rPr lang="en-US" b="0" i="0" dirty="0" err="1">
                <a:solidFill>
                  <a:schemeClr val="accent5">
                    <a:lumMod val="50000"/>
                  </a:schemeClr>
                </a:solidFill>
                <a:effectLst/>
                <a:latin typeface="Monaco"/>
              </a:rPr>
              <a:t>document.cookie</a:t>
            </a:r>
            <a:r>
              <a:rPr lang="en-US" b="0" i="0" dirty="0">
                <a:solidFill>
                  <a:schemeClr val="accent5">
                    <a:lumMod val="50000"/>
                  </a:schemeClr>
                </a:solidFill>
                <a:effectLst/>
                <a:latin typeface="Monaco"/>
              </a:rPr>
              <a:t> = "username=</a:t>
            </a:r>
            <a:r>
              <a:rPr lang="en-US" b="0" i="0" dirty="0" err="1">
                <a:solidFill>
                  <a:schemeClr val="accent5">
                    <a:lumMod val="50000"/>
                  </a:schemeClr>
                </a:solidFill>
                <a:effectLst/>
                <a:latin typeface="Monaco"/>
              </a:rPr>
              <a:t>XYZ;expires</a:t>
            </a:r>
            <a:r>
              <a:rPr lang="en-US" b="0" i="0" dirty="0">
                <a:solidFill>
                  <a:schemeClr val="accent5">
                    <a:lumMod val="50000"/>
                  </a:schemeClr>
                </a:solidFill>
                <a:effectLst/>
                <a:latin typeface="Monaco"/>
              </a:rPr>
              <a:t>=Sun, 10 Aug 2030 12:00:00 UTC";</a:t>
            </a:r>
          </a:p>
          <a:p>
            <a:r>
              <a:rPr lang="en-US" b="0" i="0" dirty="0">
                <a:solidFill>
                  <a:srgbClr val="444444"/>
                </a:solidFill>
                <a:effectLst/>
                <a:latin typeface="Arimo"/>
              </a:rPr>
              <a:t> if the cookie gets expired or deleted, the alert box will state that “</a:t>
            </a:r>
            <a:r>
              <a:rPr lang="en-US" b="1" i="0" dirty="0">
                <a:solidFill>
                  <a:srgbClr val="444444"/>
                </a:solidFill>
                <a:effectLst/>
                <a:latin typeface="Arimo"/>
              </a:rPr>
              <a:t>Cookie not available</a:t>
            </a:r>
            <a:r>
              <a:rPr lang="en-US" b="0" i="0" dirty="0">
                <a:solidFill>
                  <a:srgbClr val="444444"/>
                </a:solidFill>
                <a:effectLst/>
                <a:latin typeface="Arimo"/>
              </a:rPr>
              <a:t>”:</a:t>
            </a:r>
            <a:endParaRPr lang="en-US" dirty="0">
              <a:solidFill>
                <a:schemeClr val="accent5">
                  <a:lumMod val="50000"/>
                </a:schemeClr>
              </a:solidFill>
            </a:endParaRPr>
          </a:p>
        </p:txBody>
      </p:sp>
    </p:spTree>
    <p:extLst>
      <p:ext uri="{BB962C8B-B14F-4D97-AF65-F5344CB8AC3E}">
        <p14:creationId xmlns:p14="http://schemas.microsoft.com/office/powerpoint/2010/main" val="239267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59B8-923D-BEC4-58BA-12C3AAEB22A9}"/>
              </a:ext>
            </a:extLst>
          </p:cNvPr>
          <p:cNvSpPr>
            <a:spLocks noGrp="1"/>
          </p:cNvSpPr>
          <p:nvPr>
            <p:ph type="title"/>
          </p:nvPr>
        </p:nvSpPr>
        <p:spPr/>
        <p:txBody>
          <a:bodyPr/>
          <a:lstStyle/>
          <a:p>
            <a:r>
              <a:rPr lang="en-US" dirty="0"/>
              <a:t>Max-Age(Optional)</a:t>
            </a:r>
          </a:p>
        </p:txBody>
      </p:sp>
      <p:sp>
        <p:nvSpPr>
          <p:cNvPr id="4" name="Rectangle 1">
            <a:extLst>
              <a:ext uri="{FF2B5EF4-FFF2-40B4-BE49-F238E27FC236}">
                <a16:creationId xmlns:a16="http://schemas.microsoft.com/office/drawing/2014/main" id="{71A043C6-E9CB-7DE8-6F38-484626F8B6D6}"/>
              </a:ext>
            </a:extLst>
          </p:cNvPr>
          <p:cNvSpPr>
            <a:spLocks noGrp="1" noChangeArrowheads="1"/>
          </p:cNvSpPr>
          <p:nvPr>
            <p:ph idx="1"/>
          </p:nvPr>
        </p:nvSpPr>
        <p:spPr bwMode="auto">
          <a:xfrm flipH="1">
            <a:off x="810271" y="2607765"/>
            <a:ext cx="9966585" cy="267817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max-age = seconds: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Specifies the maximum age of the cookie in seconds.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takes precedence over the expires attribute.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If both max-age and expires are set, max-age is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21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C26D-280E-F5FA-3D34-57B9AB2A5F13}"/>
              </a:ext>
            </a:extLst>
          </p:cNvPr>
          <p:cNvSpPr>
            <a:spLocks noGrp="1"/>
          </p:cNvSpPr>
          <p:nvPr>
            <p:ph type="title"/>
          </p:nvPr>
        </p:nvSpPr>
        <p:spPr/>
        <p:txBody>
          <a:bodyPr/>
          <a:lstStyle/>
          <a:p>
            <a:r>
              <a:rPr kumimoji="0" lang="en-US" altLang="en-US" sz="4400" b="1" i="0" u="none" strike="noStrike" cap="none" normalizeH="0" baseline="0" dirty="0">
                <a:ln>
                  <a:noFill/>
                </a:ln>
                <a:solidFill>
                  <a:srgbClr val="374151"/>
                </a:solidFill>
                <a:effectLst/>
                <a:latin typeface="Söhne"/>
              </a:rPr>
              <a:t>Domain (Optional):</a:t>
            </a:r>
            <a:br>
              <a:rPr kumimoji="0" lang="en-US" altLang="en-US" sz="4400" b="0" i="0" u="none" strike="noStrike" cap="none" normalizeH="0" baseline="0" dirty="0">
                <a:ln>
                  <a:noFill/>
                </a:ln>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FC566B62-36DA-3D6A-0C91-89604E314D69}"/>
              </a:ext>
            </a:extLst>
          </p:cNvPr>
          <p:cNvSpPr>
            <a:spLocks noGrp="1"/>
          </p:cNvSpPr>
          <p:nvPr>
            <p:ph idx="1"/>
          </p:nvPr>
        </p:nvSpPr>
        <p:spPr/>
        <p:txBody>
          <a:bodyPr/>
          <a:lstStyle/>
          <a:p>
            <a:r>
              <a:rPr lang="en-US" dirty="0"/>
              <a:t>domain=</a:t>
            </a:r>
            <a:r>
              <a:rPr lang="en-US" dirty="0" err="1"/>
              <a:t>domainname</a:t>
            </a:r>
            <a:r>
              <a:rPr lang="en-US" dirty="0"/>
              <a:t>: </a:t>
            </a:r>
          </a:p>
          <a:p>
            <a:r>
              <a:rPr lang="en-US" dirty="0"/>
              <a:t>Limits the cookie's scope to a specific domain and its subdomains. </a:t>
            </a:r>
          </a:p>
          <a:p>
            <a:r>
              <a:rPr lang="en-US" dirty="0"/>
              <a:t>By default, cookies are only available to the domain that set them.</a:t>
            </a:r>
          </a:p>
          <a:p>
            <a:endParaRPr lang="en-US" dirty="0"/>
          </a:p>
          <a:p>
            <a:r>
              <a:rPr lang="en-US" dirty="0"/>
              <a:t>E.g. </a:t>
            </a:r>
            <a:r>
              <a:rPr lang="en-US" b="0" i="0" dirty="0">
                <a:effectLst/>
                <a:latin typeface="Söhne Mono"/>
              </a:rPr>
              <a:t>domain=example.com</a:t>
            </a:r>
            <a:endParaRPr lang="en-US" dirty="0"/>
          </a:p>
          <a:p>
            <a:endParaRPr lang="en-US" dirty="0"/>
          </a:p>
        </p:txBody>
      </p:sp>
    </p:spTree>
    <p:extLst>
      <p:ext uri="{BB962C8B-B14F-4D97-AF65-F5344CB8AC3E}">
        <p14:creationId xmlns:p14="http://schemas.microsoft.com/office/powerpoint/2010/main" val="3684364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6D38-A8AE-251D-6C39-53A79EDD1E20}"/>
              </a:ext>
            </a:extLst>
          </p:cNvPr>
          <p:cNvSpPr>
            <a:spLocks noGrp="1"/>
          </p:cNvSpPr>
          <p:nvPr>
            <p:ph type="title"/>
          </p:nvPr>
        </p:nvSpPr>
        <p:spPr/>
        <p:txBody>
          <a:bodyPr/>
          <a:lstStyle/>
          <a:p>
            <a:r>
              <a:rPr lang="en-US" dirty="0"/>
              <a:t>Path(Optional)</a:t>
            </a:r>
          </a:p>
        </p:txBody>
      </p:sp>
      <p:sp>
        <p:nvSpPr>
          <p:cNvPr id="3" name="Content Placeholder 2">
            <a:extLst>
              <a:ext uri="{FF2B5EF4-FFF2-40B4-BE49-F238E27FC236}">
                <a16:creationId xmlns:a16="http://schemas.microsoft.com/office/drawing/2014/main" id="{FFE228F7-DDCB-4198-F988-D5C907789805}"/>
              </a:ext>
            </a:extLst>
          </p:cNvPr>
          <p:cNvSpPr>
            <a:spLocks noGrp="1"/>
          </p:cNvSpPr>
          <p:nvPr>
            <p:ph idx="1"/>
          </p:nvPr>
        </p:nvSpPr>
        <p:spPr>
          <a:xfrm>
            <a:off x="838200" y="1670180"/>
            <a:ext cx="10515600" cy="4506783"/>
          </a:xfrm>
        </p:spPr>
        <p:txBody>
          <a:bodyPr>
            <a:normAutofit/>
          </a:bodyPr>
          <a:lstStyle/>
          <a:p>
            <a:r>
              <a:rPr lang="en-US" dirty="0"/>
              <a:t>path=path:</a:t>
            </a:r>
          </a:p>
          <a:p>
            <a:r>
              <a:rPr lang="en-US" dirty="0"/>
              <a:t> Restricts the cookie's availability to a specific path on the website. </a:t>
            </a:r>
          </a:p>
          <a:p>
            <a:r>
              <a:rPr lang="en-US" dirty="0"/>
              <a:t>By default, cookies are available to the path that set them.</a:t>
            </a:r>
          </a:p>
          <a:p>
            <a:r>
              <a:rPr lang="en-US" dirty="0"/>
              <a:t>E.g. </a:t>
            </a:r>
            <a:r>
              <a:rPr lang="en-US" b="0" i="0" dirty="0">
                <a:effectLst/>
                <a:latin typeface="Söhne Mono"/>
              </a:rPr>
              <a:t>path=/</a:t>
            </a:r>
          </a:p>
          <a:p>
            <a:pPr lvl="1"/>
            <a:r>
              <a:rPr lang="en-US" dirty="0"/>
              <a:t>it means that the cookie is available to all pages on the website hosted on the current domain. </a:t>
            </a:r>
          </a:p>
          <a:p>
            <a:pPr lvl="1"/>
            <a:r>
              <a:rPr lang="en-US" dirty="0"/>
              <a:t>In other words, the cookie is accessible to any page under the root directory of the website.</a:t>
            </a:r>
          </a:p>
          <a:p>
            <a:r>
              <a:rPr lang="en-US" b="0" i="0" dirty="0">
                <a:effectLst/>
                <a:latin typeface="Söhne Mono"/>
              </a:rPr>
              <a:t>E.g. </a:t>
            </a:r>
            <a:r>
              <a:rPr lang="en-US" b="0" i="0" dirty="0" err="1">
                <a:effectLst/>
                <a:latin typeface="Söhne Mono"/>
              </a:rPr>
              <a:t>document.cookie</a:t>
            </a:r>
            <a:r>
              <a:rPr lang="en-US" b="0" i="0" dirty="0">
                <a:effectLst/>
                <a:latin typeface="Söhne Mono"/>
              </a:rPr>
              <a:t> = "</a:t>
            </a:r>
            <a:r>
              <a:rPr lang="en-US" b="0" i="0" dirty="0" err="1">
                <a:effectLst/>
                <a:latin typeface="Söhne Mono"/>
              </a:rPr>
              <a:t>myCookie</a:t>
            </a:r>
            <a:r>
              <a:rPr lang="en-US" b="0" i="0" dirty="0">
                <a:effectLst/>
                <a:latin typeface="Söhne Mono"/>
              </a:rPr>
              <a:t>=</a:t>
            </a:r>
            <a:r>
              <a:rPr lang="en-US" b="0" i="0" dirty="0" err="1">
                <a:effectLst/>
                <a:latin typeface="Söhne Mono"/>
              </a:rPr>
              <a:t>myValue</a:t>
            </a:r>
            <a:r>
              <a:rPr lang="en-US" b="0" i="0" dirty="0">
                <a:effectLst/>
                <a:latin typeface="Söhne Mono"/>
              </a:rPr>
              <a:t>; path=/subfolder";</a:t>
            </a:r>
            <a:endParaRPr lang="en-US" dirty="0"/>
          </a:p>
        </p:txBody>
      </p:sp>
    </p:spTree>
    <p:extLst>
      <p:ext uri="{BB962C8B-B14F-4D97-AF65-F5344CB8AC3E}">
        <p14:creationId xmlns:p14="http://schemas.microsoft.com/office/powerpoint/2010/main" val="232245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9F56-6932-A146-EDF9-B91712BBE6C9}"/>
              </a:ext>
            </a:extLst>
          </p:cNvPr>
          <p:cNvSpPr>
            <a:spLocks noGrp="1"/>
          </p:cNvSpPr>
          <p:nvPr>
            <p:ph type="title"/>
          </p:nvPr>
        </p:nvSpPr>
        <p:spPr/>
        <p:txBody>
          <a:bodyPr/>
          <a:lstStyle/>
          <a:p>
            <a:r>
              <a:rPr lang="en-US" dirty="0"/>
              <a:t>Secure(Optional)</a:t>
            </a:r>
          </a:p>
        </p:txBody>
      </p:sp>
      <p:sp>
        <p:nvSpPr>
          <p:cNvPr id="3" name="Content Placeholder 2">
            <a:extLst>
              <a:ext uri="{FF2B5EF4-FFF2-40B4-BE49-F238E27FC236}">
                <a16:creationId xmlns:a16="http://schemas.microsoft.com/office/drawing/2014/main" id="{627E37E8-91E0-C883-A226-B30BCF98625D}"/>
              </a:ext>
            </a:extLst>
          </p:cNvPr>
          <p:cNvSpPr>
            <a:spLocks noGrp="1"/>
          </p:cNvSpPr>
          <p:nvPr>
            <p:ph idx="1"/>
          </p:nvPr>
        </p:nvSpPr>
        <p:spPr/>
        <p:txBody>
          <a:bodyPr/>
          <a:lstStyle/>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effectLst/>
                <a:latin typeface="Söhne Mono"/>
              </a:rPr>
              <a:t>If present, the cookie will only be sent over secure (HTTPS) connections. </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b="1" dirty="0">
              <a:latin typeface="Söhne Mono"/>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effectLst/>
                <a:latin typeface="Söhne Mono"/>
              </a:rPr>
              <a:t>It helps protect sensitive data in the cookie.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rgbClr val="374151"/>
              </a:solidFill>
              <a:effectLst/>
              <a:latin typeface="Söhne Mono"/>
            </a:endParaRPr>
          </a:p>
        </p:txBody>
      </p:sp>
    </p:spTree>
    <p:extLst>
      <p:ext uri="{BB962C8B-B14F-4D97-AF65-F5344CB8AC3E}">
        <p14:creationId xmlns:p14="http://schemas.microsoft.com/office/powerpoint/2010/main" val="3255824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EC40F-2169-72F1-34D1-192D832C6B0E}"/>
              </a:ext>
            </a:extLst>
          </p:cNvPr>
          <p:cNvSpPr>
            <a:spLocks noGrp="1"/>
          </p:cNvSpPr>
          <p:nvPr>
            <p:ph type="title"/>
          </p:nvPr>
        </p:nvSpPr>
        <p:spPr/>
        <p:txBody>
          <a:bodyPr/>
          <a:lstStyle/>
          <a:p>
            <a:r>
              <a:rPr kumimoji="0" lang="en-US" altLang="en-US" sz="4400" b="1" i="0" u="none" strike="noStrike" cap="none" normalizeH="0" baseline="0" dirty="0" err="1">
                <a:ln>
                  <a:noFill/>
                </a:ln>
                <a:solidFill>
                  <a:srgbClr val="374151"/>
                </a:solidFill>
                <a:effectLst/>
                <a:latin typeface="Söhne"/>
              </a:rPr>
              <a:t>HttpOnly</a:t>
            </a:r>
            <a:r>
              <a:rPr kumimoji="0" lang="en-US" altLang="en-US" sz="4400" b="1" i="0" u="none" strike="noStrike" cap="none" normalizeH="0" baseline="0" dirty="0">
                <a:ln>
                  <a:noFill/>
                </a:ln>
                <a:solidFill>
                  <a:srgbClr val="374151"/>
                </a:solidFill>
                <a:effectLst/>
                <a:latin typeface="Söhne"/>
              </a:rPr>
              <a:t> (Optional):</a:t>
            </a:r>
            <a:br>
              <a:rPr kumimoji="0" lang="en-US" altLang="en-US" sz="4400" b="0" i="0" u="none" strike="noStrike" cap="none" normalizeH="0" baseline="0" dirty="0">
                <a:ln>
                  <a:noFill/>
                </a:ln>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6C254DFB-C2F7-3B21-012B-F22E262440AD}"/>
              </a:ext>
            </a:extLst>
          </p:cNvPr>
          <p:cNvSpPr>
            <a:spLocks noGrp="1"/>
          </p:cNvSpPr>
          <p:nvPr>
            <p:ph idx="1"/>
          </p:nvPr>
        </p:nvSpPr>
        <p:spPr/>
        <p:txBody>
          <a:bodyPr/>
          <a:lstStyle/>
          <a:p>
            <a:r>
              <a:rPr lang="en-US" dirty="0"/>
              <a:t>If present, the cookie cannot be accessed via JavaScript. </a:t>
            </a:r>
          </a:p>
          <a:p>
            <a:r>
              <a:rPr lang="en-US" dirty="0"/>
              <a:t>This attribute is often used to enhance security by preventing access to cookies from client-side scripts.</a:t>
            </a:r>
          </a:p>
          <a:p>
            <a:endParaRPr lang="en-US" dirty="0"/>
          </a:p>
        </p:txBody>
      </p:sp>
    </p:spTree>
    <p:extLst>
      <p:ext uri="{BB962C8B-B14F-4D97-AF65-F5344CB8AC3E}">
        <p14:creationId xmlns:p14="http://schemas.microsoft.com/office/powerpoint/2010/main" val="3160616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85E8-BFF5-B65F-F024-6B24B4018A33}"/>
              </a:ext>
            </a:extLst>
          </p:cNvPr>
          <p:cNvSpPr>
            <a:spLocks noGrp="1"/>
          </p:cNvSpPr>
          <p:nvPr>
            <p:ph type="title"/>
          </p:nvPr>
        </p:nvSpPr>
        <p:spPr/>
        <p:txBody>
          <a:bodyPr/>
          <a:lstStyle/>
          <a:p>
            <a:r>
              <a:rPr lang="en-US" b="1" i="0" dirty="0">
                <a:effectLst/>
                <a:latin typeface="Söhne"/>
              </a:rPr>
              <a:t>Sessions ? </a:t>
            </a:r>
            <a:endParaRPr lang="en-US" dirty="0"/>
          </a:p>
        </p:txBody>
      </p:sp>
      <p:sp>
        <p:nvSpPr>
          <p:cNvPr id="3" name="Content Placeholder 2">
            <a:extLst>
              <a:ext uri="{FF2B5EF4-FFF2-40B4-BE49-F238E27FC236}">
                <a16:creationId xmlns:a16="http://schemas.microsoft.com/office/drawing/2014/main" id="{9177F2D3-F63F-2CD5-DBBB-638ED517B18A}"/>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latin typeface="Söhne"/>
              </a:rPr>
              <a:t>Sessions are a </a:t>
            </a:r>
            <a:r>
              <a:rPr lang="en-US" b="0" i="0" dirty="0">
                <a:solidFill>
                  <a:srgbClr val="FF0000"/>
                </a:solidFill>
                <a:effectLst/>
                <a:latin typeface="Söhne"/>
              </a:rPr>
              <a:t>server-side mechanism </a:t>
            </a:r>
            <a:r>
              <a:rPr lang="en-US" b="0" i="0" dirty="0">
                <a:effectLst/>
                <a:latin typeface="Söhne"/>
              </a:rPr>
              <a:t>for maintaining </a:t>
            </a:r>
            <a:r>
              <a:rPr lang="en-US" b="0" i="0" dirty="0">
                <a:solidFill>
                  <a:schemeClr val="accent6"/>
                </a:solidFill>
                <a:effectLst/>
                <a:latin typeface="Söhne"/>
              </a:rPr>
              <a:t>stateful information </a:t>
            </a:r>
            <a:r>
              <a:rPr lang="en-US" b="0" i="0" dirty="0">
                <a:effectLst/>
                <a:latin typeface="Söhne"/>
              </a:rPr>
              <a:t>about a user's interactions with a web application.</a:t>
            </a:r>
          </a:p>
          <a:p>
            <a:pPr algn="l">
              <a:buFont typeface="Arial" panose="020B0604020202020204" pitchFamily="34" charset="0"/>
              <a:buChar char="•"/>
            </a:pPr>
            <a:r>
              <a:rPr lang="en-US" b="0" i="0" dirty="0">
                <a:effectLst/>
                <a:latin typeface="Söhne"/>
              </a:rPr>
              <a:t>When a user logs in, the server creates a session and assigns a unique session identifier (usually stored in a cookie). This identifier is used to associate subsequent requests from the same user with their session data on the server.</a:t>
            </a:r>
          </a:p>
          <a:p>
            <a:pPr algn="l">
              <a:buFont typeface="Arial" panose="020B0604020202020204" pitchFamily="34" charset="0"/>
              <a:buChar char="•"/>
            </a:pPr>
            <a:r>
              <a:rPr lang="en-US" b="0" i="0" dirty="0">
                <a:effectLst/>
                <a:latin typeface="Söhne"/>
              </a:rPr>
              <a:t>Session data is typically stored on the server. It can include user-specific information, such as </a:t>
            </a:r>
            <a:r>
              <a:rPr lang="en-US" b="0" i="0" dirty="0">
                <a:solidFill>
                  <a:srgbClr val="FF0000"/>
                </a:solidFill>
                <a:effectLst/>
                <a:latin typeface="Söhne"/>
              </a:rPr>
              <a:t>login status, shopping cart contents, and preferences</a:t>
            </a:r>
            <a:r>
              <a:rPr lang="en-US" b="0" i="0" dirty="0">
                <a:effectLst/>
                <a:latin typeface="Söhne"/>
              </a:rPr>
              <a:t>.</a:t>
            </a:r>
          </a:p>
          <a:p>
            <a:pPr algn="l">
              <a:buFont typeface="Arial" panose="020B0604020202020204" pitchFamily="34" charset="0"/>
              <a:buChar char="•"/>
            </a:pPr>
            <a:r>
              <a:rPr lang="en-US" b="0" i="0" dirty="0">
                <a:effectLst/>
                <a:latin typeface="Söhne"/>
              </a:rPr>
              <a:t>Sessions are generally considered </a:t>
            </a:r>
            <a:r>
              <a:rPr lang="en-US" b="0" i="0" dirty="0">
                <a:solidFill>
                  <a:srgbClr val="FF0000"/>
                </a:solidFill>
                <a:effectLst/>
                <a:latin typeface="Söhne"/>
              </a:rPr>
              <a:t>more secure </a:t>
            </a:r>
            <a:r>
              <a:rPr lang="en-US" b="0" i="0" dirty="0">
                <a:effectLst/>
                <a:latin typeface="Söhne"/>
              </a:rPr>
              <a:t>than storing sensitive information in client-side cookies because the data resides on the server.</a:t>
            </a:r>
          </a:p>
          <a:p>
            <a:endParaRPr lang="en-US" dirty="0"/>
          </a:p>
        </p:txBody>
      </p:sp>
    </p:spTree>
    <p:extLst>
      <p:ext uri="{BB962C8B-B14F-4D97-AF65-F5344CB8AC3E}">
        <p14:creationId xmlns:p14="http://schemas.microsoft.com/office/powerpoint/2010/main" val="2269372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ECDF-FA07-BA67-A97E-E29CCD25619B}"/>
              </a:ext>
            </a:extLst>
          </p:cNvPr>
          <p:cNvSpPr>
            <a:spLocks noGrp="1"/>
          </p:cNvSpPr>
          <p:nvPr>
            <p:ph type="title"/>
          </p:nvPr>
        </p:nvSpPr>
        <p:spPr/>
        <p:txBody>
          <a:bodyPr/>
          <a:lstStyle/>
          <a:p>
            <a:r>
              <a:rPr lang="en-US" b="1" i="0" dirty="0">
                <a:solidFill>
                  <a:srgbClr val="374151"/>
                </a:solidFill>
                <a:effectLst/>
                <a:latin typeface="Söhne"/>
              </a:rPr>
              <a:t>Tokens ?</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35FC476-60AB-BD81-55A2-4F29088D58A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effectLst/>
                <a:latin typeface="Söhne"/>
              </a:rPr>
              <a:t>Tokens, often referred to as </a:t>
            </a:r>
            <a:r>
              <a:rPr lang="en-US" b="0" i="0" dirty="0">
                <a:solidFill>
                  <a:srgbClr val="FF0000"/>
                </a:solidFill>
                <a:effectLst/>
                <a:latin typeface="Söhne"/>
              </a:rPr>
              <a:t>authentication tokens or access tokens</a:t>
            </a:r>
            <a:r>
              <a:rPr lang="en-US" b="0" i="0" dirty="0">
                <a:effectLst/>
                <a:latin typeface="Söhne"/>
              </a:rPr>
              <a:t>, are used for user authentication and authorization in web applications and APIs.</a:t>
            </a:r>
          </a:p>
          <a:p>
            <a:pPr algn="l">
              <a:buFont typeface="Arial" panose="020B0604020202020204" pitchFamily="34" charset="0"/>
              <a:buChar char="•"/>
            </a:pPr>
            <a:r>
              <a:rPr lang="en-US" b="0" i="0" dirty="0">
                <a:effectLst/>
                <a:latin typeface="Söhne"/>
              </a:rPr>
              <a:t>When a user logs in, the server generates a token and provides it to the client (typically through a secure process). </a:t>
            </a:r>
            <a:r>
              <a:rPr lang="en-US" b="0" i="0" dirty="0">
                <a:solidFill>
                  <a:srgbClr val="FF0000"/>
                </a:solidFill>
                <a:effectLst/>
                <a:latin typeface="Söhne"/>
              </a:rPr>
              <a:t>The client includes this token with each subsequent request to access protected resources</a:t>
            </a:r>
            <a:r>
              <a:rPr lang="en-US" b="0" i="0" dirty="0">
                <a:effectLst/>
                <a:latin typeface="Söhne"/>
              </a:rPr>
              <a:t>.</a:t>
            </a:r>
          </a:p>
          <a:p>
            <a:pPr algn="l">
              <a:buFont typeface="Arial" panose="020B0604020202020204" pitchFamily="34" charset="0"/>
              <a:buChar char="•"/>
            </a:pPr>
            <a:r>
              <a:rPr lang="en-US" b="0" i="0" dirty="0">
                <a:effectLst/>
                <a:latin typeface="Söhne"/>
              </a:rPr>
              <a:t>Tokens can be stored in various ways, including cookies, local storage, or as part of the request headers.</a:t>
            </a:r>
          </a:p>
          <a:p>
            <a:pPr algn="l">
              <a:buFont typeface="Arial" panose="020B0604020202020204" pitchFamily="34" charset="0"/>
              <a:buChar char="•"/>
            </a:pPr>
            <a:r>
              <a:rPr lang="en-US" b="0" i="0" dirty="0">
                <a:effectLst/>
                <a:latin typeface="Söhne"/>
              </a:rPr>
              <a:t>Tokens are a popular choice for securing API endpoints and ensuring that only authenticated users can access protected resources. They are often time-limited and can be invalidated or refreshed.</a:t>
            </a:r>
          </a:p>
          <a:p>
            <a:endParaRPr lang="en-US" dirty="0"/>
          </a:p>
        </p:txBody>
      </p:sp>
    </p:spTree>
    <p:extLst>
      <p:ext uri="{BB962C8B-B14F-4D97-AF65-F5344CB8AC3E}">
        <p14:creationId xmlns:p14="http://schemas.microsoft.com/office/powerpoint/2010/main" val="307799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1D8A571B-5898-005F-916D-CDEA8C93F4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8C4923AF-033E-4532-8164-69B1DBA64362}" type="slidenum">
              <a:rPr lang="en-US" altLang="en-US" sz="1400"/>
              <a:pPr eaLnBrk="1" hangingPunct="1"/>
              <a:t>3</a:t>
            </a:fld>
            <a:endParaRPr lang="en-US" altLang="en-US" sz="1400"/>
          </a:p>
        </p:txBody>
      </p:sp>
      <p:sp>
        <p:nvSpPr>
          <p:cNvPr id="23555" name="Rectangle 2">
            <a:extLst>
              <a:ext uri="{FF2B5EF4-FFF2-40B4-BE49-F238E27FC236}">
                <a16:creationId xmlns:a16="http://schemas.microsoft.com/office/drawing/2014/main" id="{BFB31566-8048-D13B-7F49-1195826D677B}"/>
              </a:ext>
            </a:extLst>
          </p:cNvPr>
          <p:cNvSpPr>
            <a:spLocks noGrp="1" noChangeArrowheads="1"/>
          </p:cNvSpPr>
          <p:nvPr>
            <p:ph type="title"/>
          </p:nvPr>
        </p:nvSpPr>
        <p:spPr/>
        <p:txBody>
          <a:bodyPr/>
          <a:lstStyle/>
          <a:p>
            <a:pPr eaLnBrk="1" hangingPunct="1"/>
            <a:r>
              <a:rPr lang="en-US" altLang="en-US" sz="4000"/>
              <a:t>Web Cookies (or HTTP Cookies)</a:t>
            </a:r>
            <a:endParaRPr lang="en-US" altLang="en-US"/>
          </a:p>
        </p:txBody>
      </p:sp>
      <p:sp>
        <p:nvSpPr>
          <p:cNvPr id="23556" name="Rectangle 3">
            <a:extLst>
              <a:ext uri="{FF2B5EF4-FFF2-40B4-BE49-F238E27FC236}">
                <a16:creationId xmlns:a16="http://schemas.microsoft.com/office/drawing/2014/main" id="{B2DACA53-D76B-464B-0D0A-49730F356AD2}"/>
              </a:ext>
            </a:extLst>
          </p:cNvPr>
          <p:cNvSpPr>
            <a:spLocks noGrp="1" noChangeArrowheads="1"/>
          </p:cNvSpPr>
          <p:nvPr>
            <p:ph type="body" idx="1"/>
          </p:nvPr>
        </p:nvSpPr>
        <p:spPr/>
        <p:txBody>
          <a:bodyPr/>
          <a:lstStyle/>
          <a:p>
            <a:pPr eaLnBrk="1" hangingPunct="1"/>
            <a:r>
              <a:rPr lang="en-US" altLang="en-US" dirty="0"/>
              <a:t>Browsers </a:t>
            </a:r>
            <a:r>
              <a:rPr lang="en-US" altLang="en-US" dirty="0">
                <a:solidFill>
                  <a:srgbClr val="FF0000"/>
                </a:solidFill>
              </a:rPr>
              <a:t>allow the storage of limited data on the </a:t>
            </a:r>
            <a:r>
              <a:rPr lang="en-US" altLang="en-US" dirty="0"/>
              <a:t>client machine</a:t>
            </a:r>
          </a:p>
          <a:p>
            <a:pPr lvl="1" eaLnBrk="1" hangingPunct="1"/>
            <a:r>
              <a:rPr lang="en-US" altLang="en-US" dirty="0">
                <a:ea typeface="ＭＳ Ｐゴシック" panose="020B0600070205080204" pitchFamily="34" charset="-128"/>
              </a:rPr>
              <a:t>Can be created by the server</a:t>
            </a:r>
          </a:p>
          <a:p>
            <a:pPr lvl="2" eaLnBrk="1" hangingPunct="1"/>
            <a:r>
              <a:rPr lang="en-US" altLang="en-US" dirty="0">
                <a:ea typeface="ＭＳ Ｐゴシック" panose="020B0600070205080204" pitchFamily="34" charset="-128"/>
              </a:rPr>
              <a:t>Or by a client-side scripts</a:t>
            </a:r>
          </a:p>
          <a:p>
            <a:pPr lvl="1" eaLnBrk="1" hangingPunct="1"/>
            <a:r>
              <a:rPr lang="en-US" altLang="en-US" dirty="0">
                <a:ea typeface="ＭＳ Ｐゴシック" panose="020B0600070205080204" pitchFamily="34" charset="-128"/>
              </a:rPr>
              <a:t>Cookies were invented to solve the problem "how to remember information about the user":</a:t>
            </a:r>
          </a:p>
          <a:p>
            <a:pPr lvl="1" eaLnBrk="1" hangingPunct="1"/>
            <a:endParaRPr lang="en-US" altLang="en-US" dirty="0">
              <a:ea typeface="ＭＳ Ｐゴシック" panose="020B0600070205080204" pitchFamily="34" charset="-128"/>
            </a:endParaRPr>
          </a:p>
          <a:p>
            <a:pPr lvl="1" eaLnBrk="1" hangingPunct="1"/>
            <a:r>
              <a:rPr lang="en-US" altLang="en-US" dirty="0">
                <a:ea typeface="ＭＳ Ｐゴシック" panose="020B0600070205080204" pitchFamily="34" charset="-128"/>
              </a:rPr>
              <a:t>When a user visits a web page, his/her name can be stored in a cookie.</a:t>
            </a:r>
          </a:p>
          <a:p>
            <a:pPr lvl="1" eaLnBrk="1" hangingPunct="1"/>
            <a:r>
              <a:rPr lang="en-US" altLang="en-US" dirty="0">
                <a:ea typeface="ＭＳ Ｐゴシック" panose="020B0600070205080204" pitchFamily="34" charset="-128"/>
              </a:rPr>
              <a:t>Next time the user visits the page, the cookie "remembers" his/her name.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E746-E21E-E327-9F7C-36E24F93C26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FA27D34-90DB-5D04-D216-333DD2D97797}"/>
              </a:ext>
            </a:extLst>
          </p:cNvPr>
          <p:cNvSpPr>
            <a:spLocks noGrp="1"/>
          </p:cNvSpPr>
          <p:nvPr>
            <p:ph idx="1"/>
          </p:nvPr>
        </p:nvSpPr>
        <p:spPr/>
        <p:txBody>
          <a:bodyPr>
            <a:normAutofit lnSpcReduction="10000"/>
          </a:bodyPr>
          <a:lstStyle/>
          <a:p>
            <a:r>
              <a:rPr lang="en-US" b="1" i="0" dirty="0">
                <a:effectLst/>
                <a:latin typeface="Söhne"/>
              </a:rPr>
              <a:t>Cookies</a:t>
            </a:r>
            <a:r>
              <a:rPr lang="en-US" b="0" i="0" dirty="0">
                <a:effectLst/>
                <a:latin typeface="Söhne"/>
              </a:rPr>
              <a:t> are small pieces of data stored on the client's device and can serve various purposes, including session management and storing user preferences.</a:t>
            </a:r>
          </a:p>
          <a:p>
            <a:pPr algn="l">
              <a:buFont typeface="Arial" panose="020B0604020202020204" pitchFamily="34" charset="0"/>
              <a:buChar char="•"/>
            </a:pPr>
            <a:r>
              <a:rPr lang="en-US" b="1" i="0" dirty="0">
                <a:effectLst/>
                <a:latin typeface="Söhne"/>
              </a:rPr>
              <a:t>Sessions</a:t>
            </a:r>
            <a:r>
              <a:rPr lang="en-US" b="0" i="0" dirty="0">
                <a:effectLst/>
                <a:latin typeface="Söhne"/>
              </a:rPr>
              <a:t> are server-side mechanisms for managing stateful data about a user's interaction with a web application.</a:t>
            </a:r>
          </a:p>
          <a:p>
            <a:pPr algn="l">
              <a:buFont typeface="Arial" panose="020B0604020202020204" pitchFamily="34" charset="0"/>
              <a:buChar char="•"/>
            </a:pPr>
            <a:r>
              <a:rPr lang="en-US" b="1" i="0" dirty="0">
                <a:effectLst/>
                <a:latin typeface="Söhne"/>
              </a:rPr>
              <a:t>Tokens</a:t>
            </a:r>
            <a:r>
              <a:rPr lang="en-US" b="0" i="0" dirty="0">
                <a:effectLst/>
                <a:latin typeface="Söhne"/>
              </a:rPr>
              <a:t> are typically used for authentication and authorization, allowing clients to access protected resources.</a:t>
            </a:r>
          </a:p>
          <a:p>
            <a:pPr algn="l"/>
            <a:r>
              <a:rPr lang="en-US" b="0" i="0" dirty="0">
                <a:effectLst/>
                <a:latin typeface="Söhne"/>
              </a:rPr>
              <a:t>The choice between sessions, tokens, and cookies depends on the specific use case and requirements of a web application. They can also be used in combination to provide a comprehensive solution for user management, security, and state management.</a:t>
            </a:r>
          </a:p>
          <a:p>
            <a:endParaRPr lang="en-US" dirty="0"/>
          </a:p>
        </p:txBody>
      </p:sp>
    </p:spTree>
    <p:extLst>
      <p:ext uri="{BB962C8B-B14F-4D97-AF65-F5344CB8AC3E}">
        <p14:creationId xmlns:p14="http://schemas.microsoft.com/office/powerpoint/2010/main" val="567300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C10F-E43E-0D67-E339-796FA41884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69C41F-580E-1B35-5215-A01CCC652959}"/>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pple-system"/>
              </a:rPr>
              <a:t>Add cookies to signup page to store the username and password in cookies. When you press submit button, the alert should greet you as" Congratulations + your username!!!! + U have successfully registered" (Use stored cookie value) for </a:t>
            </a:r>
            <a:r>
              <a:rPr kumimoji="0" lang="en-US" altLang="en-US" sz="2800" b="0" i="0" u="none" strike="noStrike" cap="none" normalizeH="0" baseline="0" dirty="0" err="1">
                <a:ln>
                  <a:noFill/>
                </a:ln>
                <a:solidFill>
                  <a:schemeClr val="tx1"/>
                </a:solidFill>
                <a:effectLst/>
                <a:latin typeface="-apple-system"/>
              </a:rPr>
              <a:t>eg.</a:t>
            </a:r>
            <a:r>
              <a:rPr kumimoji="0" lang="en-US" altLang="en-US" sz="2800" b="0" i="0" u="none" strike="noStrike" cap="none" normalizeH="0" baseline="0" dirty="0">
                <a:ln>
                  <a:noFill/>
                </a:ln>
                <a:solidFill>
                  <a:schemeClr val="tx1"/>
                </a:solidFill>
                <a:effectLst/>
                <a:latin typeface="-apple-system"/>
              </a:rPr>
              <a:t> </a:t>
            </a:r>
            <a:r>
              <a:rPr kumimoji="0" lang="en-US" altLang="en-US" sz="2800" b="0" i="0" u="none" strike="noStrike" cap="none" normalizeH="0" baseline="0" dirty="0" err="1">
                <a:ln>
                  <a:noFill/>
                </a:ln>
                <a:solidFill>
                  <a:schemeClr val="tx1"/>
                </a:solidFill>
                <a:effectLst/>
                <a:latin typeface="-apple-system"/>
              </a:rPr>
              <a:t>Congraluations</a:t>
            </a:r>
            <a:r>
              <a:rPr kumimoji="0" lang="en-US" altLang="en-US" sz="2800" b="0" i="0" u="none" strike="noStrike" cap="none" normalizeH="0" baseline="0" dirty="0">
                <a:ln>
                  <a:noFill/>
                </a:ln>
                <a:solidFill>
                  <a:schemeClr val="tx1"/>
                </a:solidFill>
                <a:effectLst/>
                <a:latin typeface="-apple-system"/>
              </a:rPr>
              <a:t> Priya!!!! </a:t>
            </a:r>
            <a:r>
              <a:rPr kumimoji="0" lang="en-US" altLang="en-US" sz="2800" b="0" i="0" u="none" strike="noStrike" cap="none" normalizeH="0" baseline="0">
                <a:ln>
                  <a:noFill/>
                </a:ln>
                <a:solidFill>
                  <a:schemeClr val="tx1"/>
                </a:solidFill>
                <a:effectLst/>
                <a:latin typeface="-apple-system"/>
              </a:rPr>
              <a:t>U </a:t>
            </a:r>
            <a:r>
              <a:rPr kumimoji="0" lang="en-US" altLang="en-US" sz="2800" b="0" i="0" u="none" strike="noStrike" cap="none" normalizeH="0" baseline="0" dirty="0">
                <a:ln>
                  <a:noFill/>
                </a:ln>
                <a:solidFill>
                  <a:schemeClr val="tx1"/>
                </a:solidFill>
                <a:effectLst/>
                <a:latin typeface="-apple-system"/>
              </a:rPr>
              <a:t>have successfully registered - in the alert box. </a:t>
            </a:r>
          </a:p>
          <a:p>
            <a:endParaRPr lang="en-US" dirty="0"/>
          </a:p>
        </p:txBody>
      </p:sp>
    </p:spTree>
    <p:extLst>
      <p:ext uri="{BB962C8B-B14F-4D97-AF65-F5344CB8AC3E}">
        <p14:creationId xmlns:p14="http://schemas.microsoft.com/office/powerpoint/2010/main" val="3731178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6E14-D24D-7AC0-63B4-368346A18AB4}"/>
              </a:ext>
            </a:extLst>
          </p:cNvPr>
          <p:cNvSpPr>
            <a:spLocks noGrp="1"/>
          </p:cNvSpPr>
          <p:nvPr>
            <p:ph type="title"/>
          </p:nvPr>
        </p:nvSpPr>
        <p:spPr/>
        <p:txBody>
          <a:bodyPr/>
          <a:lstStyle/>
          <a:p>
            <a:r>
              <a:rPr kumimoji="0" lang="en-US" altLang="en-US" sz="4400" b="1" i="0" u="none" strike="noStrike" cap="none" normalizeH="0" baseline="0" dirty="0" err="1">
                <a:ln>
                  <a:noFill/>
                </a:ln>
                <a:solidFill>
                  <a:srgbClr val="374151"/>
                </a:solidFill>
                <a:effectLst/>
                <a:latin typeface="Söhne"/>
              </a:rPr>
              <a:t>SameSite</a:t>
            </a:r>
            <a:r>
              <a:rPr kumimoji="0" lang="en-US" altLang="en-US" sz="4400" b="1" i="0" u="none" strike="noStrike" cap="none" normalizeH="0" baseline="0" dirty="0">
                <a:ln>
                  <a:noFill/>
                </a:ln>
                <a:solidFill>
                  <a:srgbClr val="374151"/>
                </a:solidFill>
                <a:effectLst/>
                <a:latin typeface="Söhne"/>
              </a:rPr>
              <a:t> (Optional):</a:t>
            </a:r>
            <a:br>
              <a:rPr kumimoji="0" lang="en-US" altLang="en-US" sz="4400" b="0" i="0" u="none" strike="noStrike" cap="none" normalizeH="0" baseline="0" dirty="0">
                <a:ln>
                  <a:noFill/>
                </a:ln>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1F7B4CB2-2202-81FD-FC37-20A0FC586B72}"/>
              </a:ext>
            </a:extLst>
          </p:cNvPr>
          <p:cNvSpPr>
            <a:spLocks noGrp="1"/>
          </p:cNvSpPr>
          <p:nvPr>
            <p:ph idx="1"/>
          </p:nvPr>
        </p:nvSpPr>
        <p:spPr/>
        <p:txBody>
          <a:bodyPr/>
          <a:lstStyle/>
          <a:p>
            <a:r>
              <a:rPr lang="en-US" dirty="0" err="1"/>
              <a:t>samesite</a:t>
            </a:r>
            <a:r>
              <a:rPr lang="en-US" dirty="0"/>
              <a:t>=strict or </a:t>
            </a:r>
            <a:r>
              <a:rPr lang="en-US" dirty="0" err="1"/>
              <a:t>samesite</a:t>
            </a:r>
            <a:r>
              <a:rPr lang="en-US" dirty="0"/>
              <a:t>=lax or </a:t>
            </a:r>
            <a:r>
              <a:rPr lang="en-US" dirty="0" err="1"/>
              <a:t>samesite</a:t>
            </a:r>
            <a:r>
              <a:rPr lang="en-US" dirty="0"/>
              <a:t>=none:</a:t>
            </a:r>
          </a:p>
          <a:p>
            <a:r>
              <a:rPr lang="en-US" dirty="0"/>
              <a:t>This attribute controls when cookies should be sent in cross-origin requests.</a:t>
            </a:r>
          </a:p>
          <a:p>
            <a:r>
              <a:rPr lang="en-US" dirty="0"/>
              <a:t> It helps mitigate certain types of attacks.</a:t>
            </a:r>
          </a:p>
          <a:p>
            <a:r>
              <a:rPr lang="en-US" dirty="0"/>
              <a:t> The values strict and lax enforce different degrees of same-site behavior, while none allows cookies to be sent in cross-origin requests.</a:t>
            </a:r>
          </a:p>
          <a:p>
            <a:endParaRPr lang="en-US" dirty="0"/>
          </a:p>
        </p:txBody>
      </p:sp>
    </p:spTree>
    <p:extLst>
      <p:ext uri="{BB962C8B-B14F-4D97-AF65-F5344CB8AC3E}">
        <p14:creationId xmlns:p14="http://schemas.microsoft.com/office/powerpoint/2010/main" val="636371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1C86-62E6-25C8-6B4A-083906C1AC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F9FF1-FCB3-145B-6201-A3A5D3DB6F36}"/>
              </a:ext>
            </a:extLst>
          </p:cNvPr>
          <p:cNvSpPr>
            <a:spLocks noGrp="1"/>
          </p:cNvSpPr>
          <p:nvPr>
            <p:ph idx="1"/>
          </p:nvPr>
        </p:nvSpPr>
        <p:spPr/>
        <p:txBody>
          <a:bodyPr/>
          <a:lstStyle/>
          <a:p>
            <a:r>
              <a:rPr lang="en-US" b="1" i="0" dirty="0">
                <a:solidFill>
                  <a:srgbClr val="0F0F0F"/>
                </a:solidFill>
                <a:effectLst/>
                <a:latin typeface="Roboto" panose="02000000000000000000" pitchFamily="2" charset="0"/>
              </a:rPr>
              <a:t>Inspect Element for Penetration Testing</a:t>
            </a:r>
          </a:p>
          <a:p>
            <a:endParaRPr lang="en-US" dirty="0"/>
          </a:p>
        </p:txBody>
      </p:sp>
    </p:spTree>
    <p:extLst>
      <p:ext uri="{BB962C8B-B14F-4D97-AF65-F5344CB8AC3E}">
        <p14:creationId xmlns:p14="http://schemas.microsoft.com/office/powerpoint/2010/main" val="160530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92895A1-F360-58D2-8134-88F3603664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E638184E-F0CD-4A74-97B3-8FE2916AA573}" type="slidenum">
              <a:rPr lang="en-US" altLang="en-US" sz="1400"/>
              <a:pPr eaLnBrk="1" hangingPunct="1"/>
              <a:t>4</a:t>
            </a:fld>
            <a:endParaRPr lang="en-US" altLang="en-US" sz="1400"/>
          </a:p>
        </p:txBody>
      </p:sp>
      <p:sp>
        <p:nvSpPr>
          <p:cNvPr id="25603" name="Rectangle 2">
            <a:extLst>
              <a:ext uri="{FF2B5EF4-FFF2-40B4-BE49-F238E27FC236}">
                <a16:creationId xmlns:a16="http://schemas.microsoft.com/office/drawing/2014/main" id="{E1B0A405-7BA6-07A9-4C67-3BC8BE859941}"/>
              </a:ext>
            </a:extLst>
          </p:cNvPr>
          <p:cNvSpPr>
            <a:spLocks noGrp="1" noChangeArrowheads="1"/>
          </p:cNvSpPr>
          <p:nvPr>
            <p:ph type="title"/>
          </p:nvPr>
        </p:nvSpPr>
        <p:spPr/>
        <p:txBody>
          <a:bodyPr/>
          <a:lstStyle/>
          <a:p>
            <a:pPr eaLnBrk="1" hangingPunct="1"/>
            <a:r>
              <a:rPr lang="en-US" altLang="en-US" sz="4000"/>
              <a:t>What’s the Need Behind Cookies?</a:t>
            </a:r>
            <a:endParaRPr lang="en-US" altLang="en-US"/>
          </a:p>
        </p:txBody>
      </p:sp>
      <p:sp>
        <p:nvSpPr>
          <p:cNvPr id="25604" name="Rectangle 3">
            <a:extLst>
              <a:ext uri="{FF2B5EF4-FFF2-40B4-BE49-F238E27FC236}">
                <a16:creationId xmlns:a16="http://schemas.microsoft.com/office/drawing/2014/main" id="{5220081D-801E-89A4-7CA9-FA15A1B36E43}"/>
              </a:ext>
            </a:extLst>
          </p:cNvPr>
          <p:cNvSpPr>
            <a:spLocks noGrp="1" noChangeArrowheads="1"/>
          </p:cNvSpPr>
          <p:nvPr>
            <p:ph type="body" idx="1"/>
          </p:nvPr>
        </p:nvSpPr>
        <p:spPr/>
        <p:txBody>
          <a:bodyPr>
            <a:normAutofit lnSpcReduction="10000"/>
          </a:bodyPr>
          <a:lstStyle/>
          <a:p>
            <a:pPr eaLnBrk="1" hangingPunct="1"/>
            <a:r>
              <a:rPr lang="en-US" altLang="en-US" dirty="0"/>
              <a:t>HTTP is a </a:t>
            </a:r>
            <a:r>
              <a:rPr lang="en-US" altLang="en-US" i="1" dirty="0"/>
              <a:t>stateless</a:t>
            </a:r>
            <a:r>
              <a:rPr lang="en-US" altLang="en-US" dirty="0"/>
              <a:t> protocol(</a:t>
            </a:r>
            <a:r>
              <a:rPr lang="en-US" b="0" i="0" dirty="0">
                <a:solidFill>
                  <a:srgbClr val="001D35"/>
                </a:solidFill>
                <a:effectLst/>
                <a:highlight>
                  <a:srgbClr val="FFFFFF"/>
                </a:highlight>
                <a:latin typeface="Google Sans"/>
              </a:rPr>
              <a:t>A stateless protocol is a communication method that treats each message as independent and doesn't rely on previous history. This means that the protocol doesn't require the server to retain information or status about each user for the duration of multiple requests.)</a:t>
            </a:r>
            <a:endParaRPr lang="en-US" altLang="en-US" dirty="0"/>
          </a:p>
          <a:p>
            <a:pPr lvl="1" eaLnBrk="1" hangingPunct="1"/>
            <a:r>
              <a:rPr lang="en-US" altLang="en-US" dirty="0">
                <a:ea typeface="ＭＳ Ｐゴシック" panose="020B0600070205080204" pitchFamily="34" charset="-128"/>
              </a:rPr>
              <a:t>Client requests a page, and server sends it</a:t>
            </a:r>
          </a:p>
          <a:p>
            <a:pPr lvl="1" eaLnBrk="1" hangingPunct="1"/>
            <a:r>
              <a:rPr lang="en-US" altLang="en-US" dirty="0">
                <a:ea typeface="ＭＳ Ｐゴシック" panose="020B0600070205080204" pitchFamily="34" charset="-128"/>
              </a:rPr>
              <a:t>Client later requests a 2nd page; it is sent</a:t>
            </a:r>
          </a:p>
          <a:p>
            <a:pPr eaLnBrk="1" hangingPunct="1"/>
            <a:r>
              <a:rPr lang="en-US" altLang="en-US" dirty="0"/>
              <a:t>But HTTP doesn’t give a way for the server to know it’s from the same user</a:t>
            </a:r>
          </a:p>
          <a:p>
            <a:pPr lvl="1" eaLnBrk="1" hangingPunct="1"/>
            <a:r>
              <a:rPr lang="en-US" altLang="en-US" dirty="0">
                <a:ea typeface="ＭＳ Ｐゴシック" panose="020B0600070205080204" pitchFamily="34" charset="-128"/>
              </a:rPr>
              <a:t>Being stateless is simpler for HTTP</a:t>
            </a:r>
          </a:p>
          <a:p>
            <a:pPr lvl="1" eaLnBrk="1" hangingPunct="1"/>
            <a:r>
              <a:rPr lang="en-US" altLang="en-US" dirty="0">
                <a:ea typeface="ＭＳ Ｐゴシック" panose="020B0600070205080204" pitchFamily="34" charset="-128"/>
              </a:rPr>
              <a:t>But limiting to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58A9942B-BE56-1922-ED12-D18DA8128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4657870A-C226-4483-A707-FF5CBFC41FCB}" type="slidenum">
              <a:rPr lang="en-US" altLang="en-US" sz="1400"/>
              <a:pPr eaLnBrk="1" hangingPunct="1"/>
              <a:t>5</a:t>
            </a:fld>
            <a:endParaRPr lang="en-US" altLang="en-US" sz="1400"/>
          </a:p>
        </p:txBody>
      </p:sp>
      <p:sp>
        <p:nvSpPr>
          <p:cNvPr id="27651" name="Rectangle 2">
            <a:extLst>
              <a:ext uri="{FF2B5EF4-FFF2-40B4-BE49-F238E27FC236}">
                <a16:creationId xmlns:a16="http://schemas.microsoft.com/office/drawing/2014/main" id="{3A7B4D56-2687-9C95-A966-5FD03F73A7F6}"/>
              </a:ext>
            </a:extLst>
          </p:cNvPr>
          <p:cNvSpPr>
            <a:spLocks noGrp="1" noChangeArrowheads="1"/>
          </p:cNvSpPr>
          <p:nvPr>
            <p:ph type="title"/>
          </p:nvPr>
        </p:nvSpPr>
        <p:spPr/>
        <p:txBody>
          <a:bodyPr/>
          <a:lstStyle/>
          <a:p>
            <a:pPr eaLnBrk="1" hangingPunct="1"/>
            <a:r>
              <a:rPr lang="en-US" altLang="en-US"/>
              <a:t>Cookies in Action</a:t>
            </a:r>
          </a:p>
        </p:txBody>
      </p:sp>
      <p:sp>
        <p:nvSpPr>
          <p:cNvPr id="27652" name="Rectangle 3">
            <a:extLst>
              <a:ext uri="{FF2B5EF4-FFF2-40B4-BE49-F238E27FC236}">
                <a16:creationId xmlns:a16="http://schemas.microsoft.com/office/drawing/2014/main" id="{DBA694C1-7300-820A-0377-CC2DAABA3CC3}"/>
              </a:ext>
            </a:extLst>
          </p:cNvPr>
          <p:cNvSpPr>
            <a:spLocks noGrp="1" noChangeArrowheads="1"/>
          </p:cNvSpPr>
          <p:nvPr>
            <p:ph type="body" idx="1"/>
          </p:nvPr>
        </p:nvSpPr>
        <p:spPr/>
        <p:txBody>
          <a:bodyPr/>
          <a:lstStyle/>
          <a:p>
            <a:pPr eaLnBrk="1" hangingPunct="1">
              <a:lnSpc>
                <a:spcPct val="90000"/>
              </a:lnSpc>
            </a:pPr>
            <a:r>
              <a:rPr lang="en-US" altLang="en-US"/>
              <a:t>The scenario is:</a:t>
            </a:r>
          </a:p>
          <a:p>
            <a:pPr lvl="1" eaLnBrk="1" hangingPunct="1">
              <a:lnSpc>
                <a:spcPct val="90000"/>
              </a:lnSpc>
            </a:pPr>
            <a:r>
              <a:rPr lang="en-US" altLang="en-US">
                <a:ea typeface="ＭＳ Ｐゴシック" panose="020B0600070205080204" pitchFamily="34" charset="-128"/>
              </a:rPr>
              <a:t>Browser about to send a request for a URL</a:t>
            </a:r>
          </a:p>
          <a:p>
            <a:pPr lvl="1" eaLnBrk="1" hangingPunct="1">
              <a:lnSpc>
                <a:spcPct val="90000"/>
              </a:lnSpc>
            </a:pPr>
            <a:r>
              <a:rPr lang="en-US" altLang="en-US">
                <a:ea typeface="ＭＳ Ｐゴシック" panose="020B0600070205080204" pitchFamily="34" charset="-128"/>
              </a:rPr>
              <a:t>But it first looks for cookies linked to that URL that are stored on client machine</a:t>
            </a:r>
          </a:p>
          <a:p>
            <a:pPr lvl="1" eaLnBrk="1" hangingPunct="1">
              <a:lnSpc>
                <a:spcPct val="90000"/>
              </a:lnSpc>
            </a:pPr>
            <a:r>
              <a:rPr lang="en-US" altLang="en-US">
                <a:ea typeface="ＭＳ Ｐゴシック" panose="020B0600070205080204" pitchFamily="34" charset="-128"/>
              </a:rPr>
              <a:t>If found, the cookie is sent to the server with the HTTP request for the URL</a:t>
            </a:r>
          </a:p>
          <a:p>
            <a:pPr lvl="1" eaLnBrk="1" hangingPunct="1">
              <a:lnSpc>
                <a:spcPct val="90000"/>
              </a:lnSpc>
            </a:pPr>
            <a:r>
              <a:rPr lang="en-US" altLang="en-US">
                <a:ea typeface="ＭＳ Ｐゴシック" panose="020B0600070205080204" pitchFamily="34" charset="-128"/>
              </a:rPr>
              <a:t>Server uses cookie data</a:t>
            </a:r>
          </a:p>
          <a:p>
            <a:pPr lvl="2" eaLnBrk="1" hangingPunct="1">
              <a:lnSpc>
                <a:spcPct val="90000"/>
              </a:lnSpc>
            </a:pPr>
            <a:r>
              <a:rPr lang="en-US" altLang="en-US">
                <a:ea typeface="ＭＳ Ｐゴシック" panose="020B0600070205080204" pitchFamily="34" charset="-128"/>
              </a:rPr>
              <a:t>E.g. associate this current visit with a previous visit</a:t>
            </a:r>
          </a:p>
          <a:p>
            <a:pPr lvl="1" eaLnBrk="1" hangingPunct="1">
              <a:lnSpc>
                <a:spcPct val="90000"/>
              </a:lnSpc>
            </a:pPr>
            <a:r>
              <a:rPr lang="en-US" altLang="en-US">
                <a:ea typeface="ＭＳ Ｐゴシック" panose="020B0600070205080204" pitchFamily="34" charset="-128"/>
              </a:rPr>
              <a:t>Server may then set updated cookie on client machine</a:t>
            </a:r>
          </a:p>
          <a:p>
            <a:pPr lvl="2" eaLnBrk="1" hangingPunct="1">
              <a:lnSpc>
                <a:spcPct val="90000"/>
              </a:lnSpc>
            </a:pPr>
            <a:r>
              <a:rPr lang="en-US" altLang="en-US">
                <a:ea typeface="ＭＳ Ｐゴシック" panose="020B0600070205080204" pitchFamily="34" charset="-128"/>
              </a:rPr>
              <a:t>E.g. to be sent back with the next request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F3CA3287-0DBF-B2CA-5194-F294E363E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90D720B2-4AB9-43BD-A811-5A9AD4C24C6C}" type="slidenum">
              <a:rPr lang="en-US" altLang="en-US" sz="1400"/>
              <a:pPr eaLnBrk="1" hangingPunct="1"/>
              <a:t>6</a:t>
            </a:fld>
            <a:endParaRPr lang="en-US" altLang="en-US" sz="1400"/>
          </a:p>
        </p:txBody>
      </p:sp>
      <p:sp>
        <p:nvSpPr>
          <p:cNvPr id="29699" name="Rectangle 2">
            <a:extLst>
              <a:ext uri="{FF2B5EF4-FFF2-40B4-BE49-F238E27FC236}">
                <a16:creationId xmlns:a16="http://schemas.microsoft.com/office/drawing/2014/main" id="{9EA20B4B-E461-9F7D-ADF9-1961AF4CA2D2}"/>
              </a:ext>
            </a:extLst>
          </p:cNvPr>
          <p:cNvSpPr>
            <a:spLocks noGrp="1" noChangeArrowheads="1"/>
          </p:cNvSpPr>
          <p:nvPr>
            <p:ph type="title"/>
          </p:nvPr>
        </p:nvSpPr>
        <p:spPr/>
        <p:txBody>
          <a:bodyPr/>
          <a:lstStyle/>
          <a:p>
            <a:pPr eaLnBrk="1" hangingPunct="1"/>
            <a:r>
              <a:rPr lang="en-US" altLang="en-US"/>
              <a:t>Purposes of Cookies</a:t>
            </a:r>
          </a:p>
        </p:txBody>
      </p:sp>
      <p:sp>
        <p:nvSpPr>
          <p:cNvPr id="29700" name="Rectangle 3">
            <a:extLst>
              <a:ext uri="{FF2B5EF4-FFF2-40B4-BE49-F238E27FC236}">
                <a16:creationId xmlns:a16="http://schemas.microsoft.com/office/drawing/2014/main" id="{1EB7F8FE-DCF0-C393-3F36-DD006698AD29}"/>
              </a:ext>
            </a:extLst>
          </p:cNvPr>
          <p:cNvSpPr>
            <a:spLocks noGrp="1" noChangeArrowheads="1"/>
          </p:cNvSpPr>
          <p:nvPr>
            <p:ph type="body" idx="1"/>
          </p:nvPr>
        </p:nvSpPr>
        <p:spPr/>
        <p:txBody>
          <a:bodyPr/>
          <a:lstStyle/>
          <a:p>
            <a:pPr eaLnBrk="1" hangingPunct="1">
              <a:lnSpc>
                <a:spcPct val="90000"/>
              </a:lnSpc>
            </a:pPr>
            <a:r>
              <a:rPr lang="en-US" altLang="en-US" b="1" dirty="0"/>
              <a:t>Authentication</a:t>
            </a:r>
          </a:p>
          <a:p>
            <a:pPr lvl="1" eaLnBrk="1" hangingPunct="1">
              <a:lnSpc>
                <a:spcPct val="90000"/>
              </a:lnSpc>
            </a:pPr>
            <a:r>
              <a:rPr lang="en-US" altLang="en-US" dirty="0">
                <a:ea typeface="ＭＳ Ｐゴシック" panose="020B0600070205080204" pitchFamily="34" charset="-128"/>
              </a:rPr>
              <a:t>User-id, password stored on client</a:t>
            </a:r>
          </a:p>
          <a:p>
            <a:pPr lvl="1" eaLnBrk="1" hangingPunct="1">
              <a:lnSpc>
                <a:spcPct val="90000"/>
              </a:lnSpc>
            </a:pPr>
            <a:r>
              <a:rPr lang="en-US" altLang="en-US" dirty="0">
                <a:ea typeface="ＭＳ Ｐゴシック" panose="020B0600070205080204" pitchFamily="34" charset="-128"/>
              </a:rPr>
              <a:t>Sent on next visit.  No login required!</a:t>
            </a:r>
          </a:p>
          <a:p>
            <a:pPr eaLnBrk="1" hangingPunct="1">
              <a:lnSpc>
                <a:spcPct val="90000"/>
              </a:lnSpc>
            </a:pPr>
            <a:r>
              <a:rPr lang="en-US" altLang="en-US" b="1" dirty="0"/>
              <a:t>Personalization</a:t>
            </a:r>
          </a:p>
          <a:p>
            <a:pPr lvl="1" eaLnBrk="1" hangingPunct="1">
              <a:lnSpc>
                <a:spcPct val="90000"/>
              </a:lnSpc>
            </a:pPr>
            <a:r>
              <a:rPr lang="en-US" altLang="en-US" dirty="0">
                <a:ea typeface="ＭＳ Ｐゴシック" panose="020B0600070205080204" pitchFamily="34" charset="-128"/>
              </a:rPr>
              <a:t>Remember user preference for fonts, colors, skin, site-options, etc.</a:t>
            </a:r>
          </a:p>
          <a:p>
            <a:pPr eaLnBrk="1" hangingPunct="1">
              <a:lnSpc>
                <a:spcPct val="90000"/>
              </a:lnSpc>
            </a:pPr>
            <a:r>
              <a:rPr lang="en-US" altLang="en-US" dirty="0"/>
              <a:t>Shopping carts</a:t>
            </a:r>
          </a:p>
          <a:p>
            <a:pPr eaLnBrk="1" hangingPunct="1">
              <a:lnSpc>
                <a:spcPct val="90000"/>
              </a:lnSpc>
            </a:pPr>
            <a:r>
              <a:rPr lang="en-US" altLang="en-US" dirty="0"/>
              <a:t>Tracking</a:t>
            </a:r>
          </a:p>
          <a:p>
            <a:pPr lvl="1" eaLnBrk="1" hangingPunct="1">
              <a:lnSpc>
                <a:spcPct val="90000"/>
              </a:lnSpc>
            </a:pPr>
            <a:r>
              <a:rPr lang="en-US" altLang="en-US" dirty="0">
                <a:ea typeface="ＭＳ Ｐゴシック" panose="020B0600070205080204" pitchFamily="34" charset="-128"/>
              </a:rPr>
              <a:t>How is our site used?</a:t>
            </a:r>
          </a:p>
          <a:p>
            <a:pPr lvl="1" eaLnBrk="1" hangingPunct="1">
              <a:lnSpc>
                <a:spcPct val="90000"/>
              </a:lnSpc>
            </a:pPr>
            <a:r>
              <a:rPr lang="en-US" altLang="en-US" dirty="0">
                <a:ea typeface="ＭＳ Ｐゴシック" panose="020B0600070205080204" pitchFamily="34" charset="-128"/>
              </a:rPr>
              <a:t>Multi-site tracking by companies looking for usage profiles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0A03B57B-927C-6BEF-9737-08E8039DBE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37931725" indent="-37474525" eaLnBrk="0" hangingPunct="0">
              <a:defRPr sz="2400">
                <a:solidFill>
                  <a:schemeClr val="tx1"/>
                </a:solidFill>
                <a:latin typeface="Tahoma" panose="020B0604030504040204" pitchFamily="34" charset="0"/>
                <a:ea typeface="ＭＳ Ｐゴシック" panose="020B0600070205080204" pitchFamily="34" charset="-128"/>
              </a:defRPr>
            </a:lvl2pPr>
            <a:lvl3pPr eaLnBrk="0" hangingPunct="0">
              <a:defRPr sz="2400">
                <a:solidFill>
                  <a:schemeClr val="tx1"/>
                </a:solidFill>
                <a:latin typeface="Tahoma" panose="020B0604030504040204" pitchFamily="34" charset="0"/>
                <a:ea typeface="ＭＳ Ｐゴシック" panose="020B0600070205080204" pitchFamily="34" charset="-128"/>
              </a:defRPr>
            </a:lvl3pPr>
            <a:lvl4pPr eaLnBrk="0" hangingPunct="0">
              <a:defRPr sz="2400">
                <a:solidFill>
                  <a:schemeClr val="tx1"/>
                </a:solidFill>
                <a:latin typeface="Tahoma" panose="020B0604030504040204" pitchFamily="34" charset="0"/>
                <a:ea typeface="ＭＳ Ｐゴシック" panose="020B0600070205080204" pitchFamily="34" charset="-128"/>
              </a:defRPr>
            </a:lvl4pPr>
            <a:lvl5pPr eaLnBrk="0" hangingPunct="0">
              <a:defRPr sz="2400">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CCF5976-D606-469C-8264-B344124B86CC}" type="slidenum">
              <a:rPr lang="en-US" altLang="en-US" sz="1400"/>
              <a:pPr eaLnBrk="1" hangingPunct="1"/>
              <a:t>7</a:t>
            </a:fld>
            <a:endParaRPr lang="en-US" altLang="en-US" sz="1400"/>
          </a:p>
        </p:txBody>
      </p:sp>
      <p:sp>
        <p:nvSpPr>
          <p:cNvPr id="31747" name="Rectangle 2">
            <a:extLst>
              <a:ext uri="{FF2B5EF4-FFF2-40B4-BE49-F238E27FC236}">
                <a16:creationId xmlns:a16="http://schemas.microsoft.com/office/drawing/2014/main" id="{609A15B4-3061-2DAC-E39E-31358670C711}"/>
              </a:ext>
            </a:extLst>
          </p:cNvPr>
          <p:cNvSpPr>
            <a:spLocks noGrp="1" noChangeArrowheads="1"/>
          </p:cNvSpPr>
          <p:nvPr>
            <p:ph type="title"/>
          </p:nvPr>
        </p:nvSpPr>
        <p:spPr/>
        <p:txBody>
          <a:bodyPr/>
          <a:lstStyle/>
          <a:p>
            <a:pPr eaLnBrk="1" hangingPunct="1"/>
            <a:r>
              <a:rPr lang="en-US" altLang="en-US"/>
              <a:t>Cookie FAQs and Myths</a:t>
            </a:r>
          </a:p>
        </p:txBody>
      </p:sp>
      <p:sp>
        <p:nvSpPr>
          <p:cNvPr id="31748" name="Rectangle 3">
            <a:extLst>
              <a:ext uri="{FF2B5EF4-FFF2-40B4-BE49-F238E27FC236}">
                <a16:creationId xmlns:a16="http://schemas.microsoft.com/office/drawing/2014/main" id="{D9111F8D-A7CA-ADFC-76DF-11791824790B}"/>
              </a:ext>
            </a:extLst>
          </p:cNvPr>
          <p:cNvSpPr>
            <a:spLocks noGrp="1" noChangeArrowheads="1"/>
          </p:cNvSpPr>
          <p:nvPr>
            <p:ph type="body" idx="1"/>
          </p:nvPr>
        </p:nvSpPr>
        <p:spPr/>
        <p:txBody>
          <a:bodyPr/>
          <a:lstStyle/>
          <a:p>
            <a:pPr eaLnBrk="1" hangingPunct="1"/>
            <a:r>
              <a:rPr lang="en-US" altLang="en-US" dirty="0"/>
              <a:t>They don’t transmit viruses.</a:t>
            </a:r>
          </a:p>
          <a:p>
            <a:pPr eaLnBrk="1" hangingPunct="1"/>
            <a:r>
              <a:rPr lang="en-US" altLang="en-US" dirty="0"/>
              <a:t>Can’t erase data on client machine.</a:t>
            </a:r>
          </a:p>
          <a:p>
            <a:pPr eaLnBrk="1" hangingPunct="1"/>
            <a:r>
              <a:rPr lang="en-US" altLang="en-US" dirty="0"/>
              <a:t>Can’t read personal info on client machine.</a:t>
            </a:r>
          </a:p>
          <a:p>
            <a:pPr eaLnBrk="1" hangingPunct="1"/>
            <a:r>
              <a:rPr lang="en-US" altLang="en-US" dirty="0"/>
              <a:t>Not used for spamming, pop-ups.</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Are they spyware?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6CD6-6E5A-5C6E-305E-57E3AB4ED2EA}"/>
              </a:ext>
            </a:extLst>
          </p:cNvPr>
          <p:cNvSpPr>
            <a:spLocks noGrp="1"/>
          </p:cNvSpPr>
          <p:nvPr>
            <p:ph type="title"/>
          </p:nvPr>
        </p:nvSpPr>
        <p:spPr/>
        <p:txBody>
          <a:bodyPr/>
          <a:lstStyle/>
          <a:p>
            <a:r>
              <a:rPr lang="en-US" dirty="0"/>
              <a:t>Is it a Spyware?</a:t>
            </a:r>
          </a:p>
        </p:txBody>
      </p:sp>
      <p:sp>
        <p:nvSpPr>
          <p:cNvPr id="3" name="Content Placeholder 2">
            <a:extLst>
              <a:ext uri="{FF2B5EF4-FFF2-40B4-BE49-F238E27FC236}">
                <a16:creationId xmlns:a16="http://schemas.microsoft.com/office/drawing/2014/main" id="{7433B3D0-F9A3-4DC4-8A68-501ACD73DFFF}"/>
              </a:ext>
            </a:extLst>
          </p:cNvPr>
          <p:cNvSpPr>
            <a:spLocks noGrp="1"/>
          </p:cNvSpPr>
          <p:nvPr>
            <p:ph idx="1"/>
          </p:nvPr>
        </p:nvSpPr>
        <p:spPr/>
        <p:txBody>
          <a:bodyPr/>
          <a:lstStyle/>
          <a:p>
            <a:pPr algn="just"/>
            <a:r>
              <a:rPr lang="en-US" b="0" i="0" dirty="0">
                <a:effectLst/>
                <a:latin typeface="Söhne"/>
              </a:rPr>
              <a:t>Cookies themselves are </a:t>
            </a:r>
            <a:r>
              <a:rPr lang="en-US" b="0" i="0" dirty="0">
                <a:solidFill>
                  <a:schemeClr val="accent6"/>
                </a:solidFill>
                <a:effectLst/>
                <a:latin typeface="Söhne"/>
              </a:rPr>
              <a:t>not spyware</a:t>
            </a:r>
            <a:r>
              <a:rPr lang="en-US" b="0" i="0" dirty="0">
                <a:effectLst/>
                <a:latin typeface="Söhne"/>
              </a:rPr>
              <a:t>. However, they can be </a:t>
            </a:r>
            <a:r>
              <a:rPr lang="en-US" b="0" i="0" dirty="0">
                <a:solidFill>
                  <a:schemeClr val="accent6"/>
                </a:solidFill>
                <a:effectLst/>
                <a:latin typeface="Söhne"/>
              </a:rPr>
              <a:t>misused for tracking and privacy-invading</a:t>
            </a:r>
            <a:r>
              <a:rPr lang="en-US" b="0" i="0" dirty="0">
                <a:effectLst/>
                <a:latin typeface="Söhne"/>
              </a:rPr>
              <a:t> purposes, which is why they are sometimes associated with privacy concerns.</a:t>
            </a:r>
          </a:p>
          <a:p>
            <a:pPr algn="just"/>
            <a:r>
              <a:rPr lang="en-US" b="0" i="0" dirty="0">
                <a:effectLst/>
                <a:latin typeface="Söhne"/>
              </a:rPr>
              <a:t>Cookies are small pieces of data that websites store on a user's device (typically in the user's browser) to track information related to their browsing session. These cookies can serve legitimate purposes, such as keeping </a:t>
            </a:r>
            <a:r>
              <a:rPr lang="en-US" b="1" i="0" dirty="0">
                <a:effectLst/>
                <a:latin typeface="Söhne"/>
              </a:rPr>
              <a:t>a user logged in, remembering user preferences, and helping websites provide a better user experience.</a:t>
            </a:r>
          </a:p>
          <a:p>
            <a:endParaRPr lang="en-US" dirty="0"/>
          </a:p>
        </p:txBody>
      </p:sp>
    </p:spTree>
    <p:extLst>
      <p:ext uri="{BB962C8B-B14F-4D97-AF65-F5344CB8AC3E}">
        <p14:creationId xmlns:p14="http://schemas.microsoft.com/office/powerpoint/2010/main" val="405561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517B-8F8D-8C2F-F11D-314303E77E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0BCA37-DDC6-87E2-DB45-499B5A938412}"/>
              </a:ext>
            </a:extLst>
          </p:cNvPr>
          <p:cNvSpPr>
            <a:spLocks noGrp="1"/>
          </p:cNvSpPr>
          <p:nvPr>
            <p:ph idx="1"/>
          </p:nvPr>
        </p:nvSpPr>
        <p:spPr/>
        <p:txBody>
          <a:bodyPr>
            <a:normAutofit/>
          </a:bodyPr>
          <a:lstStyle/>
          <a:p>
            <a:pPr algn="just"/>
            <a:r>
              <a:rPr lang="en-US" sz="2400" b="0" i="0" dirty="0">
                <a:solidFill>
                  <a:srgbClr val="374151"/>
                </a:solidFill>
                <a:effectLst/>
                <a:latin typeface="Söhne"/>
              </a:rPr>
              <a:t>However, some cookies, often referred to as </a:t>
            </a:r>
            <a:r>
              <a:rPr lang="en-US" sz="2400" b="0" i="0" dirty="0">
                <a:solidFill>
                  <a:schemeClr val="accent6"/>
                </a:solidFill>
                <a:effectLst/>
                <a:latin typeface="Söhne"/>
              </a:rPr>
              <a:t>"third-party cookies</a:t>
            </a:r>
            <a:r>
              <a:rPr lang="en-US" sz="2400" b="0" i="0" dirty="0">
                <a:solidFill>
                  <a:srgbClr val="374151"/>
                </a:solidFill>
                <a:effectLst/>
                <a:latin typeface="Söhne"/>
              </a:rPr>
              <a:t>," can be used by advertising networks and analytics services to track a user's online behavior across different websites. This tracking can be used to build user profiles and deliver targeted advertising. When used </a:t>
            </a:r>
            <a:r>
              <a:rPr lang="en-US" sz="2400" b="0" i="0" dirty="0">
                <a:solidFill>
                  <a:schemeClr val="accent6"/>
                </a:solidFill>
                <a:effectLst/>
                <a:latin typeface="Söhne"/>
              </a:rPr>
              <a:t>without the user's knowledge </a:t>
            </a:r>
            <a:r>
              <a:rPr lang="en-US" sz="2400" b="0" i="0" dirty="0">
                <a:solidFill>
                  <a:srgbClr val="374151"/>
                </a:solidFill>
                <a:effectLst/>
                <a:latin typeface="Söhne"/>
              </a:rPr>
              <a:t>or consent, this can be seen as an invasion of privacy and can raise concerns.</a:t>
            </a:r>
          </a:p>
          <a:p>
            <a:pPr algn="just"/>
            <a:r>
              <a:rPr lang="en-US" sz="2400" b="0" i="0" dirty="0">
                <a:solidFill>
                  <a:srgbClr val="374151"/>
                </a:solidFill>
                <a:effectLst/>
                <a:latin typeface="Söhne"/>
              </a:rPr>
              <a:t>To address these privacy concerns, modern web browsers have introduced features that allow users to </a:t>
            </a:r>
            <a:r>
              <a:rPr lang="en-US" sz="2400" b="0" i="0" dirty="0">
                <a:solidFill>
                  <a:schemeClr val="accent6"/>
                </a:solidFill>
                <a:effectLst/>
                <a:latin typeface="Söhne"/>
              </a:rPr>
              <a:t>block or limit third-party cookies</a:t>
            </a:r>
            <a:r>
              <a:rPr lang="en-US" sz="2400" b="0" i="0" dirty="0">
                <a:solidFill>
                  <a:srgbClr val="374151"/>
                </a:solidFill>
                <a:effectLst/>
                <a:latin typeface="Söhne"/>
              </a:rPr>
              <a:t>, provide notifications about cookie usage, and implement stronger privacy controls. Additionally, regulations like the General Data Protection Regulation (GDPR) and the California Consumer Privacy Act (CCPA) have imposed restrictions on how websites can use cookies and require them to obtain user consent.</a:t>
            </a:r>
            <a:endParaRPr lang="en-US" sz="2400" dirty="0"/>
          </a:p>
        </p:txBody>
      </p:sp>
    </p:spTree>
    <p:extLst>
      <p:ext uri="{BB962C8B-B14F-4D97-AF65-F5344CB8AC3E}">
        <p14:creationId xmlns:p14="http://schemas.microsoft.com/office/powerpoint/2010/main" val="151840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10166</TotalTime>
  <Words>2094</Words>
  <Application>Microsoft Office PowerPoint</Application>
  <PresentationFormat>Widescreen</PresentationFormat>
  <Paragraphs>222</Paragraphs>
  <Slides>33</Slides>
  <Notes>11</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33</vt:i4>
      </vt:variant>
    </vt:vector>
  </HeadingPairs>
  <TitlesOfParts>
    <vt:vector size="49" baseType="lpstr">
      <vt:lpstr>ＭＳ Ｐゴシック</vt:lpstr>
      <vt:lpstr>ADLaM Display</vt:lpstr>
      <vt:lpstr>-apple-system</vt:lpstr>
      <vt:lpstr>Arial</vt:lpstr>
      <vt:lpstr>Arimo</vt:lpstr>
      <vt:lpstr>Calibri</vt:lpstr>
      <vt:lpstr>Calibri Light</vt:lpstr>
      <vt:lpstr>Google Sans</vt:lpstr>
      <vt:lpstr>Monaco</vt:lpstr>
      <vt:lpstr>Poppins</vt:lpstr>
      <vt:lpstr>Roboto</vt:lpstr>
      <vt:lpstr>Söhne</vt:lpstr>
      <vt:lpstr>Söhne Mono</vt:lpstr>
      <vt:lpstr>Verdana</vt:lpstr>
      <vt:lpstr>Wingdings</vt:lpstr>
      <vt:lpstr>Office Theme</vt:lpstr>
      <vt:lpstr>Cookies</vt:lpstr>
      <vt:lpstr>Cookie ?</vt:lpstr>
      <vt:lpstr>Web Cookies (or HTTP Cookies)</vt:lpstr>
      <vt:lpstr>What’s the Need Behind Cookies?</vt:lpstr>
      <vt:lpstr>Cookies in Action</vt:lpstr>
      <vt:lpstr>Purposes of Cookies</vt:lpstr>
      <vt:lpstr>Cookie FAQs and Myths</vt:lpstr>
      <vt:lpstr>Is it a Spyware?</vt:lpstr>
      <vt:lpstr>PowerPoint Presentation</vt:lpstr>
      <vt:lpstr>Inspect in browser</vt:lpstr>
      <vt:lpstr>What’s in a Cookie? </vt:lpstr>
      <vt:lpstr>Browser Control of Cookies</vt:lpstr>
      <vt:lpstr>Browser Control of Cookies (2)</vt:lpstr>
      <vt:lpstr>Try This </vt:lpstr>
      <vt:lpstr>Again, How Do I Write a cookie  in scripts?</vt:lpstr>
      <vt:lpstr>Javascript cookies on client machine</vt:lpstr>
      <vt:lpstr>JavaScript on the Client-Side</vt:lpstr>
      <vt:lpstr>To check whether the cookie is enabled</vt:lpstr>
      <vt:lpstr>Attributes of Cookies in JS </vt:lpstr>
      <vt:lpstr>Name and Value</vt:lpstr>
      <vt:lpstr>Expires attribute</vt:lpstr>
      <vt:lpstr>Syntax</vt:lpstr>
      <vt:lpstr>Max-Age(Optional)</vt:lpstr>
      <vt:lpstr>Domain (Optional): </vt:lpstr>
      <vt:lpstr>Path(Optional)</vt:lpstr>
      <vt:lpstr>Secure(Optional)</vt:lpstr>
      <vt:lpstr>HttpOnly (Optional): </vt:lpstr>
      <vt:lpstr>Sessions ? </vt:lpstr>
      <vt:lpstr>Tokens ? </vt:lpstr>
      <vt:lpstr>Summary</vt:lpstr>
      <vt:lpstr>PowerPoint Presentation</vt:lpstr>
      <vt:lpstr>SameSite (Optional):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Cookies</dc:title>
  <dc:creator>RADHA D</dc:creator>
  <cp:lastModifiedBy>GURUPRIYA</cp:lastModifiedBy>
  <cp:revision>21</cp:revision>
  <cp:lastPrinted>2023-10-05T06:20:10Z</cp:lastPrinted>
  <dcterms:created xsi:type="dcterms:W3CDTF">2023-09-23T08:40:44Z</dcterms:created>
  <dcterms:modified xsi:type="dcterms:W3CDTF">2025-08-20T10:37:50Z</dcterms:modified>
</cp:coreProperties>
</file>