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A6805-C910-4354-9FEE-F99AB48AED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3BE08C-95E8-4EE0-82B3-8A207820BE76}">
      <dgm:prSet phldrT="[Text]"/>
      <dgm:spPr/>
      <dgm:t>
        <a:bodyPr/>
        <a:lstStyle/>
        <a:p>
          <a:r>
            <a:rPr lang="en-GB" dirty="0"/>
            <a:t>Input retinal image</a:t>
          </a:r>
        </a:p>
      </dgm:t>
    </dgm:pt>
    <dgm:pt modelId="{8D6C6440-4619-4E40-9DE4-C60B0AF135A8}" type="parTrans" cxnId="{4EB9EA87-9405-4C57-9CCB-F15C587246EB}">
      <dgm:prSet/>
      <dgm:spPr/>
      <dgm:t>
        <a:bodyPr/>
        <a:lstStyle/>
        <a:p>
          <a:endParaRPr lang="en-GB"/>
        </a:p>
      </dgm:t>
    </dgm:pt>
    <dgm:pt modelId="{FEE1B7DF-E822-4131-A4E9-F9A45876CBD0}" type="sibTrans" cxnId="{4EB9EA87-9405-4C57-9CCB-F15C587246EB}">
      <dgm:prSet/>
      <dgm:spPr/>
      <dgm:t>
        <a:bodyPr/>
        <a:lstStyle/>
        <a:p>
          <a:endParaRPr lang="en-GB"/>
        </a:p>
      </dgm:t>
    </dgm:pt>
    <dgm:pt modelId="{BB23E0EB-0E2F-4D3E-BB77-CD573F23CC17}">
      <dgm:prSet phldrT="[Text]"/>
      <dgm:spPr/>
      <dgm:t>
        <a:bodyPr/>
        <a:lstStyle/>
        <a:p>
          <a:r>
            <a:rPr lang="en-GB" dirty="0"/>
            <a:t>probabilistic segmentation model</a:t>
          </a:r>
        </a:p>
      </dgm:t>
    </dgm:pt>
    <dgm:pt modelId="{B08FF69F-A3CC-47F8-BDF9-CDB0B154B50E}" type="parTrans" cxnId="{F3B2591E-EC04-403B-B098-B45272C6C07A}">
      <dgm:prSet/>
      <dgm:spPr/>
      <dgm:t>
        <a:bodyPr/>
        <a:lstStyle/>
        <a:p>
          <a:endParaRPr lang="en-GB"/>
        </a:p>
      </dgm:t>
    </dgm:pt>
    <dgm:pt modelId="{24E7C374-8DF1-4ACB-9DF7-15D05446B184}" type="sibTrans" cxnId="{F3B2591E-EC04-403B-B098-B45272C6C07A}">
      <dgm:prSet/>
      <dgm:spPr/>
      <dgm:t>
        <a:bodyPr/>
        <a:lstStyle/>
        <a:p>
          <a:endParaRPr lang="en-GB"/>
        </a:p>
      </dgm:t>
    </dgm:pt>
    <dgm:pt modelId="{6BD4CF44-3EF1-479B-89E4-60694ED72F57}">
      <dgm:prSet phldrT="[Text]"/>
      <dgm:spPr/>
      <dgm:t>
        <a:bodyPr/>
        <a:lstStyle/>
        <a:p>
          <a:r>
            <a:rPr lang="en-GB" dirty="0"/>
            <a:t>output probability maps</a:t>
          </a:r>
        </a:p>
      </dgm:t>
    </dgm:pt>
    <dgm:pt modelId="{C6C6C890-A015-41E2-ADDE-0F4CAE41F174}" type="parTrans" cxnId="{0A764B62-BD35-4CF4-A32B-A5A1EFA90C94}">
      <dgm:prSet/>
      <dgm:spPr/>
      <dgm:t>
        <a:bodyPr/>
        <a:lstStyle/>
        <a:p>
          <a:endParaRPr lang="en-GB"/>
        </a:p>
      </dgm:t>
    </dgm:pt>
    <dgm:pt modelId="{D11B9925-DF0F-4936-A117-75BC7A50E69F}" type="sibTrans" cxnId="{0A764B62-BD35-4CF4-A32B-A5A1EFA90C94}">
      <dgm:prSet/>
      <dgm:spPr/>
      <dgm:t>
        <a:bodyPr/>
        <a:lstStyle/>
        <a:p>
          <a:endParaRPr lang="en-GB"/>
        </a:p>
      </dgm:t>
    </dgm:pt>
    <dgm:pt modelId="{C2C462BF-38F3-464C-9491-D30BBB6772D0}">
      <dgm:prSet phldrT="[Text]"/>
      <dgm:spPr/>
      <dgm:t>
        <a:bodyPr/>
        <a:lstStyle/>
        <a:p>
          <a:r>
            <a:rPr lang="en-GB" dirty="0"/>
            <a:t>coherent, uncertainty-aware segmentation results.</a:t>
          </a:r>
        </a:p>
      </dgm:t>
    </dgm:pt>
    <dgm:pt modelId="{B07AEB99-DA71-4806-A9C9-00FE6C78DD45}" type="parTrans" cxnId="{3D449DCB-88DB-40C6-AC89-1607C5DE038F}">
      <dgm:prSet/>
      <dgm:spPr/>
      <dgm:t>
        <a:bodyPr/>
        <a:lstStyle/>
        <a:p>
          <a:endParaRPr lang="en-GB"/>
        </a:p>
      </dgm:t>
    </dgm:pt>
    <dgm:pt modelId="{5EEDE853-4D3E-4F00-9C81-C5A2916E8F36}" type="sibTrans" cxnId="{3D449DCB-88DB-40C6-AC89-1607C5DE038F}">
      <dgm:prSet/>
      <dgm:spPr/>
      <dgm:t>
        <a:bodyPr/>
        <a:lstStyle/>
        <a:p>
          <a:endParaRPr lang="en-GB"/>
        </a:p>
      </dgm:t>
    </dgm:pt>
    <dgm:pt modelId="{A6D375F9-FEAC-480E-9777-98E1240A67C1}" type="pres">
      <dgm:prSet presAssocID="{991A6805-C910-4354-9FEE-F99AB48AED46}" presName="Name0" presStyleCnt="0">
        <dgm:presLayoutVars>
          <dgm:dir/>
          <dgm:resizeHandles val="exact"/>
        </dgm:presLayoutVars>
      </dgm:prSet>
      <dgm:spPr/>
    </dgm:pt>
    <dgm:pt modelId="{BDB341A1-4949-4594-A4A7-9E4E88BF1741}" type="pres">
      <dgm:prSet presAssocID="{533BE08C-95E8-4EE0-82B3-8A207820BE76}" presName="node" presStyleLbl="node1" presStyleIdx="0" presStyleCnt="4">
        <dgm:presLayoutVars>
          <dgm:bulletEnabled val="1"/>
        </dgm:presLayoutVars>
      </dgm:prSet>
      <dgm:spPr/>
    </dgm:pt>
    <dgm:pt modelId="{C6FB6710-3074-4DCC-8CBC-59C33D969C73}" type="pres">
      <dgm:prSet presAssocID="{FEE1B7DF-E822-4131-A4E9-F9A45876CBD0}" presName="sibTrans" presStyleLbl="sibTrans2D1" presStyleIdx="0" presStyleCnt="3"/>
      <dgm:spPr/>
    </dgm:pt>
    <dgm:pt modelId="{28E09762-C96E-40D8-A07F-6BE861593536}" type="pres">
      <dgm:prSet presAssocID="{FEE1B7DF-E822-4131-A4E9-F9A45876CBD0}" presName="connectorText" presStyleLbl="sibTrans2D1" presStyleIdx="0" presStyleCnt="3"/>
      <dgm:spPr/>
    </dgm:pt>
    <dgm:pt modelId="{30CE3DA6-2955-435E-A335-79A24C727838}" type="pres">
      <dgm:prSet presAssocID="{BB23E0EB-0E2F-4D3E-BB77-CD573F23CC17}" presName="node" presStyleLbl="node1" presStyleIdx="1" presStyleCnt="4">
        <dgm:presLayoutVars>
          <dgm:bulletEnabled val="1"/>
        </dgm:presLayoutVars>
      </dgm:prSet>
      <dgm:spPr/>
    </dgm:pt>
    <dgm:pt modelId="{0250FE52-FE24-44CF-AB47-F02092118639}" type="pres">
      <dgm:prSet presAssocID="{24E7C374-8DF1-4ACB-9DF7-15D05446B184}" presName="sibTrans" presStyleLbl="sibTrans2D1" presStyleIdx="1" presStyleCnt="3"/>
      <dgm:spPr/>
    </dgm:pt>
    <dgm:pt modelId="{70018E39-598F-44AA-BA0E-4D97C3D17695}" type="pres">
      <dgm:prSet presAssocID="{24E7C374-8DF1-4ACB-9DF7-15D05446B184}" presName="connectorText" presStyleLbl="sibTrans2D1" presStyleIdx="1" presStyleCnt="3"/>
      <dgm:spPr/>
    </dgm:pt>
    <dgm:pt modelId="{8CE1C5C1-AEAC-4442-B344-06DA73F3951C}" type="pres">
      <dgm:prSet presAssocID="{6BD4CF44-3EF1-479B-89E4-60694ED72F57}" presName="node" presStyleLbl="node1" presStyleIdx="2" presStyleCnt="4">
        <dgm:presLayoutVars>
          <dgm:bulletEnabled val="1"/>
        </dgm:presLayoutVars>
      </dgm:prSet>
      <dgm:spPr/>
    </dgm:pt>
    <dgm:pt modelId="{22C39B68-38C2-4933-A595-DCFF713DF2E5}" type="pres">
      <dgm:prSet presAssocID="{D11B9925-DF0F-4936-A117-75BC7A50E69F}" presName="sibTrans" presStyleLbl="sibTrans2D1" presStyleIdx="2" presStyleCnt="3"/>
      <dgm:spPr/>
    </dgm:pt>
    <dgm:pt modelId="{887F66E7-BD95-4D53-AB22-2789E4644712}" type="pres">
      <dgm:prSet presAssocID="{D11B9925-DF0F-4936-A117-75BC7A50E69F}" presName="connectorText" presStyleLbl="sibTrans2D1" presStyleIdx="2" presStyleCnt="3"/>
      <dgm:spPr/>
    </dgm:pt>
    <dgm:pt modelId="{3F546E38-686B-4E3C-BADE-411A94D8170A}" type="pres">
      <dgm:prSet presAssocID="{C2C462BF-38F3-464C-9491-D30BBB6772D0}" presName="node" presStyleLbl="node1" presStyleIdx="3" presStyleCnt="4">
        <dgm:presLayoutVars>
          <dgm:bulletEnabled val="1"/>
        </dgm:presLayoutVars>
      </dgm:prSet>
      <dgm:spPr/>
    </dgm:pt>
  </dgm:ptLst>
  <dgm:cxnLst>
    <dgm:cxn modelId="{CB72690C-1E3A-467C-8CBD-F015768E556A}" type="presOf" srcId="{533BE08C-95E8-4EE0-82B3-8A207820BE76}" destId="{BDB341A1-4949-4594-A4A7-9E4E88BF1741}" srcOrd="0" destOrd="0" presId="urn:microsoft.com/office/officeart/2005/8/layout/process1"/>
    <dgm:cxn modelId="{AC582013-56E4-48A2-8197-30264925A165}" type="presOf" srcId="{6BD4CF44-3EF1-479B-89E4-60694ED72F57}" destId="{8CE1C5C1-AEAC-4442-B344-06DA73F3951C}" srcOrd="0" destOrd="0" presId="urn:microsoft.com/office/officeart/2005/8/layout/process1"/>
    <dgm:cxn modelId="{F3B2591E-EC04-403B-B098-B45272C6C07A}" srcId="{991A6805-C910-4354-9FEE-F99AB48AED46}" destId="{BB23E0EB-0E2F-4D3E-BB77-CD573F23CC17}" srcOrd="1" destOrd="0" parTransId="{B08FF69F-A3CC-47F8-BDF9-CDB0B154B50E}" sibTransId="{24E7C374-8DF1-4ACB-9DF7-15D05446B184}"/>
    <dgm:cxn modelId="{18C9013A-C71D-4A07-9869-B6A8F571F524}" type="presOf" srcId="{D11B9925-DF0F-4936-A117-75BC7A50E69F}" destId="{887F66E7-BD95-4D53-AB22-2789E4644712}" srcOrd="1" destOrd="0" presId="urn:microsoft.com/office/officeart/2005/8/layout/process1"/>
    <dgm:cxn modelId="{0A764B62-BD35-4CF4-A32B-A5A1EFA90C94}" srcId="{991A6805-C910-4354-9FEE-F99AB48AED46}" destId="{6BD4CF44-3EF1-479B-89E4-60694ED72F57}" srcOrd="2" destOrd="0" parTransId="{C6C6C890-A015-41E2-ADDE-0F4CAE41F174}" sibTransId="{D11B9925-DF0F-4936-A117-75BC7A50E69F}"/>
    <dgm:cxn modelId="{17440C84-E473-49E5-9D8E-839600AF8C69}" type="presOf" srcId="{BB23E0EB-0E2F-4D3E-BB77-CD573F23CC17}" destId="{30CE3DA6-2955-435E-A335-79A24C727838}" srcOrd="0" destOrd="0" presId="urn:microsoft.com/office/officeart/2005/8/layout/process1"/>
    <dgm:cxn modelId="{4EB9EA87-9405-4C57-9CCB-F15C587246EB}" srcId="{991A6805-C910-4354-9FEE-F99AB48AED46}" destId="{533BE08C-95E8-4EE0-82B3-8A207820BE76}" srcOrd="0" destOrd="0" parTransId="{8D6C6440-4619-4E40-9DE4-C60B0AF135A8}" sibTransId="{FEE1B7DF-E822-4131-A4E9-F9A45876CBD0}"/>
    <dgm:cxn modelId="{A73DC996-314F-42B6-AF47-4135CFA9B183}" type="presOf" srcId="{FEE1B7DF-E822-4131-A4E9-F9A45876CBD0}" destId="{C6FB6710-3074-4DCC-8CBC-59C33D969C73}" srcOrd="0" destOrd="0" presId="urn:microsoft.com/office/officeart/2005/8/layout/process1"/>
    <dgm:cxn modelId="{B3CD119C-3AA2-4251-AE0B-E54A5559936E}" type="presOf" srcId="{D11B9925-DF0F-4936-A117-75BC7A50E69F}" destId="{22C39B68-38C2-4933-A595-DCFF713DF2E5}" srcOrd="0" destOrd="0" presId="urn:microsoft.com/office/officeart/2005/8/layout/process1"/>
    <dgm:cxn modelId="{D07CD59C-E867-48DC-A708-31025D187CA1}" type="presOf" srcId="{FEE1B7DF-E822-4131-A4E9-F9A45876CBD0}" destId="{28E09762-C96E-40D8-A07F-6BE861593536}" srcOrd="1" destOrd="0" presId="urn:microsoft.com/office/officeart/2005/8/layout/process1"/>
    <dgm:cxn modelId="{42456CB8-3919-4C64-A42E-0C26B7CCD648}" type="presOf" srcId="{991A6805-C910-4354-9FEE-F99AB48AED46}" destId="{A6D375F9-FEAC-480E-9777-98E1240A67C1}" srcOrd="0" destOrd="0" presId="urn:microsoft.com/office/officeart/2005/8/layout/process1"/>
    <dgm:cxn modelId="{AEB82FBD-A735-4A52-B060-DCA37936F013}" type="presOf" srcId="{C2C462BF-38F3-464C-9491-D30BBB6772D0}" destId="{3F546E38-686B-4E3C-BADE-411A94D8170A}" srcOrd="0" destOrd="0" presId="urn:microsoft.com/office/officeart/2005/8/layout/process1"/>
    <dgm:cxn modelId="{3D449DCB-88DB-40C6-AC89-1607C5DE038F}" srcId="{991A6805-C910-4354-9FEE-F99AB48AED46}" destId="{C2C462BF-38F3-464C-9491-D30BBB6772D0}" srcOrd="3" destOrd="0" parTransId="{B07AEB99-DA71-4806-A9C9-00FE6C78DD45}" sibTransId="{5EEDE853-4D3E-4F00-9C81-C5A2916E8F36}"/>
    <dgm:cxn modelId="{BAD889DE-793A-4CB1-97F2-018B219603C6}" type="presOf" srcId="{24E7C374-8DF1-4ACB-9DF7-15D05446B184}" destId="{70018E39-598F-44AA-BA0E-4D97C3D17695}" srcOrd="1" destOrd="0" presId="urn:microsoft.com/office/officeart/2005/8/layout/process1"/>
    <dgm:cxn modelId="{EB9124F6-2110-44E6-B761-9B6B129A48C1}" type="presOf" srcId="{24E7C374-8DF1-4ACB-9DF7-15D05446B184}" destId="{0250FE52-FE24-44CF-AB47-F02092118639}" srcOrd="0" destOrd="0" presId="urn:microsoft.com/office/officeart/2005/8/layout/process1"/>
    <dgm:cxn modelId="{18A36560-F2B1-4C3B-B09D-A9AA54AB6768}" type="presParOf" srcId="{A6D375F9-FEAC-480E-9777-98E1240A67C1}" destId="{BDB341A1-4949-4594-A4A7-9E4E88BF1741}" srcOrd="0" destOrd="0" presId="urn:microsoft.com/office/officeart/2005/8/layout/process1"/>
    <dgm:cxn modelId="{6700A816-83F5-40A9-B413-4EB6E0A40E5A}" type="presParOf" srcId="{A6D375F9-FEAC-480E-9777-98E1240A67C1}" destId="{C6FB6710-3074-4DCC-8CBC-59C33D969C73}" srcOrd="1" destOrd="0" presId="urn:microsoft.com/office/officeart/2005/8/layout/process1"/>
    <dgm:cxn modelId="{F8B2442E-60C9-422E-9E81-48ED72851510}" type="presParOf" srcId="{C6FB6710-3074-4DCC-8CBC-59C33D969C73}" destId="{28E09762-C96E-40D8-A07F-6BE861593536}" srcOrd="0" destOrd="0" presId="urn:microsoft.com/office/officeart/2005/8/layout/process1"/>
    <dgm:cxn modelId="{66431906-1DEF-4408-9A9E-C975E031088D}" type="presParOf" srcId="{A6D375F9-FEAC-480E-9777-98E1240A67C1}" destId="{30CE3DA6-2955-435E-A335-79A24C727838}" srcOrd="2" destOrd="0" presId="urn:microsoft.com/office/officeart/2005/8/layout/process1"/>
    <dgm:cxn modelId="{E7F9F801-6E7C-465B-967B-0C3580EDF5D6}" type="presParOf" srcId="{A6D375F9-FEAC-480E-9777-98E1240A67C1}" destId="{0250FE52-FE24-44CF-AB47-F02092118639}" srcOrd="3" destOrd="0" presId="urn:microsoft.com/office/officeart/2005/8/layout/process1"/>
    <dgm:cxn modelId="{11DE89AE-3EAD-4128-AB19-C4BB4D485345}" type="presParOf" srcId="{0250FE52-FE24-44CF-AB47-F02092118639}" destId="{70018E39-598F-44AA-BA0E-4D97C3D17695}" srcOrd="0" destOrd="0" presId="urn:microsoft.com/office/officeart/2005/8/layout/process1"/>
    <dgm:cxn modelId="{E9E31A7B-F506-4FEE-8C8E-7BE1270C5F4D}" type="presParOf" srcId="{A6D375F9-FEAC-480E-9777-98E1240A67C1}" destId="{8CE1C5C1-AEAC-4442-B344-06DA73F3951C}" srcOrd="4" destOrd="0" presId="urn:microsoft.com/office/officeart/2005/8/layout/process1"/>
    <dgm:cxn modelId="{012EDB8A-E2E4-4D07-8834-F6A340273676}" type="presParOf" srcId="{A6D375F9-FEAC-480E-9777-98E1240A67C1}" destId="{22C39B68-38C2-4933-A595-DCFF713DF2E5}" srcOrd="5" destOrd="0" presId="urn:microsoft.com/office/officeart/2005/8/layout/process1"/>
    <dgm:cxn modelId="{B5C908BB-9A3F-4AA6-8FA0-D40590824967}" type="presParOf" srcId="{22C39B68-38C2-4933-A595-DCFF713DF2E5}" destId="{887F66E7-BD95-4D53-AB22-2789E4644712}" srcOrd="0" destOrd="0" presId="urn:microsoft.com/office/officeart/2005/8/layout/process1"/>
    <dgm:cxn modelId="{6F08F522-1F76-4583-85D2-A385F3093424}" type="presParOf" srcId="{A6D375F9-FEAC-480E-9777-98E1240A67C1}" destId="{3F546E38-686B-4E3C-BADE-411A94D8170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341A1-4949-4594-A4A7-9E4E88BF1741}">
      <dsp:nvSpPr>
        <dsp:cNvPr id="0" name=""/>
        <dsp:cNvSpPr/>
      </dsp:nvSpPr>
      <dsp:spPr>
        <a:xfrm>
          <a:off x="4621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Input retinal image</a:t>
          </a:r>
        </a:p>
      </dsp:txBody>
      <dsp:txXfrm>
        <a:off x="48449" y="1471297"/>
        <a:ext cx="1932797" cy="1408742"/>
      </dsp:txXfrm>
    </dsp:sp>
    <dsp:sp modelId="{C6FB6710-3074-4DCC-8CBC-59C33D969C73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227119" y="2025346"/>
        <a:ext cx="299835" cy="300644"/>
      </dsp:txXfrm>
    </dsp:sp>
    <dsp:sp modelId="{30CE3DA6-2955-435E-A335-79A24C727838}">
      <dsp:nvSpPr>
        <dsp:cNvPr id="0" name=""/>
        <dsp:cNvSpPr/>
      </dsp:nvSpPr>
      <dsp:spPr>
        <a:xfrm>
          <a:off x="2833255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probabilistic segmentation model</a:t>
          </a:r>
        </a:p>
      </dsp:txBody>
      <dsp:txXfrm>
        <a:off x="2877083" y="1471297"/>
        <a:ext cx="1932797" cy="1408742"/>
      </dsp:txXfrm>
    </dsp:sp>
    <dsp:sp modelId="{0250FE52-FE24-44CF-AB47-F02092118639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55754" y="2025346"/>
        <a:ext cx="299835" cy="300644"/>
      </dsp:txXfrm>
    </dsp:sp>
    <dsp:sp modelId="{8CE1C5C1-AEAC-4442-B344-06DA73F3951C}">
      <dsp:nvSpPr>
        <dsp:cNvPr id="0" name=""/>
        <dsp:cNvSpPr/>
      </dsp:nvSpPr>
      <dsp:spPr>
        <a:xfrm>
          <a:off x="5661890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output probability maps</a:t>
          </a:r>
        </a:p>
      </dsp:txBody>
      <dsp:txXfrm>
        <a:off x="5705718" y="1471297"/>
        <a:ext cx="1932797" cy="1408742"/>
      </dsp:txXfrm>
    </dsp:sp>
    <dsp:sp modelId="{22C39B68-38C2-4933-A595-DCFF713DF2E5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884389" y="2025346"/>
        <a:ext cx="299835" cy="300644"/>
      </dsp:txXfrm>
    </dsp:sp>
    <dsp:sp modelId="{3F546E38-686B-4E3C-BADE-411A94D8170A}">
      <dsp:nvSpPr>
        <dsp:cNvPr id="0" name=""/>
        <dsp:cNvSpPr/>
      </dsp:nvSpPr>
      <dsp:spPr>
        <a:xfrm>
          <a:off x="8490525" y="1427469"/>
          <a:ext cx="2020453" cy="1496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coherent, uncertainty-aware segmentation results.</a:t>
          </a:r>
        </a:p>
      </dsp:txBody>
      <dsp:txXfrm>
        <a:off x="8534353" y="1471297"/>
        <a:ext cx="1932797" cy="140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9667C-4386-4B23-933C-F3CFE252FD1A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59C2-D55C-49BA-A169-79E514387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4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The Probabilistic U-Net extends the classic U-Net by introducing a latent variable model (like in Variational Autoencoders).</a:t>
            </a:r>
          </a:p>
          <a:p>
            <a:r>
              <a:rPr lang="en-US" dirty="0"/>
              <a:t>Instead of predicting one mask, it learns a distribution over possible segmentations.</a:t>
            </a:r>
          </a:p>
          <a:p>
            <a:r>
              <a:rPr lang="en-US" dirty="0"/>
              <a:t>During training, it samples from this latent space to learn how segmentation boundaries can vary across experts.</a:t>
            </a:r>
          </a:p>
          <a:p>
            <a:endParaRPr lang="en-US" dirty="0"/>
          </a:p>
          <a:p>
            <a:r>
              <a:rPr lang="en-US" dirty="0"/>
              <a:t>Solution: Diffusion models (like Denoising Diffusion Probabilistic Models) work by:</a:t>
            </a:r>
          </a:p>
          <a:p>
            <a:r>
              <a:rPr lang="en-US" dirty="0"/>
              <a:t>Gradually adding noise to data.</a:t>
            </a:r>
          </a:p>
          <a:p>
            <a:r>
              <a:rPr lang="en-US" dirty="0"/>
              <a:t>Learning to reverse this noise step by step until the clean target (segmentation mask) is reconstructed.</a:t>
            </a:r>
          </a:p>
          <a:p>
            <a:r>
              <a:rPr lang="en-US" dirty="0"/>
              <a:t>For segmentation (</a:t>
            </a:r>
            <a:r>
              <a:rPr lang="en-US" dirty="0" err="1"/>
              <a:t>MedSegDiff</a:t>
            </a:r>
            <a:r>
              <a:rPr lang="en-US" dirty="0"/>
              <a:t>):</a:t>
            </a:r>
          </a:p>
          <a:p>
            <a:r>
              <a:rPr lang="en-US" dirty="0"/>
              <a:t>The model learns a stochastic generative process for masks.</a:t>
            </a:r>
          </a:p>
          <a:p>
            <a:r>
              <a:rPr lang="en-US" dirty="0"/>
              <a:t>At inference, it produces robust segmentations by denoising, even if the input image is noisy or the training labels were inconsistent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Modern segmentation models incorporate this variability into training:</a:t>
            </a:r>
          </a:p>
          <a:p>
            <a:r>
              <a:rPr lang="en-US" dirty="0"/>
              <a:t>Instead of treating annotations as absolute ground truth, they learn a distribution of possible annotations.</a:t>
            </a:r>
          </a:p>
          <a:p>
            <a:r>
              <a:rPr lang="en-US" dirty="0"/>
              <a:t>Some models explicitly model uncertainty (e.g., probabilistic models, Bayesian deep learning).</a:t>
            </a:r>
          </a:p>
          <a:p>
            <a:r>
              <a:rPr lang="en-US" dirty="0"/>
              <a:t>Others fuse multiple expert labels into a probabilistic label map instead of a single mask.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E59C2-D55C-49BA-A169-79E5143876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83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8DB9-3A0B-B130-27E4-12E417D51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8A6F-A46A-B5A9-57F6-79E4662E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589A-4D22-F546-70C6-CE0B326E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BE11-1A70-0D33-A2CA-AB13BD77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2BCA-817C-4700-3666-67C74AD7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2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1957-1AC9-089D-47CE-2999AE2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EE385-18D7-8AA9-848E-1FB728ED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1B5B-6B91-8F1C-6473-C853FE55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73FE-1485-11AF-F65F-B2C74776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F9C2-ECB4-9536-6F69-03D0BE79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D5E05-4E11-3BA1-EDBA-0DBC6B088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9E02-04D8-82DB-EE71-913D8196E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45FE-BA1E-0476-F284-C459563D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5D81-C4BD-74F2-DA25-1A48885D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D52A-E12A-43A6-1C26-6D196D02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5397-658F-CFA0-0206-5181E4CB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5784-3306-225D-799B-34F83731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2E6C-0703-5EC6-3A33-A021838D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8491-66D7-75FC-D646-7FFB01CB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53B3-1982-66A7-E8E7-2D629831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1B31-F1FC-5951-F5F5-03C907E9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B65C-6FDC-18F9-64AF-552F702E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EC1A-A39E-9D34-CFE2-8C19C915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0813-FB53-475E-8B47-C3C31880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714B-8917-B2A8-7702-D236ED6D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64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6FE9-F269-4A84-6423-6A7C2D32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05A9-3107-6044-1717-7EE0C23F7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E7A74-9E09-681A-8012-7C75193B2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2E82-F72B-70C6-2559-76EE8A8F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73AB-16B2-3562-3778-59E1D409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E7731-322D-B9F6-559E-0FDA19B4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6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6C60-0C77-35E2-3A3C-62BEE77A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8180-2F94-5F57-C7C5-CF188ABE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A725A-7FD8-9310-E79B-C1A02781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1924A-BBC9-08D8-42F5-B1EB47AB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A7D20-CB8F-C4FE-6912-3304D8B5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FE876-DE94-07C0-6344-E1E9C9E8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CC1A8-479E-B4D1-1064-887E66A5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0E2ED-F2E3-EDF4-1CD1-2FF6571A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6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1D5B-6DA2-11E5-19AD-2A424E61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0398F-A7F9-F57B-7119-E9D3F782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A9917-B9FB-9D77-D7BB-5B8195A2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9DE89-ED58-9239-A0F9-639F8BAC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39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0F1AF-FA7A-75C7-5168-BD90D828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DA6F6-0334-94F0-BBC6-6D4D8A0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BA35D-59A3-4249-4F08-5AE7A2E1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4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2F2A-E8DC-614F-3C6A-9FF6337C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1BF6-C118-26FA-AE56-7E566EE1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2FEBA-4C9F-EDEA-6350-2F14741C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4D14D-FB30-6304-0FE8-448FC8C5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EE68-947A-1835-4118-CACACACC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3D358-0792-041B-F86D-7FDF98A1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6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C740-1A42-9CEC-F199-5898E3FC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6133-7128-DC5B-2D45-355E59B7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B1C90-00C7-E505-C9FB-10D20496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97F0-C360-D6E1-8C77-725B66F6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1F7C3-8987-6266-B419-5540DCF4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98A56-565B-EC78-5B08-90B07F90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8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9754E-1681-0185-5AAE-0FC62694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E8D44-85FC-C2A8-D654-1639E0263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5537-5848-5535-A3AC-904503E1C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4B08F-412F-4FAB-9ABC-D51C7031195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14E4-197E-E927-524A-EE4F4DF86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87C9-5A69-FAA9-74C9-ABBB85F3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18F39-0357-4925-953F-A69342FD1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0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89CDAC-F67C-59C8-1F33-C66BEC03B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521" y="1822577"/>
            <a:ext cx="10515600" cy="441376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REFUGE2 (Retinal Fundus Glaucoma Challenge 2nd Edition)</a:t>
            </a:r>
          </a:p>
          <a:p>
            <a:pPr marL="342900" indent="-3429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Domain: Glaucoma detection from retinal fundus photographs.</a:t>
            </a:r>
          </a:p>
          <a:p>
            <a:pPr marL="342900" indent="-3429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Contents: 2,000 </a:t>
            </a:r>
            <a:r>
              <a:rPr lang="en-GB" sz="2800" dirty="0" err="1"/>
              <a:t>color</a:t>
            </a:r>
            <a:r>
              <a:rPr lang="en-GB" sz="2800" dirty="0"/>
              <a:t> fundus images</a:t>
            </a:r>
          </a:p>
          <a:p>
            <a:pPr marL="800100" lvl="1" indent="-3429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Optic disc/cup segmentation</a:t>
            </a:r>
          </a:p>
          <a:p>
            <a:pPr marL="800100" lvl="1" indent="-3429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Fovea localization</a:t>
            </a:r>
          </a:p>
          <a:p>
            <a:pPr marL="342900" indent="-342900" algn="just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Data Split: Train: 1,200 images; Validation: 400 images; Test: 400 images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30AE39-251D-D0E0-5EA8-10D735C19C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to the Dataset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26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B38F-E605-DDE5-3EDD-50340C2A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Analysis and Important Features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FB6E-AA09-2858-49EF-6CA975C1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Image Details:</a:t>
            </a:r>
          </a:p>
          <a:p>
            <a:pPr lvl="1" algn="just"/>
            <a:r>
              <a:rPr lang="en-GB" dirty="0"/>
              <a:t>Images collected from multiple </a:t>
            </a:r>
            <a:r>
              <a:rPr lang="en-GB" dirty="0" err="1"/>
              <a:t>centers</a:t>
            </a:r>
            <a:r>
              <a:rPr lang="en-GB" dirty="0"/>
              <a:t>, ensuring diverse image quality and variety.</a:t>
            </a:r>
          </a:p>
          <a:p>
            <a:pPr lvl="1" algn="just"/>
            <a:r>
              <a:rPr lang="en-GB" dirty="0"/>
              <a:t>Each image paired with segmentation masks (.bmp files) for </a:t>
            </a:r>
            <a:r>
              <a:rPr lang="en-GB" dirty="0" err="1"/>
              <a:t>labeling</a:t>
            </a:r>
            <a:r>
              <a:rPr lang="en-GB" dirty="0"/>
              <a:t> glaucomatous regions.</a:t>
            </a:r>
          </a:p>
          <a:p>
            <a:pPr algn="just"/>
            <a:r>
              <a:rPr lang="en-GB" dirty="0"/>
              <a:t>Key Features:</a:t>
            </a:r>
          </a:p>
          <a:p>
            <a:pPr lvl="1" algn="just"/>
            <a:r>
              <a:rPr lang="en-GB" dirty="0"/>
              <a:t>Optic disc and cup boundary annotations (for segmentation tasks).</a:t>
            </a:r>
          </a:p>
          <a:p>
            <a:pPr lvl="1" algn="just"/>
            <a:r>
              <a:rPr lang="en-GB" dirty="0"/>
              <a:t>Labels for clinical glaucoma and fovea location.</a:t>
            </a:r>
          </a:p>
          <a:p>
            <a:pPr lvl="1" algn="just"/>
            <a:r>
              <a:rPr lang="en-GB" dirty="0"/>
              <a:t>Real-world clinical variability—multi-expert annotations helping with reliable ground truth, making it a robust benchmark for probabilistic models.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45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EC91-335E-E056-5A0A-73E5DEE1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Problem Statement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A9A91E-8081-2D79-B3B5-055F50849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39364"/>
              </p:ext>
            </p:extLst>
          </p:nvPr>
        </p:nvGraphicFramePr>
        <p:xfrm>
          <a:off x="838200" y="1825625"/>
          <a:ext cx="10515600" cy="3657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3881">
                  <a:extLst>
                    <a:ext uri="{9D8B030D-6E8A-4147-A177-3AD203B41FA5}">
                      <a16:colId xmlns:a16="http://schemas.microsoft.com/office/drawing/2014/main" val="1246534836"/>
                    </a:ext>
                  </a:extLst>
                </a:gridCol>
                <a:gridCol w="7781719">
                  <a:extLst>
                    <a:ext uri="{9D8B030D-6E8A-4147-A177-3AD203B41FA5}">
                      <a16:colId xmlns:a16="http://schemas.microsoft.com/office/drawing/2014/main" val="302269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(Stakeholders)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Ophthalmologists, patients at risk for glaucoma, researchers, medical AI developers, healthcare institutions.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(Problem)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Automating the segmentation of optic disc/cup and glaucoma regions in retinal fundus images to assist diagnosis and early intervention.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Where/When (Context)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environments for early glaucoma screening; datasets collected across various clinics and imaging devices with varying quality.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4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(Importance)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Glaucoma is a leading cause of irreversible blindness; early, accurate diagnosis via segmentation of retinal images can significantly improve outcomes.</a:t>
                      </a:r>
                    </a:p>
                    <a:p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Automating this segmentation reduces reliance on expert annotators, increases coverage in screening, and standardizes diagnostic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23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7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8317-6771-7117-FD5D-3EFC50F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Generic Method of Solving the Problem (Probabilistic Model)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D66D-89B7-3ABA-F27D-A33CE7CD0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</a:pPr>
            <a:r>
              <a:rPr lang="en-GB" dirty="0"/>
              <a:t>Probabilistic U-Net: Captures variation in ground truth by producing a distribution over segmentations.</a:t>
            </a:r>
          </a:p>
          <a:p>
            <a:pPr>
              <a:lnSpc>
                <a:spcPts val="3360"/>
              </a:lnSpc>
            </a:pPr>
            <a:r>
              <a:rPr lang="en-GB" dirty="0"/>
              <a:t>Diffusion Probabilistic Models: Recently proposed (e.g., </a:t>
            </a:r>
            <a:r>
              <a:rPr lang="en-GB" dirty="0" err="1"/>
              <a:t>MedSegDiff</a:t>
            </a:r>
            <a:r>
              <a:rPr lang="en-GB" dirty="0"/>
              <a:t>) for robust segmentation in the presence of noise and label variability.</a:t>
            </a:r>
          </a:p>
          <a:p>
            <a:pPr>
              <a:lnSpc>
                <a:spcPts val="3360"/>
              </a:lnSpc>
            </a:pPr>
            <a:r>
              <a:rPr lang="en-GB" dirty="0" err="1"/>
              <a:t>Modeling</a:t>
            </a:r>
            <a:r>
              <a:rPr lang="en-GB" dirty="0"/>
              <a:t> Inter- and Intra-observer Variability: Accounts for disagreements in expert annotations, offering more reliable, information-rich outputs</a:t>
            </a:r>
          </a:p>
        </p:txBody>
      </p:sp>
    </p:spTree>
    <p:extLst>
      <p:ext uri="{BB962C8B-B14F-4D97-AF65-F5344CB8AC3E}">
        <p14:creationId xmlns:p14="http://schemas.microsoft.com/office/powerpoint/2010/main" val="236283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529C-4ED9-B53C-F340-5EC81090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Workflow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96369-D9EF-F2BC-9CA9-E8F4C36F5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079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13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FEA-9ACC-E1AF-84A3-ECBE3515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Future Work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AD11-1782-5391-612D-411EBBAD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Model Improvements:</a:t>
            </a:r>
          </a:p>
          <a:p>
            <a:pPr lvl="1"/>
            <a:r>
              <a:rPr lang="en-GB" dirty="0"/>
              <a:t>Develop hybrid models combining probabilistic and deep learning approaches for even greater robustness.</a:t>
            </a:r>
          </a:p>
          <a:p>
            <a:pPr lvl="1"/>
            <a:r>
              <a:rPr lang="en-GB" dirty="0"/>
              <a:t>Incorporate additional clinical metadata (e.g., demographics, intraocular pressure) for multimodal diagnosis.</a:t>
            </a:r>
          </a:p>
          <a:p>
            <a:r>
              <a:rPr lang="en-GB" dirty="0"/>
              <a:t>Dataset Expansion:</a:t>
            </a:r>
          </a:p>
          <a:p>
            <a:pPr lvl="1"/>
            <a:r>
              <a:rPr lang="en-GB" dirty="0"/>
              <a:t>Add more diverse images and further refine annotations with international expert input.</a:t>
            </a:r>
          </a:p>
          <a:p>
            <a:r>
              <a:rPr lang="en-GB" dirty="0"/>
              <a:t>Uncertainty Quantification:</a:t>
            </a:r>
          </a:p>
          <a:p>
            <a:pPr lvl="1"/>
            <a:r>
              <a:rPr lang="en-GB" dirty="0"/>
              <a:t>Improve interpretation of probability maps to assist clinicians in risk assessment.</a:t>
            </a:r>
          </a:p>
          <a:p>
            <a:r>
              <a:rPr lang="en-GB" dirty="0"/>
              <a:t>Real-world Deployment:</a:t>
            </a:r>
          </a:p>
          <a:p>
            <a:pPr lvl="1"/>
            <a:r>
              <a:rPr lang="en-GB" dirty="0"/>
              <a:t>Integrate models into clinical decision support, monitor post-deployment performance, and establish feedback mechanisms for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93220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624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Dataset Analysis and Important Features </vt:lpstr>
      <vt:lpstr>Problem Statement </vt:lpstr>
      <vt:lpstr>Generic Method of Solving the Problem (Probabilistic Model) </vt:lpstr>
      <vt:lpstr>Workflow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 Ramesh Nair-[BL.EN.U4AIE23126]</dc:creator>
  <cp:lastModifiedBy>Rishab Ramesh Nair-[BL.EN.U4AIE23126]</cp:lastModifiedBy>
  <cp:revision>2</cp:revision>
  <dcterms:created xsi:type="dcterms:W3CDTF">2025-08-17T10:08:22Z</dcterms:created>
  <dcterms:modified xsi:type="dcterms:W3CDTF">2025-08-18T05:49:54Z</dcterms:modified>
</cp:coreProperties>
</file>