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106" d="100"/>
          <a:sy n="106" d="100"/>
        </p:scale>
        <p:origin x="648" y="11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6/9/2023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6/9/2023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363769" y="416459"/>
            <a:ext cx="7441949" cy="595718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2000" b="1" u="sng" dirty="0">
                <a:solidFill>
                  <a:schemeClr val="tx1">
                    <a:lumMod val="100000"/>
                  </a:schemeClr>
                </a:solidFill>
                <a:latin typeface="Trebuchet MS" panose="020B0703020202090204" pitchFamily="34" charset="0"/>
              </a:rPr>
              <a:t>Situation</a:t>
            </a:r>
            <a:r>
              <a:rPr lang="en-US" sz="2000" dirty="0">
                <a:solidFill>
                  <a:schemeClr val="tx1">
                    <a:lumMod val="100000"/>
                  </a:schemeClr>
                </a:solidFill>
                <a:latin typeface="Trebuchet MS" panose="020B0703020202090204" pitchFamily="34" charset="0"/>
              </a:rPr>
              <a:t>:</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err="1">
                <a:solidFill>
                  <a:schemeClr val="tx1">
                    <a:lumMod val="100000"/>
                  </a:schemeClr>
                </a:solidFill>
                <a:latin typeface="Trebuchet MS" panose="020B0703020202090204" pitchFamily="34" charset="0"/>
              </a:rPr>
              <a:t>PowerCo</a:t>
            </a:r>
            <a:r>
              <a:rPr lang="en-US" sz="1800" dirty="0">
                <a:solidFill>
                  <a:schemeClr val="tx1">
                    <a:lumMod val="100000"/>
                  </a:schemeClr>
                </a:solidFill>
                <a:latin typeface="Trebuchet MS" panose="020B0703020202090204" pitchFamily="34" charset="0"/>
              </a:rPr>
              <a:t> has a problem with customer churn; they believe it is caused by customer's price sensitivities. One possible solution is to provide 20% off to customers who are most likely to start leaving.</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2000" b="1" u="sng" dirty="0">
                <a:solidFill>
                  <a:schemeClr val="tx1">
                    <a:lumMod val="100000"/>
                  </a:schemeClr>
                </a:solidFill>
                <a:latin typeface="Trebuchet MS" panose="020B0703020202090204" pitchFamily="34" charset="0"/>
              </a:rPr>
              <a:t>Machine Learning Modeling</a:t>
            </a:r>
            <a:r>
              <a:rPr lang="en-US" sz="2000" dirty="0">
                <a:solidFill>
                  <a:schemeClr val="tx1">
                    <a:lumMod val="100000"/>
                  </a:schemeClr>
                </a:solidFill>
                <a:latin typeface="Trebuchet MS" panose="020B0703020202090204" pitchFamily="34" charset="0"/>
              </a:rPr>
              <a:t>:</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chemeClr val="tx1">
                    <a:lumMod val="100000"/>
                  </a:schemeClr>
                </a:solidFill>
                <a:latin typeface="Trebuchet MS" panose="020B0703020202090204" pitchFamily="34" charset="0"/>
              </a:rPr>
              <a:t>After data cleaning EDA and Feature engineering, I applied Random Forest  Classifier. Random Forest Classifier model has been built to predict customers churn probability, achieving an accuracy of </a:t>
            </a:r>
            <a:r>
              <a:rPr lang="en-US" sz="1800" dirty="0">
                <a:solidFill>
                  <a:srgbClr val="FF0000"/>
                </a:solidFill>
                <a:latin typeface="Trebuchet MS" panose="020B0703020202090204" pitchFamily="34" charset="0"/>
              </a:rPr>
              <a:t>0.90</a:t>
            </a:r>
            <a:r>
              <a:rPr lang="en-US" sz="1800" dirty="0">
                <a:solidFill>
                  <a:schemeClr val="tx1">
                    <a:lumMod val="100000"/>
                  </a:schemeClr>
                </a:solidFill>
                <a:latin typeface="Trebuchet MS" panose="020B0703020202090204" pitchFamily="34" charset="0"/>
              </a:rPr>
              <a:t> and precision score of </a:t>
            </a:r>
            <a:r>
              <a:rPr lang="en-US" sz="1800" dirty="0">
                <a:solidFill>
                  <a:srgbClr val="FF0000"/>
                </a:solidFill>
                <a:latin typeface="Trebuchet MS" panose="020B0703020202090204" pitchFamily="34" charset="0"/>
              </a:rPr>
              <a:t>0.91</a:t>
            </a:r>
            <a:r>
              <a:rPr lang="en-US" sz="1800" dirty="0">
                <a:solidFill>
                  <a:schemeClr val="tx1">
                    <a:lumMod val="100000"/>
                  </a:schemeClr>
                </a:solidFill>
                <a:latin typeface="Trebuchet MS" panose="020B0703020202090204" pitchFamily="34" charset="0"/>
              </a:rPr>
              <a:t>on the test set.</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2000" b="1" u="sng" dirty="0">
                <a:solidFill>
                  <a:schemeClr val="tx1">
                    <a:lumMod val="100000"/>
                  </a:schemeClr>
                </a:solidFill>
                <a:latin typeface="Trebuchet MS" panose="020B0703020202090204" pitchFamily="34" charset="0"/>
              </a:rPr>
              <a:t>Insights</a:t>
            </a:r>
            <a:r>
              <a:rPr lang="en-US" sz="2000" dirty="0">
                <a:solidFill>
                  <a:schemeClr val="tx1">
                    <a:lumMod val="100000"/>
                  </a:schemeClr>
                </a:solidFill>
                <a:latin typeface="Trebuchet MS" panose="020B0703020202090204" pitchFamily="34" charset="0"/>
              </a:rPr>
              <a:t>:</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Nearly </a:t>
            </a:r>
            <a:r>
              <a:rPr lang="en-US" sz="1600" dirty="0">
                <a:solidFill>
                  <a:srgbClr val="FF0000"/>
                </a:solidFill>
                <a:latin typeface="Trebuchet MS" panose="020B0703020202090204" pitchFamily="34" charset="0"/>
              </a:rPr>
              <a:t>10% (9.7%) </a:t>
            </a:r>
            <a:r>
              <a:rPr lang="en-US" sz="1600" dirty="0">
                <a:solidFill>
                  <a:schemeClr val="tx1">
                    <a:lumMod val="75000"/>
                  </a:schemeClr>
                </a:solidFill>
                <a:latin typeface="Trebuchet MS" panose="020B0703020202090204" pitchFamily="34" charset="0"/>
              </a:rPr>
              <a:t>of the customers have churned and 90% of customers have not churned.</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75000"/>
                  </a:schemeClr>
                </a:solidFill>
                <a:latin typeface="Trebuchet MS" panose="020B0703020202090204" pitchFamily="34" charset="0"/>
              </a:rPr>
              <a:t>Net margin on power subscription and consumption over 12 months is a top driver of churn.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75000"/>
                  </a:schemeClr>
                </a:solidFill>
                <a:latin typeface="Trebuchet MS" panose="020B0703020202090204" pitchFamily="34" charset="0"/>
              </a:rPr>
              <a:t>Forecasted bill of meter rental for the next 2 months also is an influential driver.</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rgbClr val="274E13"/>
                </a:solidFill>
                <a:latin typeface="Trebuchet MS"/>
                <a:ea typeface="Trebuchet MS"/>
                <a:cs typeface="Trebuchet MS"/>
                <a:sym typeface="Trebuchet MS"/>
              </a:rPr>
              <a:t>Time seems to be an influential factor, especially the number of months they have been active, their tenure and the number of months since they updated their contract</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75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TotalTime>
  <Words>175</Words>
  <Application>Microsoft Office PowerPoint</Application>
  <PresentationFormat>Widescreen</PresentationFormat>
  <Paragraphs>13</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Rishab Dekate</cp:lastModifiedBy>
  <cp:revision>448</cp:revision>
  <cp:lastPrinted>2016-04-06T18:59:25Z</cp:lastPrinted>
  <dcterms:created xsi:type="dcterms:W3CDTF">2016-11-04T11:46:04Z</dcterms:created>
  <dcterms:modified xsi:type="dcterms:W3CDTF">2023-06-09T13:48:27Z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