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 id="264" r:id="rId8"/>
    <p:sldId id="265"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5" d="100"/>
          <a:sy n="105" d="100"/>
        </p:scale>
        <p:origin x="83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E7F02-EC02-FC65-ED14-EE9244EDEC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9654A84-D67D-FC08-297C-5AF32A0CB8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CF09F0E-9FEF-66CB-779D-A031C3E5CCA6}"/>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5" name="Footer Placeholder 4">
            <a:extLst>
              <a:ext uri="{FF2B5EF4-FFF2-40B4-BE49-F238E27FC236}">
                <a16:creationId xmlns:a16="http://schemas.microsoft.com/office/drawing/2014/main" id="{4F064F5A-5EF2-445B-1A63-2B08444708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23070E9-BAD9-A296-EB69-8F2AC6AAF3FB}"/>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3944478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628F-A4E9-C0B0-442E-28ED97FC3C7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36648C3-287C-6ABF-6B11-92A01801DEE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8F67C20-B4FB-B3A8-F95A-4AC42CD06458}"/>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5" name="Footer Placeholder 4">
            <a:extLst>
              <a:ext uri="{FF2B5EF4-FFF2-40B4-BE49-F238E27FC236}">
                <a16:creationId xmlns:a16="http://schemas.microsoft.com/office/drawing/2014/main" id="{133B665C-EAFD-ABDC-72D7-9F23A7FD5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D0CBE8D-2405-87C5-0946-449AC5DB3E75}"/>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218012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D562F2-2774-4F42-D0D5-F066E48CAF1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5255F9B-C67D-CA36-2E5B-8F2AF2DA1C5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553895-AFAB-BBEB-CBD5-7EC87DB73A46}"/>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5" name="Footer Placeholder 4">
            <a:extLst>
              <a:ext uri="{FF2B5EF4-FFF2-40B4-BE49-F238E27FC236}">
                <a16:creationId xmlns:a16="http://schemas.microsoft.com/office/drawing/2014/main" id="{2A6310AB-574B-0CFE-6622-3CA393D4698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7FF23B-0CF7-2929-8CF7-59C6B99DBBA2}"/>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1689557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95984-8708-3389-DA36-D7156D96C8A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E199869-F673-84FB-4C6B-E7C60AB8AE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B5E6A54-DAE3-9F03-1A57-0233AA55C239}"/>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5" name="Footer Placeholder 4">
            <a:extLst>
              <a:ext uri="{FF2B5EF4-FFF2-40B4-BE49-F238E27FC236}">
                <a16:creationId xmlns:a16="http://schemas.microsoft.com/office/drawing/2014/main" id="{88FFC0A7-E183-D6E6-02F7-B5D13AF346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97A7C0-D1C0-8F31-1CF4-6CC24214D55B}"/>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34743043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92CFA-9593-01A5-B45D-B3EBA7FCBB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38E61E-FD64-A316-4DB3-D34E83227EB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C3E661-BD45-17C4-70A4-05F655816C94}"/>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5" name="Footer Placeholder 4">
            <a:extLst>
              <a:ext uri="{FF2B5EF4-FFF2-40B4-BE49-F238E27FC236}">
                <a16:creationId xmlns:a16="http://schemas.microsoft.com/office/drawing/2014/main" id="{FEF7BEBA-E28C-57D7-ACA2-4B1AC9550D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EF21A70-9C71-4CD0-6F6D-414392A12C06}"/>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545748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7C84F-41DF-66E4-ECC7-366EDD99471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3083C9-70A7-6FF3-1757-DFC413C3FC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B36A988-87F9-A295-53ED-E2057C311A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2A7255-4737-6B49-3467-AA825FA0F6A1}"/>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6" name="Footer Placeholder 5">
            <a:extLst>
              <a:ext uri="{FF2B5EF4-FFF2-40B4-BE49-F238E27FC236}">
                <a16:creationId xmlns:a16="http://schemas.microsoft.com/office/drawing/2014/main" id="{068CE727-800B-9DDB-A684-D4E43103FE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719E089-7834-5F02-42AA-7C0E055D3ACB}"/>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277576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664D0-A85F-F8BC-2E80-005CBEB490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3FE4852-96AF-2735-5053-40720F2AF1E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D08139-0B29-EBBC-E60F-9687F0551A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6655D2-7EF3-6444-69CC-64574DCBB4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9FD0BB-D9D0-9902-7DC0-879C090BE68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E061035-7DC7-0F31-5EC5-286843C22DF3}"/>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8" name="Footer Placeholder 7">
            <a:extLst>
              <a:ext uri="{FF2B5EF4-FFF2-40B4-BE49-F238E27FC236}">
                <a16:creationId xmlns:a16="http://schemas.microsoft.com/office/drawing/2014/main" id="{0B7CCFF7-4D11-7B4A-987D-152F47F6D9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66B37ED-25B5-DBE2-1E6D-111FE764EEB8}"/>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3511313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DD72EF-DAE3-1EF8-E0ED-3CD08091904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9890CFE-53B6-2C8D-C04D-33D42EF8C65A}"/>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4" name="Footer Placeholder 3">
            <a:extLst>
              <a:ext uri="{FF2B5EF4-FFF2-40B4-BE49-F238E27FC236}">
                <a16:creationId xmlns:a16="http://schemas.microsoft.com/office/drawing/2014/main" id="{871AC5AA-F25A-D77F-07CF-7FCD8762834B}"/>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DFAC7AB-E139-1550-6962-89B388491AB7}"/>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2994519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611D41-8AAB-0334-0FF6-76219CCFFD58}"/>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3" name="Footer Placeholder 2">
            <a:extLst>
              <a:ext uri="{FF2B5EF4-FFF2-40B4-BE49-F238E27FC236}">
                <a16:creationId xmlns:a16="http://schemas.microsoft.com/office/drawing/2014/main" id="{21E66CF6-D6C5-11EB-1E9E-050602D4077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FC742D7-20AB-F938-FF05-8DFE738ED663}"/>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135839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3A346D-58E3-70BC-542D-521EA0E86E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A90222-4C36-9DC0-5D8A-1BF455510E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15BAD9C-8C43-6EC5-E9C6-CE2704C4DF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9E51DC-8C75-287C-4BDE-A850661B22CE}"/>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6" name="Footer Placeholder 5">
            <a:extLst>
              <a:ext uri="{FF2B5EF4-FFF2-40B4-BE49-F238E27FC236}">
                <a16:creationId xmlns:a16="http://schemas.microsoft.com/office/drawing/2014/main" id="{F80CFC1C-102E-E1D9-D0EE-B004D07F009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5112ED-2A58-763A-7A0B-E2E6D879DD7A}"/>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1544434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1339EE-27D0-5C7C-14B1-E3FC50355F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4B6C37E-0E80-7305-C1BE-EC66787D64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006CAA4-55CD-0EC9-379A-37AEE132BB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E4818A-E7B1-E4BF-0C97-9512E84EB5D3}"/>
              </a:ext>
            </a:extLst>
          </p:cNvPr>
          <p:cNvSpPr>
            <a:spLocks noGrp="1"/>
          </p:cNvSpPr>
          <p:nvPr>
            <p:ph type="dt" sz="half" idx="10"/>
          </p:nvPr>
        </p:nvSpPr>
        <p:spPr/>
        <p:txBody>
          <a:bodyPr/>
          <a:lstStyle/>
          <a:p>
            <a:fld id="{3D4126BF-54BA-4F08-BCC2-0BF762A6EBB4}" type="datetimeFigureOut">
              <a:rPr lang="en-IN" smtClean="0"/>
              <a:t>18-05-2025</a:t>
            </a:fld>
            <a:endParaRPr lang="en-IN"/>
          </a:p>
        </p:txBody>
      </p:sp>
      <p:sp>
        <p:nvSpPr>
          <p:cNvPr id="6" name="Footer Placeholder 5">
            <a:extLst>
              <a:ext uri="{FF2B5EF4-FFF2-40B4-BE49-F238E27FC236}">
                <a16:creationId xmlns:a16="http://schemas.microsoft.com/office/drawing/2014/main" id="{0B0FA2A8-76D4-159C-542C-EA061E0BD5F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228E412-CB54-F0B6-7EE7-681A772B8381}"/>
              </a:ext>
            </a:extLst>
          </p:cNvPr>
          <p:cNvSpPr>
            <a:spLocks noGrp="1"/>
          </p:cNvSpPr>
          <p:nvPr>
            <p:ph type="sldNum" sz="quarter" idx="12"/>
          </p:nvPr>
        </p:nvSpPr>
        <p:spPr/>
        <p:txBody>
          <a:bodyPr/>
          <a:lstStyle/>
          <a:p>
            <a:fld id="{2B0A3881-9C5E-486F-82C0-52EDB4362851}" type="slidenum">
              <a:rPr lang="en-IN" smtClean="0"/>
              <a:t>‹#›</a:t>
            </a:fld>
            <a:endParaRPr lang="en-IN"/>
          </a:p>
        </p:txBody>
      </p:sp>
    </p:spTree>
    <p:extLst>
      <p:ext uri="{BB962C8B-B14F-4D97-AF65-F5344CB8AC3E}">
        <p14:creationId xmlns:p14="http://schemas.microsoft.com/office/powerpoint/2010/main" val="1738051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A4EFB9-EEE4-4CEF-330E-715AB612B3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650751A-95B4-4F4C-3EB9-5D290264C8B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D32EBCE-D0C5-33C0-1227-CE63D9CAFA4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D4126BF-54BA-4F08-BCC2-0BF762A6EBB4}" type="datetimeFigureOut">
              <a:rPr lang="en-IN" smtClean="0"/>
              <a:t>18-05-2025</a:t>
            </a:fld>
            <a:endParaRPr lang="en-IN"/>
          </a:p>
        </p:txBody>
      </p:sp>
      <p:sp>
        <p:nvSpPr>
          <p:cNvPr id="5" name="Footer Placeholder 4">
            <a:extLst>
              <a:ext uri="{FF2B5EF4-FFF2-40B4-BE49-F238E27FC236}">
                <a16:creationId xmlns:a16="http://schemas.microsoft.com/office/drawing/2014/main" id="{EE750983-2284-4DF3-E6C6-EBE43F9198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3F7B5B-1A2F-E261-1D46-5FD1CE5EC4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0A3881-9C5E-486F-82C0-52EDB4362851}" type="slidenum">
              <a:rPr lang="en-IN" smtClean="0"/>
              <a:t>‹#›</a:t>
            </a:fld>
            <a:endParaRPr lang="en-IN"/>
          </a:p>
        </p:txBody>
      </p:sp>
    </p:spTree>
    <p:extLst>
      <p:ext uri="{BB962C8B-B14F-4D97-AF65-F5344CB8AC3E}">
        <p14:creationId xmlns:p14="http://schemas.microsoft.com/office/powerpoint/2010/main" val="211673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209343D-9DE6-E9AA-454B-520EA6E9F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79980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391D1DC5-50D0-452D-0C2B-FA2D6BA989A7}"/>
              </a:ext>
            </a:extLst>
          </p:cNvPr>
          <p:cNvGrpSpPr/>
          <p:nvPr/>
        </p:nvGrpSpPr>
        <p:grpSpPr>
          <a:xfrm>
            <a:off x="4861559" y="82296"/>
            <a:ext cx="2468880" cy="686705"/>
            <a:chOff x="4861559" y="0"/>
            <a:chExt cx="2468880" cy="686705"/>
          </a:xfrm>
        </p:grpSpPr>
        <p:sp>
          <p:nvSpPr>
            <p:cNvPr id="2" name="TextBox 1">
              <a:extLst>
                <a:ext uri="{FF2B5EF4-FFF2-40B4-BE49-F238E27FC236}">
                  <a16:creationId xmlns:a16="http://schemas.microsoft.com/office/drawing/2014/main" id="{01601400-7FB2-A451-D4AC-9249B1FCDE2E}"/>
                </a:ext>
              </a:extLst>
            </p:cNvPr>
            <p:cNvSpPr txBox="1"/>
            <p:nvPr/>
          </p:nvSpPr>
          <p:spPr>
            <a:xfrm>
              <a:off x="5047672" y="0"/>
              <a:ext cx="2096655" cy="523220"/>
            </a:xfrm>
            <a:prstGeom prst="rect">
              <a:avLst/>
            </a:prstGeom>
            <a:noFill/>
          </p:spPr>
          <p:txBody>
            <a:bodyPr wrap="square" rtlCol="0">
              <a:spAutoFit/>
            </a:bodyPr>
            <a:lstStyle/>
            <a:p>
              <a:pPr algn="ctr"/>
              <a:r>
                <a:rPr lang="en-IN" sz="2800" b="1" dirty="0">
                  <a:latin typeface="Arial Black" panose="020B0A04020102020204" pitchFamily="34" charset="0"/>
                </a:rPr>
                <a:t>Blink</a:t>
              </a:r>
              <a:r>
                <a:rPr lang="en-IN" sz="2800" b="1" dirty="0">
                  <a:solidFill>
                    <a:schemeClr val="accent6"/>
                  </a:solidFill>
                  <a:latin typeface="Arial Black" panose="020B0A04020102020204" pitchFamily="34" charset="0"/>
                </a:rPr>
                <a:t>it</a:t>
              </a:r>
            </a:p>
          </p:txBody>
        </p:sp>
        <p:sp>
          <p:nvSpPr>
            <p:cNvPr id="3" name="TextBox 2">
              <a:extLst>
                <a:ext uri="{FF2B5EF4-FFF2-40B4-BE49-F238E27FC236}">
                  <a16:creationId xmlns:a16="http://schemas.microsoft.com/office/drawing/2014/main" id="{922B0D54-694F-5339-9C4A-1A448E2371F5}"/>
                </a:ext>
              </a:extLst>
            </p:cNvPr>
            <p:cNvSpPr txBox="1"/>
            <p:nvPr/>
          </p:nvSpPr>
          <p:spPr>
            <a:xfrm>
              <a:off x="4861559" y="378928"/>
              <a:ext cx="2468880" cy="307777"/>
            </a:xfrm>
            <a:prstGeom prst="rect">
              <a:avLst/>
            </a:prstGeom>
            <a:noFill/>
          </p:spPr>
          <p:txBody>
            <a:bodyPr wrap="square" rtlCol="0">
              <a:spAutoFit/>
            </a:bodyPr>
            <a:lstStyle/>
            <a:p>
              <a:pPr algn="ctr"/>
              <a:r>
                <a:rPr lang="en-IN" sz="1400" b="1" dirty="0"/>
                <a:t>India’s Last Minute App</a:t>
              </a:r>
            </a:p>
          </p:txBody>
        </p:sp>
      </p:grpSp>
      <p:sp>
        <p:nvSpPr>
          <p:cNvPr id="5" name="TextBox 4">
            <a:extLst>
              <a:ext uri="{FF2B5EF4-FFF2-40B4-BE49-F238E27FC236}">
                <a16:creationId xmlns:a16="http://schemas.microsoft.com/office/drawing/2014/main" id="{16437662-C43A-84E0-7F9E-695056542CE2}"/>
              </a:ext>
            </a:extLst>
          </p:cNvPr>
          <p:cNvSpPr txBox="1"/>
          <p:nvPr/>
        </p:nvSpPr>
        <p:spPr>
          <a:xfrm>
            <a:off x="353567" y="1271016"/>
            <a:ext cx="3560065" cy="584775"/>
          </a:xfrm>
          <a:prstGeom prst="rect">
            <a:avLst/>
          </a:prstGeom>
          <a:noFill/>
        </p:spPr>
        <p:txBody>
          <a:bodyPr wrap="square" rtlCol="0">
            <a:spAutoFit/>
          </a:bodyPr>
          <a:lstStyle/>
          <a:p>
            <a:r>
              <a:rPr lang="en-IN" sz="3200" b="1" dirty="0">
                <a:solidFill>
                  <a:srgbClr val="00B050"/>
                </a:solidFill>
              </a:rPr>
              <a:t>STEPS IN PROJECT:</a:t>
            </a:r>
          </a:p>
        </p:txBody>
      </p:sp>
      <p:sp>
        <p:nvSpPr>
          <p:cNvPr id="6" name="TextBox 5">
            <a:extLst>
              <a:ext uri="{FF2B5EF4-FFF2-40B4-BE49-F238E27FC236}">
                <a16:creationId xmlns:a16="http://schemas.microsoft.com/office/drawing/2014/main" id="{31D42C08-7CB5-CCF0-A680-767EEE17BB8D}"/>
              </a:ext>
            </a:extLst>
          </p:cNvPr>
          <p:cNvSpPr txBox="1"/>
          <p:nvPr/>
        </p:nvSpPr>
        <p:spPr>
          <a:xfrm>
            <a:off x="353567" y="1867388"/>
            <a:ext cx="11506201" cy="3477875"/>
          </a:xfrm>
          <a:prstGeom prst="rect">
            <a:avLst/>
          </a:prstGeom>
          <a:noFill/>
        </p:spPr>
        <p:txBody>
          <a:bodyPr wrap="square" rtlCol="0">
            <a:spAutoFit/>
          </a:bodyPr>
          <a:lstStyle/>
          <a:p>
            <a:pPr marL="285750" indent="-285750">
              <a:buFont typeface="Wingdings" panose="05000000000000000000" pitchFamily="2" charset="2"/>
              <a:buChar char="ü"/>
            </a:pPr>
            <a:r>
              <a:rPr lang="en-IN" sz="2000" b="1" dirty="0"/>
              <a:t>Requirement Gathering/ Business Requirements.</a:t>
            </a:r>
          </a:p>
          <a:p>
            <a:pPr marL="285750" indent="-285750">
              <a:buFont typeface="Wingdings" panose="05000000000000000000" pitchFamily="2" charset="2"/>
              <a:buChar char="ü"/>
            </a:pPr>
            <a:r>
              <a:rPr lang="en-IN" sz="2000" b="1" dirty="0"/>
              <a:t>Data Walkthrough.</a:t>
            </a:r>
          </a:p>
          <a:p>
            <a:pPr marL="285750" indent="-285750">
              <a:buFont typeface="Wingdings" panose="05000000000000000000" pitchFamily="2" charset="2"/>
              <a:buChar char="ü"/>
            </a:pPr>
            <a:r>
              <a:rPr lang="en-IN" sz="2000" b="1" dirty="0"/>
              <a:t>Data Connection.</a:t>
            </a:r>
          </a:p>
          <a:p>
            <a:pPr marL="285750" indent="-285750">
              <a:buFont typeface="Wingdings" panose="05000000000000000000" pitchFamily="2" charset="2"/>
              <a:buChar char="ü"/>
            </a:pPr>
            <a:r>
              <a:rPr lang="en-IN" sz="2000" b="1" dirty="0"/>
              <a:t>Data Cleaning/ Quality Check.</a:t>
            </a:r>
          </a:p>
          <a:p>
            <a:pPr marL="285750" indent="-285750">
              <a:buFont typeface="Wingdings" panose="05000000000000000000" pitchFamily="2" charset="2"/>
              <a:buChar char="ü"/>
            </a:pPr>
            <a:r>
              <a:rPr lang="en-IN" sz="2000" b="1" dirty="0"/>
              <a:t>Data Modelling.</a:t>
            </a:r>
          </a:p>
          <a:p>
            <a:pPr marL="285750" indent="-285750">
              <a:buFont typeface="Wingdings" panose="05000000000000000000" pitchFamily="2" charset="2"/>
              <a:buChar char="ü"/>
            </a:pPr>
            <a:r>
              <a:rPr lang="en-IN" sz="2000" b="1" dirty="0"/>
              <a:t>Data Processing.</a:t>
            </a:r>
          </a:p>
          <a:p>
            <a:pPr marL="285750" indent="-285750">
              <a:buFont typeface="Wingdings" panose="05000000000000000000" pitchFamily="2" charset="2"/>
              <a:buChar char="ü"/>
            </a:pPr>
            <a:r>
              <a:rPr lang="en-IN" sz="2000" b="1" dirty="0"/>
              <a:t>Dax Calculation.</a:t>
            </a:r>
          </a:p>
          <a:p>
            <a:pPr marL="285750" indent="-285750">
              <a:buFont typeface="Wingdings" panose="05000000000000000000" pitchFamily="2" charset="2"/>
              <a:buChar char="ü"/>
            </a:pPr>
            <a:r>
              <a:rPr lang="en-IN" sz="2000" b="1" dirty="0"/>
              <a:t>Dashboard Lay outing.</a:t>
            </a:r>
          </a:p>
          <a:p>
            <a:pPr marL="285750" indent="-285750">
              <a:buFont typeface="Wingdings" panose="05000000000000000000" pitchFamily="2" charset="2"/>
              <a:buChar char="ü"/>
            </a:pPr>
            <a:r>
              <a:rPr lang="en-IN" sz="2000" b="1" dirty="0"/>
              <a:t>Charts Development and Formatting.</a:t>
            </a:r>
          </a:p>
          <a:p>
            <a:pPr marL="285750" indent="-285750">
              <a:buFont typeface="Wingdings" panose="05000000000000000000" pitchFamily="2" charset="2"/>
              <a:buChar char="ü"/>
            </a:pPr>
            <a:r>
              <a:rPr lang="en-IN" sz="2000" b="1" dirty="0"/>
              <a:t>Dashboard/ Report Development.</a:t>
            </a:r>
          </a:p>
          <a:p>
            <a:pPr marL="285750" indent="-285750">
              <a:buFont typeface="Wingdings" panose="05000000000000000000" pitchFamily="2" charset="2"/>
              <a:buChar char="ü"/>
            </a:pPr>
            <a:r>
              <a:rPr lang="en-IN" sz="2000" b="1" dirty="0"/>
              <a:t>Insight Generation.</a:t>
            </a:r>
          </a:p>
        </p:txBody>
      </p:sp>
    </p:spTree>
    <p:extLst>
      <p:ext uri="{BB962C8B-B14F-4D97-AF65-F5344CB8AC3E}">
        <p14:creationId xmlns:p14="http://schemas.microsoft.com/office/powerpoint/2010/main" val="2887778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a:extLst>
            <a:ext uri="{FF2B5EF4-FFF2-40B4-BE49-F238E27FC236}">
              <a16:creationId xmlns:a16="http://schemas.microsoft.com/office/drawing/2014/main" id="{586A2990-5A45-3FA3-786D-4E1601F21D84}"/>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D5EE1722-8A87-F7A7-B39C-CCB57DC59F80}"/>
              </a:ext>
            </a:extLst>
          </p:cNvPr>
          <p:cNvGrpSpPr/>
          <p:nvPr/>
        </p:nvGrpSpPr>
        <p:grpSpPr>
          <a:xfrm>
            <a:off x="4861559" y="82296"/>
            <a:ext cx="2468880" cy="686705"/>
            <a:chOff x="4861559" y="0"/>
            <a:chExt cx="2468880" cy="686705"/>
          </a:xfrm>
        </p:grpSpPr>
        <p:sp>
          <p:nvSpPr>
            <p:cNvPr id="2" name="TextBox 1">
              <a:extLst>
                <a:ext uri="{FF2B5EF4-FFF2-40B4-BE49-F238E27FC236}">
                  <a16:creationId xmlns:a16="http://schemas.microsoft.com/office/drawing/2014/main" id="{2AA75A57-98A6-830C-70D6-77D17E3E0D71}"/>
                </a:ext>
              </a:extLst>
            </p:cNvPr>
            <p:cNvSpPr txBox="1"/>
            <p:nvPr/>
          </p:nvSpPr>
          <p:spPr>
            <a:xfrm>
              <a:off x="5047672" y="0"/>
              <a:ext cx="2096655" cy="523220"/>
            </a:xfrm>
            <a:prstGeom prst="rect">
              <a:avLst/>
            </a:prstGeom>
            <a:noFill/>
          </p:spPr>
          <p:txBody>
            <a:bodyPr wrap="square" rtlCol="0">
              <a:spAutoFit/>
            </a:bodyPr>
            <a:lstStyle/>
            <a:p>
              <a:pPr algn="ctr"/>
              <a:r>
                <a:rPr lang="en-IN" sz="2800" b="1" dirty="0">
                  <a:latin typeface="Arial Black" panose="020B0A04020102020204" pitchFamily="34" charset="0"/>
                </a:rPr>
                <a:t>Blink</a:t>
              </a:r>
              <a:r>
                <a:rPr lang="en-IN" sz="2800" b="1" dirty="0">
                  <a:solidFill>
                    <a:schemeClr val="accent6"/>
                  </a:solidFill>
                  <a:latin typeface="Arial Black" panose="020B0A04020102020204" pitchFamily="34" charset="0"/>
                </a:rPr>
                <a:t>it</a:t>
              </a:r>
            </a:p>
          </p:txBody>
        </p:sp>
        <p:sp>
          <p:nvSpPr>
            <p:cNvPr id="3" name="TextBox 2">
              <a:extLst>
                <a:ext uri="{FF2B5EF4-FFF2-40B4-BE49-F238E27FC236}">
                  <a16:creationId xmlns:a16="http://schemas.microsoft.com/office/drawing/2014/main" id="{F5324E60-A981-F38F-0083-FB26B48F0C4D}"/>
                </a:ext>
              </a:extLst>
            </p:cNvPr>
            <p:cNvSpPr txBox="1"/>
            <p:nvPr/>
          </p:nvSpPr>
          <p:spPr>
            <a:xfrm>
              <a:off x="4861559" y="378928"/>
              <a:ext cx="2468880" cy="307777"/>
            </a:xfrm>
            <a:prstGeom prst="rect">
              <a:avLst/>
            </a:prstGeom>
            <a:noFill/>
          </p:spPr>
          <p:txBody>
            <a:bodyPr wrap="square" rtlCol="0">
              <a:spAutoFit/>
            </a:bodyPr>
            <a:lstStyle/>
            <a:p>
              <a:pPr algn="ctr"/>
              <a:r>
                <a:rPr lang="en-IN" sz="1400" b="1" dirty="0"/>
                <a:t>India’s Last Minute App</a:t>
              </a:r>
            </a:p>
          </p:txBody>
        </p:sp>
      </p:grpSp>
      <p:sp>
        <p:nvSpPr>
          <p:cNvPr id="5" name="TextBox 4">
            <a:extLst>
              <a:ext uri="{FF2B5EF4-FFF2-40B4-BE49-F238E27FC236}">
                <a16:creationId xmlns:a16="http://schemas.microsoft.com/office/drawing/2014/main" id="{73D7ECF5-F3ED-2C44-81E6-0955F2F26237}"/>
              </a:ext>
            </a:extLst>
          </p:cNvPr>
          <p:cNvSpPr txBox="1"/>
          <p:nvPr/>
        </p:nvSpPr>
        <p:spPr>
          <a:xfrm>
            <a:off x="353567" y="868680"/>
            <a:ext cx="5013961" cy="584775"/>
          </a:xfrm>
          <a:prstGeom prst="rect">
            <a:avLst/>
          </a:prstGeom>
          <a:noFill/>
        </p:spPr>
        <p:txBody>
          <a:bodyPr wrap="square" rtlCol="0">
            <a:spAutoFit/>
          </a:bodyPr>
          <a:lstStyle/>
          <a:p>
            <a:r>
              <a:rPr lang="en-IN" sz="3200" b="1" dirty="0">
                <a:solidFill>
                  <a:schemeClr val="accent1">
                    <a:lumMod val="75000"/>
                  </a:schemeClr>
                </a:solidFill>
              </a:rPr>
              <a:t>BUSINESS REQUIREMENTS:</a:t>
            </a:r>
          </a:p>
        </p:txBody>
      </p:sp>
      <p:sp>
        <p:nvSpPr>
          <p:cNvPr id="6" name="TextBox 5">
            <a:extLst>
              <a:ext uri="{FF2B5EF4-FFF2-40B4-BE49-F238E27FC236}">
                <a16:creationId xmlns:a16="http://schemas.microsoft.com/office/drawing/2014/main" id="{9AADDFFA-721B-9B04-8221-348A71FA25F0}"/>
              </a:ext>
            </a:extLst>
          </p:cNvPr>
          <p:cNvSpPr txBox="1"/>
          <p:nvPr/>
        </p:nvSpPr>
        <p:spPr>
          <a:xfrm>
            <a:off x="353567" y="2801167"/>
            <a:ext cx="11506201" cy="1891287"/>
          </a:xfrm>
          <a:prstGeom prst="rect">
            <a:avLst/>
          </a:prstGeom>
          <a:noFill/>
        </p:spPr>
        <p:txBody>
          <a:bodyPr wrap="square" rtlCol="0">
            <a:spAutoFit/>
          </a:bodyPr>
          <a:lstStyle/>
          <a:p>
            <a:pPr>
              <a:lnSpc>
                <a:spcPct val="150000"/>
              </a:lnSpc>
            </a:pPr>
            <a:r>
              <a:rPr lang="en-US" sz="2000" b="1" dirty="0"/>
              <a:t>      Total Sales: The overall revenue generated from all items sold.</a:t>
            </a:r>
          </a:p>
          <a:p>
            <a:pPr>
              <a:lnSpc>
                <a:spcPct val="150000"/>
              </a:lnSpc>
            </a:pPr>
            <a:r>
              <a:rPr lang="en-US" sz="2000" b="1" dirty="0"/>
              <a:t>      Avg. Sales: The avg. revenue per sale.</a:t>
            </a:r>
          </a:p>
          <a:p>
            <a:pPr>
              <a:lnSpc>
                <a:spcPct val="150000"/>
              </a:lnSpc>
            </a:pPr>
            <a:r>
              <a:rPr lang="en-US" sz="2000" b="1" dirty="0"/>
              <a:t>      Number of items: The total count of different items sold.</a:t>
            </a:r>
          </a:p>
          <a:p>
            <a:pPr>
              <a:lnSpc>
                <a:spcPct val="150000"/>
              </a:lnSpc>
            </a:pPr>
            <a:r>
              <a:rPr lang="en-US" sz="2000" b="1" dirty="0"/>
              <a:t>      Avg. rating: The avg. customer rating for items sold.</a:t>
            </a:r>
            <a:endParaRPr lang="en-IN" sz="2000" b="1" dirty="0"/>
          </a:p>
        </p:txBody>
      </p:sp>
      <p:sp>
        <p:nvSpPr>
          <p:cNvPr id="7" name="TextBox 6">
            <a:extLst>
              <a:ext uri="{FF2B5EF4-FFF2-40B4-BE49-F238E27FC236}">
                <a16:creationId xmlns:a16="http://schemas.microsoft.com/office/drawing/2014/main" id="{82ABB02A-CB25-169B-4000-EBB6C20BFED9}"/>
              </a:ext>
            </a:extLst>
          </p:cNvPr>
          <p:cNvSpPr txBox="1"/>
          <p:nvPr/>
        </p:nvSpPr>
        <p:spPr>
          <a:xfrm>
            <a:off x="374904" y="1426023"/>
            <a:ext cx="11192256" cy="646331"/>
          </a:xfrm>
          <a:prstGeom prst="rect">
            <a:avLst/>
          </a:prstGeom>
          <a:noFill/>
        </p:spPr>
        <p:txBody>
          <a:bodyPr wrap="square" rtlCol="0">
            <a:spAutoFit/>
          </a:bodyPr>
          <a:lstStyle/>
          <a:p>
            <a:r>
              <a:rPr lang="en-IN" b="1" dirty="0"/>
              <a:t>To conduct a comprehensive analysis of Blinkit’s sales performance, customer satisfaction and inventory distribution to identify key insights and opportunities for optimization using various KPI’s &amp; visualizations in Power BI.</a:t>
            </a:r>
          </a:p>
        </p:txBody>
      </p:sp>
      <p:sp>
        <p:nvSpPr>
          <p:cNvPr id="8" name="TextBox 7">
            <a:extLst>
              <a:ext uri="{FF2B5EF4-FFF2-40B4-BE49-F238E27FC236}">
                <a16:creationId xmlns:a16="http://schemas.microsoft.com/office/drawing/2014/main" id="{BE12ADE9-593F-4B6E-2F4C-D04A003B6FD3}"/>
              </a:ext>
            </a:extLst>
          </p:cNvPr>
          <p:cNvSpPr txBox="1"/>
          <p:nvPr/>
        </p:nvSpPr>
        <p:spPr>
          <a:xfrm>
            <a:off x="353567" y="2292690"/>
            <a:ext cx="2796856" cy="400110"/>
          </a:xfrm>
          <a:prstGeom prst="rect">
            <a:avLst/>
          </a:prstGeom>
          <a:noFill/>
        </p:spPr>
        <p:txBody>
          <a:bodyPr wrap="none" rtlCol="0">
            <a:spAutoFit/>
          </a:bodyPr>
          <a:lstStyle/>
          <a:p>
            <a:r>
              <a:rPr lang="en-IN" sz="2000" dirty="0">
                <a:solidFill>
                  <a:schemeClr val="accent1">
                    <a:lumMod val="75000"/>
                  </a:schemeClr>
                </a:solidFill>
                <a:latin typeface="Arial Black" panose="020B0A04020102020204" pitchFamily="34" charset="0"/>
              </a:rPr>
              <a:t>KPI Requirements:</a:t>
            </a:r>
            <a:endParaRPr lang="en-IN" dirty="0">
              <a:solidFill>
                <a:schemeClr val="accent1">
                  <a:lumMod val="75000"/>
                </a:schemeClr>
              </a:solidFill>
              <a:latin typeface="Arial Black" panose="020B0A04020102020204" pitchFamily="34" charset="0"/>
            </a:endParaRPr>
          </a:p>
        </p:txBody>
      </p:sp>
      <p:pic>
        <p:nvPicPr>
          <p:cNvPr id="10" name="Picture 9">
            <a:extLst>
              <a:ext uri="{FF2B5EF4-FFF2-40B4-BE49-F238E27FC236}">
                <a16:creationId xmlns:a16="http://schemas.microsoft.com/office/drawing/2014/main" id="{0DE263B9-6D84-9BBF-DC09-89F82CD996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904" y="2910895"/>
            <a:ext cx="280416" cy="280416"/>
          </a:xfrm>
          <a:prstGeom prst="rect">
            <a:avLst/>
          </a:prstGeom>
        </p:spPr>
      </p:pic>
      <p:pic>
        <p:nvPicPr>
          <p:cNvPr id="12" name="Picture 11">
            <a:extLst>
              <a:ext uri="{FF2B5EF4-FFF2-40B4-BE49-F238E27FC236}">
                <a16:creationId xmlns:a16="http://schemas.microsoft.com/office/drawing/2014/main" id="{2FFDE188-9BE4-AF72-863C-B1679C4360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04" y="3368095"/>
            <a:ext cx="280416" cy="280416"/>
          </a:xfrm>
          <a:prstGeom prst="rect">
            <a:avLst/>
          </a:prstGeom>
        </p:spPr>
      </p:pic>
      <p:pic>
        <p:nvPicPr>
          <p:cNvPr id="14" name="Picture 13">
            <a:extLst>
              <a:ext uri="{FF2B5EF4-FFF2-40B4-BE49-F238E27FC236}">
                <a16:creationId xmlns:a16="http://schemas.microsoft.com/office/drawing/2014/main" id="{E4210030-2BAD-AEE5-4F87-3A9A8FB384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4904" y="3819502"/>
            <a:ext cx="280416" cy="280416"/>
          </a:xfrm>
          <a:prstGeom prst="rect">
            <a:avLst/>
          </a:prstGeom>
        </p:spPr>
      </p:pic>
      <p:pic>
        <p:nvPicPr>
          <p:cNvPr id="16" name="Picture 15">
            <a:extLst>
              <a:ext uri="{FF2B5EF4-FFF2-40B4-BE49-F238E27FC236}">
                <a16:creationId xmlns:a16="http://schemas.microsoft.com/office/drawing/2014/main" id="{27535F85-CF73-33D1-32BA-F072EA63FA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4904" y="4274519"/>
            <a:ext cx="280416" cy="280416"/>
          </a:xfrm>
          <a:prstGeom prst="rect">
            <a:avLst/>
          </a:prstGeom>
        </p:spPr>
      </p:pic>
    </p:spTree>
    <p:extLst>
      <p:ext uri="{BB962C8B-B14F-4D97-AF65-F5344CB8AC3E}">
        <p14:creationId xmlns:p14="http://schemas.microsoft.com/office/powerpoint/2010/main" val="32636386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a:extLst>
            <a:ext uri="{FF2B5EF4-FFF2-40B4-BE49-F238E27FC236}">
              <a16:creationId xmlns:a16="http://schemas.microsoft.com/office/drawing/2014/main" id="{0ACF2F6B-E8CE-790A-63E7-A0C409622BEC}"/>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21A7212-A881-50F6-0D73-43201E1C310A}"/>
              </a:ext>
            </a:extLst>
          </p:cNvPr>
          <p:cNvGrpSpPr/>
          <p:nvPr/>
        </p:nvGrpSpPr>
        <p:grpSpPr>
          <a:xfrm>
            <a:off x="4861559" y="54864"/>
            <a:ext cx="2468880" cy="686705"/>
            <a:chOff x="4861559" y="0"/>
            <a:chExt cx="2468880" cy="686705"/>
          </a:xfrm>
        </p:grpSpPr>
        <p:sp>
          <p:nvSpPr>
            <p:cNvPr id="2" name="TextBox 1">
              <a:extLst>
                <a:ext uri="{FF2B5EF4-FFF2-40B4-BE49-F238E27FC236}">
                  <a16:creationId xmlns:a16="http://schemas.microsoft.com/office/drawing/2014/main" id="{A2B569AC-AA65-7A74-ED95-4041302C4EA6}"/>
                </a:ext>
              </a:extLst>
            </p:cNvPr>
            <p:cNvSpPr txBox="1"/>
            <p:nvPr/>
          </p:nvSpPr>
          <p:spPr>
            <a:xfrm>
              <a:off x="5047672" y="0"/>
              <a:ext cx="2096655" cy="523220"/>
            </a:xfrm>
            <a:prstGeom prst="rect">
              <a:avLst/>
            </a:prstGeom>
            <a:noFill/>
          </p:spPr>
          <p:txBody>
            <a:bodyPr wrap="square" rtlCol="0">
              <a:spAutoFit/>
            </a:bodyPr>
            <a:lstStyle/>
            <a:p>
              <a:pPr algn="ctr"/>
              <a:r>
                <a:rPr lang="en-IN" sz="2800" b="1" dirty="0">
                  <a:latin typeface="Arial Black" panose="020B0A04020102020204" pitchFamily="34" charset="0"/>
                </a:rPr>
                <a:t>Blink</a:t>
              </a:r>
              <a:r>
                <a:rPr lang="en-IN" sz="2800" b="1" dirty="0">
                  <a:solidFill>
                    <a:schemeClr val="accent6"/>
                  </a:solidFill>
                  <a:latin typeface="Arial Black" panose="020B0A04020102020204" pitchFamily="34" charset="0"/>
                </a:rPr>
                <a:t>it</a:t>
              </a:r>
            </a:p>
          </p:txBody>
        </p:sp>
        <p:sp>
          <p:nvSpPr>
            <p:cNvPr id="3" name="TextBox 2">
              <a:extLst>
                <a:ext uri="{FF2B5EF4-FFF2-40B4-BE49-F238E27FC236}">
                  <a16:creationId xmlns:a16="http://schemas.microsoft.com/office/drawing/2014/main" id="{DAC2360A-DA59-6EDE-82C3-954BA744C242}"/>
                </a:ext>
              </a:extLst>
            </p:cNvPr>
            <p:cNvSpPr txBox="1"/>
            <p:nvPr/>
          </p:nvSpPr>
          <p:spPr>
            <a:xfrm>
              <a:off x="4861559" y="378928"/>
              <a:ext cx="2468880" cy="307777"/>
            </a:xfrm>
            <a:prstGeom prst="rect">
              <a:avLst/>
            </a:prstGeom>
            <a:noFill/>
          </p:spPr>
          <p:txBody>
            <a:bodyPr wrap="square" rtlCol="0">
              <a:spAutoFit/>
            </a:bodyPr>
            <a:lstStyle/>
            <a:p>
              <a:pPr algn="ctr"/>
              <a:r>
                <a:rPr lang="en-IN" sz="1400" b="1" dirty="0"/>
                <a:t>India’s Last Minute App</a:t>
              </a:r>
            </a:p>
          </p:txBody>
        </p:sp>
      </p:grpSp>
      <p:sp>
        <p:nvSpPr>
          <p:cNvPr id="5" name="TextBox 4">
            <a:extLst>
              <a:ext uri="{FF2B5EF4-FFF2-40B4-BE49-F238E27FC236}">
                <a16:creationId xmlns:a16="http://schemas.microsoft.com/office/drawing/2014/main" id="{271189AA-21EA-C8A2-6201-4AF2A77661E5}"/>
              </a:ext>
            </a:extLst>
          </p:cNvPr>
          <p:cNvSpPr txBox="1"/>
          <p:nvPr/>
        </p:nvSpPr>
        <p:spPr>
          <a:xfrm>
            <a:off x="353567" y="594360"/>
            <a:ext cx="5013961" cy="584775"/>
          </a:xfrm>
          <a:prstGeom prst="rect">
            <a:avLst/>
          </a:prstGeom>
          <a:noFill/>
        </p:spPr>
        <p:txBody>
          <a:bodyPr wrap="square" rtlCol="0">
            <a:spAutoFit/>
          </a:bodyPr>
          <a:lstStyle/>
          <a:p>
            <a:r>
              <a:rPr lang="en-IN" sz="3200" b="1" dirty="0">
                <a:solidFill>
                  <a:schemeClr val="accent1">
                    <a:lumMod val="75000"/>
                  </a:schemeClr>
                </a:solidFill>
              </a:rPr>
              <a:t>BUSINESS REQUIREMENTS:</a:t>
            </a:r>
          </a:p>
        </p:txBody>
      </p:sp>
      <p:sp>
        <p:nvSpPr>
          <p:cNvPr id="6" name="TextBox 5">
            <a:extLst>
              <a:ext uri="{FF2B5EF4-FFF2-40B4-BE49-F238E27FC236}">
                <a16:creationId xmlns:a16="http://schemas.microsoft.com/office/drawing/2014/main" id="{799AA872-3ABF-C9FD-35F3-E6BDD78CF6E4}"/>
              </a:ext>
            </a:extLst>
          </p:cNvPr>
          <p:cNvSpPr txBox="1"/>
          <p:nvPr/>
        </p:nvSpPr>
        <p:spPr>
          <a:xfrm>
            <a:off x="353567" y="1758751"/>
            <a:ext cx="11506201" cy="5016758"/>
          </a:xfrm>
          <a:prstGeom prst="rect">
            <a:avLst/>
          </a:prstGeom>
          <a:noFill/>
        </p:spPr>
        <p:txBody>
          <a:bodyPr wrap="square" rtlCol="0">
            <a:spAutoFit/>
          </a:bodyPr>
          <a:lstStyle/>
          <a:p>
            <a:pPr marL="342900" indent="-342900">
              <a:buFont typeface="Arial" panose="020B0604020202020204" pitchFamily="34" charset="0"/>
              <a:buChar char="•"/>
            </a:pPr>
            <a:r>
              <a:rPr lang="en-US" sz="2000" b="1" dirty="0"/>
              <a:t>Total Sales by Fat Content:</a:t>
            </a:r>
          </a:p>
          <a:p>
            <a:r>
              <a:rPr lang="en-US" sz="2000" b="1" dirty="0"/>
              <a:t>	</a:t>
            </a:r>
            <a:r>
              <a:rPr lang="en-US" sz="2000" b="1" dirty="0">
                <a:solidFill>
                  <a:schemeClr val="accent6">
                    <a:lumMod val="75000"/>
                  </a:schemeClr>
                </a:solidFill>
              </a:rPr>
              <a:t>Objective</a:t>
            </a:r>
            <a:r>
              <a:rPr lang="en-US" sz="2000" b="1" dirty="0"/>
              <a:t>: Analyze the impact of fat content on total sales.</a:t>
            </a:r>
          </a:p>
          <a:p>
            <a:r>
              <a:rPr lang="en-US" sz="2000" b="1" dirty="0"/>
              <a:t>	Additional KPI Metrics: Assess how other KPIs(Avg sales, No. of items, avg rating) vary with fat 	content.</a:t>
            </a:r>
          </a:p>
          <a:p>
            <a:r>
              <a:rPr lang="en-US" sz="2000" b="1" dirty="0"/>
              <a:t>	Chart Type: </a:t>
            </a:r>
            <a:r>
              <a:rPr lang="en-US" sz="2000" b="1" u="sng" dirty="0"/>
              <a:t>Donut Chart</a:t>
            </a:r>
          </a:p>
          <a:p>
            <a:pPr marL="342900" indent="-342900">
              <a:buFont typeface="Arial" panose="020B0604020202020204" pitchFamily="34" charset="0"/>
              <a:buChar char="•"/>
            </a:pPr>
            <a:r>
              <a:rPr lang="en-US" sz="2000" b="1" dirty="0"/>
              <a:t>Total Sales by item type:</a:t>
            </a:r>
          </a:p>
          <a:p>
            <a:r>
              <a:rPr lang="en-US" sz="2000" b="1" dirty="0"/>
              <a:t>	</a:t>
            </a:r>
            <a:r>
              <a:rPr lang="en-US" sz="2000" b="1" dirty="0">
                <a:solidFill>
                  <a:schemeClr val="accent6">
                    <a:lumMod val="75000"/>
                  </a:schemeClr>
                </a:solidFill>
              </a:rPr>
              <a:t>Objective</a:t>
            </a:r>
            <a:r>
              <a:rPr lang="en-US" sz="2000" b="1" dirty="0"/>
              <a:t>: Identify the performance of diff. item types in terms of total sales.</a:t>
            </a:r>
          </a:p>
          <a:p>
            <a:r>
              <a:rPr lang="en-US" sz="2000" b="1" dirty="0"/>
              <a:t>	Additional KPI Metrics: Assess how  other KPIs(Avg sales, No. of items, avg rating) vary with fat 	content.</a:t>
            </a:r>
          </a:p>
          <a:p>
            <a:r>
              <a:rPr lang="en-US" sz="2000" b="1" dirty="0"/>
              <a:t>	Chart Type: </a:t>
            </a:r>
            <a:r>
              <a:rPr lang="en-US" sz="2000" b="1" u="sng" dirty="0"/>
              <a:t>Bar Chart</a:t>
            </a:r>
          </a:p>
          <a:p>
            <a:pPr marL="342900" indent="-342900">
              <a:buFont typeface="Arial" panose="020B0604020202020204" pitchFamily="34" charset="0"/>
              <a:buChar char="•"/>
            </a:pPr>
            <a:r>
              <a:rPr lang="en-US" sz="2000" b="1" dirty="0"/>
              <a:t>Fat Content by outlet for total Sales:</a:t>
            </a:r>
          </a:p>
          <a:p>
            <a:r>
              <a:rPr lang="en-US" sz="2000" b="1" dirty="0"/>
              <a:t>	</a:t>
            </a:r>
            <a:r>
              <a:rPr lang="en-US" sz="2000" b="1" dirty="0">
                <a:solidFill>
                  <a:schemeClr val="accent6">
                    <a:lumMod val="75000"/>
                  </a:schemeClr>
                </a:solidFill>
              </a:rPr>
              <a:t>Objective</a:t>
            </a:r>
            <a:r>
              <a:rPr lang="en-US" sz="2000" b="1" dirty="0"/>
              <a:t>: Compare total sales across diff. outlets segments by fat content.</a:t>
            </a:r>
          </a:p>
          <a:p>
            <a:r>
              <a:rPr lang="en-US" sz="2000" b="1" dirty="0"/>
              <a:t>	Additional KPI Metrics: Assess how  other KPIs(Avg sales, No. of items, avg rating) vary with fat 	content.</a:t>
            </a:r>
          </a:p>
          <a:p>
            <a:r>
              <a:rPr lang="en-US" sz="2000" b="1" dirty="0"/>
              <a:t>	Chart Type: </a:t>
            </a:r>
            <a:r>
              <a:rPr lang="en-US" sz="2000" b="1" u="sng" dirty="0"/>
              <a:t>Stacked Column Chart</a:t>
            </a:r>
          </a:p>
          <a:p>
            <a:endParaRPr lang="en-US" sz="2000" b="1" dirty="0"/>
          </a:p>
        </p:txBody>
      </p:sp>
      <p:sp>
        <p:nvSpPr>
          <p:cNvPr id="8" name="TextBox 7">
            <a:extLst>
              <a:ext uri="{FF2B5EF4-FFF2-40B4-BE49-F238E27FC236}">
                <a16:creationId xmlns:a16="http://schemas.microsoft.com/office/drawing/2014/main" id="{067398DD-DCBD-26C2-7A4F-5BBE2E08A813}"/>
              </a:ext>
            </a:extLst>
          </p:cNvPr>
          <p:cNvSpPr txBox="1"/>
          <p:nvPr/>
        </p:nvSpPr>
        <p:spPr>
          <a:xfrm>
            <a:off x="353567" y="1103970"/>
            <a:ext cx="3088538" cy="400110"/>
          </a:xfrm>
          <a:prstGeom prst="rect">
            <a:avLst/>
          </a:prstGeom>
          <a:noFill/>
        </p:spPr>
        <p:txBody>
          <a:bodyPr wrap="none" rtlCol="0">
            <a:spAutoFit/>
          </a:bodyPr>
          <a:lstStyle/>
          <a:p>
            <a:r>
              <a:rPr lang="en-IN" sz="2000" dirty="0">
                <a:solidFill>
                  <a:schemeClr val="accent1">
                    <a:lumMod val="75000"/>
                  </a:schemeClr>
                </a:solidFill>
                <a:latin typeface="Arial Black" panose="020B0A04020102020204" pitchFamily="34" charset="0"/>
              </a:rPr>
              <a:t>Chart Requirements:</a:t>
            </a:r>
            <a:endParaRPr lang="en-IN"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2351166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a:extLst>
            <a:ext uri="{FF2B5EF4-FFF2-40B4-BE49-F238E27FC236}">
              <a16:creationId xmlns:a16="http://schemas.microsoft.com/office/drawing/2014/main" id="{333370E4-A620-345D-6EC5-DCC0FB584F89}"/>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840A7383-5191-23F9-9ECC-626C55CA1CE4}"/>
              </a:ext>
            </a:extLst>
          </p:cNvPr>
          <p:cNvGrpSpPr/>
          <p:nvPr/>
        </p:nvGrpSpPr>
        <p:grpSpPr>
          <a:xfrm>
            <a:off x="4861559" y="0"/>
            <a:ext cx="2468880" cy="686705"/>
            <a:chOff x="4861559" y="0"/>
            <a:chExt cx="2468880" cy="686705"/>
          </a:xfrm>
        </p:grpSpPr>
        <p:sp>
          <p:nvSpPr>
            <p:cNvPr id="2" name="TextBox 1">
              <a:extLst>
                <a:ext uri="{FF2B5EF4-FFF2-40B4-BE49-F238E27FC236}">
                  <a16:creationId xmlns:a16="http://schemas.microsoft.com/office/drawing/2014/main" id="{BB501471-B3D2-C69F-C1C6-ABE4490C8F4B}"/>
                </a:ext>
              </a:extLst>
            </p:cNvPr>
            <p:cNvSpPr txBox="1"/>
            <p:nvPr/>
          </p:nvSpPr>
          <p:spPr>
            <a:xfrm>
              <a:off x="5047672" y="0"/>
              <a:ext cx="2096655" cy="523220"/>
            </a:xfrm>
            <a:prstGeom prst="rect">
              <a:avLst/>
            </a:prstGeom>
            <a:noFill/>
          </p:spPr>
          <p:txBody>
            <a:bodyPr wrap="square" rtlCol="0">
              <a:spAutoFit/>
            </a:bodyPr>
            <a:lstStyle/>
            <a:p>
              <a:pPr algn="ctr"/>
              <a:r>
                <a:rPr lang="en-IN" sz="2800" b="1" dirty="0">
                  <a:latin typeface="Arial Black" panose="020B0A04020102020204" pitchFamily="34" charset="0"/>
                </a:rPr>
                <a:t>Blink</a:t>
              </a:r>
              <a:r>
                <a:rPr lang="en-IN" sz="2800" b="1" dirty="0">
                  <a:solidFill>
                    <a:schemeClr val="accent6"/>
                  </a:solidFill>
                  <a:latin typeface="Arial Black" panose="020B0A04020102020204" pitchFamily="34" charset="0"/>
                </a:rPr>
                <a:t>it</a:t>
              </a:r>
            </a:p>
          </p:txBody>
        </p:sp>
        <p:sp>
          <p:nvSpPr>
            <p:cNvPr id="3" name="TextBox 2">
              <a:extLst>
                <a:ext uri="{FF2B5EF4-FFF2-40B4-BE49-F238E27FC236}">
                  <a16:creationId xmlns:a16="http://schemas.microsoft.com/office/drawing/2014/main" id="{3AEDCADF-CF44-FE7A-F730-9FB8A77BF799}"/>
                </a:ext>
              </a:extLst>
            </p:cNvPr>
            <p:cNvSpPr txBox="1"/>
            <p:nvPr/>
          </p:nvSpPr>
          <p:spPr>
            <a:xfrm>
              <a:off x="4861559" y="378928"/>
              <a:ext cx="2468880" cy="307777"/>
            </a:xfrm>
            <a:prstGeom prst="rect">
              <a:avLst/>
            </a:prstGeom>
            <a:noFill/>
          </p:spPr>
          <p:txBody>
            <a:bodyPr wrap="square" rtlCol="0">
              <a:spAutoFit/>
            </a:bodyPr>
            <a:lstStyle/>
            <a:p>
              <a:pPr algn="ctr"/>
              <a:r>
                <a:rPr lang="en-IN" sz="1400" b="1" dirty="0"/>
                <a:t>India’s Last Minute App</a:t>
              </a:r>
            </a:p>
          </p:txBody>
        </p:sp>
      </p:grpSp>
      <p:sp>
        <p:nvSpPr>
          <p:cNvPr id="5" name="TextBox 4">
            <a:extLst>
              <a:ext uri="{FF2B5EF4-FFF2-40B4-BE49-F238E27FC236}">
                <a16:creationId xmlns:a16="http://schemas.microsoft.com/office/drawing/2014/main" id="{A23D5B6B-DCC6-14BD-0809-10848D7F73F9}"/>
              </a:ext>
            </a:extLst>
          </p:cNvPr>
          <p:cNvSpPr txBox="1"/>
          <p:nvPr/>
        </p:nvSpPr>
        <p:spPr>
          <a:xfrm>
            <a:off x="353567" y="594360"/>
            <a:ext cx="5013961" cy="584775"/>
          </a:xfrm>
          <a:prstGeom prst="rect">
            <a:avLst/>
          </a:prstGeom>
          <a:noFill/>
        </p:spPr>
        <p:txBody>
          <a:bodyPr wrap="square" rtlCol="0">
            <a:spAutoFit/>
          </a:bodyPr>
          <a:lstStyle/>
          <a:p>
            <a:r>
              <a:rPr lang="en-IN" sz="3200" b="1" dirty="0">
                <a:solidFill>
                  <a:schemeClr val="accent1">
                    <a:lumMod val="75000"/>
                  </a:schemeClr>
                </a:solidFill>
              </a:rPr>
              <a:t>BUSINESS REQUIREMENTS:</a:t>
            </a:r>
          </a:p>
        </p:txBody>
      </p:sp>
      <p:sp>
        <p:nvSpPr>
          <p:cNvPr id="6" name="TextBox 5">
            <a:extLst>
              <a:ext uri="{FF2B5EF4-FFF2-40B4-BE49-F238E27FC236}">
                <a16:creationId xmlns:a16="http://schemas.microsoft.com/office/drawing/2014/main" id="{9E225276-CA03-6C11-E966-1BDFDBB4B224}"/>
              </a:ext>
            </a:extLst>
          </p:cNvPr>
          <p:cNvSpPr txBox="1"/>
          <p:nvPr/>
        </p:nvSpPr>
        <p:spPr>
          <a:xfrm>
            <a:off x="353567" y="1758751"/>
            <a:ext cx="11506201" cy="4401205"/>
          </a:xfrm>
          <a:prstGeom prst="rect">
            <a:avLst/>
          </a:prstGeom>
          <a:noFill/>
        </p:spPr>
        <p:txBody>
          <a:bodyPr wrap="square" rtlCol="0">
            <a:spAutoFit/>
          </a:bodyPr>
          <a:lstStyle/>
          <a:p>
            <a:pPr marL="342900" indent="-342900">
              <a:buFont typeface="Arial" panose="020B0604020202020204" pitchFamily="34" charset="0"/>
              <a:buChar char="•"/>
            </a:pPr>
            <a:r>
              <a:rPr lang="en-US" sz="2000" b="1" dirty="0"/>
              <a:t> Total Sales by Outlet Establishment:</a:t>
            </a:r>
          </a:p>
          <a:p>
            <a:r>
              <a:rPr lang="en-US" sz="2000" b="1" dirty="0"/>
              <a:t>	</a:t>
            </a:r>
            <a:r>
              <a:rPr lang="en-US" sz="2000" b="1" dirty="0">
                <a:solidFill>
                  <a:schemeClr val="accent6">
                    <a:lumMod val="75000"/>
                  </a:schemeClr>
                </a:solidFill>
              </a:rPr>
              <a:t>Objective</a:t>
            </a:r>
            <a:r>
              <a:rPr lang="en-US" sz="2000" b="1" dirty="0"/>
              <a:t>: Evaluate how the age or type of outlet establishment influences total </a:t>
            </a:r>
            <a:r>
              <a:rPr lang="en-US" sz="2000" b="1"/>
              <a:t>sales.</a:t>
            </a:r>
            <a:endParaRPr lang="en-US" sz="2000" b="1" dirty="0"/>
          </a:p>
          <a:p>
            <a:r>
              <a:rPr lang="en-US" sz="2000" b="1" dirty="0"/>
              <a:t>	Chart Type: </a:t>
            </a:r>
            <a:r>
              <a:rPr lang="en-US" sz="2000" b="1" u="sng" dirty="0"/>
              <a:t>Line Chart</a:t>
            </a:r>
          </a:p>
          <a:p>
            <a:pPr marL="342900" indent="-342900">
              <a:buFont typeface="Arial" panose="020B0604020202020204" pitchFamily="34" charset="0"/>
              <a:buChar char="•"/>
            </a:pPr>
            <a:r>
              <a:rPr lang="en-US" sz="2000" b="1" dirty="0"/>
              <a:t>Sales by Outlet size:</a:t>
            </a:r>
          </a:p>
          <a:p>
            <a:r>
              <a:rPr lang="en-US" sz="2000" b="1" dirty="0"/>
              <a:t>	</a:t>
            </a:r>
            <a:r>
              <a:rPr lang="en-US" sz="2000" b="1" dirty="0">
                <a:solidFill>
                  <a:schemeClr val="accent6">
                    <a:lumMod val="75000"/>
                  </a:schemeClr>
                </a:solidFill>
              </a:rPr>
              <a:t>Objective</a:t>
            </a:r>
            <a:r>
              <a:rPr lang="en-US" sz="2000" b="1" dirty="0"/>
              <a:t>: Analyze the correlation between outlet size and total sales.</a:t>
            </a:r>
          </a:p>
          <a:p>
            <a:r>
              <a:rPr lang="en-US" sz="2000" b="1" dirty="0"/>
              <a:t>	Chart Type: </a:t>
            </a:r>
            <a:r>
              <a:rPr lang="en-US" sz="2000" b="1" u="sng" dirty="0"/>
              <a:t>Donut/Pie Chart</a:t>
            </a:r>
            <a:r>
              <a:rPr lang="en-US" sz="2000" b="1" dirty="0"/>
              <a:t>.</a:t>
            </a:r>
          </a:p>
          <a:p>
            <a:pPr marL="342900" indent="-342900">
              <a:buFont typeface="Arial" panose="020B0604020202020204" pitchFamily="34" charset="0"/>
              <a:buChar char="•"/>
            </a:pPr>
            <a:r>
              <a:rPr lang="en-US" sz="2000" b="1" dirty="0"/>
              <a:t>Sales by Outlet Location:</a:t>
            </a:r>
          </a:p>
          <a:p>
            <a:r>
              <a:rPr lang="en-US" sz="2000" b="1" dirty="0"/>
              <a:t>	</a:t>
            </a:r>
            <a:r>
              <a:rPr lang="en-US" sz="2000" b="1" dirty="0">
                <a:solidFill>
                  <a:schemeClr val="accent6">
                    <a:lumMod val="75000"/>
                  </a:schemeClr>
                </a:solidFill>
              </a:rPr>
              <a:t>Objective</a:t>
            </a:r>
            <a:r>
              <a:rPr lang="en-US" sz="2000" b="1" dirty="0"/>
              <a:t>: Assess the geographic distribution of sales across different locations.</a:t>
            </a:r>
          </a:p>
          <a:p>
            <a:r>
              <a:rPr lang="en-US" sz="2000" b="1" dirty="0"/>
              <a:t>	Chart Type: </a:t>
            </a:r>
            <a:r>
              <a:rPr lang="en-US" sz="2000" b="1" u="sng" dirty="0"/>
              <a:t>Funnel Map</a:t>
            </a:r>
            <a:r>
              <a:rPr lang="en-US" sz="2000" b="1" dirty="0"/>
              <a:t>.</a:t>
            </a:r>
          </a:p>
          <a:p>
            <a:pPr marL="342900" indent="-342900">
              <a:buFont typeface="Arial" panose="020B0604020202020204" pitchFamily="34" charset="0"/>
              <a:buChar char="•"/>
            </a:pPr>
            <a:r>
              <a:rPr lang="en-US" sz="2000" b="1" dirty="0"/>
              <a:t>All metrics by Outlet Type:</a:t>
            </a:r>
          </a:p>
          <a:p>
            <a:r>
              <a:rPr lang="en-US" sz="2000" b="1" dirty="0"/>
              <a:t>	</a:t>
            </a:r>
            <a:r>
              <a:rPr lang="en-US" sz="2000" b="1" dirty="0">
                <a:solidFill>
                  <a:schemeClr val="accent6">
                    <a:lumMod val="75000"/>
                  </a:schemeClr>
                </a:solidFill>
              </a:rPr>
              <a:t>Objective</a:t>
            </a:r>
            <a:r>
              <a:rPr lang="en-US" sz="2000" b="1" dirty="0"/>
              <a:t>: Provide a comprehensive view of all key metrics(Total Sales, Avg sales, No. of items, avg 	rating).</a:t>
            </a:r>
          </a:p>
          <a:p>
            <a:r>
              <a:rPr lang="en-US" sz="2000" b="1" dirty="0"/>
              <a:t>	Chart Type: </a:t>
            </a:r>
            <a:r>
              <a:rPr lang="en-US" sz="2000" b="1" u="sng" dirty="0"/>
              <a:t>Matrix Card</a:t>
            </a:r>
            <a:r>
              <a:rPr lang="en-US" sz="2000" b="1" dirty="0"/>
              <a:t>.</a:t>
            </a:r>
          </a:p>
          <a:p>
            <a:endParaRPr lang="en-US" sz="2000" b="1" dirty="0"/>
          </a:p>
        </p:txBody>
      </p:sp>
      <p:sp>
        <p:nvSpPr>
          <p:cNvPr id="8" name="TextBox 7">
            <a:extLst>
              <a:ext uri="{FF2B5EF4-FFF2-40B4-BE49-F238E27FC236}">
                <a16:creationId xmlns:a16="http://schemas.microsoft.com/office/drawing/2014/main" id="{2CB723A2-9745-7432-98D5-C1E7A5D50E46}"/>
              </a:ext>
            </a:extLst>
          </p:cNvPr>
          <p:cNvSpPr txBox="1"/>
          <p:nvPr/>
        </p:nvSpPr>
        <p:spPr>
          <a:xfrm>
            <a:off x="353567" y="1103970"/>
            <a:ext cx="3088538" cy="400110"/>
          </a:xfrm>
          <a:prstGeom prst="rect">
            <a:avLst/>
          </a:prstGeom>
          <a:noFill/>
        </p:spPr>
        <p:txBody>
          <a:bodyPr wrap="none" rtlCol="0">
            <a:spAutoFit/>
          </a:bodyPr>
          <a:lstStyle/>
          <a:p>
            <a:r>
              <a:rPr lang="en-IN" sz="2000" dirty="0">
                <a:solidFill>
                  <a:schemeClr val="accent1">
                    <a:lumMod val="75000"/>
                  </a:schemeClr>
                </a:solidFill>
                <a:latin typeface="Arial Black" panose="020B0A04020102020204" pitchFamily="34" charset="0"/>
              </a:rPr>
              <a:t>Chart Requirements:</a:t>
            </a:r>
            <a:endParaRPr lang="en-IN"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300381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a:extLst>
            <a:ext uri="{FF2B5EF4-FFF2-40B4-BE49-F238E27FC236}">
              <a16:creationId xmlns:a16="http://schemas.microsoft.com/office/drawing/2014/main" id="{C5145011-4562-BE27-C58A-B0BD73EE1A35}"/>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E65B0B82-E40C-1BA5-A725-2D1084119A3C}"/>
              </a:ext>
            </a:extLst>
          </p:cNvPr>
          <p:cNvGrpSpPr/>
          <p:nvPr/>
        </p:nvGrpSpPr>
        <p:grpSpPr>
          <a:xfrm>
            <a:off x="4861559" y="64008"/>
            <a:ext cx="2468880" cy="686705"/>
            <a:chOff x="4861559" y="0"/>
            <a:chExt cx="2468880" cy="686705"/>
          </a:xfrm>
        </p:grpSpPr>
        <p:sp>
          <p:nvSpPr>
            <p:cNvPr id="2" name="TextBox 1">
              <a:extLst>
                <a:ext uri="{FF2B5EF4-FFF2-40B4-BE49-F238E27FC236}">
                  <a16:creationId xmlns:a16="http://schemas.microsoft.com/office/drawing/2014/main" id="{F65D9350-6C49-3DDD-5263-0F0EE7314E2C}"/>
                </a:ext>
              </a:extLst>
            </p:cNvPr>
            <p:cNvSpPr txBox="1"/>
            <p:nvPr/>
          </p:nvSpPr>
          <p:spPr>
            <a:xfrm>
              <a:off x="5047672" y="0"/>
              <a:ext cx="2096655" cy="523220"/>
            </a:xfrm>
            <a:prstGeom prst="rect">
              <a:avLst/>
            </a:prstGeom>
            <a:noFill/>
          </p:spPr>
          <p:txBody>
            <a:bodyPr wrap="square" rtlCol="0">
              <a:spAutoFit/>
            </a:bodyPr>
            <a:lstStyle/>
            <a:p>
              <a:pPr algn="ctr"/>
              <a:r>
                <a:rPr lang="en-IN" sz="2800" b="1" dirty="0">
                  <a:latin typeface="Arial Black" panose="020B0A04020102020204" pitchFamily="34" charset="0"/>
                </a:rPr>
                <a:t>Blink</a:t>
              </a:r>
              <a:r>
                <a:rPr lang="en-IN" sz="2800" b="1" dirty="0">
                  <a:solidFill>
                    <a:schemeClr val="accent6"/>
                  </a:solidFill>
                  <a:latin typeface="Arial Black" panose="020B0A04020102020204" pitchFamily="34" charset="0"/>
                </a:rPr>
                <a:t>it</a:t>
              </a:r>
            </a:p>
          </p:txBody>
        </p:sp>
        <p:sp>
          <p:nvSpPr>
            <p:cNvPr id="3" name="TextBox 2">
              <a:extLst>
                <a:ext uri="{FF2B5EF4-FFF2-40B4-BE49-F238E27FC236}">
                  <a16:creationId xmlns:a16="http://schemas.microsoft.com/office/drawing/2014/main" id="{1BC3FA61-C8B9-1F14-F448-364BA47FC60A}"/>
                </a:ext>
              </a:extLst>
            </p:cNvPr>
            <p:cNvSpPr txBox="1"/>
            <p:nvPr/>
          </p:nvSpPr>
          <p:spPr>
            <a:xfrm>
              <a:off x="4861559" y="378928"/>
              <a:ext cx="2468880" cy="307777"/>
            </a:xfrm>
            <a:prstGeom prst="rect">
              <a:avLst/>
            </a:prstGeom>
            <a:noFill/>
          </p:spPr>
          <p:txBody>
            <a:bodyPr wrap="square" rtlCol="0">
              <a:spAutoFit/>
            </a:bodyPr>
            <a:lstStyle/>
            <a:p>
              <a:pPr algn="ctr"/>
              <a:r>
                <a:rPr lang="en-IN" sz="1400" b="1" dirty="0"/>
                <a:t>India’s Last Minute App</a:t>
              </a:r>
            </a:p>
          </p:txBody>
        </p:sp>
      </p:grpSp>
      <p:sp>
        <p:nvSpPr>
          <p:cNvPr id="5" name="TextBox 4">
            <a:extLst>
              <a:ext uri="{FF2B5EF4-FFF2-40B4-BE49-F238E27FC236}">
                <a16:creationId xmlns:a16="http://schemas.microsoft.com/office/drawing/2014/main" id="{28D166E5-0A2F-0937-6D30-92071D3D4918}"/>
              </a:ext>
            </a:extLst>
          </p:cNvPr>
          <p:cNvSpPr txBox="1"/>
          <p:nvPr/>
        </p:nvSpPr>
        <p:spPr>
          <a:xfrm>
            <a:off x="353567" y="868680"/>
            <a:ext cx="5013961" cy="584775"/>
          </a:xfrm>
          <a:prstGeom prst="rect">
            <a:avLst/>
          </a:prstGeom>
          <a:noFill/>
        </p:spPr>
        <p:txBody>
          <a:bodyPr wrap="square" rtlCol="0">
            <a:spAutoFit/>
          </a:bodyPr>
          <a:lstStyle/>
          <a:p>
            <a:r>
              <a:rPr lang="en-IN" sz="3200" b="1" dirty="0">
                <a:solidFill>
                  <a:schemeClr val="accent1">
                    <a:lumMod val="75000"/>
                  </a:schemeClr>
                </a:solidFill>
              </a:rPr>
              <a:t>ANALYSIS:</a:t>
            </a:r>
          </a:p>
        </p:txBody>
      </p:sp>
      <p:sp>
        <p:nvSpPr>
          <p:cNvPr id="6" name="TextBox 5">
            <a:extLst>
              <a:ext uri="{FF2B5EF4-FFF2-40B4-BE49-F238E27FC236}">
                <a16:creationId xmlns:a16="http://schemas.microsoft.com/office/drawing/2014/main" id="{3D6E0F02-DA41-EBE8-4962-267A1E10345B}"/>
              </a:ext>
            </a:extLst>
          </p:cNvPr>
          <p:cNvSpPr txBox="1"/>
          <p:nvPr/>
        </p:nvSpPr>
        <p:spPr>
          <a:xfrm>
            <a:off x="353567" y="2993191"/>
            <a:ext cx="11506201" cy="189128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b="1" dirty="0"/>
              <a:t>Total Sales: The overall revenue generated is</a:t>
            </a:r>
            <a:r>
              <a:rPr lang="en-US" sz="2000" b="1" dirty="0">
                <a:solidFill>
                  <a:srgbClr val="C00000"/>
                </a:solidFill>
              </a:rPr>
              <a:t> </a:t>
            </a:r>
            <a:r>
              <a:rPr lang="en-US" sz="2000" b="1" dirty="0">
                <a:solidFill>
                  <a:srgbClr val="C00000"/>
                </a:solidFill>
                <a:latin typeface="Arial Black" panose="020B0A04020102020204" pitchFamily="34" charset="0"/>
              </a:rPr>
              <a:t>$1.20M </a:t>
            </a:r>
            <a:r>
              <a:rPr lang="en-US" sz="2000" b="1" dirty="0"/>
              <a:t>for all items sold .</a:t>
            </a:r>
          </a:p>
          <a:p>
            <a:pPr marL="342900" indent="-342900">
              <a:lnSpc>
                <a:spcPct val="150000"/>
              </a:lnSpc>
              <a:buFont typeface="Wingdings" panose="05000000000000000000" pitchFamily="2" charset="2"/>
              <a:buChar char="v"/>
            </a:pPr>
            <a:r>
              <a:rPr lang="en-US" sz="2000" b="1" dirty="0"/>
              <a:t>Avg. Sales: The avg. revenue per sale is </a:t>
            </a:r>
            <a:r>
              <a:rPr lang="en-US" sz="2000" b="1" dirty="0">
                <a:solidFill>
                  <a:srgbClr val="C00000"/>
                </a:solidFill>
                <a:latin typeface="Arial Black" panose="020B0A04020102020204" pitchFamily="34" charset="0"/>
              </a:rPr>
              <a:t>$141</a:t>
            </a:r>
            <a:r>
              <a:rPr lang="en-US" sz="2000" b="1" dirty="0"/>
              <a:t>.</a:t>
            </a:r>
          </a:p>
          <a:p>
            <a:pPr marL="342900" indent="-342900">
              <a:lnSpc>
                <a:spcPct val="150000"/>
              </a:lnSpc>
              <a:buFont typeface="Wingdings" panose="05000000000000000000" pitchFamily="2" charset="2"/>
              <a:buChar char="v"/>
            </a:pPr>
            <a:r>
              <a:rPr lang="en-US" sz="2000" b="1" dirty="0"/>
              <a:t>Number of items: The total count of different items sold </a:t>
            </a:r>
            <a:r>
              <a:rPr lang="en-US" sz="2000" b="1" dirty="0">
                <a:solidFill>
                  <a:srgbClr val="C00000"/>
                </a:solidFill>
                <a:latin typeface="Arial Black" panose="020B0A04020102020204" pitchFamily="34" charset="0"/>
              </a:rPr>
              <a:t>8523</a:t>
            </a:r>
            <a:r>
              <a:rPr lang="en-US" sz="2000" b="1" dirty="0"/>
              <a:t>.</a:t>
            </a:r>
          </a:p>
          <a:p>
            <a:pPr marL="342900" indent="-342900">
              <a:lnSpc>
                <a:spcPct val="150000"/>
              </a:lnSpc>
              <a:buFont typeface="Wingdings" panose="05000000000000000000" pitchFamily="2" charset="2"/>
              <a:buChar char="v"/>
            </a:pPr>
            <a:r>
              <a:rPr lang="en-US" sz="2000" b="1" dirty="0"/>
              <a:t>Avg. rating: The avg. customer rating for items sold is</a:t>
            </a:r>
            <a:r>
              <a:rPr lang="en-US" sz="2000" b="1" dirty="0">
                <a:solidFill>
                  <a:srgbClr val="C00000"/>
                </a:solidFill>
                <a:latin typeface="Arial Black" panose="020B0A04020102020204" pitchFamily="34" charset="0"/>
              </a:rPr>
              <a:t> 3.9 </a:t>
            </a:r>
            <a:r>
              <a:rPr lang="en-US" sz="2000" b="1" dirty="0"/>
              <a:t>overall.</a:t>
            </a:r>
            <a:endParaRPr lang="en-IN" sz="2000" b="1" dirty="0"/>
          </a:p>
        </p:txBody>
      </p:sp>
      <p:sp>
        <p:nvSpPr>
          <p:cNvPr id="7" name="TextBox 6">
            <a:extLst>
              <a:ext uri="{FF2B5EF4-FFF2-40B4-BE49-F238E27FC236}">
                <a16:creationId xmlns:a16="http://schemas.microsoft.com/office/drawing/2014/main" id="{8BC49807-C7AD-2230-69AA-48BE95E2DA4F}"/>
              </a:ext>
            </a:extLst>
          </p:cNvPr>
          <p:cNvSpPr txBox="1"/>
          <p:nvPr/>
        </p:nvSpPr>
        <p:spPr>
          <a:xfrm>
            <a:off x="374904" y="1426023"/>
            <a:ext cx="11192256" cy="923330"/>
          </a:xfrm>
          <a:prstGeom prst="rect">
            <a:avLst/>
          </a:prstGeom>
          <a:noFill/>
        </p:spPr>
        <p:txBody>
          <a:bodyPr wrap="square" rtlCol="0">
            <a:spAutoFit/>
          </a:bodyPr>
          <a:lstStyle/>
          <a:p>
            <a:r>
              <a:rPr lang="en-US" b="1" dirty="0"/>
              <a:t>In process of analysis to the Blinkit data we got sales of item in Blinkit app were consistently increasing with good customer ratings, and inventory of blinkit company has different varieties of product with all kinds of portions in food for distribution. </a:t>
            </a:r>
            <a:endParaRPr lang="en-IN" b="1" dirty="0"/>
          </a:p>
        </p:txBody>
      </p:sp>
      <p:sp>
        <p:nvSpPr>
          <p:cNvPr id="8" name="TextBox 7">
            <a:extLst>
              <a:ext uri="{FF2B5EF4-FFF2-40B4-BE49-F238E27FC236}">
                <a16:creationId xmlns:a16="http://schemas.microsoft.com/office/drawing/2014/main" id="{FF543093-AA61-8728-E739-7BF76A5B66CB}"/>
              </a:ext>
            </a:extLst>
          </p:cNvPr>
          <p:cNvSpPr txBox="1"/>
          <p:nvPr/>
        </p:nvSpPr>
        <p:spPr>
          <a:xfrm>
            <a:off x="353567" y="2503002"/>
            <a:ext cx="2411686" cy="461665"/>
          </a:xfrm>
          <a:prstGeom prst="rect">
            <a:avLst/>
          </a:prstGeom>
          <a:noFill/>
        </p:spPr>
        <p:txBody>
          <a:bodyPr wrap="none" rtlCol="0">
            <a:spAutoFit/>
          </a:bodyPr>
          <a:lstStyle/>
          <a:p>
            <a:r>
              <a:rPr lang="en-IN" sz="2400" dirty="0">
                <a:solidFill>
                  <a:schemeClr val="accent1">
                    <a:lumMod val="75000"/>
                  </a:schemeClr>
                </a:solidFill>
                <a:latin typeface="Arial Black" panose="020B0A04020102020204" pitchFamily="34" charset="0"/>
              </a:rPr>
              <a:t>KPI Analysis:</a:t>
            </a:r>
            <a:endParaRPr lang="en-IN" sz="2000"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36253770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a:extLst>
            <a:ext uri="{FF2B5EF4-FFF2-40B4-BE49-F238E27FC236}">
              <a16:creationId xmlns:a16="http://schemas.microsoft.com/office/drawing/2014/main" id="{9C79AAB9-3011-8521-2BA1-795E2F28EE20}"/>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1E2D520-2E6E-8AFB-87DD-384E401BBFE9}"/>
              </a:ext>
            </a:extLst>
          </p:cNvPr>
          <p:cNvGrpSpPr/>
          <p:nvPr/>
        </p:nvGrpSpPr>
        <p:grpSpPr>
          <a:xfrm>
            <a:off x="4861559" y="64008"/>
            <a:ext cx="2468880" cy="686705"/>
            <a:chOff x="4861559" y="0"/>
            <a:chExt cx="2468880" cy="686705"/>
          </a:xfrm>
        </p:grpSpPr>
        <p:sp>
          <p:nvSpPr>
            <p:cNvPr id="2" name="TextBox 1">
              <a:extLst>
                <a:ext uri="{FF2B5EF4-FFF2-40B4-BE49-F238E27FC236}">
                  <a16:creationId xmlns:a16="http://schemas.microsoft.com/office/drawing/2014/main" id="{0C0711B8-7F2B-AEF0-1558-39FE7EB2E425}"/>
                </a:ext>
              </a:extLst>
            </p:cNvPr>
            <p:cNvSpPr txBox="1"/>
            <p:nvPr/>
          </p:nvSpPr>
          <p:spPr>
            <a:xfrm>
              <a:off x="5047672" y="0"/>
              <a:ext cx="2096655" cy="523220"/>
            </a:xfrm>
            <a:prstGeom prst="rect">
              <a:avLst/>
            </a:prstGeom>
            <a:noFill/>
          </p:spPr>
          <p:txBody>
            <a:bodyPr wrap="square" rtlCol="0">
              <a:spAutoFit/>
            </a:bodyPr>
            <a:lstStyle/>
            <a:p>
              <a:pPr algn="ctr"/>
              <a:r>
                <a:rPr lang="en-IN" sz="2800" b="1" dirty="0">
                  <a:latin typeface="Arial Black" panose="020B0A04020102020204" pitchFamily="34" charset="0"/>
                </a:rPr>
                <a:t>Blink</a:t>
              </a:r>
              <a:r>
                <a:rPr lang="en-IN" sz="2800" b="1" dirty="0">
                  <a:solidFill>
                    <a:schemeClr val="accent6"/>
                  </a:solidFill>
                  <a:latin typeface="Arial Black" panose="020B0A04020102020204" pitchFamily="34" charset="0"/>
                </a:rPr>
                <a:t>it</a:t>
              </a:r>
            </a:p>
          </p:txBody>
        </p:sp>
        <p:sp>
          <p:nvSpPr>
            <p:cNvPr id="3" name="TextBox 2">
              <a:extLst>
                <a:ext uri="{FF2B5EF4-FFF2-40B4-BE49-F238E27FC236}">
                  <a16:creationId xmlns:a16="http://schemas.microsoft.com/office/drawing/2014/main" id="{9C256E11-218D-F324-318C-8241BE77B09F}"/>
                </a:ext>
              </a:extLst>
            </p:cNvPr>
            <p:cNvSpPr txBox="1"/>
            <p:nvPr/>
          </p:nvSpPr>
          <p:spPr>
            <a:xfrm>
              <a:off x="4861559" y="378928"/>
              <a:ext cx="2468880" cy="307777"/>
            </a:xfrm>
            <a:prstGeom prst="rect">
              <a:avLst/>
            </a:prstGeom>
            <a:noFill/>
          </p:spPr>
          <p:txBody>
            <a:bodyPr wrap="square" rtlCol="0">
              <a:spAutoFit/>
            </a:bodyPr>
            <a:lstStyle/>
            <a:p>
              <a:pPr algn="ctr"/>
              <a:r>
                <a:rPr lang="en-IN" sz="1400" b="1" dirty="0"/>
                <a:t>India’s Last Minute App</a:t>
              </a:r>
            </a:p>
          </p:txBody>
        </p:sp>
      </p:grpSp>
      <p:sp>
        <p:nvSpPr>
          <p:cNvPr id="6" name="TextBox 5">
            <a:extLst>
              <a:ext uri="{FF2B5EF4-FFF2-40B4-BE49-F238E27FC236}">
                <a16:creationId xmlns:a16="http://schemas.microsoft.com/office/drawing/2014/main" id="{3E45E0EE-2B31-2B91-728E-1CF437766986}"/>
              </a:ext>
            </a:extLst>
          </p:cNvPr>
          <p:cNvSpPr txBox="1"/>
          <p:nvPr/>
        </p:nvSpPr>
        <p:spPr>
          <a:xfrm>
            <a:off x="353567" y="1292407"/>
            <a:ext cx="11506201" cy="5632311"/>
          </a:xfrm>
          <a:prstGeom prst="rect">
            <a:avLst/>
          </a:prstGeom>
          <a:noFill/>
        </p:spPr>
        <p:txBody>
          <a:bodyPr wrap="square" rtlCol="0">
            <a:spAutoFit/>
          </a:bodyPr>
          <a:lstStyle/>
          <a:p>
            <a:pPr marL="342900" indent="-342900">
              <a:buFont typeface="Arial" panose="020B0604020202020204" pitchFamily="34" charset="0"/>
              <a:buChar char="•"/>
            </a:pPr>
            <a:r>
              <a:rPr lang="en-US" sz="2000" b="1" u="sng" dirty="0">
                <a:solidFill>
                  <a:schemeClr val="accent6"/>
                </a:solidFill>
              </a:rPr>
              <a:t>Total Sales by Fat Content</a:t>
            </a:r>
            <a:r>
              <a:rPr lang="en-US" sz="2000" b="1" dirty="0">
                <a:solidFill>
                  <a:schemeClr val="accent6"/>
                </a:solidFill>
              </a:rPr>
              <a:t>: </a:t>
            </a:r>
          </a:p>
          <a:p>
            <a:pPr marL="914400" lvl="1" indent="-457200">
              <a:buFont typeface="+mj-lt"/>
              <a:buAutoNum type="alphaLcParenR"/>
            </a:pPr>
            <a:r>
              <a:rPr lang="en-US" sz="2000" b="1" dirty="0"/>
              <a:t>The impact of fat content on total sales is </a:t>
            </a:r>
            <a:r>
              <a:rPr lang="en-US" sz="2000" b="1" u="sng" dirty="0">
                <a:solidFill>
                  <a:srgbClr val="C00000"/>
                </a:solidFill>
              </a:rPr>
              <a:t>more of low-fat products</a:t>
            </a:r>
            <a:r>
              <a:rPr lang="en-US" sz="2000" b="1" dirty="0">
                <a:solidFill>
                  <a:srgbClr val="C00000"/>
                </a:solidFill>
              </a:rPr>
              <a:t> </a:t>
            </a:r>
            <a:r>
              <a:rPr lang="en-US" sz="2000" b="1" dirty="0"/>
              <a:t>compared to regular products</a:t>
            </a:r>
          </a:p>
          <a:p>
            <a:pPr marL="914400" lvl="1" indent="-457200">
              <a:buFont typeface="+mj-lt"/>
              <a:buAutoNum type="alphaLcParenR"/>
            </a:pPr>
            <a:r>
              <a:rPr lang="en-US" sz="2000" b="1" dirty="0"/>
              <a:t>Average sales is </a:t>
            </a:r>
            <a:r>
              <a:rPr lang="en-US" sz="2000" b="1" u="sng" dirty="0">
                <a:solidFill>
                  <a:srgbClr val="C00000"/>
                </a:solidFill>
              </a:rPr>
              <a:t>more of regular products</a:t>
            </a:r>
            <a:r>
              <a:rPr lang="en-US" sz="2000" b="1" dirty="0">
                <a:solidFill>
                  <a:srgbClr val="C00000"/>
                </a:solidFill>
              </a:rPr>
              <a:t> </a:t>
            </a:r>
            <a:r>
              <a:rPr lang="en-US" sz="2000" b="1" dirty="0"/>
              <a:t>then low-fat products.</a:t>
            </a:r>
          </a:p>
          <a:p>
            <a:pPr marL="914400" lvl="1" indent="-457200">
              <a:buFont typeface="+mj-lt"/>
              <a:buAutoNum type="alphaLcParenR"/>
            </a:pPr>
            <a:r>
              <a:rPr lang="en-US" sz="2000" b="1" dirty="0"/>
              <a:t>Company have a good margin on regular products as they are sold less in numbers but have high sales value.</a:t>
            </a:r>
          </a:p>
          <a:p>
            <a:r>
              <a:rPr lang="en-US" sz="2000" b="1" dirty="0"/>
              <a:t>	</a:t>
            </a:r>
            <a:endParaRPr lang="en-US" sz="2000" b="1" u="sng" dirty="0"/>
          </a:p>
          <a:p>
            <a:pPr marL="342900" indent="-342900">
              <a:buFont typeface="Arial" panose="020B0604020202020204" pitchFamily="34" charset="0"/>
              <a:buChar char="•"/>
            </a:pPr>
            <a:r>
              <a:rPr lang="en-US" sz="2000" b="1" u="sng" dirty="0">
                <a:solidFill>
                  <a:schemeClr val="accent6"/>
                </a:solidFill>
              </a:rPr>
              <a:t>Total Sales by item type</a:t>
            </a:r>
            <a:r>
              <a:rPr lang="en-US" sz="2000" b="1" dirty="0">
                <a:solidFill>
                  <a:schemeClr val="accent6"/>
                </a:solidFill>
              </a:rPr>
              <a:t>: </a:t>
            </a:r>
          </a:p>
          <a:p>
            <a:pPr marL="914400" lvl="1" indent="-457200">
              <a:buFont typeface="+mj-lt"/>
              <a:buAutoNum type="alphaLcParenR"/>
            </a:pPr>
            <a:r>
              <a:rPr lang="en-US" sz="2000" b="1" dirty="0">
                <a:solidFill>
                  <a:schemeClr val="tx1">
                    <a:lumMod val="95000"/>
                    <a:lumOff val="5000"/>
                  </a:schemeClr>
                </a:solidFill>
              </a:rPr>
              <a:t>After observing the performance of different item types as per total sales the most sold item type is </a:t>
            </a:r>
            <a:r>
              <a:rPr lang="en-US" sz="2000" b="1" u="sng" dirty="0">
                <a:solidFill>
                  <a:srgbClr val="C00000"/>
                </a:solidFill>
              </a:rPr>
              <a:t>Fruits and Vegetables </a:t>
            </a:r>
            <a:r>
              <a:rPr lang="en-US" sz="2000" b="1" dirty="0">
                <a:solidFill>
                  <a:schemeClr val="tx1">
                    <a:lumMod val="95000"/>
                    <a:lumOff val="5000"/>
                  </a:schemeClr>
                </a:solidFill>
              </a:rPr>
              <a:t>above all other items.</a:t>
            </a:r>
            <a:endParaRPr lang="en-US" sz="2000" b="1" dirty="0">
              <a:solidFill>
                <a:schemeClr val="accent6"/>
              </a:solidFill>
            </a:endParaRPr>
          </a:p>
          <a:p>
            <a:pPr marL="914400" lvl="1" indent="-457200">
              <a:buFont typeface="+mj-lt"/>
              <a:buAutoNum type="alphaLcParenR"/>
            </a:pPr>
            <a:r>
              <a:rPr lang="en-US" sz="2000" b="1" dirty="0">
                <a:solidFill>
                  <a:schemeClr val="tx1">
                    <a:lumMod val="95000"/>
                    <a:lumOff val="5000"/>
                  </a:schemeClr>
                </a:solidFill>
              </a:rPr>
              <a:t>Average sales is more of </a:t>
            </a:r>
            <a:r>
              <a:rPr lang="en-US" sz="2000" b="1" u="sng" dirty="0">
                <a:solidFill>
                  <a:srgbClr val="C00000"/>
                </a:solidFill>
              </a:rPr>
              <a:t>household</a:t>
            </a:r>
            <a:r>
              <a:rPr lang="en-US" sz="2000" b="1" dirty="0">
                <a:solidFill>
                  <a:schemeClr val="tx1">
                    <a:lumMod val="95000"/>
                    <a:lumOff val="5000"/>
                  </a:schemeClr>
                </a:solidFill>
              </a:rPr>
              <a:t> item types.</a:t>
            </a:r>
          </a:p>
          <a:p>
            <a:endParaRPr lang="en-US" sz="2000" b="1" u="sng" dirty="0"/>
          </a:p>
          <a:p>
            <a:pPr marL="342900" indent="-342900">
              <a:buFont typeface="Arial" panose="020B0604020202020204" pitchFamily="34" charset="0"/>
              <a:buChar char="•"/>
            </a:pPr>
            <a:r>
              <a:rPr lang="en-US" sz="2000" b="1" u="sng" dirty="0">
                <a:solidFill>
                  <a:schemeClr val="accent6"/>
                </a:solidFill>
              </a:rPr>
              <a:t>Fat Content by outlet for total Sales</a:t>
            </a:r>
            <a:r>
              <a:rPr lang="en-US" sz="2000" b="1" dirty="0">
                <a:solidFill>
                  <a:schemeClr val="accent6"/>
                </a:solidFill>
              </a:rPr>
              <a:t>: </a:t>
            </a:r>
            <a:endParaRPr lang="en-US" sz="2000" b="1" dirty="0"/>
          </a:p>
          <a:p>
            <a:pPr marL="914400" lvl="1" indent="-457200">
              <a:buFont typeface="+mj-lt"/>
              <a:buAutoNum type="alphaLcParenR"/>
            </a:pPr>
            <a:r>
              <a:rPr lang="en-US" sz="2000" b="1" dirty="0"/>
              <a:t>There are 3 tier segment of outlets in which low-fat products have more sales than regular products. In all 3 tiers, </a:t>
            </a:r>
            <a:r>
              <a:rPr lang="en-US" sz="2000" b="1" u="sng" dirty="0">
                <a:solidFill>
                  <a:srgbClr val="C00000"/>
                </a:solidFill>
              </a:rPr>
              <a:t>the most consumption of low-fat products overall has tier 3</a:t>
            </a:r>
            <a:r>
              <a:rPr lang="en-US" sz="2000" b="1" dirty="0"/>
              <a:t>.</a:t>
            </a:r>
          </a:p>
          <a:p>
            <a:pPr marL="914400" lvl="1" indent="-457200">
              <a:buFont typeface="+mj-lt"/>
              <a:buAutoNum type="alphaLcParenR"/>
            </a:pPr>
            <a:r>
              <a:rPr lang="en-US" sz="2000" b="1" dirty="0"/>
              <a:t>As per the average sales is concern </a:t>
            </a:r>
            <a:r>
              <a:rPr lang="en-US" sz="2000" b="1" u="sng" dirty="0">
                <a:solidFill>
                  <a:srgbClr val="C00000"/>
                </a:solidFill>
              </a:rPr>
              <a:t>regular products have overall bit higher sales then low-fat</a:t>
            </a:r>
            <a:r>
              <a:rPr lang="en-US" sz="2000" b="1" dirty="0"/>
              <a:t>.</a:t>
            </a:r>
          </a:p>
          <a:p>
            <a:pPr marL="914400" lvl="1" indent="-457200">
              <a:buFont typeface="+mj-lt"/>
              <a:buAutoNum type="alphaLcParenR"/>
            </a:pPr>
            <a:r>
              <a:rPr lang="en-US" sz="2000" b="1" dirty="0"/>
              <a:t>In every tier </a:t>
            </a:r>
            <a:r>
              <a:rPr lang="en-US" sz="2000" b="1" u="sng" dirty="0">
                <a:solidFill>
                  <a:srgbClr val="C00000"/>
                </a:solidFill>
              </a:rPr>
              <a:t>maximum items sold are of low-fat products </a:t>
            </a:r>
            <a:r>
              <a:rPr lang="en-US" sz="2000" b="1" dirty="0"/>
              <a:t>compared to regular products.</a:t>
            </a:r>
          </a:p>
          <a:p>
            <a:pPr marL="914400" lvl="1" indent="-457200">
              <a:buFont typeface="+mj-lt"/>
              <a:buAutoNum type="alphaLcParenR"/>
            </a:pPr>
            <a:endParaRPr lang="en-US" sz="2000" b="1" dirty="0"/>
          </a:p>
          <a:p>
            <a:endParaRPr lang="en-US" sz="2000" b="1" dirty="0"/>
          </a:p>
        </p:txBody>
      </p:sp>
      <p:sp>
        <p:nvSpPr>
          <p:cNvPr id="8" name="TextBox 7">
            <a:extLst>
              <a:ext uri="{FF2B5EF4-FFF2-40B4-BE49-F238E27FC236}">
                <a16:creationId xmlns:a16="http://schemas.microsoft.com/office/drawing/2014/main" id="{00A9FCC6-8A2A-E632-F2E0-867ECC203948}"/>
              </a:ext>
            </a:extLst>
          </p:cNvPr>
          <p:cNvSpPr txBox="1"/>
          <p:nvPr/>
        </p:nvSpPr>
        <p:spPr>
          <a:xfrm>
            <a:off x="353566" y="811362"/>
            <a:ext cx="4940810" cy="461665"/>
          </a:xfrm>
          <a:prstGeom prst="rect">
            <a:avLst/>
          </a:prstGeom>
          <a:noFill/>
        </p:spPr>
        <p:txBody>
          <a:bodyPr wrap="square" rtlCol="0">
            <a:spAutoFit/>
          </a:bodyPr>
          <a:lstStyle/>
          <a:p>
            <a:r>
              <a:rPr lang="en-IN" sz="2400" dirty="0">
                <a:solidFill>
                  <a:schemeClr val="accent1">
                    <a:lumMod val="75000"/>
                  </a:schemeClr>
                </a:solidFill>
                <a:latin typeface="Arial Black" panose="020B0A04020102020204" pitchFamily="34" charset="0"/>
              </a:rPr>
              <a:t>Charts</a:t>
            </a:r>
            <a:r>
              <a:rPr lang="en-IN" sz="2000" dirty="0">
                <a:solidFill>
                  <a:schemeClr val="accent1">
                    <a:lumMod val="75000"/>
                  </a:schemeClr>
                </a:solidFill>
                <a:latin typeface="Arial Black" panose="020B0A04020102020204" pitchFamily="34" charset="0"/>
              </a:rPr>
              <a:t> Analysis:</a:t>
            </a:r>
            <a:endParaRPr lang="en-IN"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18230993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66"/>
        </a:solidFill>
        <a:effectLst/>
      </p:bgPr>
    </p:bg>
    <p:spTree>
      <p:nvGrpSpPr>
        <p:cNvPr id="1" name="">
          <a:extLst>
            <a:ext uri="{FF2B5EF4-FFF2-40B4-BE49-F238E27FC236}">
              <a16:creationId xmlns:a16="http://schemas.microsoft.com/office/drawing/2014/main" id="{85A08946-0017-36E3-C4CF-7A7D27D4D764}"/>
            </a:ext>
          </a:extLst>
        </p:cNvPr>
        <p:cNvGrpSpPr/>
        <p:nvPr/>
      </p:nvGrpSpPr>
      <p:grpSpPr>
        <a:xfrm>
          <a:off x="0" y="0"/>
          <a:ext cx="0" cy="0"/>
          <a:chOff x="0" y="0"/>
          <a:chExt cx="0" cy="0"/>
        </a:xfrm>
      </p:grpSpPr>
      <p:grpSp>
        <p:nvGrpSpPr>
          <p:cNvPr id="4" name="Group 3">
            <a:extLst>
              <a:ext uri="{FF2B5EF4-FFF2-40B4-BE49-F238E27FC236}">
                <a16:creationId xmlns:a16="http://schemas.microsoft.com/office/drawing/2014/main" id="{C0ED8EB8-1C53-4876-81C5-DEBE82614F39}"/>
              </a:ext>
            </a:extLst>
          </p:cNvPr>
          <p:cNvGrpSpPr/>
          <p:nvPr/>
        </p:nvGrpSpPr>
        <p:grpSpPr>
          <a:xfrm>
            <a:off x="4861559" y="64008"/>
            <a:ext cx="2468880" cy="850392"/>
            <a:chOff x="4861559" y="0"/>
            <a:chExt cx="2468880" cy="686705"/>
          </a:xfrm>
        </p:grpSpPr>
        <p:sp>
          <p:nvSpPr>
            <p:cNvPr id="2" name="TextBox 1">
              <a:extLst>
                <a:ext uri="{FF2B5EF4-FFF2-40B4-BE49-F238E27FC236}">
                  <a16:creationId xmlns:a16="http://schemas.microsoft.com/office/drawing/2014/main" id="{D1AE3896-1D1C-B300-AE6A-EE03374B4AC9}"/>
                </a:ext>
              </a:extLst>
            </p:cNvPr>
            <p:cNvSpPr txBox="1"/>
            <p:nvPr/>
          </p:nvSpPr>
          <p:spPr>
            <a:xfrm>
              <a:off x="5047672" y="0"/>
              <a:ext cx="2096655" cy="523220"/>
            </a:xfrm>
            <a:prstGeom prst="rect">
              <a:avLst/>
            </a:prstGeom>
            <a:noFill/>
          </p:spPr>
          <p:txBody>
            <a:bodyPr wrap="square" rtlCol="0">
              <a:spAutoFit/>
            </a:bodyPr>
            <a:lstStyle/>
            <a:p>
              <a:pPr algn="ctr"/>
              <a:r>
                <a:rPr lang="en-IN" sz="2800" b="1" dirty="0">
                  <a:latin typeface="Arial Black" panose="020B0A04020102020204" pitchFamily="34" charset="0"/>
                </a:rPr>
                <a:t>Blink</a:t>
              </a:r>
              <a:r>
                <a:rPr lang="en-IN" sz="2800" b="1" dirty="0">
                  <a:solidFill>
                    <a:schemeClr val="accent6"/>
                  </a:solidFill>
                  <a:latin typeface="Arial Black" panose="020B0A04020102020204" pitchFamily="34" charset="0"/>
                </a:rPr>
                <a:t>it</a:t>
              </a:r>
            </a:p>
          </p:txBody>
        </p:sp>
        <p:sp>
          <p:nvSpPr>
            <p:cNvPr id="3" name="TextBox 2">
              <a:extLst>
                <a:ext uri="{FF2B5EF4-FFF2-40B4-BE49-F238E27FC236}">
                  <a16:creationId xmlns:a16="http://schemas.microsoft.com/office/drawing/2014/main" id="{3CA0E855-73BD-6DA1-9096-457C076EB6B5}"/>
                </a:ext>
              </a:extLst>
            </p:cNvPr>
            <p:cNvSpPr txBox="1"/>
            <p:nvPr/>
          </p:nvSpPr>
          <p:spPr>
            <a:xfrm>
              <a:off x="4861559" y="378928"/>
              <a:ext cx="2468880" cy="307777"/>
            </a:xfrm>
            <a:prstGeom prst="rect">
              <a:avLst/>
            </a:prstGeom>
            <a:noFill/>
          </p:spPr>
          <p:txBody>
            <a:bodyPr wrap="square" rtlCol="0">
              <a:spAutoFit/>
            </a:bodyPr>
            <a:lstStyle/>
            <a:p>
              <a:pPr algn="ctr"/>
              <a:r>
                <a:rPr lang="en-IN" sz="1400" b="1" dirty="0"/>
                <a:t>India’s Last Minute App</a:t>
              </a:r>
            </a:p>
          </p:txBody>
        </p:sp>
      </p:grpSp>
      <p:sp>
        <p:nvSpPr>
          <p:cNvPr id="6" name="TextBox 5">
            <a:extLst>
              <a:ext uri="{FF2B5EF4-FFF2-40B4-BE49-F238E27FC236}">
                <a16:creationId xmlns:a16="http://schemas.microsoft.com/office/drawing/2014/main" id="{3180BF5A-FBE7-FB43-2ABA-79708D4D3C91}"/>
              </a:ext>
            </a:extLst>
          </p:cNvPr>
          <p:cNvSpPr txBox="1"/>
          <p:nvPr/>
        </p:nvSpPr>
        <p:spPr>
          <a:xfrm>
            <a:off x="353567" y="1429567"/>
            <a:ext cx="11506201" cy="4093428"/>
          </a:xfrm>
          <a:prstGeom prst="rect">
            <a:avLst/>
          </a:prstGeom>
          <a:noFill/>
        </p:spPr>
        <p:txBody>
          <a:bodyPr wrap="square" rtlCol="0">
            <a:spAutoFit/>
          </a:bodyPr>
          <a:lstStyle/>
          <a:p>
            <a:pPr marL="342900" indent="-342900">
              <a:buFont typeface="Arial" panose="020B0604020202020204" pitchFamily="34" charset="0"/>
              <a:buChar char="•"/>
            </a:pPr>
            <a:r>
              <a:rPr lang="en-US" sz="2000" b="1" u="sng" dirty="0">
                <a:solidFill>
                  <a:schemeClr val="accent6"/>
                </a:solidFill>
              </a:rPr>
              <a:t>Total Sales by Outlet Establishment</a:t>
            </a:r>
            <a:r>
              <a:rPr lang="en-US" sz="2000" b="1" dirty="0">
                <a:solidFill>
                  <a:schemeClr val="accent6"/>
                </a:solidFill>
              </a:rPr>
              <a:t>:</a:t>
            </a:r>
          </a:p>
          <a:p>
            <a:pPr lvl="1"/>
            <a:r>
              <a:rPr lang="en-US" sz="2000" b="1" dirty="0"/>
              <a:t>	Overall, the total sales of outlet establishment was at peak in </a:t>
            </a:r>
            <a:r>
              <a:rPr lang="en-US" sz="2000" b="1" dirty="0">
                <a:solidFill>
                  <a:srgbClr val="C00000"/>
                </a:solidFill>
              </a:rPr>
              <a:t>2018</a:t>
            </a:r>
            <a:r>
              <a:rPr lang="en-US" sz="2000" b="1" dirty="0"/>
              <a:t> with </a:t>
            </a:r>
            <a:r>
              <a:rPr lang="en-US" sz="2000" b="1" dirty="0">
                <a:solidFill>
                  <a:srgbClr val="C00000"/>
                </a:solidFill>
              </a:rPr>
              <a:t>$205K </a:t>
            </a:r>
            <a:r>
              <a:rPr lang="en-US" sz="2000" b="1" dirty="0"/>
              <a:t>and had least sales 	in </a:t>
            </a:r>
            <a:r>
              <a:rPr lang="en-US" sz="2000" b="1" dirty="0">
                <a:solidFill>
                  <a:srgbClr val="C00000"/>
                </a:solidFill>
              </a:rPr>
              <a:t>2011</a:t>
            </a:r>
            <a:r>
              <a:rPr lang="en-US" sz="2000" b="1" dirty="0"/>
              <a:t> about </a:t>
            </a:r>
            <a:r>
              <a:rPr lang="en-US" sz="2000" b="1" dirty="0">
                <a:solidFill>
                  <a:srgbClr val="C00000"/>
                </a:solidFill>
              </a:rPr>
              <a:t>$78K</a:t>
            </a:r>
            <a:r>
              <a:rPr lang="en-US" sz="2000" b="1" dirty="0"/>
              <a:t>. Rest of the years it maintained a constant sales around </a:t>
            </a:r>
            <a:r>
              <a:rPr lang="en-US" sz="2000" b="1" dirty="0">
                <a:solidFill>
                  <a:srgbClr val="C00000"/>
                </a:solidFill>
              </a:rPr>
              <a:t>$131K</a:t>
            </a:r>
            <a:r>
              <a:rPr lang="en-US" sz="2000" b="1" dirty="0"/>
              <a:t>.</a:t>
            </a:r>
          </a:p>
          <a:p>
            <a:pPr lvl="1"/>
            <a:endParaRPr lang="en-US" sz="2000" b="1" u="sng" dirty="0"/>
          </a:p>
          <a:p>
            <a:pPr marL="342900" indent="-342900">
              <a:buFont typeface="Arial" panose="020B0604020202020204" pitchFamily="34" charset="0"/>
              <a:buChar char="•"/>
            </a:pPr>
            <a:r>
              <a:rPr lang="en-US" sz="2000" b="1" u="sng" dirty="0">
                <a:solidFill>
                  <a:schemeClr val="accent6"/>
                </a:solidFill>
              </a:rPr>
              <a:t>Sales by Outlet size</a:t>
            </a:r>
            <a:r>
              <a:rPr lang="en-US" sz="2000" b="1" dirty="0">
                <a:solidFill>
                  <a:schemeClr val="accent6"/>
                </a:solidFill>
              </a:rPr>
              <a:t>:</a:t>
            </a:r>
          </a:p>
          <a:p>
            <a:r>
              <a:rPr lang="en-US" sz="2000" b="1" dirty="0"/>
              <a:t>	As per the total sales of outlet size most sales are in </a:t>
            </a:r>
            <a:r>
              <a:rPr lang="en-US" sz="2000" b="1" u="sng" dirty="0">
                <a:solidFill>
                  <a:srgbClr val="C00000"/>
                </a:solidFill>
              </a:rPr>
              <a:t>medium size outlet ($507.9K)</a:t>
            </a:r>
            <a:r>
              <a:rPr lang="en-US" sz="2000" b="1" dirty="0"/>
              <a:t>, then </a:t>
            </a:r>
            <a:r>
              <a:rPr lang="en-US" sz="2000" b="1" u="sng" dirty="0">
                <a:solidFill>
                  <a:srgbClr val="C00000"/>
                </a:solidFill>
              </a:rPr>
              <a:t>small size </a:t>
            </a:r>
            <a:r>
              <a:rPr lang="en-US" sz="2000" b="1" dirty="0">
                <a:solidFill>
                  <a:srgbClr val="C00000"/>
                </a:solidFill>
              </a:rPr>
              <a:t>	</a:t>
            </a:r>
            <a:r>
              <a:rPr lang="en-US" sz="2000" b="1" u="sng" dirty="0">
                <a:solidFill>
                  <a:srgbClr val="C00000"/>
                </a:solidFill>
              </a:rPr>
              <a:t>outlet ($444.79K) </a:t>
            </a:r>
            <a:r>
              <a:rPr lang="en-US" sz="2000" b="1" dirty="0"/>
              <a:t>and </a:t>
            </a:r>
            <a:r>
              <a:rPr lang="en-US" sz="2000" b="1" u="sng" dirty="0">
                <a:solidFill>
                  <a:srgbClr val="C00000"/>
                </a:solidFill>
              </a:rPr>
              <a:t>big outlet ($248.99K)</a:t>
            </a:r>
            <a:r>
              <a:rPr lang="en-US" sz="2000" b="1" dirty="0"/>
              <a:t>. So, we can say that mostly preferred and profitable 	outlet size is </a:t>
            </a:r>
            <a:r>
              <a:rPr lang="en-US" sz="2000" b="1" u="sng" dirty="0">
                <a:solidFill>
                  <a:srgbClr val="C00000"/>
                </a:solidFill>
              </a:rPr>
              <a:t>medium</a:t>
            </a:r>
            <a:r>
              <a:rPr lang="en-US" sz="2000" b="1" dirty="0"/>
              <a:t>.</a:t>
            </a:r>
          </a:p>
          <a:p>
            <a:endParaRPr lang="en-US" sz="2000" b="1" dirty="0"/>
          </a:p>
          <a:p>
            <a:pPr marL="342900" indent="-342900">
              <a:buFont typeface="Arial" panose="020B0604020202020204" pitchFamily="34" charset="0"/>
              <a:buChar char="•"/>
            </a:pPr>
            <a:r>
              <a:rPr lang="en-US" sz="2000" b="1" u="sng" dirty="0">
                <a:solidFill>
                  <a:schemeClr val="accent6"/>
                </a:solidFill>
              </a:rPr>
              <a:t>Sales by Outlet Location</a:t>
            </a:r>
            <a:r>
              <a:rPr lang="en-US" sz="2000" b="1" dirty="0">
                <a:solidFill>
                  <a:schemeClr val="accent6"/>
                </a:solidFill>
              </a:rPr>
              <a:t>:</a:t>
            </a:r>
          </a:p>
          <a:p>
            <a:r>
              <a:rPr lang="en-US" sz="2000" b="1" dirty="0"/>
              <a:t>	Analysis says total sales as per outlet location says the highest sales were in </a:t>
            </a:r>
            <a:r>
              <a:rPr lang="en-US" sz="2000" b="1" u="sng" dirty="0">
                <a:solidFill>
                  <a:srgbClr val="C00000"/>
                </a:solidFill>
              </a:rPr>
              <a:t>Tier 3</a:t>
            </a:r>
            <a:r>
              <a:rPr lang="en-US" sz="2000" b="1" dirty="0"/>
              <a:t> with </a:t>
            </a:r>
            <a:r>
              <a:rPr lang="en-US" sz="2000" b="1" u="sng" dirty="0">
                <a:solidFill>
                  <a:srgbClr val="C00000"/>
                </a:solidFill>
              </a:rPr>
              <a:t>$472.13K</a:t>
            </a:r>
            <a:r>
              <a:rPr lang="en-US" sz="2000" b="1" dirty="0"/>
              <a:t>, 	then </a:t>
            </a:r>
            <a:r>
              <a:rPr lang="en-US" sz="2000" b="1" u="sng" dirty="0">
                <a:solidFill>
                  <a:srgbClr val="C00000"/>
                </a:solidFill>
              </a:rPr>
              <a:t>Tier 2</a:t>
            </a:r>
            <a:r>
              <a:rPr lang="en-US" sz="2000" b="1" dirty="0"/>
              <a:t> with </a:t>
            </a:r>
            <a:r>
              <a:rPr lang="en-US" sz="2000" b="1" u="sng" dirty="0">
                <a:solidFill>
                  <a:srgbClr val="C00000"/>
                </a:solidFill>
              </a:rPr>
              <a:t>$393.15K</a:t>
            </a:r>
            <a:r>
              <a:rPr lang="en-US" sz="2000" b="1" dirty="0"/>
              <a:t> and at last </a:t>
            </a:r>
            <a:r>
              <a:rPr lang="en-US" sz="2000" b="1" u="sng" dirty="0">
                <a:solidFill>
                  <a:srgbClr val="C00000"/>
                </a:solidFill>
              </a:rPr>
              <a:t>Tier 1</a:t>
            </a:r>
            <a:r>
              <a:rPr lang="en-US" sz="2000" b="1" dirty="0"/>
              <a:t> with </a:t>
            </a:r>
            <a:r>
              <a:rPr lang="en-US" sz="2000" b="1" u="sng" dirty="0">
                <a:solidFill>
                  <a:srgbClr val="C00000"/>
                </a:solidFill>
              </a:rPr>
              <a:t>$336.40K</a:t>
            </a:r>
            <a:r>
              <a:rPr lang="en-US" sz="2000" b="1" dirty="0"/>
              <a:t>.</a:t>
            </a:r>
          </a:p>
          <a:p>
            <a:endParaRPr lang="en-US" sz="2000" b="1" dirty="0"/>
          </a:p>
        </p:txBody>
      </p:sp>
      <p:sp>
        <p:nvSpPr>
          <p:cNvPr id="8" name="TextBox 7">
            <a:extLst>
              <a:ext uri="{FF2B5EF4-FFF2-40B4-BE49-F238E27FC236}">
                <a16:creationId xmlns:a16="http://schemas.microsoft.com/office/drawing/2014/main" id="{18839313-889A-1B32-3110-5B2483B3B619}"/>
              </a:ext>
            </a:extLst>
          </p:cNvPr>
          <p:cNvSpPr txBox="1"/>
          <p:nvPr/>
        </p:nvSpPr>
        <p:spPr>
          <a:xfrm>
            <a:off x="353567" y="820505"/>
            <a:ext cx="3084577" cy="461665"/>
          </a:xfrm>
          <a:prstGeom prst="rect">
            <a:avLst/>
          </a:prstGeom>
          <a:noFill/>
        </p:spPr>
        <p:txBody>
          <a:bodyPr wrap="square" rtlCol="0">
            <a:spAutoFit/>
          </a:bodyPr>
          <a:lstStyle/>
          <a:p>
            <a:r>
              <a:rPr lang="en-IN" sz="2400" dirty="0">
                <a:solidFill>
                  <a:schemeClr val="accent1">
                    <a:lumMod val="75000"/>
                  </a:schemeClr>
                </a:solidFill>
                <a:latin typeface="Arial Black" panose="020B0A04020102020204" pitchFamily="34" charset="0"/>
              </a:rPr>
              <a:t>Charts Analysis:</a:t>
            </a:r>
            <a:endParaRPr lang="en-IN" sz="2000" dirty="0">
              <a:solidFill>
                <a:schemeClr val="accent1">
                  <a:lumMod val="75000"/>
                </a:schemeClr>
              </a:solidFill>
              <a:latin typeface="Arial Black" panose="020B0A04020102020204" pitchFamily="34" charset="0"/>
            </a:endParaRPr>
          </a:p>
        </p:txBody>
      </p:sp>
    </p:spTree>
    <p:extLst>
      <p:ext uri="{BB962C8B-B14F-4D97-AF65-F5344CB8AC3E}">
        <p14:creationId xmlns:p14="http://schemas.microsoft.com/office/powerpoint/2010/main" val="822676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343</TotalTime>
  <Words>898</Words>
  <Application>Microsoft Office PowerPoint</Application>
  <PresentationFormat>Widescreen</PresentationFormat>
  <Paragraphs>91</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Arial Black</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Rishab Dekate</dc:creator>
  <cp:lastModifiedBy>Rishab Dekate</cp:lastModifiedBy>
  <cp:revision>7</cp:revision>
  <dcterms:created xsi:type="dcterms:W3CDTF">2025-05-10T19:34:10Z</dcterms:created>
  <dcterms:modified xsi:type="dcterms:W3CDTF">2025-05-17T22:08:00Z</dcterms:modified>
</cp:coreProperties>
</file>