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5" r:id="rId3"/>
    <p:sldId id="266" r:id="rId4"/>
    <p:sldId id="256" r:id="rId5"/>
    <p:sldId id="257" r:id="rId6"/>
    <p:sldId id="258" r:id="rId7"/>
    <p:sldId id="259" r:id="rId8"/>
    <p:sldId id="260" r:id="rId9"/>
    <p:sldId id="261" r:id="rId10"/>
    <p:sldId id="262" r:id="rId11"/>
    <p:sldId id="267" r:id="rId12"/>
    <p:sldId id="268" r:id="rId13"/>
    <p:sldId id="264"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D7CA5-D341-58DB-C703-D6BB95F6D7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31DCD4-9120-B5CE-462C-31621137D2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A700DB-1B0E-E339-9D8E-3EF760E2E616}"/>
              </a:ext>
            </a:extLst>
          </p:cNvPr>
          <p:cNvSpPr>
            <a:spLocks noGrp="1"/>
          </p:cNvSpPr>
          <p:nvPr>
            <p:ph type="dt" sz="half" idx="10"/>
          </p:nvPr>
        </p:nvSpPr>
        <p:spPr/>
        <p:txBody>
          <a:bodyPr/>
          <a:lstStyle/>
          <a:p>
            <a:fld id="{C35E161D-7083-4070-BC03-E657475691FE}" type="datetimeFigureOut">
              <a:rPr lang="en-IN" smtClean="0"/>
              <a:t>15-05-2025</a:t>
            </a:fld>
            <a:endParaRPr lang="en-IN" dirty="0"/>
          </a:p>
        </p:txBody>
      </p:sp>
      <p:sp>
        <p:nvSpPr>
          <p:cNvPr id="5" name="Footer Placeholder 4">
            <a:extLst>
              <a:ext uri="{FF2B5EF4-FFF2-40B4-BE49-F238E27FC236}">
                <a16:creationId xmlns:a16="http://schemas.microsoft.com/office/drawing/2014/main" id="{A6F48F46-C67D-9B01-F82D-6CB0AF21480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B6179BF-D8FC-EFD5-EF52-0D8D93EEF8D8}"/>
              </a:ext>
            </a:extLst>
          </p:cNvPr>
          <p:cNvSpPr>
            <a:spLocks noGrp="1"/>
          </p:cNvSpPr>
          <p:nvPr>
            <p:ph type="sldNum" sz="quarter" idx="12"/>
          </p:nvPr>
        </p:nvSpPr>
        <p:spPr/>
        <p:txBody>
          <a:bodyPr/>
          <a:lstStyle/>
          <a:p>
            <a:fld id="{B912C942-1070-4F59-992A-EEA5E8DD6FB6}" type="slidenum">
              <a:rPr lang="en-IN" smtClean="0"/>
              <a:t>‹#›</a:t>
            </a:fld>
            <a:endParaRPr lang="en-IN" dirty="0"/>
          </a:p>
        </p:txBody>
      </p:sp>
    </p:spTree>
    <p:extLst>
      <p:ext uri="{BB962C8B-B14F-4D97-AF65-F5344CB8AC3E}">
        <p14:creationId xmlns:p14="http://schemas.microsoft.com/office/powerpoint/2010/main" val="923548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3564-009B-1E9E-E6E7-C33EF8961F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34CC2C-7631-5FBF-7222-0E21F0A4E9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3A86A0-CB75-5D2F-BB6C-5A75EE765F69}"/>
              </a:ext>
            </a:extLst>
          </p:cNvPr>
          <p:cNvSpPr>
            <a:spLocks noGrp="1"/>
          </p:cNvSpPr>
          <p:nvPr>
            <p:ph type="dt" sz="half" idx="10"/>
          </p:nvPr>
        </p:nvSpPr>
        <p:spPr/>
        <p:txBody>
          <a:bodyPr/>
          <a:lstStyle/>
          <a:p>
            <a:fld id="{C35E161D-7083-4070-BC03-E657475691FE}" type="datetimeFigureOut">
              <a:rPr lang="en-IN" smtClean="0"/>
              <a:t>15-05-2025</a:t>
            </a:fld>
            <a:endParaRPr lang="en-IN" dirty="0"/>
          </a:p>
        </p:txBody>
      </p:sp>
      <p:sp>
        <p:nvSpPr>
          <p:cNvPr id="5" name="Footer Placeholder 4">
            <a:extLst>
              <a:ext uri="{FF2B5EF4-FFF2-40B4-BE49-F238E27FC236}">
                <a16:creationId xmlns:a16="http://schemas.microsoft.com/office/drawing/2014/main" id="{CC28E7B0-AF12-27FC-2EE8-92B77F71B54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FE0A2F5-092F-883E-5A68-095671F00CCB}"/>
              </a:ext>
            </a:extLst>
          </p:cNvPr>
          <p:cNvSpPr>
            <a:spLocks noGrp="1"/>
          </p:cNvSpPr>
          <p:nvPr>
            <p:ph type="sldNum" sz="quarter" idx="12"/>
          </p:nvPr>
        </p:nvSpPr>
        <p:spPr/>
        <p:txBody>
          <a:bodyPr/>
          <a:lstStyle/>
          <a:p>
            <a:fld id="{B912C942-1070-4F59-992A-EEA5E8DD6FB6}" type="slidenum">
              <a:rPr lang="en-IN" smtClean="0"/>
              <a:t>‹#›</a:t>
            </a:fld>
            <a:endParaRPr lang="en-IN" dirty="0"/>
          </a:p>
        </p:txBody>
      </p:sp>
    </p:spTree>
    <p:extLst>
      <p:ext uri="{BB962C8B-B14F-4D97-AF65-F5344CB8AC3E}">
        <p14:creationId xmlns:p14="http://schemas.microsoft.com/office/powerpoint/2010/main" val="3714590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66DFF5-AA3B-C970-EBCB-6C98DF0DC0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1B75FA-2688-9237-398C-0921514F4A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E35D4-B152-ED51-5308-2F7835C42B02}"/>
              </a:ext>
            </a:extLst>
          </p:cNvPr>
          <p:cNvSpPr>
            <a:spLocks noGrp="1"/>
          </p:cNvSpPr>
          <p:nvPr>
            <p:ph type="dt" sz="half" idx="10"/>
          </p:nvPr>
        </p:nvSpPr>
        <p:spPr/>
        <p:txBody>
          <a:bodyPr/>
          <a:lstStyle/>
          <a:p>
            <a:fld id="{C35E161D-7083-4070-BC03-E657475691FE}" type="datetimeFigureOut">
              <a:rPr lang="en-IN" smtClean="0"/>
              <a:t>15-05-2025</a:t>
            </a:fld>
            <a:endParaRPr lang="en-IN" dirty="0"/>
          </a:p>
        </p:txBody>
      </p:sp>
      <p:sp>
        <p:nvSpPr>
          <p:cNvPr id="5" name="Footer Placeholder 4">
            <a:extLst>
              <a:ext uri="{FF2B5EF4-FFF2-40B4-BE49-F238E27FC236}">
                <a16:creationId xmlns:a16="http://schemas.microsoft.com/office/drawing/2014/main" id="{7911A85A-D1D0-7912-60A7-EA945BC1389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F7520CA-EF8A-2515-5C65-AA6CB2289360}"/>
              </a:ext>
            </a:extLst>
          </p:cNvPr>
          <p:cNvSpPr>
            <a:spLocks noGrp="1"/>
          </p:cNvSpPr>
          <p:nvPr>
            <p:ph type="sldNum" sz="quarter" idx="12"/>
          </p:nvPr>
        </p:nvSpPr>
        <p:spPr/>
        <p:txBody>
          <a:bodyPr/>
          <a:lstStyle/>
          <a:p>
            <a:fld id="{B912C942-1070-4F59-992A-EEA5E8DD6FB6}" type="slidenum">
              <a:rPr lang="en-IN" smtClean="0"/>
              <a:t>‹#›</a:t>
            </a:fld>
            <a:endParaRPr lang="en-IN" dirty="0"/>
          </a:p>
        </p:txBody>
      </p:sp>
    </p:spTree>
    <p:extLst>
      <p:ext uri="{BB962C8B-B14F-4D97-AF65-F5344CB8AC3E}">
        <p14:creationId xmlns:p14="http://schemas.microsoft.com/office/powerpoint/2010/main" val="161874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2AFF-98A8-ED4D-38C2-296B89FE5B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A4702E-48A9-4D76-0E40-5A9E03AD2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797CC7-23B6-E05B-8DE6-EA61301DC44B}"/>
              </a:ext>
            </a:extLst>
          </p:cNvPr>
          <p:cNvSpPr>
            <a:spLocks noGrp="1"/>
          </p:cNvSpPr>
          <p:nvPr>
            <p:ph type="dt" sz="half" idx="10"/>
          </p:nvPr>
        </p:nvSpPr>
        <p:spPr/>
        <p:txBody>
          <a:bodyPr/>
          <a:lstStyle/>
          <a:p>
            <a:fld id="{C35E161D-7083-4070-BC03-E657475691FE}" type="datetimeFigureOut">
              <a:rPr lang="en-IN" smtClean="0"/>
              <a:t>15-05-2025</a:t>
            </a:fld>
            <a:endParaRPr lang="en-IN" dirty="0"/>
          </a:p>
        </p:txBody>
      </p:sp>
      <p:sp>
        <p:nvSpPr>
          <p:cNvPr id="5" name="Footer Placeholder 4">
            <a:extLst>
              <a:ext uri="{FF2B5EF4-FFF2-40B4-BE49-F238E27FC236}">
                <a16:creationId xmlns:a16="http://schemas.microsoft.com/office/drawing/2014/main" id="{973ADCA6-DCE2-908D-0D64-10C94438DBE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D2CF1A0-EFBE-5E34-37D4-77A82AF7D075}"/>
              </a:ext>
            </a:extLst>
          </p:cNvPr>
          <p:cNvSpPr>
            <a:spLocks noGrp="1"/>
          </p:cNvSpPr>
          <p:nvPr>
            <p:ph type="sldNum" sz="quarter" idx="12"/>
          </p:nvPr>
        </p:nvSpPr>
        <p:spPr/>
        <p:txBody>
          <a:bodyPr/>
          <a:lstStyle/>
          <a:p>
            <a:fld id="{B912C942-1070-4F59-992A-EEA5E8DD6FB6}" type="slidenum">
              <a:rPr lang="en-IN" smtClean="0"/>
              <a:t>‹#›</a:t>
            </a:fld>
            <a:endParaRPr lang="en-IN" dirty="0"/>
          </a:p>
        </p:txBody>
      </p:sp>
    </p:spTree>
    <p:extLst>
      <p:ext uri="{BB962C8B-B14F-4D97-AF65-F5344CB8AC3E}">
        <p14:creationId xmlns:p14="http://schemas.microsoft.com/office/powerpoint/2010/main" val="4005406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9041D-8564-9D33-CB1C-91EBD44151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11A3B0-DED9-BBC1-F5D0-030D2F4D08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E45CED-2045-C13D-8379-FB3AF23D29D2}"/>
              </a:ext>
            </a:extLst>
          </p:cNvPr>
          <p:cNvSpPr>
            <a:spLocks noGrp="1"/>
          </p:cNvSpPr>
          <p:nvPr>
            <p:ph type="dt" sz="half" idx="10"/>
          </p:nvPr>
        </p:nvSpPr>
        <p:spPr/>
        <p:txBody>
          <a:bodyPr/>
          <a:lstStyle/>
          <a:p>
            <a:fld id="{C35E161D-7083-4070-BC03-E657475691FE}" type="datetimeFigureOut">
              <a:rPr lang="en-IN" smtClean="0"/>
              <a:t>15-05-2025</a:t>
            </a:fld>
            <a:endParaRPr lang="en-IN" dirty="0"/>
          </a:p>
        </p:txBody>
      </p:sp>
      <p:sp>
        <p:nvSpPr>
          <p:cNvPr id="5" name="Footer Placeholder 4">
            <a:extLst>
              <a:ext uri="{FF2B5EF4-FFF2-40B4-BE49-F238E27FC236}">
                <a16:creationId xmlns:a16="http://schemas.microsoft.com/office/drawing/2014/main" id="{9D2BEB0A-D4E6-F5DA-7FE6-A25E9DA5533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B5DB203-DA87-7EBA-FD4F-B9F4257A29A3}"/>
              </a:ext>
            </a:extLst>
          </p:cNvPr>
          <p:cNvSpPr>
            <a:spLocks noGrp="1"/>
          </p:cNvSpPr>
          <p:nvPr>
            <p:ph type="sldNum" sz="quarter" idx="12"/>
          </p:nvPr>
        </p:nvSpPr>
        <p:spPr/>
        <p:txBody>
          <a:bodyPr/>
          <a:lstStyle/>
          <a:p>
            <a:fld id="{B912C942-1070-4F59-992A-EEA5E8DD6FB6}" type="slidenum">
              <a:rPr lang="en-IN" smtClean="0"/>
              <a:t>‹#›</a:t>
            </a:fld>
            <a:endParaRPr lang="en-IN" dirty="0"/>
          </a:p>
        </p:txBody>
      </p:sp>
    </p:spTree>
    <p:extLst>
      <p:ext uri="{BB962C8B-B14F-4D97-AF65-F5344CB8AC3E}">
        <p14:creationId xmlns:p14="http://schemas.microsoft.com/office/powerpoint/2010/main" val="2643621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DE676-4E94-4704-2CFE-2D3DA267CB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C90273-3569-68BA-2D1C-2FFE9A4D54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0AEA24-521A-3467-62F9-8F524E6038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3F411C0-5D12-63FB-AB35-58831E70FF63}"/>
              </a:ext>
            </a:extLst>
          </p:cNvPr>
          <p:cNvSpPr>
            <a:spLocks noGrp="1"/>
          </p:cNvSpPr>
          <p:nvPr>
            <p:ph type="dt" sz="half" idx="10"/>
          </p:nvPr>
        </p:nvSpPr>
        <p:spPr/>
        <p:txBody>
          <a:bodyPr/>
          <a:lstStyle/>
          <a:p>
            <a:fld id="{C35E161D-7083-4070-BC03-E657475691FE}" type="datetimeFigureOut">
              <a:rPr lang="en-IN" smtClean="0"/>
              <a:t>15-05-2025</a:t>
            </a:fld>
            <a:endParaRPr lang="en-IN" dirty="0"/>
          </a:p>
        </p:txBody>
      </p:sp>
      <p:sp>
        <p:nvSpPr>
          <p:cNvPr id="6" name="Footer Placeholder 5">
            <a:extLst>
              <a:ext uri="{FF2B5EF4-FFF2-40B4-BE49-F238E27FC236}">
                <a16:creationId xmlns:a16="http://schemas.microsoft.com/office/drawing/2014/main" id="{C3C3F98B-1B29-65EB-07BF-B210053253D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2DC14D6-6472-FAA0-8A4E-3E9C6D082F6F}"/>
              </a:ext>
            </a:extLst>
          </p:cNvPr>
          <p:cNvSpPr>
            <a:spLocks noGrp="1"/>
          </p:cNvSpPr>
          <p:nvPr>
            <p:ph type="sldNum" sz="quarter" idx="12"/>
          </p:nvPr>
        </p:nvSpPr>
        <p:spPr/>
        <p:txBody>
          <a:bodyPr/>
          <a:lstStyle/>
          <a:p>
            <a:fld id="{B912C942-1070-4F59-992A-EEA5E8DD6FB6}" type="slidenum">
              <a:rPr lang="en-IN" smtClean="0"/>
              <a:t>‹#›</a:t>
            </a:fld>
            <a:endParaRPr lang="en-IN" dirty="0"/>
          </a:p>
        </p:txBody>
      </p:sp>
    </p:spTree>
    <p:extLst>
      <p:ext uri="{BB962C8B-B14F-4D97-AF65-F5344CB8AC3E}">
        <p14:creationId xmlns:p14="http://schemas.microsoft.com/office/powerpoint/2010/main" val="21397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AD383-33FC-CDBB-AFBD-08FC12ADE8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8E5E05-FECA-2784-155A-B05F5D7FFA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9207C2-55BD-F2FB-EB0F-7F3BC91031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C7B21D-1CA8-BA30-D235-A8F72AD002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A02055-88AC-0F31-65D4-03D9D88CFF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E227F0-4667-6F8F-AFBB-CC597013437B}"/>
              </a:ext>
            </a:extLst>
          </p:cNvPr>
          <p:cNvSpPr>
            <a:spLocks noGrp="1"/>
          </p:cNvSpPr>
          <p:nvPr>
            <p:ph type="dt" sz="half" idx="10"/>
          </p:nvPr>
        </p:nvSpPr>
        <p:spPr/>
        <p:txBody>
          <a:bodyPr/>
          <a:lstStyle/>
          <a:p>
            <a:fld id="{C35E161D-7083-4070-BC03-E657475691FE}" type="datetimeFigureOut">
              <a:rPr lang="en-IN" smtClean="0"/>
              <a:t>15-05-2025</a:t>
            </a:fld>
            <a:endParaRPr lang="en-IN" dirty="0"/>
          </a:p>
        </p:txBody>
      </p:sp>
      <p:sp>
        <p:nvSpPr>
          <p:cNvPr id="8" name="Footer Placeholder 7">
            <a:extLst>
              <a:ext uri="{FF2B5EF4-FFF2-40B4-BE49-F238E27FC236}">
                <a16:creationId xmlns:a16="http://schemas.microsoft.com/office/drawing/2014/main" id="{78E53658-C524-075F-D842-9E9A947D220A}"/>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6B1BD9C7-F8D8-856C-FAB7-07A4C1AB4524}"/>
              </a:ext>
            </a:extLst>
          </p:cNvPr>
          <p:cNvSpPr>
            <a:spLocks noGrp="1"/>
          </p:cNvSpPr>
          <p:nvPr>
            <p:ph type="sldNum" sz="quarter" idx="12"/>
          </p:nvPr>
        </p:nvSpPr>
        <p:spPr/>
        <p:txBody>
          <a:bodyPr/>
          <a:lstStyle/>
          <a:p>
            <a:fld id="{B912C942-1070-4F59-992A-EEA5E8DD6FB6}" type="slidenum">
              <a:rPr lang="en-IN" smtClean="0"/>
              <a:t>‹#›</a:t>
            </a:fld>
            <a:endParaRPr lang="en-IN" dirty="0"/>
          </a:p>
        </p:txBody>
      </p:sp>
    </p:spTree>
    <p:extLst>
      <p:ext uri="{BB962C8B-B14F-4D97-AF65-F5344CB8AC3E}">
        <p14:creationId xmlns:p14="http://schemas.microsoft.com/office/powerpoint/2010/main" val="1597624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818A1-4345-F88A-29B0-9A69C11CF9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6A7799-35CD-5322-3134-8FF10D960D8D}"/>
              </a:ext>
            </a:extLst>
          </p:cNvPr>
          <p:cNvSpPr>
            <a:spLocks noGrp="1"/>
          </p:cNvSpPr>
          <p:nvPr>
            <p:ph type="dt" sz="half" idx="10"/>
          </p:nvPr>
        </p:nvSpPr>
        <p:spPr/>
        <p:txBody>
          <a:bodyPr/>
          <a:lstStyle/>
          <a:p>
            <a:fld id="{C35E161D-7083-4070-BC03-E657475691FE}" type="datetimeFigureOut">
              <a:rPr lang="en-IN" smtClean="0"/>
              <a:t>15-05-2025</a:t>
            </a:fld>
            <a:endParaRPr lang="en-IN" dirty="0"/>
          </a:p>
        </p:txBody>
      </p:sp>
      <p:sp>
        <p:nvSpPr>
          <p:cNvPr id="4" name="Footer Placeholder 3">
            <a:extLst>
              <a:ext uri="{FF2B5EF4-FFF2-40B4-BE49-F238E27FC236}">
                <a16:creationId xmlns:a16="http://schemas.microsoft.com/office/drawing/2014/main" id="{35C7EE18-A95B-DC7F-4DCD-B7C86B90B091}"/>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6208181E-1B4C-74F5-2FF7-7E08CAA1C49D}"/>
              </a:ext>
            </a:extLst>
          </p:cNvPr>
          <p:cNvSpPr>
            <a:spLocks noGrp="1"/>
          </p:cNvSpPr>
          <p:nvPr>
            <p:ph type="sldNum" sz="quarter" idx="12"/>
          </p:nvPr>
        </p:nvSpPr>
        <p:spPr/>
        <p:txBody>
          <a:bodyPr/>
          <a:lstStyle/>
          <a:p>
            <a:fld id="{B912C942-1070-4F59-992A-EEA5E8DD6FB6}" type="slidenum">
              <a:rPr lang="en-IN" smtClean="0"/>
              <a:t>‹#›</a:t>
            </a:fld>
            <a:endParaRPr lang="en-IN" dirty="0"/>
          </a:p>
        </p:txBody>
      </p:sp>
    </p:spTree>
    <p:extLst>
      <p:ext uri="{BB962C8B-B14F-4D97-AF65-F5344CB8AC3E}">
        <p14:creationId xmlns:p14="http://schemas.microsoft.com/office/powerpoint/2010/main" val="2132564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C05B80-6449-0EC4-82EB-8CACE128E408}"/>
              </a:ext>
            </a:extLst>
          </p:cNvPr>
          <p:cNvSpPr>
            <a:spLocks noGrp="1"/>
          </p:cNvSpPr>
          <p:nvPr>
            <p:ph type="dt" sz="half" idx="10"/>
          </p:nvPr>
        </p:nvSpPr>
        <p:spPr/>
        <p:txBody>
          <a:bodyPr/>
          <a:lstStyle/>
          <a:p>
            <a:fld id="{C35E161D-7083-4070-BC03-E657475691FE}" type="datetimeFigureOut">
              <a:rPr lang="en-IN" smtClean="0"/>
              <a:t>15-05-2025</a:t>
            </a:fld>
            <a:endParaRPr lang="en-IN" dirty="0"/>
          </a:p>
        </p:txBody>
      </p:sp>
      <p:sp>
        <p:nvSpPr>
          <p:cNvPr id="3" name="Footer Placeholder 2">
            <a:extLst>
              <a:ext uri="{FF2B5EF4-FFF2-40B4-BE49-F238E27FC236}">
                <a16:creationId xmlns:a16="http://schemas.microsoft.com/office/drawing/2014/main" id="{F89F2E19-E921-043D-26AA-A1D2B8560303}"/>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E1575678-FA61-446E-D403-A31705C226C2}"/>
              </a:ext>
            </a:extLst>
          </p:cNvPr>
          <p:cNvSpPr>
            <a:spLocks noGrp="1"/>
          </p:cNvSpPr>
          <p:nvPr>
            <p:ph type="sldNum" sz="quarter" idx="12"/>
          </p:nvPr>
        </p:nvSpPr>
        <p:spPr/>
        <p:txBody>
          <a:bodyPr/>
          <a:lstStyle/>
          <a:p>
            <a:fld id="{B912C942-1070-4F59-992A-EEA5E8DD6FB6}" type="slidenum">
              <a:rPr lang="en-IN" smtClean="0"/>
              <a:t>‹#›</a:t>
            </a:fld>
            <a:endParaRPr lang="en-IN" dirty="0"/>
          </a:p>
        </p:txBody>
      </p:sp>
    </p:spTree>
    <p:extLst>
      <p:ext uri="{BB962C8B-B14F-4D97-AF65-F5344CB8AC3E}">
        <p14:creationId xmlns:p14="http://schemas.microsoft.com/office/powerpoint/2010/main" val="356219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F8344-6B8D-E3FD-5C3F-2CC46FE37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510F79-EF7F-26EE-0F94-CE39CBA52D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5E92BF-C917-1468-5D99-645B25C493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D5A69D-F302-3D13-BC38-DC05A0F52F17}"/>
              </a:ext>
            </a:extLst>
          </p:cNvPr>
          <p:cNvSpPr>
            <a:spLocks noGrp="1"/>
          </p:cNvSpPr>
          <p:nvPr>
            <p:ph type="dt" sz="half" idx="10"/>
          </p:nvPr>
        </p:nvSpPr>
        <p:spPr/>
        <p:txBody>
          <a:bodyPr/>
          <a:lstStyle/>
          <a:p>
            <a:fld id="{C35E161D-7083-4070-BC03-E657475691FE}" type="datetimeFigureOut">
              <a:rPr lang="en-IN" smtClean="0"/>
              <a:t>15-05-2025</a:t>
            </a:fld>
            <a:endParaRPr lang="en-IN" dirty="0"/>
          </a:p>
        </p:txBody>
      </p:sp>
      <p:sp>
        <p:nvSpPr>
          <p:cNvPr id="6" name="Footer Placeholder 5">
            <a:extLst>
              <a:ext uri="{FF2B5EF4-FFF2-40B4-BE49-F238E27FC236}">
                <a16:creationId xmlns:a16="http://schemas.microsoft.com/office/drawing/2014/main" id="{FC0DF97E-7239-17DF-17CB-9F636E8740D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F4B99DA-204C-2D8C-B313-8AC6B61EA6E3}"/>
              </a:ext>
            </a:extLst>
          </p:cNvPr>
          <p:cNvSpPr>
            <a:spLocks noGrp="1"/>
          </p:cNvSpPr>
          <p:nvPr>
            <p:ph type="sldNum" sz="quarter" idx="12"/>
          </p:nvPr>
        </p:nvSpPr>
        <p:spPr/>
        <p:txBody>
          <a:bodyPr/>
          <a:lstStyle/>
          <a:p>
            <a:fld id="{B912C942-1070-4F59-992A-EEA5E8DD6FB6}" type="slidenum">
              <a:rPr lang="en-IN" smtClean="0"/>
              <a:t>‹#›</a:t>
            </a:fld>
            <a:endParaRPr lang="en-IN" dirty="0"/>
          </a:p>
        </p:txBody>
      </p:sp>
    </p:spTree>
    <p:extLst>
      <p:ext uri="{BB962C8B-B14F-4D97-AF65-F5344CB8AC3E}">
        <p14:creationId xmlns:p14="http://schemas.microsoft.com/office/powerpoint/2010/main" val="1562856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F2126-C6D1-40F5-4DD2-74FC0743F6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9B8968-1BEE-B738-1A85-CAC4214F5C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BAC35E28-D82A-B861-BCBF-A64B79415F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BE3D40-D171-40A6-0959-C02BAFC812EE}"/>
              </a:ext>
            </a:extLst>
          </p:cNvPr>
          <p:cNvSpPr>
            <a:spLocks noGrp="1"/>
          </p:cNvSpPr>
          <p:nvPr>
            <p:ph type="dt" sz="half" idx="10"/>
          </p:nvPr>
        </p:nvSpPr>
        <p:spPr/>
        <p:txBody>
          <a:bodyPr/>
          <a:lstStyle/>
          <a:p>
            <a:fld id="{C35E161D-7083-4070-BC03-E657475691FE}" type="datetimeFigureOut">
              <a:rPr lang="en-IN" smtClean="0"/>
              <a:t>15-05-2025</a:t>
            </a:fld>
            <a:endParaRPr lang="en-IN" dirty="0"/>
          </a:p>
        </p:txBody>
      </p:sp>
      <p:sp>
        <p:nvSpPr>
          <p:cNvPr id="6" name="Footer Placeholder 5">
            <a:extLst>
              <a:ext uri="{FF2B5EF4-FFF2-40B4-BE49-F238E27FC236}">
                <a16:creationId xmlns:a16="http://schemas.microsoft.com/office/drawing/2014/main" id="{F97222A1-6BD8-E47E-618D-B966784BB9F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6F702A0-5026-6A87-6E19-AE3F77FA7E8A}"/>
              </a:ext>
            </a:extLst>
          </p:cNvPr>
          <p:cNvSpPr>
            <a:spLocks noGrp="1"/>
          </p:cNvSpPr>
          <p:nvPr>
            <p:ph type="sldNum" sz="quarter" idx="12"/>
          </p:nvPr>
        </p:nvSpPr>
        <p:spPr/>
        <p:txBody>
          <a:bodyPr/>
          <a:lstStyle/>
          <a:p>
            <a:fld id="{B912C942-1070-4F59-992A-EEA5E8DD6FB6}" type="slidenum">
              <a:rPr lang="en-IN" smtClean="0"/>
              <a:t>‹#›</a:t>
            </a:fld>
            <a:endParaRPr lang="en-IN" dirty="0"/>
          </a:p>
        </p:txBody>
      </p:sp>
    </p:spTree>
    <p:extLst>
      <p:ext uri="{BB962C8B-B14F-4D97-AF65-F5344CB8AC3E}">
        <p14:creationId xmlns:p14="http://schemas.microsoft.com/office/powerpoint/2010/main" val="101079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20FD7E-EB8C-E047-A830-33DABAF575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B57851-9F5D-1CC1-2949-42A49E7200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FDF55E-0387-1F60-B1AA-18991435B0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5E161D-7083-4070-BC03-E657475691FE}" type="datetimeFigureOut">
              <a:rPr lang="en-IN" smtClean="0"/>
              <a:t>15-05-2025</a:t>
            </a:fld>
            <a:endParaRPr lang="en-IN" dirty="0"/>
          </a:p>
        </p:txBody>
      </p:sp>
      <p:sp>
        <p:nvSpPr>
          <p:cNvPr id="5" name="Footer Placeholder 4">
            <a:extLst>
              <a:ext uri="{FF2B5EF4-FFF2-40B4-BE49-F238E27FC236}">
                <a16:creationId xmlns:a16="http://schemas.microsoft.com/office/drawing/2014/main" id="{FE7678AD-F230-2E2A-0F67-A98DA6274A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3BB0FFCB-0DEF-1E8B-E08D-6539C03368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2C942-1070-4F59-992A-EEA5E8DD6FB6}" type="slidenum">
              <a:rPr lang="en-IN" smtClean="0"/>
              <a:t>‹#›</a:t>
            </a:fld>
            <a:endParaRPr lang="en-IN" dirty="0"/>
          </a:p>
        </p:txBody>
      </p:sp>
    </p:spTree>
    <p:extLst>
      <p:ext uri="{BB962C8B-B14F-4D97-AF65-F5344CB8AC3E}">
        <p14:creationId xmlns:p14="http://schemas.microsoft.com/office/powerpoint/2010/main" val="4199525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7F2A9-D859-47AE-C2B5-95ECC50FBF4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1F310255-4295-2700-79BC-290D5E2FE632}"/>
              </a:ext>
            </a:extLst>
          </p:cNvPr>
          <p:cNvSpPr/>
          <p:nvPr/>
        </p:nvSpPr>
        <p:spPr>
          <a:xfrm>
            <a:off x="0" y="0"/>
            <a:ext cx="12192000" cy="6857999"/>
          </a:xfrm>
          <a:prstGeom prst="rect">
            <a:avLst/>
          </a:prstGeom>
          <a:solidFill>
            <a:schemeClr val="accent1">
              <a:lumMod val="20000"/>
              <a:lumOff val="80000"/>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37B22959-D128-E6D9-C6CB-B06711D62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078" y="0"/>
            <a:ext cx="11263843" cy="6858000"/>
          </a:xfrm>
          <a:prstGeom prst="rect">
            <a:avLst/>
          </a:prstGeom>
        </p:spPr>
      </p:pic>
    </p:spTree>
    <p:extLst>
      <p:ext uri="{BB962C8B-B14F-4D97-AF65-F5344CB8AC3E}">
        <p14:creationId xmlns:p14="http://schemas.microsoft.com/office/powerpoint/2010/main" val="1479560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FFAC9-01E8-A4AB-B18D-B5AF865943E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A60C44CD-5BC9-F4BD-7319-88155C8D3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E3FC3C47-DBE8-CEC2-D3D0-3FCDE6728DB7}"/>
              </a:ext>
            </a:extLst>
          </p:cNvPr>
          <p:cNvSpPr/>
          <p:nvPr/>
        </p:nvSpPr>
        <p:spPr>
          <a:xfrm>
            <a:off x="0" y="0"/>
            <a:ext cx="12192000" cy="6857999"/>
          </a:xfrm>
          <a:prstGeom prst="rect">
            <a:avLst/>
          </a:prstGeom>
          <a:solidFill>
            <a:schemeClr val="accent1">
              <a:lumMod val="20000"/>
              <a:lumOff val="80000"/>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2">
            <a:extLst>
              <a:ext uri="{FF2B5EF4-FFF2-40B4-BE49-F238E27FC236}">
                <a16:creationId xmlns:a16="http://schemas.microsoft.com/office/drawing/2014/main" id="{0A833086-3D5F-32C3-521D-8D0C379CDE8B}"/>
              </a:ext>
            </a:extLst>
          </p:cNvPr>
          <p:cNvSpPr txBox="1"/>
          <p:nvPr/>
        </p:nvSpPr>
        <p:spPr>
          <a:xfrm>
            <a:off x="1410957" y="119060"/>
            <a:ext cx="9601200"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400" b="0" i="0" dirty="0">
                <a:solidFill>
                  <a:srgbClr val="002060"/>
                </a:solidFill>
                <a:effectLst/>
                <a:latin typeface="Segoe UI Bold" panose="020B0802040204020203" pitchFamily="34" charset="0"/>
              </a:rPr>
              <a:t>HOSPITAL EMERGENCY ROOM DASHBOARD</a:t>
            </a:r>
            <a:endParaRPr lang="en-IN" sz="3400" dirty="0">
              <a:solidFill>
                <a:srgbClr val="002060"/>
              </a:solidFill>
              <a:latin typeface="Segoe UI Black" panose="020B0A02040204020203" pitchFamily="34" charset="0"/>
              <a:ea typeface="Segoe UI Black" panose="020B0A02040204020203" pitchFamily="34" charset="0"/>
            </a:endParaRPr>
          </a:p>
        </p:txBody>
      </p:sp>
      <p:sp>
        <p:nvSpPr>
          <p:cNvPr id="10" name="TextBox 2">
            <a:extLst>
              <a:ext uri="{FF2B5EF4-FFF2-40B4-BE49-F238E27FC236}">
                <a16:creationId xmlns:a16="http://schemas.microsoft.com/office/drawing/2014/main" id="{444434C7-1642-D2DA-7B17-97AE66FD81D8}"/>
              </a:ext>
            </a:extLst>
          </p:cNvPr>
          <p:cNvSpPr txBox="1"/>
          <p:nvPr/>
        </p:nvSpPr>
        <p:spPr>
          <a:xfrm>
            <a:off x="487029" y="85396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400" b="1" dirty="0">
                <a:solidFill>
                  <a:schemeClr val="accent5">
                    <a:lumMod val="75000"/>
                  </a:schemeClr>
                </a:solidFill>
                <a:latin typeface="Arial Rounded MT Bold" panose="020F0704030504030204" pitchFamily="34" charset="0"/>
                <a:ea typeface="Segoe UI Black" panose="020B0A02040204020203" pitchFamily="34" charset="0"/>
              </a:rPr>
              <a:t>BUSINESS REQUIREMENTS</a:t>
            </a:r>
          </a:p>
        </p:txBody>
      </p:sp>
      <p:sp>
        <p:nvSpPr>
          <p:cNvPr id="13" name="Rectangle 2">
            <a:extLst>
              <a:ext uri="{FF2B5EF4-FFF2-40B4-BE49-F238E27FC236}">
                <a16:creationId xmlns:a16="http://schemas.microsoft.com/office/drawing/2014/main" id="{A1114A72-0E9C-5D9F-FDF4-937D1C79BDC4}"/>
              </a:ext>
            </a:extLst>
          </p:cNvPr>
          <p:cNvSpPr>
            <a:spLocks noChangeArrowheads="1"/>
          </p:cNvSpPr>
          <p:nvPr/>
        </p:nvSpPr>
        <p:spPr bwMode="auto">
          <a:xfrm>
            <a:off x="487029" y="1725838"/>
            <a:ext cx="11371595" cy="1950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000" b="1" dirty="0">
                <a:solidFill>
                  <a:schemeClr val="accent5">
                    <a:lumMod val="50000"/>
                  </a:schemeClr>
                </a:solidFill>
                <a:highlight>
                  <a:srgbClr val="00FF00"/>
                </a:highlight>
                <a:latin typeface="Arial Rounded MT Bold" panose="020F0704030504030204" pitchFamily="34" charset="0"/>
              </a:rPr>
              <a:t>Dashboard 4: Consolidated View </a:t>
            </a:r>
          </a:p>
          <a:p>
            <a:pPr>
              <a:lnSpc>
                <a:spcPct val="150000"/>
              </a:lnSpc>
            </a:pPr>
            <a:r>
              <a:rPr lang="en-US" sz="1600" b="1" dirty="0">
                <a:latin typeface="Arial Rounded MT Bold" panose="020F0704030504030204" pitchFamily="34" charset="0"/>
              </a:rPr>
              <a:t>Objective: </a:t>
            </a:r>
            <a:r>
              <a:rPr lang="en-US" b="1" dirty="0">
                <a:solidFill>
                  <a:schemeClr val="accent5">
                    <a:lumMod val="50000"/>
                  </a:schemeClr>
                </a:solidFill>
              </a:rPr>
              <a:t>Summarize the findings from all dashboards to provide clear and actionable insights for stakeholders.</a:t>
            </a:r>
          </a:p>
          <a:p>
            <a:pPr>
              <a:lnSpc>
                <a:spcPct val="150000"/>
              </a:lnSpc>
            </a:pPr>
            <a:r>
              <a:rPr lang="en-US" sz="1600" b="1" dirty="0">
                <a:latin typeface="Arial Rounded MT Bold" panose="020F0704030504030204" pitchFamily="34" charset="0"/>
              </a:rPr>
              <a:t>Charts to Develop:</a:t>
            </a:r>
          </a:p>
          <a:p>
            <a:pPr marL="742950" lvl="1" indent="-285750">
              <a:lnSpc>
                <a:spcPct val="150000"/>
              </a:lnSpc>
              <a:buFont typeface="Arial" panose="020B0604020202020204" pitchFamily="34" charset="0"/>
              <a:buChar char="•"/>
            </a:pPr>
            <a:r>
              <a:rPr lang="en-US" sz="1400" dirty="0">
                <a:latin typeface="Arial" panose="020B0604020202020204" pitchFamily="34" charset="0"/>
              </a:rPr>
              <a:t>Descriptive analysis of each metric and visualization, including patterns, anomalies, and actionable recommendations to optimize emergency room operations and patient care.</a:t>
            </a:r>
          </a:p>
        </p:txBody>
      </p:sp>
    </p:spTree>
    <p:extLst>
      <p:ext uri="{BB962C8B-B14F-4D97-AF65-F5344CB8AC3E}">
        <p14:creationId xmlns:p14="http://schemas.microsoft.com/office/powerpoint/2010/main" val="1563013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38261-B7B1-86EC-8BE8-C9EF0AF3751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B4A8F20-52CB-584C-518C-F1C3DAC34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23DF6266-DE7E-B33C-7994-1CE9186C7737}"/>
              </a:ext>
            </a:extLst>
          </p:cNvPr>
          <p:cNvSpPr/>
          <p:nvPr/>
        </p:nvSpPr>
        <p:spPr>
          <a:xfrm>
            <a:off x="0" y="0"/>
            <a:ext cx="12192000" cy="6857999"/>
          </a:xfrm>
          <a:prstGeom prst="rect">
            <a:avLst/>
          </a:prstGeom>
          <a:solidFill>
            <a:schemeClr val="accent1">
              <a:lumMod val="20000"/>
              <a:lumOff val="80000"/>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2">
            <a:extLst>
              <a:ext uri="{FF2B5EF4-FFF2-40B4-BE49-F238E27FC236}">
                <a16:creationId xmlns:a16="http://schemas.microsoft.com/office/drawing/2014/main" id="{7624AC4F-A57E-FE37-EACC-00805A073DD4}"/>
              </a:ext>
            </a:extLst>
          </p:cNvPr>
          <p:cNvSpPr txBox="1"/>
          <p:nvPr/>
        </p:nvSpPr>
        <p:spPr>
          <a:xfrm>
            <a:off x="1410957" y="119060"/>
            <a:ext cx="9601200"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400" b="0" i="0" dirty="0">
                <a:solidFill>
                  <a:srgbClr val="002060"/>
                </a:solidFill>
                <a:effectLst/>
                <a:latin typeface="Segoe UI Bold" panose="020B0802040204020203" pitchFamily="34" charset="0"/>
              </a:rPr>
              <a:t>HOSPITAL EMERGENCY ROOM DASHBOARD</a:t>
            </a:r>
            <a:endParaRPr lang="en-IN" sz="3400" dirty="0">
              <a:solidFill>
                <a:srgbClr val="002060"/>
              </a:solidFill>
              <a:latin typeface="Segoe UI Black" panose="020B0A02040204020203" pitchFamily="34" charset="0"/>
              <a:ea typeface="Segoe UI Black" panose="020B0A02040204020203" pitchFamily="34" charset="0"/>
            </a:endParaRPr>
          </a:p>
        </p:txBody>
      </p:sp>
      <p:sp>
        <p:nvSpPr>
          <p:cNvPr id="10" name="TextBox 2">
            <a:extLst>
              <a:ext uri="{FF2B5EF4-FFF2-40B4-BE49-F238E27FC236}">
                <a16:creationId xmlns:a16="http://schemas.microsoft.com/office/drawing/2014/main" id="{C785A36D-0045-F914-24F9-583578AD65FA}"/>
              </a:ext>
            </a:extLst>
          </p:cNvPr>
          <p:cNvSpPr txBox="1"/>
          <p:nvPr/>
        </p:nvSpPr>
        <p:spPr>
          <a:xfrm>
            <a:off x="487029" y="638298"/>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400" b="1" dirty="0">
                <a:solidFill>
                  <a:schemeClr val="accent5">
                    <a:lumMod val="75000"/>
                  </a:schemeClr>
                </a:solidFill>
                <a:latin typeface="Arial Rounded MT Bold" panose="020F0704030504030204" pitchFamily="34" charset="0"/>
                <a:ea typeface="Segoe UI Black" panose="020B0A02040204020203" pitchFamily="34" charset="0"/>
              </a:rPr>
              <a:t>BUSINESS ANALYSIS</a:t>
            </a:r>
          </a:p>
        </p:txBody>
      </p:sp>
      <p:sp>
        <p:nvSpPr>
          <p:cNvPr id="13" name="Rectangle 2">
            <a:extLst>
              <a:ext uri="{FF2B5EF4-FFF2-40B4-BE49-F238E27FC236}">
                <a16:creationId xmlns:a16="http://schemas.microsoft.com/office/drawing/2014/main" id="{5F82878F-707E-FB4A-88BD-6034949BDFD1}"/>
              </a:ext>
            </a:extLst>
          </p:cNvPr>
          <p:cNvSpPr>
            <a:spLocks noChangeArrowheads="1"/>
          </p:cNvSpPr>
          <p:nvPr/>
        </p:nvSpPr>
        <p:spPr bwMode="auto">
          <a:xfrm>
            <a:off x="545256" y="2312954"/>
            <a:ext cx="11371595" cy="3607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chemeClr val="tx1"/>
                </a:solidFill>
                <a:effectLst/>
                <a:latin typeface="Arial" panose="020B0604020202020204" pitchFamily="34" charset="0"/>
              </a:rPr>
              <a:t>Number of Patients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tabLst/>
            </a:pPr>
            <a:r>
              <a:rPr lang="en-US" altLang="en-US" sz="1400" dirty="0">
                <a:latin typeface="Arial" panose="020B0604020202020204" pitchFamily="34" charset="0"/>
              </a:rPr>
              <a:t>T</a:t>
            </a:r>
            <a:r>
              <a:rPr kumimoji="0" lang="en-US" altLang="en-US" sz="1400" b="0" i="0" u="none" strike="noStrike" cap="none" normalizeH="0" baseline="0" dirty="0">
                <a:ln>
                  <a:noFill/>
                </a:ln>
                <a:solidFill>
                  <a:schemeClr val="tx1"/>
                </a:solidFill>
                <a:effectLst/>
                <a:latin typeface="Arial" panose="020B0604020202020204" pitchFamily="34" charset="0"/>
              </a:rPr>
              <a:t>he total number of patients </a:t>
            </a:r>
            <a:r>
              <a:rPr lang="en-US" altLang="en-US" sz="1400" dirty="0">
                <a:latin typeface="Arial" panose="020B0604020202020204" pitchFamily="34" charset="0"/>
              </a:rPr>
              <a:t>that came in a month is </a:t>
            </a:r>
            <a:r>
              <a:rPr lang="en-US" altLang="en-US" sz="1400" u="sng" dirty="0">
                <a:latin typeface="Arial" panose="020B0604020202020204" pitchFamily="34" charset="0"/>
              </a:rPr>
              <a:t>approximately 500</a:t>
            </a:r>
            <a:r>
              <a:rPr lang="en-US" altLang="en-US" sz="1400" dirty="0">
                <a:latin typeface="Arial" panose="020B0604020202020204" pitchFamily="34" charset="0"/>
              </a:rPr>
              <a:t>, and in an average of </a:t>
            </a:r>
            <a:r>
              <a:rPr lang="en-US" altLang="en-US" sz="1400" u="sng" dirty="0">
                <a:latin typeface="Arial" panose="020B0604020202020204" pitchFamily="34" charset="0"/>
              </a:rPr>
              <a:t>18-20 patient a day</a:t>
            </a:r>
            <a:r>
              <a:rPr lang="en-US" altLang="en-US" sz="1400" dirty="0">
                <a:latin typeface="Arial" panose="020B0604020202020204" pitchFamily="34" charset="0"/>
              </a:rPr>
              <a:t>. On peak days or seasonal trends, the count of patients rises to </a:t>
            </a:r>
            <a:r>
              <a:rPr lang="en-US" altLang="en-US" sz="1400" u="sng" dirty="0">
                <a:latin typeface="Arial" panose="020B0604020202020204" pitchFamily="34" charset="0"/>
              </a:rPr>
              <a:t>22-25</a:t>
            </a:r>
            <a:r>
              <a:rPr lang="en-US" altLang="en-US" sz="1400" dirty="0">
                <a:latin typeface="Arial" panose="020B0604020202020204" pitchFamily="34"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chemeClr val="tx1"/>
                </a:solidFill>
                <a:effectLst/>
                <a:latin typeface="Arial" panose="020B0604020202020204" pitchFamily="34" charset="0"/>
              </a:rPr>
              <a:t>Average Wait Time</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tabLst/>
            </a:pPr>
            <a:r>
              <a:rPr lang="en-US" altLang="en-US" sz="1400" dirty="0">
                <a:latin typeface="Arial" panose="020B0604020202020204" pitchFamily="34" charset="0"/>
              </a:rPr>
              <a:t>T</a:t>
            </a:r>
            <a:r>
              <a:rPr kumimoji="0" lang="en-US" altLang="en-US" sz="1400" b="0" i="0" u="none" strike="noStrike" cap="none" normalizeH="0" baseline="0" dirty="0">
                <a:ln>
                  <a:noFill/>
                </a:ln>
                <a:solidFill>
                  <a:schemeClr val="tx1"/>
                </a:solidFill>
                <a:effectLst/>
                <a:latin typeface="Arial" panose="020B0604020202020204" pitchFamily="34" charset="0"/>
              </a:rPr>
              <a:t>he monthly average time patients wait before being attended to by a medical professional is </a:t>
            </a:r>
            <a:r>
              <a:rPr kumimoji="0" lang="en-US" altLang="en-US" sz="1400" b="0" i="0" u="sng" strike="noStrike" cap="none" normalizeH="0" baseline="0" dirty="0">
                <a:ln>
                  <a:noFill/>
                </a:ln>
                <a:solidFill>
                  <a:schemeClr val="tx1"/>
                </a:solidFill>
                <a:effectLst/>
                <a:latin typeface="Arial" panose="020B0604020202020204" pitchFamily="34" charset="0"/>
              </a:rPr>
              <a:t>36.3 minutes</a:t>
            </a:r>
            <a:r>
              <a:rPr kumimoji="0" lang="en-US" altLang="en-US" sz="1400" b="0" i="0" u="none" strike="noStrike" cap="none" normalizeH="0" baseline="0" dirty="0">
                <a:ln>
                  <a:noFill/>
                </a:ln>
                <a:solidFill>
                  <a:schemeClr val="tx1"/>
                </a:solidFill>
                <a:effectLst/>
                <a:latin typeface="Arial" panose="020B0604020202020204" pitchFamily="34" charset="0"/>
              </a:rPr>
              <a:t>. There is not any specific days where the wait time is higher so we should do adjustments in everyday work system.</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chemeClr val="tx1"/>
                </a:solidFill>
                <a:effectLst/>
                <a:latin typeface="Arial" panose="020B0604020202020204" pitchFamily="34" charset="0"/>
              </a:rPr>
              <a:t>Patient Satisfaction Score</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tabLst/>
            </a:pPr>
            <a:r>
              <a:rPr lang="en-US" altLang="en-US" sz="1400" dirty="0">
                <a:latin typeface="Arial" panose="020B0604020202020204" pitchFamily="34" charset="0"/>
              </a:rPr>
              <a:t>The</a:t>
            </a:r>
            <a:r>
              <a:rPr kumimoji="0" lang="en-US" altLang="en-US" sz="1400" b="0" i="0" u="none" strike="noStrike" cap="none" normalizeH="0" baseline="0" dirty="0">
                <a:ln>
                  <a:noFill/>
                </a:ln>
                <a:solidFill>
                  <a:schemeClr val="tx1"/>
                </a:solidFill>
                <a:effectLst/>
                <a:latin typeface="Arial" panose="020B0604020202020204" pitchFamily="34" charset="0"/>
              </a:rPr>
              <a:t> average satisfaction score of patients on a daily basis to evaluate the quality of service provided is </a:t>
            </a:r>
            <a:r>
              <a:rPr kumimoji="0" lang="en-US" altLang="en-US" sz="1400" b="0" i="0" u="sng" strike="noStrike" cap="none" normalizeH="0" baseline="0" dirty="0">
                <a:ln>
                  <a:noFill/>
                </a:ln>
                <a:solidFill>
                  <a:schemeClr val="tx1"/>
                </a:solidFill>
                <a:effectLst/>
                <a:latin typeface="Arial" panose="020B0604020202020204" pitchFamily="34" charset="0"/>
              </a:rPr>
              <a:t>4.96</a:t>
            </a:r>
            <a:r>
              <a:rPr kumimoji="0" lang="en-US" altLang="en-US" sz="1400" b="0" i="0" u="none" strike="noStrike" cap="none" normalizeH="0" baseline="0" dirty="0">
                <a:ln>
                  <a:noFill/>
                </a:ln>
                <a:solidFill>
                  <a:schemeClr val="tx1"/>
                </a:solidFill>
                <a:effectLst/>
                <a:latin typeface="Arial" panose="020B0604020202020204" pitchFamily="34" charset="0"/>
              </a:rPr>
              <a:t>. As per analysis satisfaction score gets lower in ending days of month as per high wait time for patients.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chemeClr val="tx1"/>
                </a:solidFill>
                <a:effectLst/>
                <a:latin typeface="Arial" panose="020B0604020202020204" pitchFamily="34" charset="0"/>
              </a:rPr>
              <a:t>Number of Patients Referred</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tabLst/>
            </a:pPr>
            <a:r>
              <a:rPr lang="en-US" altLang="en-US" sz="1400" dirty="0">
                <a:latin typeface="Arial" panose="020B0604020202020204" pitchFamily="34" charset="0"/>
              </a:rPr>
              <a:t>T</a:t>
            </a:r>
            <a:r>
              <a:rPr kumimoji="0" lang="en-US" altLang="en-US" sz="1400" b="0" i="0" u="none" strike="noStrike" cap="none" normalizeH="0" baseline="0" dirty="0">
                <a:ln>
                  <a:noFill/>
                </a:ln>
                <a:solidFill>
                  <a:schemeClr val="tx1"/>
                </a:solidFill>
                <a:effectLst/>
                <a:latin typeface="Arial" panose="020B0604020202020204" pitchFamily="34" charset="0"/>
              </a:rPr>
              <a:t>he number of patients referred to specific departments from the ER </a:t>
            </a:r>
            <a:r>
              <a:rPr lang="en-US" altLang="en-US" sz="1400" dirty="0">
                <a:latin typeface="Arial" panose="020B0604020202020204" pitchFamily="34" charset="0"/>
              </a:rPr>
              <a:t>in </a:t>
            </a:r>
            <a:r>
              <a:rPr lang="en-US" altLang="en-US" sz="1400" u="sng" dirty="0">
                <a:latin typeface="Arial" panose="020B0604020202020204" pitchFamily="34" charset="0"/>
              </a:rPr>
              <a:t>month is 214</a:t>
            </a:r>
            <a:r>
              <a:rPr lang="en-US" altLang="en-US" sz="1400" dirty="0">
                <a:latin typeface="Arial" panose="020B0604020202020204" pitchFamily="34" charset="0"/>
              </a:rPr>
              <a:t>. That means</a:t>
            </a:r>
            <a:r>
              <a:rPr kumimoji="0" lang="en-US" altLang="en-US" sz="1400" b="0" i="0" u="none" strike="noStrike" cap="none" normalizeH="0" baseline="0" dirty="0">
                <a:ln>
                  <a:noFill/>
                </a:ln>
                <a:solidFill>
                  <a:schemeClr val="tx1"/>
                </a:solidFill>
                <a:effectLst/>
                <a:latin typeface="Arial" panose="020B0604020202020204" pitchFamily="34" charset="0"/>
              </a:rPr>
              <a:t> in average </a:t>
            </a:r>
            <a:r>
              <a:rPr kumimoji="0" lang="en-US" altLang="en-US" sz="1400" b="0" i="0" u="sng" strike="noStrike" cap="none" normalizeH="0" baseline="0" dirty="0">
                <a:ln>
                  <a:noFill/>
                </a:ln>
                <a:solidFill>
                  <a:schemeClr val="tx1"/>
                </a:solidFill>
                <a:effectLst/>
                <a:latin typeface="Arial" panose="020B0604020202020204" pitchFamily="34" charset="0"/>
              </a:rPr>
              <a:t>7-8 patients per day</a:t>
            </a:r>
            <a:r>
              <a:rPr kumimoji="0" lang="en-US" altLang="en-US" sz="1400" b="0" i="0" u="none" strike="noStrike" cap="none" normalizeH="0" baseline="0" dirty="0">
                <a:ln>
                  <a:noFill/>
                </a:ln>
                <a:solidFill>
                  <a:schemeClr val="tx1"/>
                </a:solidFill>
                <a:effectLst/>
                <a:latin typeface="Arial" panose="020B0604020202020204" pitchFamily="34" charset="0"/>
              </a:rPr>
              <a:t>.</a:t>
            </a:r>
          </a:p>
        </p:txBody>
      </p:sp>
      <p:sp>
        <p:nvSpPr>
          <p:cNvPr id="3" name="TextBox 2">
            <a:extLst>
              <a:ext uri="{FF2B5EF4-FFF2-40B4-BE49-F238E27FC236}">
                <a16:creationId xmlns:a16="http://schemas.microsoft.com/office/drawing/2014/main" id="{5267476C-3672-7272-D9DA-4927600C29F9}"/>
              </a:ext>
            </a:extLst>
          </p:cNvPr>
          <p:cNvSpPr txBox="1"/>
          <p:nvPr/>
        </p:nvSpPr>
        <p:spPr>
          <a:xfrm>
            <a:off x="506527" y="1058667"/>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800" b="1" dirty="0">
                <a:solidFill>
                  <a:schemeClr val="bg1"/>
                </a:solidFill>
                <a:highlight>
                  <a:srgbClr val="000000"/>
                </a:highlight>
                <a:latin typeface="Arial Rounded MT Bold" panose="020F0704030504030204" pitchFamily="34" charset="0"/>
                <a:ea typeface="Segoe UI Black" panose="020B0A02040204020203" pitchFamily="34" charset="0"/>
              </a:rPr>
              <a:t>KPI’s Requirements</a:t>
            </a:r>
          </a:p>
        </p:txBody>
      </p:sp>
      <p:sp>
        <p:nvSpPr>
          <p:cNvPr id="2" name="Rectangle 2">
            <a:extLst>
              <a:ext uri="{FF2B5EF4-FFF2-40B4-BE49-F238E27FC236}">
                <a16:creationId xmlns:a16="http://schemas.microsoft.com/office/drawing/2014/main" id="{9DF6CF7E-F8A4-1972-DB19-1B25A9902CC9}"/>
              </a:ext>
            </a:extLst>
          </p:cNvPr>
          <p:cNvSpPr>
            <a:spLocks noChangeArrowheads="1"/>
          </p:cNvSpPr>
          <p:nvPr/>
        </p:nvSpPr>
        <p:spPr bwMode="auto">
          <a:xfrm>
            <a:off x="525758" y="1594780"/>
            <a:ext cx="1137159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lang="en-US" sz="1400" b="1" i="0" dirty="0">
                <a:solidFill>
                  <a:schemeClr val="accent1"/>
                </a:solidFill>
                <a:effectLst/>
              </a:rPr>
              <a:t>The emergency room dataset, covering a period of 19 months, records a total of 9,216 unique patients. After analysis of the data, it is clear that patients came to ER were in high density, mostly for general practice and Orthopedics. All patients have moderate satisfactory level. </a:t>
            </a:r>
            <a:endParaRPr kumimoji="0" lang="en-US" altLang="en-US" sz="1300" b="1" i="0" u="none" strike="noStrike" cap="none" normalizeH="0" baseline="0" dirty="0">
              <a:ln>
                <a:noFill/>
              </a:ln>
              <a:solidFill>
                <a:schemeClr val="accent1"/>
              </a:solidFill>
              <a:effectLst/>
            </a:endParaRPr>
          </a:p>
        </p:txBody>
      </p:sp>
    </p:spTree>
    <p:extLst>
      <p:ext uri="{BB962C8B-B14F-4D97-AF65-F5344CB8AC3E}">
        <p14:creationId xmlns:p14="http://schemas.microsoft.com/office/powerpoint/2010/main" val="910262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F61C43-F080-4375-BA4A-03609C7029E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A6940A6-173F-A7CD-9CEF-9DD96C896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1A1686B6-0CF0-1F0C-71F1-1C84171DFD2A}"/>
              </a:ext>
            </a:extLst>
          </p:cNvPr>
          <p:cNvSpPr/>
          <p:nvPr/>
        </p:nvSpPr>
        <p:spPr>
          <a:xfrm>
            <a:off x="0" y="18289"/>
            <a:ext cx="12192000" cy="6857999"/>
          </a:xfrm>
          <a:prstGeom prst="rect">
            <a:avLst/>
          </a:prstGeom>
          <a:solidFill>
            <a:schemeClr val="accent1">
              <a:lumMod val="20000"/>
              <a:lumOff val="80000"/>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2">
            <a:extLst>
              <a:ext uri="{FF2B5EF4-FFF2-40B4-BE49-F238E27FC236}">
                <a16:creationId xmlns:a16="http://schemas.microsoft.com/office/drawing/2014/main" id="{89F74E87-77E5-D024-F241-575AB76362E4}"/>
              </a:ext>
            </a:extLst>
          </p:cNvPr>
          <p:cNvSpPr txBox="1"/>
          <p:nvPr/>
        </p:nvSpPr>
        <p:spPr>
          <a:xfrm>
            <a:off x="1410957" y="119060"/>
            <a:ext cx="9601200"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400" b="0" i="0" dirty="0">
                <a:solidFill>
                  <a:srgbClr val="002060"/>
                </a:solidFill>
                <a:effectLst/>
                <a:latin typeface="Segoe UI Bold" panose="020B0802040204020203" pitchFamily="34" charset="0"/>
              </a:rPr>
              <a:t>HOSPITAL EMERGENCY ROOM DASHBOARD</a:t>
            </a:r>
            <a:endParaRPr lang="en-IN" sz="3400" dirty="0">
              <a:solidFill>
                <a:srgbClr val="002060"/>
              </a:solidFill>
              <a:latin typeface="Segoe UI Black" panose="020B0A02040204020203" pitchFamily="34" charset="0"/>
              <a:ea typeface="Segoe UI Black" panose="020B0A02040204020203" pitchFamily="34" charset="0"/>
            </a:endParaRPr>
          </a:p>
        </p:txBody>
      </p:sp>
      <p:sp>
        <p:nvSpPr>
          <p:cNvPr id="13" name="Rectangle 2">
            <a:extLst>
              <a:ext uri="{FF2B5EF4-FFF2-40B4-BE49-F238E27FC236}">
                <a16:creationId xmlns:a16="http://schemas.microsoft.com/office/drawing/2014/main" id="{51ECCFC6-DC23-FC93-7CE7-94849BE50F92}"/>
              </a:ext>
            </a:extLst>
          </p:cNvPr>
          <p:cNvSpPr>
            <a:spLocks noChangeArrowheads="1"/>
          </p:cNvSpPr>
          <p:nvPr/>
        </p:nvSpPr>
        <p:spPr bwMode="auto">
          <a:xfrm>
            <a:off x="410202" y="732049"/>
            <a:ext cx="11371595" cy="6054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000" b="1" dirty="0">
                <a:solidFill>
                  <a:schemeClr val="accent5">
                    <a:lumMod val="50000"/>
                  </a:schemeClr>
                </a:solidFill>
                <a:highlight>
                  <a:srgbClr val="00FF00"/>
                </a:highlight>
                <a:latin typeface="Arial Rounded MT Bold" panose="020F0704030504030204" pitchFamily="34" charset="0"/>
              </a:rPr>
              <a:t>Dashboard 2: Consolidated View </a:t>
            </a:r>
            <a:endParaRPr lang="en-US" sz="2000" b="1" dirty="0">
              <a:solidFill>
                <a:schemeClr val="accent5">
                  <a:lumMod val="50000"/>
                </a:schemeClr>
              </a:solidFill>
            </a:endParaRPr>
          </a:p>
          <a:p>
            <a:pPr>
              <a:lnSpc>
                <a:spcPct val="150000"/>
              </a:lnSpc>
            </a:pPr>
            <a:r>
              <a:rPr lang="en-US" sz="1400" b="1" dirty="0">
                <a:latin typeface="Arial Rounded MT Bold" panose="020F0704030504030204" pitchFamily="34" charset="0"/>
              </a:rPr>
              <a:t>Charts Analysis:</a:t>
            </a:r>
          </a:p>
          <a:p>
            <a:pPr marL="742950" lvl="1" indent="-285750">
              <a:lnSpc>
                <a:spcPct val="150000"/>
              </a:lnSpc>
              <a:buFont typeface="Arial" panose="020B0604020202020204" pitchFamily="34" charset="0"/>
              <a:buChar char="•"/>
            </a:pPr>
            <a:r>
              <a:rPr lang="en-US" sz="1400" dirty="0">
                <a:latin typeface="Arial" panose="020B0604020202020204" pitchFamily="34" charset="0"/>
              </a:rPr>
              <a:t>In this page all the insights of the first dashboard will be present for certain range of time i.e. from </a:t>
            </a:r>
            <a:r>
              <a:rPr lang="en-US" sz="1400" u="sng" dirty="0">
                <a:latin typeface="Arial" panose="020B0604020202020204" pitchFamily="34" charset="0"/>
              </a:rPr>
              <a:t>January 1 2024</a:t>
            </a:r>
            <a:r>
              <a:rPr lang="en-US" sz="1400" dirty="0">
                <a:latin typeface="Arial" panose="020B0604020202020204" pitchFamily="34" charset="0"/>
              </a:rPr>
              <a:t> to </a:t>
            </a:r>
            <a:r>
              <a:rPr lang="en-US" sz="1400" u="sng" dirty="0">
                <a:latin typeface="Arial" panose="020B0604020202020204" pitchFamily="34" charset="0"/>
              </a:rPr>
              <a:t>June 30 2024</a:t>
            </a:r>
            <a:r>
              <a:rPr lang="en-US" sz="1400" dirty="0">
                <a:latin typeface="Arial" panose="020B0604020202020204" pitchFamily="34" charset="0"/>
              </a:rPr>
              <a:t>.</a:t>
            </a:r>
          </a:p>
          <a:p>
            <a:pPr marL="742950" lvl="1" indent="-285750">
              <a:lnSpc>
                <a:spcPct val="150000"/>
              </a:lnSpc>
              <a:buFont typeface="Arial" panose="020B0604020202020204" pitchFamily="34" charset="0"/>
              <a:buChar char="•"/>
            </a:pPr>
            <a:r>
              <a:rPr lang="en-US" sz="1400" dirty="0">
                <a:latin typeface="Arial" panose="020B0604020202020204" pitchFamily="34" charset="0"/>
              </a:rPr>
              <a:t>Number of patients that came in this time span were </a:t>
            </a:r>
            <a:r>
              <a:rPr lang="en-US" sz="1400" u="sng" dirty="0">
                <a:latin typeface="Arial" panose="020B0604020202020204" pitchFamily="34" charset="0"/>
              </a:rPr>
              <a:t>2923</a:t>
            </a:r>
            <a:r>
              <a:rPr lang="en-US" sz="1400" dirty="0">
                <a:latin typeface="Arial" panose="020B0604020202020204" pitchFamily="34" charset="0"/>
              </a:rPr>
              <a:t>, in that most patient came in </a:t>
            </a:r>
            <a:r>
              <a:rPr lang="en-US" sz="1400" u="sng" dirty="0">
                <a:latin typeface="Arial" panose="020B0604020202020204" pitchFamily="34" charset="0"/>
              </a:rPr>
              <a:t>May</a:t>
            </a:r>
            <a:r>
              <a:rPr lang="en-US" sz="1400" dirty="0">
                <a:latin typeface="Arial" panose="020B0604020202020204" pitchFamily="34" charset="0"/>
              </a:rPr>
              <a:t> (</a:t>
            </a:r>
            <a:r>
              <a:rPr lang="en-US" sz="1400" u="sng" dirty="0">
                <a:latin typeface="Arial" panose="020B0604020202020204" pitchFamily="34" charset="0"/>
              </a:rPr>
              <a:t>519</a:t>
            </a:r>
            <a:r>
              <a:rPr lang="en-US" sz="1400" dirty="0">
                <a:latin typeface="Arial" panose="020B0604020202020204" pitchFamily="34" charset="0"/>
              </a:rPr>
              <a:t>) and least number of patient came in </a:t>
            </a:r>
            <a:r>
              <a:rPr lang="en-US" sz="1400" u="sng" dirty="0">
                <a:latin typeface="Arial" panose="020B0604020202020204" pitchFamily="34" charset="0"/>
              </a:rPr>
              <a:t>February</a:t>
            </a:r>
            <a:r>
              <a:rPr lang="en-US" sz="1400" dirty="0">
                <a:latin typeface="Arial" panose="020B0604020202020204" pitchFamily="34" charset="0"/>
              </a:rPr>
              <a:t> (</a:t>
            </a:r>
            <a:r>
              <a:rPr lang="en-US" sz="1400" u="sng" dirty="0">
                <a:latin typeface="Arial" panose="020B0604020202020204" pitchFamily="34" charset="0"/>
              </a:rPr>
              <a:t>431</a:t>
            </a:r>
            <a:r>
              <a:rPr lang="en-US" sz="1400" dirty="0">
                <a:latin typeface="Arial" panose="020B0604020202020204" pitchFamily="34" charset="0"/>
              </a:rPr>
              <a:t>). </a:t>
            </a:r>
          </a:p>
          <a:p>
            <a:pPr marL="742950" lvl="1" indent="-285750">
              <a:lnSpc>
                <a:spcPct val="150000"/>
              </a:lnSpc>
              <a:buFont typeface="Arial" panose="020B0604020202020204" pitchFamily="34" charset="0"/>
              <a:buChar char="•"/>
            </a:pPr>
            <a:r>
              <a:rPr lang="en-US" sz="1400" dirty="0">
                <a:latin typeface="Arial" panose="020B0604020202020204" pitchFamily="34" charset="0"/>
              </a:rPr>
              <a:t>The average wait time of the patient was </a:t>
            </a:r>
            <a:r>
              <a:rPr lang="en-US" sz="1400" u="sng" dirty="0">
                <a:latin typeface="Arial" panose="020B0604020202020204" pitchFamily="34" charset="0"/>
              </a:rPr>
              <a:t>35.9 minutes</a:t>
            </a:r>
            <a:r>
              <a:rPr lang="en-US" sz="1400" dirty="0">
                <a:latin typeface="Arial" panose="020B0604020202020204" pitchFamily="34" charset="0"/>
              </a:rPr>
              <a:t>, and similarly every month no improvement in waiting time for any patient.</a:t>
            </a:r>
          </a:p>
          <a:p>
            <a:pPr marL="742950" lvl="1" indent="-285750">
              <a:lnSpc>
                <a:spcPct val="150000"/>
              </a:lnSpc>
              <a:buFont typeface="Arial" panose="020B0604020202020204" pitchFamily="34" charset="0"/>
              <a:buChar char="•"/>
            </a:pPr>
            <a:r>
              <a:rPr lang="en-US" sz="1400" dirty="0">
                <a:latin typeface="Arial" panose="020B0604020202020204" pitchFamily="34" charset="0"/>
              </a:rPr>
              <a:t>Most number of referred patients came in the month of </a:t>
            </a:r>
            <a:r>
              <a:rPr lang="en-US" sz="1400" u="sng" dirty="0">
                <a:latin typeface="Arial" panose="020B0604020202020204" pitchFamily="34" charset="0"/>
              </a:rPr>
              <a:t>January</a:t>
            </a:r>
            <a:r>
              <a:rPr lang="en-US" sz="1400" dirty="0">
                <a:latin typeface="Arial" panose="020B0604020202020204" pitchFamily="34" charset="0"/>
              </a:rPr>
              <a:t> and number of patients that were referred in this time range were </a:t>
            </a:r>
            <a:r>
              <a:rPr lang="en-US" sz="1400" u="sng" dirty="0">
                <a:latin typeface="Arial" panose="020B0604020202020204" pitchFamily="34" charset="0"/>
              </a:rPr>
              <a:t>1173</a:t>
            </a:r>
            <a:r>
              <a:rPr lang="en-US" sz="1400" dirty="0">
                <a:latin typeface="Arial" panose="020B0604020202020204" pitchFamily="34" charset="0"/>
              </a:rPr>
              <a:t>.</a:t>
            </a:r>
          </a:p>
          <a:p>
            <a:pPr marL="742950" lvl="1" indent="-285750">
              <a:lnSpc>
                <a:spcPct val="150000"/>
              </a:lnSpc>
              <a:buFont typeface="Arial" panose="020B0604020202020204" pitchFamily="34" charset="0"/>
              <a:buChar char="•"/>
            </a:pPr>
            <a:r>
              <a:rPr lang="en-US" sz="1400" dirty="0">
                <a:latin typeface="Arial" panose="020B0604020202020204" pitchFamily="34" charset="0"/>
              </a:rPr>
              <a:t>Status of patients that were admitted in the ER were </a:t>
            </a:r>
            <a:r>
              <a:rPr lang="en-US" sz="1400" u="sng" dirty="0">
                <a:latin typeface="Arial" panose="020B0604020202020204" pitchFamily="34" charset="0"/>
              </a:rPr>
              <a:t>1464</a:t>
            </a:r>
            <a:r>
              <a:rPr lang="en-US" sz="1400" dirty="0">
                <a:latin typeface="Arial" panose="020B0604020202020204" pitchFamily="34" charset="0"/>
              </a:rPr>
              <a:t>, and patients that were not admitted in the ER </a:t>
            </a:r>
            <a:r>
              <a:rPr lang="en-US" sz="1400" u="sng" dirty="0">
                <a:latin typeface="Arial" panose="020B0604020202020204" pitchFamily="34" charset="0"/>
              </a:rPr>
              <a:t>1459</a:t>
            </a:r>
            <a:r>
              <a:rPr lang="en-US" sz="1400" dirty="0">
                <a:latin typeface="Arial" panose="020B0604020202020204" pitchFamily="34" charset="0"/>
              </a:rPr>
              <a:t> as they came for their routine check ups.</a:t>
            </a:r>
          </a:p>
          <a:p>
            <a:pPr marL="742950" lvl="1" indent="-285750">
              <a:lnSpc>
                <a:spcPct val="150000"/>
              </a:lnSpc>
              <a:buFont typeface="Arial" panose="020B0604020202020204" pitchFamily="34" charset="0"/>
              <a:buChar char="•"/>
            </a:pPr>
            <a:r>
              <a:rPr lang="en-US" sz="1400" dirty="0">
                <a:latin typeface="Arial" panose="020B0604020202020204" pitchFamily="34" charset="0"/>
              </a:rPr>
              <a:t>1000 patients were examined in less then 30 minutes and 2000 patients were missed to be examined within 30 minutes. That means more patients had taken more than 30 minutes to get examined in the ER. </a:t>
            </a:r>
          </a:p>
          <a:p>
            <a:pPr marL="742950" lvl="1" indent="-285750">
              <a:lnSpc>
                <a:spcPct val="150000"/>
              </a:lnSpc>
              <a:buFont typeface="Arial" panose="020B0604020202020204" pitchFamily="34" charset="0"/>
              <a:buChar char="•"/>
            </a:pPr>
            <a:r>
              <a:rPr lang="en-US" sz="1400" dirty="0">
                <a:latin typeface="Arial" panose="020B0604020202020204" pitchFamily="34" charset="0"/>
              </a:rPr>
              <a:t>In this ER number of female patients that came for checkup is </a:t>
            </a:r>
            <a:r>
              <a:rPr lang="en-US" sz="1400" u="sng" dirty="0">
                <a:latin typeface="Arial" panose="020B0604020202020204" pitchFamily="34" charset="0"/>
              </a:rPr>
              <a:t>1000</a:t>
            </a:r>
            <a:r>
              <a:rPr lang="en-US" sz="1400" dirty="0">
                <a:latin typeface="Arial" panose="020B0604020202020204" pitchFamily="34" charset="0"/>
              </a:rPr>
              <a:t> were as </a:t>
            </a:r>
            <a:r>
              <a:rPr lang="en-US" sz="1400" u="sng" dirty="0">
                <a:latin typeface="Arial" panose="020B0604020202020204" pitchFamily="34" charset="0"/>
              </a:rPr>
              <a:t>2000</a:t>
            </a:r>
            <a:r>
              <a:rPr lang="en-US" sz="1400" dirty="0">
                <a:latin typeface="Arial" panose="020B0604020202020204" pitchFamily="34" charset="0"/>
              </a:rPr>
              <a:t> male patients came in this time span of 6 months. In which most patients were from</a:t>
            </a:r>
            <a:r>
              <a:rPr lang="en-US" sz="1400" u="sng" dirty="0">
                <a:latin typeface="Arial" panose="020B0604020202020204" pitchFamily="34" charset="0"/>
              </a:rPr>
              <a:t> 30 - 39</a:t>
            </a:r>
            <a:r>
              <a:rPr lang="en-US" sz="1400" dirty="0">
                <a:latin typeface="Arial" panose="020B0604020202020204" pitchFamily="34" charset="0"/>
              </a:rPr>
              <a:t> age group.</a:t>
            </a:r>
          </a:p>
          <a:p>
            <a:pPr marL="742950" lvl="1" indent="-285750">
              <a:lnSpc>
                <a:spcPct val="150000"/>
              </a:lnSpc>
              <a:buFont typeface="Arial" panose="020B0604020202020204" pitchFamily="34" charset="0"/>
              <a:buChar char="•"/>
            </a:pPr>
            <a:r>
              <a:rPr lang="en-US" sz="1400" dirty="0">
                <a:latin typeface="Arial" panose="020B0604020202020204" pitchFamily="34" charset="0"/>
              </a:rPr>
              <a:t>The number of patients that came in the ER </a:t>
            </a:r>
            <a:r>
              <a:rPr lang="en-US" sz="1400" u="sng" dirty="0">
                <a:latin typeface="Arial" panose="020B0604020202020204" pitchFamily="34" charset="0"/>
              </a:rPr>
              <a:t>1750</a:t>
            </a:r>
            <a:r>
              <a:rPr lang="en-US" sz="1400" dirty="0">
                <a:latin typeface="Arial" panose="020B0604020202020204" pitchFamily="34" charset="0"/>
              </a:rPr>
              <a:t> which were not referred for any department, and highest number of </a:t>
            </a:r>
            <a:r>
              <a:rPr lang="en-US" sz="1400" u="sng" dirty="0">
                <a:latin typeface="Arial" panose="020B0604020202020204" pitchFamily="34" charset="0"/>
              </a:rPr>
              <a:t>white patients(796)</a:t>
            </a:r>
            <a:r>
              <a:rPr lang="en-US" sz="1400" dirty="0">
                <a:latin typeface="Arial" panose="020B0604020202020204" pitchFamily="34" charset="0"/>
              </a:rPr>
              <a:t> came to the ER in this time span.</a:t>
            </a:r>
          </a:p>
          <a:p>
            <a:pPr marL="742950" lvl="1" indent="-285750">
              <a:lnSpc>
                <a:spcPct val="150000"/>
              </a:lnSpc>
              <a:buFont typeface="Arial" panose="020B0604020202020204" pitchFamily="34" charset="0"/>
              <a:buChar char="•"/>
            </a:pPr>
            <a:r>
              <a:rPr lang="en-US" sz="1400" dirty="0">
                <a:latin typeface="Arial" panose="020B0604020202020204" pitchFamily="34" charset="0"/>
              </a:rPr>
              <a:t>In daily bases the number of patients that came were on </a:t>
            </a:r>
            <a:r>
              <a:rPr lang="en-US" sz="1400" u="sng" dirty="0">
                <a:latin typeface="Arial" panose="020B0604020202020204" pitchFamily="34" charset="0"/>
              </a:rPr>
              <a:t>Thursday</a:t>
            </a:r>
            <a:r>
              <a:rPr lang="en-US" sz="1400" dirty="0">
                <a:latin typeface="Arial" panose="020B0604020202020204" pitchFamily="34" charset="0"/>
              </a:rPr>
              <a:t>(</a:t>
            </a:r>
            <a:r>
              <a:rPr lang="en-US" sz="1400" u="sng" dirty="0">
                <a:latin typeface="Arial" panose="020B0604020202020204" pitchFamily="34" charset="0"/>
              </a:rPr>
              <a:t>437</a:t>
            </a:r>
            <a:r>
              <a:rPr lang="en-US" sz="1400" dirty="0">
                <a:latin typeface="Arial" panose="020B0604020202020204" pitchFamily="34" charset="0"/>
              </a:rPr>
              <a:t>) in which most patient preferred </a:t>
            </a:r>
            <a:r>
              <a:rPr lang="en-US" sz="1400" u="sng" dirty="0">
                <a:latin typeface="Arial" panose="020B0604020202020204" pitchFamily="34" charset="0"/>
              </a:rPr>
              <a:t>5-6</a:t>
            </a:r>
            <a:r>
              <a:rPr lang="en-US" sz="1400" dirty="0">
                <a:latin typeface="Arial" panose="020B0604020202020204" pitchFamily="34" charset="0"/>
              </a:rPr>
              <a:t> as good time to come to ER.</a:t>
            </a:r>
          </a:p>
        </p:txBody>
      </p:sp>
    </p:spTree>
    <p:extLst>
      <p:ext uri="{BB962C8B-B14F-4D97-AF65-F5344CB8AC3E}">
        <p14:creationId xmlns:p14="http://schemas.microsoft.com/office/powerpoint/2010/main" val="754694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F975B9-E6AD-4970-E2C9-FC6A6B25179C}"/>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683BBD2C-516E-CD59-EE16-2E56ADDC5B0D}"/>
              </a:ext>
            </a:extLst>
          </p:cNvPr>
          <p:cNvSpPr/>
          <p:nvPr/>
        </p:nvSpPr>
        <p:spPr>
          <a:xfrm>
            <a:off x="0" y="0"/>
            <a:ext cx="12192000" cy="6857999"/>
          </a:xfrm>
          <a:prstGeom prst="rect">
            <a:avLst/>
          </a:prstGeom>
          <a:solidFill>
            <a:schemeClr val="accent1">
              <a:lumMod val="20000"/>
              <a:lumOff val="80000"/>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Picture 7">
            <a:extLst>
              <a:ext uri="{FF2B5EF4-FFF2-40B4-BE49-F238E27FC236}">
                <a16:creationId xmlns:a16="http://schemas.microsoft.com/office/drawing/2014/main" id="{EE000134-2FEE-47C0-F675-4278DB559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583" y="0"/>
            <a:ext cx="11308833" cy="6858000"/>
          </a:xfrm>
          <a:prstGeom prst="rect">
            <a:avLst/>
          </a:prstGeom>
        </p:spPr>
      </p:pic>
    </p:spTree>
    <p:extLst>
      <p:ext uri="{BB962C8B-B14F-4D97-AF65-F5344CB8AC3E}">
        <p14:creationId xmlns:p14="http://schemas.microsoft.com/office/powerpoint/2010/main" val="3344526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201ED-9143-C877-B36A-22F886D94F09}"/>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9E40422-92BC-E45A-45C1-1B35136926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BA4F8FCC-A315-2BFC-C8BA-6A0ED30FAAAA}"/>
              </a:ext>
            </a:extLst>
          </p:cNvPr>
          <p:cNvSpPr/>
          <p:nvPr/>
        </p:nvSpPr>
        <p:spPr>
          <a:xfrm>
            <a:off x="0" y="1"/>
            <a:ext cx="12192000" cy="6857999"/>
          </a:xfrm>
          <a:prstGeom prst="rect">
            <a:avLst/>
          </a:prstGeom>
          <a:solidFill>
            <a:schemeClr val="accent1">
              <a:lumMod val="20000"/>
              <a:lumOff val="80000"/>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b="1" u="sng" dirty="0">
                <a:solidFill>
                  <a:schemeClr val="tx1">
                    <a:lumMod val="95000"/>
                    <a:lumOff val="5000"/>
                  </a:schemeClr>
                </a:solidFill>
                <a:highlight>
                  <a:srgbClr val="00FFFF"/>
                </a:highlight>
                <a:latin typeface="Arial Black" panose="020B0A04020102020204" pitchFamily="34" charset="0"/>
              </a:rPr>
              <a:t>THANK YOU </a:t>
            </a:r>
          </a:p>
        </p:txBody>
      </p:sp>
      <p:sp>
        <p:nvSpPr>
          <p:cNvPr id="13" name="Rectangle 2">
            <a:extLst>
              <a:ext uri="{FF2B5EF4-FFF2-40B4-BE49-F238E27FC236}">
                <a16:creationId xmlns:a16="http://schemas.microsoft.com/office/drawing/2014/main" id="{68A5123B-3F7D-2ADD-0E9B-08D0D419BDC2}"/>
              </a:ext>
            </a:extLst>
          </p:cNvPr>
          <p:cNvSpPr>
            <a:spLocks noChangeArrowheads="1"/>
          </p:cNvSpPr>
          <p:nvPr/>
        </p:nvSpPr>
        <p:spPr bwMode="auto">
          <a:xfrm>
            <a:off x="487029" y="2513233"/>
            <a:ext cx="11371595" cy="375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endParaRPr lang="en-US" sz="1400" dirty="0">
              <a:latin typeface="Arial" panose="020B0604020202020204" pitchFamily="34" charset="0"/>
            </a:endParaRPr>
          </a:p>
        </p:txBody>
      </p:sp>
    </p:spTree>
    <p:extLst>
      <p:ext uri="{BB962C8B-B14F-4D97-AF65-F5344CB8AC3E}">
        <p14:creationId xmlns:p14="http://schemas.microsoft.com/office/powerpoint/2010/main" val="2023022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89D2A-5283-4B3A-B0B9-5A9C3C29761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5C4874D4-A9A0-1C72-E6A8-1802CC9C8F7C}"/>
              </a:ext>
            </a:extLst>
          </p:cNvPr>
          <p:cNvSpPr/>
          <p:nvPr/>
        </p:nvSpPr>
        <p:spPr>
          <a:xfrm>
            <a:off x="0" y="0"/>
            <a:ext cx="12192000" cy="6857999"/>
          </a:xfrm>
          <a:prstGeom prst="rect">
            <a:avLst/>
          </a:prstGeom>
          <a:solidFill>
            <a:schemeClr val="accent1">
              <a:lumMod val="20000"/>
              <a:lumOff val="80000"/>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a:extLst>
              <a:ext uri="{FF2B5EF4-FFF2-40B4-BE49-F238E27FC236}">
                <a16:creationId xmlns:a16="http://schemas.microsoft.com/office/drawing/2014/main" id="{0DFBC76D-0184-FA10-F9CC-DA89A12DA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078" y="0"/>
            <a:ext cx="11263843" cy="6858000"/>
          </a:xfrm>
          <a:prstGeom prst="rect">
            <a:avLst/>
          </a:prstGeom>
        </p:spPr>
      </p:pic>
    </p:spTree>
    <p:extLst>
      <p:ext uri="{BB962C8B-B14F-4D97-AF65-F5344CB8AC3E}">
        <p14:creationId xmlns:p14="http://schemas.microsoft.com/office/powerpoint/2010/main" val="4173997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9538F-102B-9588-10C6-807D692D55A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1B574693-0DD7-98F1-31F4-E1D5748F23B9}"/>
              </a:ext>
            </a:extLst>
          </p:cNvPr>
          <p:cNvSpPr/>
          <p:nvPr/>
        </p:nvSpPr>
        <p:spPr>
          <a:xfrm>
            <a:off x="0" y="0"/>
            <a:ext cx="12192000" cy="6857999"/>
          </a:xfrm>
          <a:prstGeom prst="rect">
            <a:avLst/>
          </a:prstGeom>
          <a:solidFill>
            <a:schemeClr val="accent1">
              <a:lumMod val="20000"/>
              <a:lumOff val="80000"/>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D03080FD-C9DF-0B8F-F206-59A004C76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444" y="0"/>
            <a:ext cx="11285112" cy="6858000"/>
          </a:xfrm>
          <a:prstGeom prst="rect">
            <a:avLst/>
          </a:prstGeom>
        </p:spPr>
      </p:pic>
    </p:spTree>
    <p:extLst>
      <p:ext uri="{BB962C8B-B14F-4D97-AF65-F5344CB8AC3E}">
        <p14:creationId xmlns:p14="http://schemas.microsoft.com/office/powerpoint/2010/main" val="2353011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D61CD9-964E-9940-F4B7-897884481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F97DC146-7812-B746-8484-88E2B07E6596}"/>
              </a:ext>
            </a:extLst>
          </p:cNvPr>
          <p:cNvSpPr/>
          <p:nvPr/>
        </p:nvSpPr>
        <p:spPr>
          <a:xfrm>
            <a:off x="0" y="0"/>
            <a:ext cx="12192000" cy="6857999"/>
          </a:xfrm>
          <a:prstGeom prst="rect">
            <a:avLst/>
          </a:prstGeom>
          <a:solidFill>
            <a:schemeClr val="accent1">
              <a:lumMod val="20000"/>
              <a:lumOff val="80000"/>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2">
            <a:extLst>
              <a:ext uri="{FF2B5EF4-FFF2-40B4-BE49-F238E27FC236}">
                <a16:creationId xmlns:a16="http://schemas.microsoft.com/office/drawing/2014/main" id="{05267451-724D-6B60-6880-082CDB958CE9}"/>
              </a:ext>
            </a:extLst>
          </p:cNvPr>
          <p:cNvSpPr txBox="1"/>
          <p:nvPr/>
        </p:nvSpPr>
        <p:spPr>
          <a:xfrm>
            <a:off x="1410957" y="119060"/>
            <a:ext cx="9601200"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400" b="0" i="0" dirty="0">
                <a:solidFill>
                  <a:srgbClr val="002060"/>
                </a:solidFill>
                <a:effectLst/>
                <a:latin typeface="Segoe UI Bold" panose="020B0802040204020203" pitchFamily="34" charset="0"/>
              </a:rPr>
              <a:t>HOSPITAL EMERGENCY ROOM DASHBOARD</a:t>
            </a:r>
            <a:endParaRPr lang="en-IN" sz="3400" dirty="0">
              <a:solidFill>
                <a:srgbClr val="002060"/>
              </a:solidFill>
              <a:latin typeface="Segoe UI Black" panose="020B0A02040204020203" pitchFamily="34" charset="0"/>
              <a:ea typeface="Segoe UI Black" panose="020B0A02040204020203" pitchFamily="34" charset="0"/>
            </a:endParaRPr>
          </a:p>
        </p:txBody>
      </p:sp>
      <p:sp>
        <p:nvSpPr>
          <p:cNvPr id="10" name="TextBox 2">
            <a:extLst>
              <a:ext uri="{FF2B5EF4-FFF2-40B4-BE49-F238E27FC236}">
                <a16:creationId xmlns:a16="http://schemas.microsoft.com/office/drawing/2014/main" id="{9A433642-AE6E-7D5D-7A8D-E034E06DFAE1}"/>
              </a:ext>
            </a:extLst>
          </p:cNvPr>
          <p:cNvSpPr txBox="1"/>
          <p:nvPr/>
        </p:nvSpPr>
        <p:spPr>
          <a:xfrm>
            <a:off x="487030" y="901117"/>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400" b="1" dirty="0">
                <a:solidFill>
                  <a:schemeClr val="accent5">
                    <a:lumMod val="75000"/>
                  </a:schemeClr>
                </a:solidFill>
                <a:latin typeface="Arial Rounded MT Bold" panose="020F0704030504030204" pitchFamily="34" charset="0"/>
                <a:ea typeface="Segoe UI Black" panose="020B0A02040204020203" pitchFamily="34" charset="0"/>
              </a:rPr>
              <a:t>STEPS IN PROJECT</a:t>
            </a:r>
          </a:p>
        </p:txBody>
      </p:sp>
      <p:sp>
        <p:nvSpPr>
          <p:cNvPr id="13" name="Rectangle 2">
            <a:extLst>
              <a:ext uri="{FF2B5EF4-FFF2-40B4-BE49-F238E27FC236}">
                <a16:creationId xmlns:a16="http://schemas.microsoft.com/office/drawing/2014/main" id="{35B2F56D-26B3-C363-ABCB-4366B01DB92F}"/>
              </a:ext>
            </a:extLst>
          </p:cNvPr>
          <p:cNvSpPr>
            <a:spLocks noChangeArrowheads="1"/>
          </p:cNvSpPr>
          <p:nvPr/>
        </p:nvSpPr>
        <p:spPr bwMode="auto">
          <a:xfrm>
            <a:off x="390524" y="1543096"/>
            <a:ext cx="7896227" cy="4360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Requirement Gathering/ Business Requirements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Walkthrough</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Connection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Data Cleaning / Quality Check</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Modeling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Data Processing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DAX Calculations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Dashboard Lay outing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Charts Development and Formatting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Dashboard / Report Development</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Insights Generation</a:t>
            </a:r>
          </a:p>
        </p:txBody>
      </p:sp>
    </p:spTree>
    <p:extLst>
      <p:ext uri="{BB962C8B-B14F-4D97-AF65-F5344CB8AC3E}">
        <p14:creationId xmlns:p14="http://schemas.microsoft.com/office/powerpoint/2010/main" val="2275976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46C68-011E-49DF-785E-EA1231DCB41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86FDF869-F4A4-0391-9F2D-FC2BACB4C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AD5DEF63-1FD2-95A0-9AD0-503BC152053A}"/>
              </a:ext>
            </a:extLst>
          </p:cNvPr>
          <p:cNvSpPr/>
          <p:nvPr/>
        </p:nvSpPr>
        <p:spPr>
          <a:xfrm>
            <a:off x="0" y="0"/>
            <a:ext cx="12192000" cy="6857999"/>
          </a:xfrm>
          <a:prstGeom prst="rect">
            <a:avLst/>
          </a:prstGeom>
          <a:solidFill>
            <a:schemeClr val="accent1">
              <a:lumMod val="20000"/>
              <a:lumOff val="80000"/>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2">
            <a:extLst>
              <a:ext uri="{FF2B5EF4-FFF2-40B4-BE49-F238E27FC236}">
                <a16:creationId xmlns:a16="http://schemas.microsoft.com/office/drawing/2014/main" id="{5549012F-B3F6-62C6-F469-F4F053D4554E}"/>
              </a:ext>
            </a:extLst>
          </p:cNvPr>
          <p:cNvSpPr txBox="1"/>
          <p:nvPr/>
        </p:nvSpPr>
        <p:spPr>
          <a:xfrm>
            <a:off x="1410957" y="119060"/>
            <a:ext cx="9601200"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400" b="0" i="0" dirty="0">
                <a:solidFill>
                  <a:srgbClr val="002060"/>
                </a:solidFill>
                <a:effectLst/>
                <a:latin typeface="Segoe UI Bold" panose="020B0802040204020203" pitchFamily="34" charset="0"/>
              </a:rPr>
              <a:t>HOSPITAL EMERGENCY ROOM DASHBOARD</a:t>
            </a:r>
            <a:endParaRPr lang="en-IN" sz="3400" dirty="0">
              <a:solidFill>
                <a:srgbClr val="002060"/>
              </a:solidFill>
              <a:latin typeface="Segoe UI Black" panose="020B0A02040204020203" pitchFamily="34" charset="0"/>
              <a:ea typeface="Segoe UI Black" panose="020B0A02040204020203" pitchFamily="34" charset="0"/>
            </a:endParaRPr>
          </a:p>
        </p:txBody>
      </p:sp>
      <p:sp>
        <p:nvSpPr>
          <p:cNvPr id="10" name="TextBox 2">
            <a:extLst>
              <a:ext uri="{FF2B5EF4-FFF2-40B4-BE49-F238E27FC236}">
                <a16:creationId xmlns:a16="http://schemas.microsoft.com/office/drawing/2014/main" id="{388DDA4D-3C73-059D-F8FD-C54D4DAD330C}"/>
              </a:ext>
            </a:extLst>
          </p:cNvPr>
          <p:cNvSpPr txBox="1"/>
          <p:nvPr/>
        </p:nvSpPr>
        <p:spPr>
          <a:xfrm>
            <a:off x="487030" y="901117"/>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400" b="1" dirty="0">
                <a:solidFill>
                  <a:schemeClr val="accent5">
                    <a:lumMod val="75000"/>
                  </a:schemeClr>
                </a:solidFill>
                <a:latin typeface="Arial Rounded MT Bold" panose="020F0704030504030204" pitchFamily="34" charset="0"/>
                <a:ea typeface="Segoe UI Black" panose="020B0A02040204020203" pitchFamily="34" charset="0"/>
              </a:rPr>
              <a:t>DASHBOARDS - 4</a:t>
            </a:r>
          </a:p>
        </p:txBody>
      </p:sp>
      <p:sp>
        <p:nvSpPr>
          <p:cNvPr id="13" name="Rectangle 2">
            <a:extLst>
              <a:ext uri="{FF2B5EF4-FFF2-40B4-BE49-F238E27FC236}">
                <a16:creationId xmlns:a16="http://schemas.microsoft.com/office/drawing/2014/main" id="{45C6405F-8493-EFB9-8118-4593FE863007}"/>
              </a:ext>
            </a:extLst>
          </p:cNvPr>
          <p:cNvSpPr>
            <a:spLocks noChangeArrowheads="1"/>
          </p:cNvSpPr>
          <p:nvPr/>
        </p:nvSpPr>
        <p:spPr bwMode="auto">
          <a:xfrm>
            <a:off x="506527" y="1698840"/>
            <a:ext cx="7896227" cy="1881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Monthly View</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lang="en-US" altLang="en-US" sz="2000" b="1" dirty="0">
                <a:latin typeface="Arial" panose="020B0604020202020204" pitchFamily="34" charset="0"/>
              </a:rPr>
              <a:t>Consolidated View</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lang="en-US" altLang="en-US" sz="2000" b="1" dirty="0">
                <a:latin typeface="Arial" panose="020B0604020202020204" pitchFamily="34" charset="0"/>
              </a:rPr>
              <a:t>Patient Details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lang="en-US" altLang="en-US" sz="2000" b="1" dirty="0">
                <a:latin typeface="Arial" panose="020B0604020202020204" pitchFamily="34" charset="0"/>
              </a:rPr>
              <a:t>Key Takeaways</a:t>
            </a:r>
          </a:p>
        </p:txBody>
      </p:sp>
    </p:spTree>
    <p:extLst>
      <p:ext uri="{BB962C8B-B14F-4D97-AF65-F5344CB8AC3E}">
        <p14:creationId xmlns:p14="http://schemas.microsoft.com/office/powerpoint/2010/main" val="3932070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528E2-59ED-518D-064B-F25ECBDC571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2706CC3-4875-1853-8071-D62C8FFBA9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B6802C54-2204-9072-FBA0-00D37A34782E}"/>
              </a:ext>
            </a:extLst>
          </p:cNvPr>
          <p:cNvSpPr/>
          <p:nvPr/>
        </p:nvSpPr>
        <p:spPr>
          <a:xfrm>
            <a:off x="0" y="0"/>
            <a:ext cx="12192000" cy="6857999"/>
          </a:xfrm>
          <a:prstGeom prst="rect">
            <a:avLst/>
          </a:prstGeom>
          <a:solidFill>
            <a:schemeClr val="accent1">
              <a:lumMod val="20000"/>
              <a:lumOff val="80000"/>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2">
            <a:extLst>
              <a:ext uri="{FF2B5EF4-FFF2-40B4-BE49-F238E27FC236}">
                <a16:creationId xmlns:a16="http://schemas.microsoft.com/office/drawing/2014/main" id="{71458C79-99C4-C755-00FA-5D5139563367}"/>
              </a:ext>
            </a:extLst>
          </p:cNvPr>
          <p:cNvSpPr txBox="1"/>
          <p:nvPr/>
        </p:nvSpPr>
        <p:spPr>
          <a:xfrm>
            <a:off x="1410957" y="119060"/>
            <a:ext cx="9601200"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400" b="0" i="0" dirty="0">
                <a:solidFill>
                  <a:srgbClr val="002060"/>
                </a:solidFill>
                <a:effectLst/>
                <a:latin typeface="Segoe UI Bold" panose="020B0802040204020203" pitchFamily="34" charset="0"/>
              </a:rPr>
              <a:t>HOSPITAL EMERGENCY ROOM DASHBOARD</a:t>
            </a:r>
            <a:endParaRPr lang="en-IN" sz="3400" dirty="0">
              <a:solidFill>
                <a:srgbClr val="002060"/>
              </a:solidFill>
              <a:latin typeface="Segoe UI Black" panose="020B0A02040204020203" pitchFamily="34" charset="0"/>
              <a:ea typeface="Segoe UI Black" panose="020B0A02040204020203" pitchFamily="34" charset="0"/>
            </a:endParaRPr>
          </a:p>
        </p:txBody>
      </p:sp>
      <p:sp>
        <p:nvSpPr>
          <p:cNvPr id="10" name="TextBox 2">
            <a:extLst>
              <a:ext uri="{FF2B5EF4-FFF2-40B4-BE49-F238E27FC236}">
                <a16:creationId xmlns:a16="http://schemas.microsoft.com/office/drawing/2014/main" id="{ED134921-2987-2829-F6D3-45D34B937DE1}"/>
              </a:ext>
            </a:extLst>
          </p:cNvPr>
          <p:cNvSpPr txBox="1"/>
          <p:nvPr/>
        </p:nvSpPr>
        <p:spPr>
          <a:xfrm>
            <a:off x="487029" y="638298"/>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400" b="1" dirty="0">
                <a:solidFill>
                  <a:schemeClr val="accent5">
                    <a:lumMod val="75000"/>
                  </a:schemeClr>
                </a:solidFill>
                <a:latin typeface="Arial Rounded MT Bold" panose="020F0704030504030204" pitchFamily="34" charset="0"/>
                <a:ea typeface="Segoe UI Black" panose="020B0A02040204020203" pitchFamily="34" charset="0"/>
              </a:rPr>
              <a:t>BUSINESS REQUIREMENTS</a:t>
            </a:r>
          </a:p>
        </p:txBody>
      </p:sp>
      <p:sp>
        <p:nvSpPr>
          <p:cNvPr id="13" name="Rectangle 2">
            <a:extLst>
              <a:ext uri="{FF2B5EF4-FFF2-40B4-BE49-F238E27FC236}">
                <a16:creationId xmlns:a16="http://schemas.microsoft.com/office/drawing/2014/main" id="{E6128A3A-8DEF-B38C-DF3E-2988F729BB62}"/>
              </a:ext>
            </a:extLst>
          </p:cNvPr>
          <p:cNvSpPr>
            <a:spLocks noChangeArrowheads="1"/>
          </p:cNvSpPr>
          <p:nvPr/>
        </p:nvSpPr>
        <p:spPr bwMode="auto">
          <a:xfrm>
            <a:off x="545256" y="2151372"/>
            <a:ext cx="11371595" cy="3930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chemeClr val="tx1"/>
                </a:solidFill>
                <a:effectLst/>
                <a:latin typeface="Arial" panose="020B0604020202020204" pitchFamily="34" charset="0"/>
              </a:rPr>
              <a:t>Number of Patients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Measure the total number of patients visiting the ER daily.</a:t>
            </a:r>
          </a:p>
          <a:p>
            <a:pPr marL="0" marR="0" lvl="0" indent="0" algn="l" defTabSz="914400" rtl="0" eaLnBrk="0" fontAlgn="base" latinLnBrk="0" hangingPunct="0">
              <a:lnSpc>
                <a:spcPct val="15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Display a daily trend using an area sparkline to understand patterns over time, such as peak days or seasonal trends.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chemeClr val="tx1"/>
                </a:solidFill>
                <a:effectLst/>
                <a:latin typeface="Arial" panose="020B0604020202020204" pitchFamily="34" charset="0"/>
              </a:rPr>
              <a:t>Average Wait Time</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Calculate the average time patients wait before being attended to by a medical professional.</a:t>
            </a:r>
          </a:p>
          <a:p>
            <a:pPr marL="0" marR="0" lvl="0" indent="0" algn="l" defTabSz="914400" rtl="0" eaLnBrk="0" fontAlgn="base" latinLnBrk="0" hangingPunct="0">
              <a:lnSpc>
                <a:spcPct val="15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Use an area sparkline to show daily fluctuations and identify days with higher wait times that may require operational adjustments.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chemeClr val="tx1"/>
                </a:solidFill>
                <a:effectLst/>
                <a:latin typeface="Arial" panose="020B0604020202020204" pitchFamily="34" charset="0"/>
              </a:rPr>
              <a:t>Patient Satisfaction Score</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Analyze the average satisfaction score of patients on a daily basis to evaluate the quality of service provided.</a:t>
            </a:r>
          </a:p>
          <a:p>
            <a:pPr marL="0" marR="0" lvl="0" indent="0" algn="l" defTabSz="914400" rtl="0" eaLnBrk="0" fontAlgn="base" latinLnBrk="0" hangingPunct="0">
              <a:lnSpc>
                <a:spcPct val="15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Present a daily trend using an area sparkline to identify dips in satisfaction and correlate them with operational challenges or peak times.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chemeClr val="tx1"/>
                </a:solidFill>
                <a:effectLst/>
                <a:latin typeface="Arial" panose="020B0604020202020204" pitchFamily="34" charset="0"/>
              </a:rPr>
              <a:t>Number of Patients Referred</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Count the number of patients referred to specific departments from the ER each day.</a:t>
            </a:r>
          </a:p>
          <a:p>
            <a:pPr marL="0" marR="0" lvl="0" indent="0" algn="l" defTabSz="914400" rtl="0" eaLnBrk="0" fontAlgn="base" latinLnBrk="0" hangingPunct="0">
              <a:lnSpc>
                <a:spcPct val="15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Use an area sparkline to track daily trends and identify departments with high referral rates, which may require additional resources.</a:t>
            </a:r>
          </a:p>
        </p:txBody>
      </p:sp>
      <p:sp>
        <p:nvSpPr>
          <p:cNvPr id="3" name="TextBox 2">
            <a:extLst>
              <a:ext uri="{FF2B5EF4-FFF2-40B4-BE49-F238E27FC236}">
                <a16:creationId xmlns:a16="http://schemas.microsoft.com/office/drawing/2014/main" id="{61E4FE57-B019-F4A1-A495-10259C91574B}"/>
              </a:ext>
            </a:extLst>
          </p:cNvPr>
          <p:cNvSpPr txBox="1"/>
          <p:nvPr/>
        </p:nvSpPr>
        <p:spPr>
          <a:xfrm>
            <a:off x="506527" y="1058667"/>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800" b="1" dirty="0">
                <a:solidFill>
                  <a:schemeClr val="bg1"/>
                </a:solidFill>
                <a:highlight>
                  <a:srgbClr val="000000"/>
                </a:highlight>
                <a:latin typeface="Arial Rounded MT Bold" panose="020F0704030504030204" pitchFamily="34" charset="0"/>
                <a:ea typeface="Segoe UI Black" panose="020B0A02040204020203" pitchFamily="34" charset="0"/>
              </a:rPr>
              <a:t>KPI’s Requirements</a:t>
            </a:r>
          </a:p>
        </p:txBody>
      </p:sp>
      <p:sp>
        <p:nvSpPr>
          <p:cNvPr id="2" name="Rectangle 2">
            <a:extLst>
              <a:ext uri="{FF2B5EF4-FFF2-40B4-BE49-F238E27FC236}">
                <a16:creationId xmlns:a16="http://schemas.microsoft.com/office/drawing/2014/main" id="{492A47D5-6B0C-D701-7D06-C88F57EB10A6}"/>
              </a:ext>
            </a:extLst>
          </p:cNvPr>
          <p:cNvSpPr>
            <a:spLocks noChangeArrowheads="1"/>
          </p:cNvSpPr>
          <p:nvPr/>
        </p:nvSpPr>
        <p:spPr bwMode="auto">
          <a:xfrm>
            <a:off x="525758" y="1510141"/>
            <a:ext cx="11371595"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lang="en-US" sz="1300" b="1" dirty="0">
                <a:solidFill>
                  <a:schemeClr val="accent5">
                    <a:lumMod val="75000"/>
                  </a:schemeClr>
                </a:solidFill>
              </a:rPr>
              <a:t>To enhance operational efficiency and provide actionable insights into emergency room performance, we need to create a Hospital Emergency Room Analysis Dashboard in Power BI. This solution will enable stakeholders to track, analyze, and make data-driven decisions regarding patient management and service optimization.</a:t>
            </a:r>
            <a:endParaRPr kumimoji="0" lang="en-US" altLang="en-US" sz="1300" b="1" i="0" u="none" strike="noStrike" cap="none" normalizeH="0" baseline="0" dirty="0">
              <a:ln>
                <a:noFill/>
              </a:ln>
              <a:solidFill>
                <a:schemeClr val="accent5">
                  <a:lumMod val="75000"/>
                </a:schemeClr>
              </a:solidFill>
              <a:effectLst/>
              <a:latin typeface="Arial" panose="020B0604020202020204" pitchFamily="34" charset="0"/>
            </a:endParaRPr>
          </a:p>
        </p:txBody>
      </p:sp>
    </p:spTree>
    <p:extLst>
      <p:ext uri="{BB962C8B-B14F-4D97-AF65-F5344CB8AC3E}">
        <p14:creationId xmlns:p14="http://schemas.microsoft.com/office/powerpoint/2010/main" val="3076215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E1DAF-FFB5-BF0F-267E-F74B1CA6F179}"/>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43F72325-FAF6-36DA-2A15-C495FD3D3B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60EF21E-C2D0-72A0-E424-BBFB3E9DC652}"/>
              </a:ext>
            </a:extLst>
          </p:cNvPr>
          <p:cNvSpPr/>
          <p:nvPr/>
        </p:nvSpPr>
        <p:spPr>
          <a:xfrm>
            <a:off x="0" y="1"/>
            <a:ext cx="12192000" cy="6857999"/>
          </a:xfrm>
          <a:prstGeom prst="rect">
            <a:avLst/>
          </a:prstGeom>
          <a:solidFill>
            <a:schemeClr val="accent1">
              <a:lumMod val="20000"/>
              <a:lumOff val="80000"/>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2">
            <a:extLst>
              <a:ext uri="{FF2B5EF4-FFF2-40B4-BE49-F238E27FC236}">
                <a16:creationId xmlns:a16="http://schemas.microsoft.com/office/drawing/2014/main" id="{617257BB-07E6-6AC0-49F1-086E0BB40F97}"/>
              </a:ext>
            </a:extLst>
          </p:cNvPr>
          <p:cNvSpPr txBox="1"/>
          <p:nvPr/>
        </p:nvSpPr>
        <p:spPr>
          <a:xfrm>
            <a:off x="1410957" y="119060"/>
            <a:ext cx="9601200"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400" b="0" i="0" dirty="0">
                <a:solidFill>
                  <a:srgbClr val="002060"/>
                </a:solidFill>
                <a:effectLst/>
                <a:latin typeface="Segoe UI Bold" panose="020B0802040204020203" pitchFamily="34" charset="0"/>
              </a:rPr>
              <a:t>HOSPITAL EMERGENCY ROOM DASHBOARD</a:t>
            </a:r>
            <a:endParaRPr lang="en-IN" sz="3400" dirty="0">
              <a:solidFill>
                <a:srgbClr val="002060"/>
              </a:solidFill>
              <a:latin typeface="Segoe UI Black" panose="020B0A02040204020203" pitchFamily="34" charset="0"/>
              <a:ea typeface="Segoe UI Black" panose="020B0A02040204020203" pitchFamily="34" charset="0"/>
            </a:endParaRPr>
          </a:p>
        </p:txBody>
      </p:sp>
      <p:sp>
        <p:nvSpPr>
          <p:cNvPr id="10" name="TextBox 2">
            <a:extLst>
              <a:ext uri="{FF2B5EF4-FFF2-40B4-BE49-F238E27FC236}">
                <a16:creationId xmlns:a16="http://schemas.microsoft.com/office/drawing/2014/main" id="{BF65E333-780F-3961-251D-DFD71949B5AF}"/>
              </a:ext>
            </a:extLst>
          </p:cNvPr>
          <p:cNvSpPr txBox="1"/>
          <p:nvPr/>
        </p:nvSpPr>
        <p:spPr>
          <a:xfrm>
            <a:off x="487029" y="85396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400" b="1" dirty="0">
                <a:solidFill>
                  <a:schemeClr val="accent5">
                    <a:lumMod val="75000"/>
                  </a:schemeClr>
                </a:solidFill>
                <a:latin typeface="Arial Rounded MT Bold" panose="020F0704030504030204" pitchFamily="34" charset="0"/>
                <a:ea typeface="Segoe UI Black" panose="020B0A02040204020203" pitchFamily="34" charset="0"/>
              </a:rPr>
              <a:t>BUSINESS REQUIREMENTS</a:t>
            </a:r>
          </a:p>
        </p:txBody>
      </p:sp>
      <p:sp>
        <p:nvSpPr>
          <p:cNvPr id="13" name="Rectangle 2">
            <a:extLst>
              <a:ext uri="{FF2B5EF4-FFF2-40B4-BE49-F238E27FC236}">
                <a16:creationId xmlns:a16="http://schemas.microsoft.com/office/drawing/2014/main" id="{C0CCDB56-8798-5F45-55E6-217CDE2AE339}"/>
              </a:ext>
            </a:extLst>
          </p:cNvPr>
          <p:cNvSpPr>
            <a:spLocks noChangeArrowheads="1"/>
          </p:cNvSpPr>
          <p:nvPr/>
        </p:nvSpPr>
        <p:spPr bwMode="auto">
          <a:xfrm>
            <a:off x="487029" y="1383997"/>
            <a:ext cx="11371595" cy="397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000" b="1" dirty="0">
                <a:solidFill>
                  <a:schemeClr val="accent5">
                    <a:lumMod val="50000"/>
                  </a:schemeClr>
                </a:solidFill>
                <a:highlight>
                  <a:srgbClr val="00FF00"/>
                </a:highlight>
                <a:latin typeface="Arial Rounded MT Bold" panose="020F0704030504030204" pitchFamily="34" charset="0"/>
              </a:rPr>
              <a:t>Dashboard 1: Monthly View </a:t>
            </a:r>
          </a:p>
          <a:p>
            <a:pPr>
              <a:lnSpc>
                <a:spcPct val="150000"/>
              </a:lnSpc>
            </a:pPr>
            <a:r>
              <a:rPr lang="en-US" sz="1600" b="1" dirty="0">
                <a:latin typeface="Arial Rounded MT Bold" panose="020F0704030504030204" pitchFamily="34" charset="0"/>
              </a:rPr>
              <a:t>Objective: </a:t>
            </a:r>
            <a:r>
              <a:rPr lang="en-US" b="1" dirty="0">
                <a:solidFill>
                  <a:schemeClr val="accent5">
                    <a:lumMod val="50000"/>
                  </a:schemeClr>
                </a:solidFill>
              </a:rPr>
              <a:t>Monitor key metrics and trends on a month-by-month basis to identify patterns and areas for improvement.</a:t>
            </a:r>
          </a:p>
          <a:p>
            <a:pPr>
              <a:lnSpc>
                <a:spcPct val="150000"/>
              </a:lnSpc>
            </a:pPr>
            <a:r>
              <a:rPr lang="en-US" sz="1600" b="1" dirty="0">
                <a:latin typeface="Arial Rounded MT Bold" panose="020F0704030504030204" pitchFamily="34" charset="0"/>
              </a:rPr>
              <a:t>Charts to Develop:</a:t>
            </a:r>
          </a:p>
          <a:p>
            <a:pPr marL="742950" lvl="1" indent="-285750">
              <a:lnSpc>
                <a:spcPct val="150000"/>
              </a:lnSpc>
              <a:buFont typeface="Arial" panose="020B0604020202020204" pitchFamily="34" charset="0"/>
              <a:buChar char="•"/>
            </a:pPr>
            <a:r>
              <a:rPr lang="en-US" sz="1400" dirty="0">
                <a:latin typeface="Arial" panose="020B0604020202020204" pitchFamily="34" charset="0"/>
              </a:rPr>
              <a:t>Patient Admission Status: Track admitted vs. non-admitted patients.</a:t>
            </a:r>
          </a:p>
          <a:p>
            <a:pPr marL="742950" lvl="1" indent="-285750">
              <a:lnSpc>
                <a:spcPct val="150000"/>
              </a:lnSpc>
              <a:buFont typeface="Arial" panose="020B0604020202020204" pitchFamily="34" charset="0"/>
              <a:buChar char="•"/>
            </a:pPr>
            <a:r>
              <a:rPr lang="en-US" sz="1400" dirty="0">
                <a:latin typeface="Arial" panose="020B0604020202020204" pitchFamily="34" charset="0"/>
              </a:rPr>
              <a:t>Patient Age Distribution: Group patients by 10-year age intervals.</a:t>
            </a:r>
          </a:p>
          <a:p>
            <a:pPr marL="742950" lvl="1" indent="-285750">
              <a:lnSpc>
                <a:spcPct val="150000"/>
              </a:lnSpc>
              <a:buFont typeface="Arial" panose="020B0604020202020204" pitchFamily="34" charset="0"/>
              <a:buChar char="•"/>
            </a:pPr>
            <a:r>
              <a:rPr lang="en-US" sz="1400" dirty="0">
                <a:latin typeface="Arial" panose="020B0604020202020204" pitchFamily="34" charset="0"/>
              </a:rPr>
              <a:t>Department Referrals: Analyze referral trends across different departments.</a:t>
            </a:r>
          </a:p>
          <a:p>
            <a:pPr marL="742950" lvl="1" indent="-285750">
              <a:lnSpc>
                <a:spcPct val="150000"/>
              </a:lnSpc>
              <a:buFont typeface="Arial" panose="020B0604020202020204" pitchFamily="34" charset="0"/>
              <a:buChar char="•"/>
            </a:pPr>
            <a:r>
              <a:rPr lang="en-US" sz="1400" dirty="0">
                <a:latin typeface="Arial" panose="020B0604020202020204" pitchFamily="34" charset="0"/>
              </a:rPr>
              <a:t>Timeliness: Measure the percentage of patients seen within 30 minutes.</a:t>
            </a:r>
          </a:p>
          <a:p>
            <a:pPr marL="742950" lvl="1" indent="-285750">
              <a:lnSpc>
                <a:spcPct val="150000"/>
              </a:lnSpc>
              <a:buFont typeface="Arial" panose="020B0604020202020204" pitchFamily="34" charset="0"/>
              <a:buChar char="•"/>
            </a:pPr>
            <a:r>
              <a:rPr lang="en-US" sz="1400" dirty="0">
                <a:latin typeface="Arial" panose="020B0604020202020204" pitchFamily="34" charset="0"/>
              </a:rPr>
              <a:t>Gender Analysis: Visualize patient distribution by gender.</a:t>
            </a:r>
          </a:p>
          <a:p>
            <a:pPr marL="742950" lvl="1" indent="-285750">
              <a:lnSpc>
                <a:spcPct val="150000"/>
              </a:lnSpc>
              <a:buFont typeface="Arial" panose="020B0604020202020204" pitchFamily="34" charset="0"/>
              <a:buChar char="•"/>
            </a:pPr>
            <a:r>
              <a:rPr lang="en-US" sz="1400" dirty="0">
                <a:latin typeface="Arial" panose="020B0604020202020204" pitchFamily="34" charset="0"/>
              </a:rPr>
              <a:t>Racial Demographics: Analyze patient data by race.</a:t>
            </a:r>
          </a:p>
          <a:p>
            <a:pPr marL="742950" lvl="1" indent="-285750">
              <a:lnSpc>
                <a:spcPct val="150000"/>
              </a:lnSpc>
              <a:buFont typeface="Arial" panose="020B0604020202020204" pitchFamily="34" charset="0"/>
              <a:buChar char="•"/>
            </a:pPr>
            <a:r>
              <a:rPr lang="en-US" sz="1400" dirty="0">
                <a:latin typeface="Arial" panose="020B0604020202020204" pitchFamily="34" charset="0"/>
              </a:rPr>
              <a:t>Time Analysis: Assess patient volume by day and hour.</a:t>
            </a:r>
          </a:p>
        </p:txBody>
      </p:sp>
    </p:spTree>
    <p:extLst>
      <p:ext uri="{BB962C8B-B14F-4D97-AF65-F5344CB8AC3E}">
        <p14:creationId xmlns:p14="http://schemas.microsoft.com/office/powerpoint/2010/main" val="426566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C74F4-0DDF-52DF-376D-86B34B97456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B85158E-E982-9A15-5659-D4C273CF9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6CC9A7CC-21F5-D9C9-CE9C-84782575E2D4}"/>
              </a:ext>
            </a:extLst>
          </p:cNvPr>
          <p:cNvSpPr/>
          <p:nvPr/>
        </p:nvSpPr>
        <p:spPr>
          <a:xfrm>
            <a:off x="0" y="1"/>
            <a:ext cx="12192000" cy="6857999"/>
          </a:xfrm>
          <a:prstGeom prst="rect">
            <a:avLst/>
          </a:prstGeom>
          <a:solidFill>
            <a:schemeClr val="accent1">
              <a:lumMod val="20000"/>
              <a:lumOff val="80000"/>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2">
            <a:extLst>
              <a:ext uri="{FF2B5EF4-FFF2-40B4-BE49-F238E27FC236}">
                <a16:creationId xmlns:a16="http://schemas.microsoft.com/office/drawing/2014/main" id="{9A9C0C9E-FEB6-C42D-33F5-3D43517BA447}"/>
              </a:ext>
            </a:extLst>
          </p:cNvPr>
          <p:cNvSpPr txBox="1"/>
          <p:nvPr/>
        </p:nvSpPr>
        <p:spPr>
          <a:xfrm>
            <a:off x="1410957" y="119060"/>
            <a:ext cx="9601200"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400" b="0" i="0" dirty="0">
                <a:solidFill>
                  <a:srgbClr val="002060"/>
                </a:solidFill>
                <a:effectLst/>
                <a:latin typeface="Segoe UI Bold" panose="020B0802040204020203" pitchFamily="34" charset="0"/>
              </a:rPr>
              <a:t>HOSPITAL EMERGENCY ROOM DASHBOARD</a:t>
            </a:r>
            <a:endParaRPr lang="en-IN" sz="3400" dirty="0">
              <a:solidFill>
                <a:srgbClr val="002060"/>
              </a:solidFill>
              <a:latin typeface="Segoe UI Black" panose="020B0A02040204020203" pitchFamily="34" charset="0"/>
              <a:ea typeface="Segoe UI Black" panose="020B0A02040204020203" pitchFamily="34" charset="0"/>
            </a:endParaRPr>
          </a:p>
        </p:txBody>
      </p:sp>
      <p:sp>
        <p:nvSpPr>
          <p:cNvPr id="10" name="TextBox 2">
            <a:extLst>
              <a:ext uri="{FF2B5EF4-FFF2-40B4-BE49-F238E27FC236}">
                <a16:creationId xmlns:a16="http://schemas.microsoft.com/office/drawing/2014/main" id="{B8863025-42A1-7A91-82FA-208CE8AA5CE3}"/>
              </a:ext>
            </a:extLst>
          </p:cNvPr>
          <p:cNvSpPr txBox="1"/>
          <p:nvPr/>
        </p:nvSpPr>
        <p:spPr>
          <a:xfrm>
            <a:off x="487029" y="85396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400" b="1" dirty="0">
                <a:solidFill>
                  <a:schemeClr val="accent5">
                    <a:lumMod val="75000"/>
                  </a:schemeClr>
                </a:solidFill>
                <a:latin typeface="Arial Rounded MT Bold" panose="020F0704030504030204" pitchFamily="34" charset="0"/>
                <a:ea typeface="Segoe UI Black" panose="020B0A02040204020203" pitchFamily="34" charset="0"/>
              </a:rPr>
              <a:t>BUSINESS REQUIREMENTS</a:t>
            </a:r>
          </a:p>
        </p:txBody>
      </p:sp>
      <p:sp>
        <p:nvSpPr>
          <p:cNvPr id="13" name="Rectangle 2">
            <a:extLst>
              <a:ext uri="{FF2B5EF4-FFF2-40B4-BE49-F238E27FC236}">
                <a16:creationId xmlns:a16="http://schemas.microsoft.com/office/drawing/2014/main" id="{84AD4C6F-E381-10FE-2B3A-2BC9194E64B8}"/>
              </a:ext>
            </a:extLst>
          </p:cNvPr>
          <p:cNvSpPr>
            <a:spLocks noChangeArrowheads="1"/>
          </p:cNvSpPr>
          <p:nvPr/>
        </p:nvSpPr>
        <p:spPr bwMode="auto">
          <a:xfrm>
            <a:off x="487029" y="1887420"/>
            <a:ext cx="11371595" cy="1627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000" b="1" dirty="0">
                <a:solidFill>
                  <a:schemeClr val="accent5">
                    <a:lumMod val="50000"/>
                  </a:schemeClr>
                </a:solidFill>
                <a:highlight>
                  <a:srgbClr val="00FF00"/>
                </a:highlight>
                <a:latin typeface="Arial Rounded MT Bold" panose="020F0704030504030204" pitchFamily="34" charset="0"/>
              </a:rPr>
              <a:t>Dashboard 2: Consolidated View </a:t>
            </a:r>
          </a:p>
          <a:p>
            <a:pPr>
              <a:lnSpc>
                <a:spcPct val="150000"/>
              </a:lnSpc>
            </a:pPr>
            <a:r>
              <a:rPr lang="en-US" sz="1600" b="1" dirty="0">
                <a:latin typeface="Arial Rounded MT Bold" panose="020F0704030504030204" pitchFamily="34" charset="0"/>
              </a:rPr>
              <a:t>Objective: </a:t>
            </a:r>
            <a:r>
              <a:rPr lang="en-US" b="1" dirty="0">
                <a:solidFill>
                  <a:schemeClr val="accent5">
                    <a:lumMod val="50000"/>
                  </a:schemeClr>
                </a:solidFill>
              </a:rPr>
              <a:t>Provide a holistic summary of hospital performance for a selected date range.</a:t>
            </a:r>
          </a:p>
          <a:p>
            <a:pPr>
              <a:lnSpc>
                <a:spcPct val="150000"/>
              </a:lnSpc>
            </a:pPr>
            <a:r>
              <a:rPr lang="en-US" sz="1600" b="1" dirty="0">
                <a:latin typeface="Arial Rounded MT Bold" panose="020F0704030504030204" pitchFamily="34" charset="0"/>
              </a:rPr>
              <a:t>Charts to Develop:</a:t>
            </a:r>
          </a:p>
          <a:p>
            <a:pPr marL="742950" lvl="1" indent="-285750">
              <a:lnSpc>
                <a:spcPct val="150000"/>
              </a:lnSpc>
              <a:buFont typeface="Arial" panose="020B0604020202020204" pitchFamily="34" charset="0"/>
              <a:buChar char="•"/>
            </a:pPr>
            <a:r>
              <a:rPr lang="en-US" sz="1400" dirty="0">
                <a:latin typeface="Arial" panose="020B0604020202020204" pitchFamily="34" charset="0"/>
              </a:rPr>
              <a:t>Similar metrics as the Monthly View, but aggregated over a customizable date range for broader insights and trend analysis</a:t>
            </a:r>
          </a:p>
        </p:txBody>
      </p:sp>
    </p:spTree>
    <p:extLst>
      <p:ext uri="{BB962C8B-B14F-4D97-AF65-F5344CB8AC3E}">
        <p14:creationId xmlns:p14="http://schemas.microsoft.com/office/powerpoint/2010/main" val="329697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93FBA-C0F8-4CB4-1C53-F2F1BFB515CB}"/>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749FB56E-AAE3-CEF3-93C0-C243FA979F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BC52FF49-FD73-7EAF-E15E-53532554C5DC}"/>
              </a:ext>
            </a:extLst>
          </p:cNvPr>
          <p:cNvSpPr/>
          <p:nvPr/>
        </p:nvSpPr>
        <p:spPr>
          <a:xfrm>
            <a:off x="0" y="0"/>
            <a:ext cx="12192000" cy="6857999"/>
          </a:xfrm>
          <a:prstGeom prst="rect">
            <a:avLst/>
          </a:prstGeom>
          <a:solidFill>
            <a:schemeClr val="accent1">
              <a:lumMod val="20000"/>
              <a:lumOff val="80000"/>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2">
            <a:extLst>
              <a:ext uri="{FF2B5EF4-FFF2-40B4-BE49-F238E27FC236}">
                <a16:creationId xmlns:a16="http://schemas.microsoft.com/office/drawing/2014/main" id="{03438695-F838-B350-30DC-F40325A06AE6}"/>
              </a:ext>
            </a:extLst>
          </p:cNvPr>
          <p:cNvSpPr txBox="1"/>
          <p:nvPr/>
        </p:nvSpPr>
        <p:spPr>
          <a:xfrm>
            <a:off x="1410957" y="119060"/>
            <a:ext cx="9601200"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400" b="0" i="0" dirty="0">
                <a:solidFill>
                  <a:srgbClr val="002060"/>
                </a:solidFill>
                <a:effectLst/>
                <a:latin typeface="Segoe UI Bold" panose="020B0802040204020203" pitchFamily="34" charset="0"/>
              </a:rPr>
              <a:t>HOSPITAL EMERGENCY ROOM DASHBOARD</a:t>
            </a:r>
            <a:endParaRPr lang="en-IN" sz="3400" dirty="0">
              <a:solidFill>
                <a:srgbClr val="002060"/>
              </a:solidFill>
              <a:latin typeface="Segoe UI Black" panose="020B0A02040204020203" pitchFamily="34" charset="0"/>
              <a:ea typeface="Segoe UI Black" panose="020B0A02040204020203" pitchFamily="34" charset="0"/>
            </a:endParaRPr>
          </a:p>
        </p:txBody>
      </p:sp>
      <p:sp>
        <p:nvSpPr>
          <p:cNvPr id="10" name="TextBox 2">
            <a:extLst>
              <a:ext uri="{FF2B5EF4-FFF2-40B4-BE49-F238E27FC236}">
                <a16:creationId xmlns:a16="http://schemas.microsoft.com/office/drawing/2014/main" id="{D419DAC6-B8BB-42D9-E433-3E4ECD744041}"/>
              </a:ext>
            </a:extLst>
          </p:cNvPr>
          <p:cNvSpPr txBox="1"/>
          <p:nvPr/>
        </p:nvSpPr>
        <p:spPr>
          <a:xfrm>
            <a:off x="487029" y="85396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400" b="1" dirty="0">
                <a:solidFill>
                  <a:schemeClr val="accent5">
                    <a:lumMod val="75000"/>
                  </a:schemeClr>
                </a:solidFill>
                <a:latin typeface="Arial Rounded MT Bold" panose="020F0704030504030204" pitchFamily="34" charset="0"/>
                <a:ea typeface="Segoe UI Black" panose="020B0A02040204020203" pitchFamily="34" charset="0"/>
              </a:rPr>
              <a:t>BUSINESS REQUIREMENTS</a:t>
            </a:r>
          </a:p>
        </p:txBody>
      </p:sp>
      <p:sp>
        <p:nvSpPr>
          <p:cNvPr id="13" name="Rectangle 2">
            <a:extLst>
              <a:ext uri="{FF2B5EF4-FFF2-40B4-BE49-F238E27FC236}">
                <a16:creationId xmlns:a16="http://schemas.microsoft.com/office/drawing/2014/main" id="{D878D7C5-FC8C-5EDE-201B-1A3BAFD76401}"/>
              </a:ext>
            </a:extLst>
          </p:cNvPr>
          <p:cNvSpPr>
            <a:spLocks noChangeArrowheads="1"/>
          </p:cNvSpPr>
          <p:nvPr/>
        </p:nvSpPr>
        <p:spPr bwMode="auto">
          <a:xfrm>
            <a:off x="525758" y="1588059"/>
            <a:ext cx="11371595" cy="4207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000" b="1" dirty="0">
                <a:solidFill>
                  <a:schemeClr val="accent5">
                    <a:lumMod val="50000"/>
                  </a:schemeClr>
                </a:solidFill>
                <a:highlight>
                  <a:srgbClr val="00FF00"/>
                </a:highlight>
                <a:latin typeface="Arial Rounded MT Bold" panose="020F0704030504030204" pitchFamily="34" charset="0"/>
              </a:rPr>
              <a:t>Dashboard 3: Patient Details</a:t>
            </a:r>
          </a:p>
          <a:p>
            <a:pPr>
              <a:lnSpc>
                <a:spcPct val="150000"/>
              </a:lnSpc>
            </a:pPr>
            <a:r>
              <a:rPr lang="en-US" sz="1600" b="1" dirty="0">
                <a:latin typeface="Arial Rounded MT Bold" panose="020F0704030504030204" pitchFamily="34" charset="0"/>
              </a:rPr>
              <a:t>Objective: </a:t>
            </a:r>
            <a:r>
              <a:rPr lang="en-US" b="1" dirty="0">
                <a:solidFill>
                  <a:schemeClr val="accent5">
                    <a:lumMod val="50000"/>
                  </a:schemeClr>
                </a:solidFill>
              </a:rPr>
              <a:t>Offer granular insights into patient-level data to enable detailed analysis and troubleshooting.</a:t>
            </a:r>
          </a:p>
          <a:p>
            <a:pPr>
              <a:lnSpc>
                <a:spcPct val="150000"/>
              </a:lnSpc>
            </a:pPr>
            <a:r>
              <a:rPr lang="en-US" sz="1600" b="1" dirty="0">
                <a:latin typeface="Arial Rounded MT Bold" panose="020F0704030504030204" pitchFamily="34" charset="0"/>
              </a:rPr>
              <a:t>Charts to Develop: </a:t>
            </a:r>
            <a:r>
              <a:rPr lang="en-US" sz="1400" dirty="0">
                <a:latin typeface="Arial" panose="020B0604020202020204" pitchFamily="34" charset="0"/>
              </a:rPr>
              <a:t>A grid displaying essential fields:</a:t>
            </a:r>
          </a:p>
          <a:p>
            <a:pPr marL="285750" indent="-285750">
              <a:lnSpc>
                <a:spcPct val="150000"/>
              </a:lnSpc>
              <a:buFont typeface="Wingdings" panose="05000000000000000000" pitchFamily="2" charset="2"/>
              <a:buChar char="§"/>
            </a:pPr>
            <a:r>
              <a:rPr lang="en-US" sz="1400" dirty="0">
                <a:latin typeface="Arial" panose="020B0604020202020204" pitchFamily="34" charset="0"/>
              </a:rPr>
              <a:t>Patient ID</a:t>
            </a:r>
          </a:p>
          <a:p>
            <a:pPr marL="285750" indent="-285750">
              <a:lnSpc>
                <a:spcPct val="150000"/>
              </a:lnSpc>
              <a:buFont typeface="Wingdings" panose="05000000000000000000" pitchFamily="2" charset="2"/>
              <a:buChar char="§"/>
            </a:pPr>
            <a:r>
              <a:rPr lang="en-US" sz="1400" dirty="0">
                <a:latin typeface="Arial" panose="020B0604020202020204" pitchFamily="34" charset="0"/>
              </a:rPr>
              <a:t>Patient Full Name</a:t>
            </a:r>
          </a:p>
          <a:p>
            <a:pPr marL="285750" indent="-285750">
              <a:lnSpc>
                <a:spcPct val="150000"/>
              </a:lnSpc>
              <a:buFont typeface="Wingdings" panose="05000000000000000000" pitchFamily="2" charset="2"/>
              <a:buChar char="§"/>
            </a:pPr>
            <a:r>
              <a:rPr lang="en-US" sz="1400" dirty="0">
                <a:latin typeface="Arial" panose="020B0604020202020204" pitchFamily="34" charset="0"/>
              </a:rPr>
              <a:t>Gender</a:t>
            </a:r>
          </a:p>
          <a:p>
            <a:pPr marL="285750" indent="-285750">
              <a:lnSpc>
                <a:spcPct val="150000"/>
              </a:lnSpc>
              <a:buFont typeface="Wingdings" panose="05000000000000000000" pitchFamily="2" charset="2"/>
              <a:buChar char="§"/>
            </a:pPr>
            <a:r>
              <a:rPr lang="en-US" sz="1400" dirty="0">
                <a:latin typeface="Arial" panose="020B0604020202020204" pitchFamily="34" charset="0"/>
              </a:rPr>
              <a:t>Age</a:t>
            </a:r>
          </a:p>
          <a:p>
            <a:pPr marL="285750" indent="-285750">
              <a:lnSpc>
                <a:spcPct val="150000"/>
              </a:lnSpc>
              <a:buFont typeface="Wingdings" panose="05000000000000000000" pitchFamily="2" charset="2"/>
              <a:buChar char="§"/>
            </a:pPr>
            <a:r>
              <a:rPr lang="en-US" sz="1400" dirty="0">
                <a:latin typeface="Arial" panose="020B0604020202020204" pitchFamily="34" charset="0"/>
              </a:rPr>
              <a:t>Admission Date</a:t>
            </a:r>
          </a:p>
          <a:p>
            <a:pPr marL="285750" indent="-285750">
              <a:lnSpc>
                <a:spcPct val="150000"/>
              </a:lnSpc>
              <a:buFont typeface="Wingdings" panose="05000000000000000000" pitchFamily="2" charset="2"/>
              <a:buChar char="§"/>
            </a:pPr>
            <a:r>
              <a:rPr lang="en-US" sz="1400" dirty="0">
                <a:latin typeface="Arial" panose="020B0604020202020204" pitchFamily="34" charset="0"/>
              </a:rPr>
              <a:t>Patient Race</a:t>
            </a:r>
          </a:p>
          <a:p>
            <a:pPr marL="285750" indent="-285750">
              <a:lnSpc>
                <a:spcPct val="150000"/>
              </a:lnSpc>
              <a:buFont typeface="Wingdings" panose="05000000000000000000" pitchFamily="2" charset="2"/>
              <a:buChar char="§"/>
            </a:pPr>
            <a:r>
              <a:rPr lang="en-US" sz="1400" dirty="0">
                <a:latin typeface="Arial" panose="020B0604020202020204" pitchFamily="34" charset="0"/>
              </a:rPr>
              <a:t>Wait Time</a:t>
            </a:r>
          </a:p>
          <a:p>
            <a:pPr marL="285750" indent="-285750">
              <a:lnSpc>
                <a:spcPct val="150000"/>
              </a:lnSpc>
              <a:buFont typeface="Wingdings" panose="05000000000000000000" pitchFamily="2" charset="2"/>
              <a:buChar char="§"/>
            </a:pPr>
            <a:r>
              <a:rPr lang="en-US" sz="1400" dirty="0">
                <a:latin typeface="Arial" panose="020B0604020202020204" pitchFamily="34" charset="0"/>
              </a:rPr>
              <a:t>Department Referral</a:t>
            </a:r>
          </a:p>
          <a:p>
            <a:pPr marL="285750" indent="-285750">
              <a:lnSpc>
                <a:spcPct val="150000"/>
              </a:lnSpc>
              <a:buFont typeface="Wingdings" panose="05000000000000000000" pitchFamily="2" charset="2"/>
              <a:buChar char="§"/>
            </a:pPr>
            <a:r>
              <a:rPr lang="en-US" sz="1400" dirty="0">
                <a:latin typeface="Arial" panose="020B0604020202020204" pitchFamily="34" charset="0"/>
              </a:rPr>
              <a:t>Admission Status</a:t>
            </a:r>
          </a:p>
        </p:txBody>
      </p:sp>
    </p:spTree>
    <p:extLst>
      <p:ext uri="{BB962C8B-B14F-4D97-AF65-F5344CB8AC3E}">
        <p14:creationId xmlns:p14="http://schemas.microsoft.com/office/powerpoint/2010/main" val="16244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1065</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Black</vt:lpstr>
      <vt:lpstr>Arial Rounded MT Bold</vt:lpstr>
      <vt:lpstr>Calibri</vt:lpstr>
      <vt:lpstr>Calibri Light</vt:lpstr>
      <vt:lpstr>Segoe UI Black</vt:lpstr>
      <vt:lpstr>Segoe UI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Swapnajeet A</dc:creator>
  <cp:lastModifiedBy>Rishab Dekate</cp:lastModifiedBy>
  <cp:revision>9</cp:revision>
  <dcterms:created xsi:type="dcterms:W3CDTF">2024-11-24T05:55:51Z</dcterms:created>
  <dcterms:modified xsi:type="dcterms:W3CDTF">2025-05-15T10:05:29Z</dcterms:modified>
</cp:coreProperties>
</file>