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9" r:id="rId3"/>
    <p:sldId id="260" r:id="rId4"/>
    <p:sldId id="261" r:id="rId5"/>
    <p:sldId id="262" r:id="rId6"/>
    <p:sldId id="263" r:id="rId7"/>
    <p:sldId id="264" r:id="rId8"/>
    <p:sldId id="273" r:id="rId9"/>
    <p:sldId id="266" r:id="rId10"/>
    <p:sldId id="267" r:id="rId11"/>
    <p:sldId id="268" r:id="rId12"/>
    <p:sldId id="269" r:id="rId13"/>
    <p:sldId id="270" r:id="rId14"/>
    <p:sldId id="271"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7" autoAdjust="0"/>
  </p:normalViewPr>
  <p:slideViewPr>
    <p:cSldViewPr snapToGrid="0">
      <p:cViewPr varScale="1">
        <p:scale>
          <a:sx n="80" d="100"/>
          <a:sy n="80" d="100"/>
        </p:scale>
        <p:origin x="10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893546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r>
              <a:rPr lang="en" sz="1050">
                <a:solidFill>
                  <a:schemeClr val="dk1"/>
                </a:solidFill>
                <a:highlight>
                  <a:srgbClr val="FAFAFA"/>
                </a:highlight>
              </a:rPr>
              <a:t>Abstract: As a restaurant reviews website owner you want to spare the users from having to scroll through pages of similar reviews. Instead you want to show reviews of different aspects of the establishment on the first page.</a:t>
            </a:r>
          </a:p>
          <a:p>
            <a:pPr lvl="0" rtl="0">
              <a:lnSpc>
                <a:spcPct val="115000"/>
              </a:lnSpc>
              <a:spcBef>
                <a:spcPts val="0"/>
              </a:spcBef>
              <a:spcAft>
                <a:spcPts val="1600"/>
              </a:spcAft>
              <a:buClr>
                <a:schemeClr val="dk1"/>
              </a:buClr>
              <a:buSzPct val="100000"/>
              <a:buFont typeface="Arial"/>
              <a:buNone/>
            </a:pPr>
            <a:r>
              <a:rPr lang="en" sz="1050">
                <a:solidFill>
                  <a:schemeClr val="dk1"/>
                </a:solidFill>
                <a:highlight>
                  <a:srgbClr val="FAFAFA"/>
                </a:highlight>
              </a:rPr>
              <a:t> I will show how to achieve this goal using Word2vec and Word Movers Distance (WMD). </a:t>
            </a:r>
          </a:p>
          <a:p>
            <a:pPr lvl="0" rtl="0">
              <a:lnSpc>
                <a:spcPct val="115000"/>
              </a:lnSpc>
              <a:spcBef>
                <a:spcPts val="0"/>
              </a:spcBef>
              <a:spcAft>
                <a:spcPts val="1600"/>
              </a:spcAft>
              <a:buClr>
                <a:schemeClr val="dk1"/>
              </a:buClr>
              <a:buSzPct val="100000"/>
              <a:buFont typeface="Arial"/>
              <a:buNone/>
            </a:pPr>
            <a:r>
              <a:rPr lang="en" sz="1050">
                <a:solidFill>
                  <a:schemeClr val="dk1"/>
                </a:solidFill>
                <a:highlight>
                  <a:srgbClr val="FAFAFA"/>
                </a:highlight>
              </a:rPr>
              <a:t>This technique works even when the similar reviews have no words in common. WMD is a new feature in our open-source Natural Language Processing package  Gensim.</a:t>
            </a:r>
          </a:p>
        </p:txBody>
      </p:sp>
    </p:spTree>
    <p:extLst>
      <p:ext uri="{BB962C8B-B14F-4D97-AF65-F5344CB8AC3E}">
        <p14:creationId xmlns:p14="http://schemas.microsoft.com/office/powerpoint/2010/main" val="411692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83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67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032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0359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Matt Kusner’s paper</a:t>
            </a:r>
          </a:p>
        </p:txBody>
      </p:sp>
    </p:spTree>
    <p:extLst>
      <p:ext uri="{BB962C8B-B14F-4D97-AF65-F5344CB8AC3E}">
        <p14:creationId xmlns:p14="http://schemas.microsoft.com/office/powerpoint/2010/main" val="22234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is the business problem we are going to solve. Imagine you run a restaurant review website. There is one Italian restaurant that has amazing ice-cream and 90% of reviews are just about the dessert. The users actually want to know about all the aspects of the place, not just the gelato. So how can we hide all the ice-cream reviews?</a:t>
            </a:r>
          </a:p>
        </p:txBody>
      </p:sp>
    </p:spTree>
    <p:extLst>
      <p:ext uri="{BB962C8B-B14F-4D97-AF65-F5344CB8AC3E}">
        <p14:creationId xmlns:p14="http://schemas.microsoft.com/office/powerpoint/2010/main" val="105526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problem is called “document similarity” in academic literature and there are some standard solutions. First of all we can just count how many common words are there between documents. If both reviews say “ice-cream” then they are similar. If one says “ice-cream” and another one says “gelato” then we are in trouble.</a:t>
            </a:r>
          </a:p>
        </p:txBody>
      </p:sp>
    </p:spTree>
    <p:extLst>
      <p:ext uri="{BB962C8B-B14F-4D97-AF65-F5344CB8AC3E}">
        <p14:creationId xmlns:p14="http://schemas.microsoft.com/office/powerpoint/2010/main" val="2912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There are ways to work around the “no words in common” problem using some linear algebra or probability. This is what Gensim has been used for for the past 8 years. But there is a new kid on the block called WMD that I will talk about</a:t>
            </a:r>
          </a:p>
        </p:txBody>
      </p:sp>
    </p:spTree>
    <p:extLst>
      <p:ext uri="{BB962C8B-B14F-4D97-AF65-F5344CB8AC3E}">
        <p14:creationId xmlns:p14="http://schemas.microsoft.com/office/powerpoint/2010/main" val="260747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WMD stands for Word Mover’s Distance. As all the good new things it is created by combining two old well-trusted solutions together: the famous word2vec algorithm and Earth Mover’s Distance.</a:t>
            </a:r>
          </a:p>
        </p:txBody>
      </p:sp>
    </p:spTree>
    <p:extLst>
      <p:ext uri="{BB962C8B-B14F-4D97-AF65-F5344CB8AC3E}">
        <p14:creationId xmlns:p14="http://schemas.microsoft.com/office/powerpoint/2010/main" val="329001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can read more details in this nice paper by Matt Kusner</a:t>
            </a:r>
          </a:p>
        </p:txBody>
      </p:sp>
    </p:spTree>
    <p:extLst>
      <p:ext uri="{BB962C8B-B14F-4D97-AF65-F5344CB8AC3E}">
        <p14:creationId xmlns:p14="http://schemas.microsoft.com/office/powerpoint/2010/main" val="12987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how does the Word Movers Distance work? We measure the shortest way to move one sentence into another, word by word. These two sentences are actually very close because it only takes a short distance to move Sicilian to Italian, ‘gelato’ to ‘ice-cream’ and ‘rich’ into ‘velvety’.</a:t>
            </a:r>
          </a:p>
        </p:txBody>
      </p:sp>
    </p:spTree>
    <p:extLst>
      <p:ext uri="{BB962C8B-B14F-4D97-AF65-F5344CB8AC3E}">
        <p14:creationId xmlns:p14="http://schemas.microsoft.com/office/powerpoint/2010/main" val="382000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Here is the gensim API for finding similar reviews. We trained it on Yelp reviews of a popular Las Vegas joint that doesn’t  have ice cream unfortunately but has a great view.</a:t>
            </a:r>
          </a:p>
          <a:p>
            <a:pPr lvl="0" rtl="0">
              <a:spcBef>
                <a:spcPts val="0"/>
              </a:spcBef>
              <a:buNone/>
            </a:pPr>
            <a:endParaRPr dirty="0"/>
          </a:p>
          <a:p>
            <a:pPr lvl="0" rtl="0">
              <a:spcBef>
                <a:spcPts val="0"/>
              </a:spcBef>
              <a:buNone/>
            </a:pPr>
            <a:r>
              <a:rPr lang="en" dirty="0"/>
              <a:t>The question is “What reviews are most similar to “Very good, you should seat outdoor’?”</a:t>
            </a:r>
          </a:p>
          <a:p>
            <a:pPr lvl="0" rtl="0">
              <a:spcBef>
                <a:spcPts val="0"/>
              </a:spcBef>
              <a:buNone/>
            </a:pPr>
            <a:r>
              <a:rPr lang="en" dirty="0"/>
              <a:t>You can see the answers here together with their similarity scores(higher values mean more similar). </a:t>
            </a:r>
          </a:p>
          <a:p>
            <a:pPr lvl="0" rtl="0">
              <a:spcBef>
                <a:spcPts val="0"/>
              </a:spcBef>
              <a:buNone/>
            </a:pPr>
            <a:endParaRPr dirty="0"/>
          </a:p>
          <a:p>
            <a:pPr lvl="0">
              <a:spcBef>
                <a:spcPts val="0"/>
              </a:spcBef>
              <a:buNone/>
            </a:pPr>
            <a:r>
              <a:rPr lang="en" dirty="0"/>
              <a:t>The first match doesn’t contain a single word in common with our query!</a:t>
            </a:r>
          </a:p>
        </p:txBody>
      </p:sp>
    </p:spTree>
    <p:extLst>
      <p:ext uri="{BB962C8B-B14F-4D97-AF65-F5344CB8AC3E}">
        <p14:creationId xmlns:p14="http://schemas.microsoft.com/office/powerpoint/2010/main" val="89446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Thank you for listening. We have more events on Word Embeddings coming up in London and Berlin. Find me in the bar if you would like to know more or have an idea for a pull request.</a:t>
            </a:r>
          </a:p>
        </p:txBody>
      </p:sp>
    </p:spTree>
    <p:extLst>
      <p:ext uri="{BB962C8B-B14F-4D97-AF65-F5344CB8AC3E}">
        <p14:creationId xmlns:p14="http://schemas.microsoft.com/office/powerpoint/2010/main" val="132900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physics.aps.org/articles/v7/77"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radimrehurek.com/2014/02/word2vec-tutorial" TargetMode="External"/><Relationship Id="rId4" Type="http://schemas.openxmlformats.org/officeDocument/2006/relationships/hyperlink" Target="http://nbviewer.jupyter.org/github/fbkarsdorp/doc2vec/blob/master/doc2vec.ipyn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ech.opentable.com/2015/08/11/navigating-themes-in-restaurant-reviews-with-word-movers-dista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mkusner/wmd" TargetMode="External"/><Relationship Id="rId4" Type="http://schemas.openxmlformats.org/officeDocument/2006/relationships/hyperlink" Target="http://jmlr.org/proceedings/papers/v37/kusnerb15.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hyperlink" Target="http://tech.opentable.com/2015/08/11/navigating-themes-in-restaurant-reviews-with-word-movers-dista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hyperlink" Target="http://jmlr.org/proceedings/papers/v37/kusnerb15.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1167925"/>
            <a:ext cx="9054300" cy="2092200"/>
          </a:xfrm>
          <a:prstGeom prst="rect">
            <a:avLst/>
          </a:prstGeom>
          <a:noFill/>
        </p:spPr>
        <p:txBody>
          <a:bodyPr lIns="91425" tIns="91425" rIns="91425" bIns="91425" anchor="b" anchorCtr="0">
            <a:noAutofit/>
          </a:bodyPr>
          <a:lstStyle/>
          <a:p>
            <a:pPr lvl="0" rtl="0">
              <a:spcBef>
                <a:spcPts val="0"/>
              </a:spcBef>
              <a:buNone/>
            </a:pPr>
            <a:endParaRPr sz="4500" i="1" dirty="0"/>
          </a:p>
          <a:p>
            <a:pPr lvl="0" rtl="0">
              <a:lnSpc>
                <a:spcPct val="115000"/>
              </a:lnSpc>
              <a:spcBef>
                <a:spcPts val="0"/>
              </a:spcBef>
              <a:spcAft>
                <a:spcPts val="1600"/>
              </a:spcAft>
              <a:buClr>
                <a:schemeClr val="dk1"/>
              </a:buClr>
              <a:buSzPct val="25000"/>
              <a:buFont typeface="Arial"/>
              <a:buNone/>
            </a:pPr>
            <a:endParaRPr sz="4500" dirty="0"/>
          </a:p>
          <a:p>
            <a:pPr lvl="0" rtl="0">
              <a:lnSpc>
                <a:spcPct val="115000"/>
              </a:lnSpc>
              <a:spcBef>
                <a:spcPts val="0"/>
              </a:spcBef>
              <a:spcAft>
                <a:spcPts val="1600"/>
              </a:spcAft>
              <a:buClr>
                <a:schemeClr val="dk1"/>
              </a:buClr>
              <a:buSzPct val="25000"/>
              <a:buFont typeface="Arial"/>
              <a:buNone/>
            </a:pPr>
            <a:r>
              <a:rPr lang="en" sz="4500" dirty="0"/>
              <a:t>Same content. Different words</a:t>
            </a:r>
            <a:r>
              <a:rPr lang="en" sz="4500" dirty="0" smtClean="0"/>
              <a:t>.</a:t>
            </a:r>
            <a:br>
              <a:rPr lang="en" sz="4500" dirty="0" smtClean="0"/>
            </a:br>
            <a:r>
              <a:rPr lang="en" sz="4500" dirty="0" smtClean="0"/>
              <a:t>Word Mover’s Distance</a:t>
            </a:r>
          </a:p>
          <a:p>
            <a:pPr lvl="0" rtl="0">
              <a:lnSpc>
                <a:spcPct val="115000"/>
              </a:lnSpc>
              <a:spcBef>
                <a:spcPts val="0"/>
              </a:spcBef>
              <a:spcAft>
                <a:spcPts val="1600"/>
              </a:spcAft>
              <a:buClr>
                <a:schemeClr val="dk1"/>
              </a:buClr>
              <a:buSzPct val="25000"/>
              <a:buFont typeface="Arial"/>
              <a:buNone/>
            </a:pPr>
            <a:endParaRPr sz="4500" dirty="0"/>
          </a:p>
        </p:txBody>
      </p:sp>
      <p:sp>
        <p:nvSpPr>
          <p:cNvPr id="55" name="Shape 55"/>
          <p:cNvSpPr txBox="1">
            <a:spLocks noGrp="1"/>
          </p:cNvSpPr>
          <p:nvPr>
            <p:ph type="subTitle" idx="1"/>
          </p:nvPr>
        </p:nvSpPr>
        <p:spPr>
          <a:xfrm>
            <a:off x="400675" y="3044371"/>
            <a:ext cx="8520600" cy="7926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 Goel</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Master’s CS @ IIT Delhi</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@RishabGoel</a:t>
            </a:r>
            <a:endParaRPr lang="en" sz="2400" dirty="0">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0" y="80325"/>
            <a:ext cx="8520600" cy="572700"/>
          </a:xfrm>
          <a:prstGeom prst="rect">
            <a:avLst/>
          </a:prstGeom>
        </p:spPr>
        <p:txBody>
          <a:bodyPr lIns="91425" tIns="91425" rIns="91425" bIns="91425" anchor="t" anchorCtr="0">
            <a:noAutofit/>
          </a:bodyPr>
          <a:lstStyle/>
          <a:p>
            <a:pPr lvl="0" algn="ctr" rtl="0">
              <a:spcBef>
                <a:spcPts val="0"/>
              </a:spcBef>
              <a:buNone/>
            </a:pPr>
            <a:r>
              <a:rPr lang="en" sz="7200" dirty="0"/>
              <a:t>Thanks!</a:t>
            </a:r>
          </a:p>
        </p:txBody>
      </p:sp>
      <p:sp>
        <p:nvSpPr>
          <p:cNvPr id="2" name="Text Placeholder 1"/>
          <p:cNvSpPr>
            <a:spLocks noGrp="1"/>
          </p:cNvSpPr>
          <p:nvPr>
            <p:ph type="body" idx="1"/>
          </p:nvPr>
        </p:nvSpPr>
        <p:spPr>
          <a:xfrm>
            <a:off x="270604" y="1820297"/>
            <a:ext cx="8520600" cy="3416400"/>
          </a:xfrm>
        </p:spPr>
        <p:txBody>
          <a:bodyPr/>
          <a:lstStyle/>
          <a:p>
            <a:pPr algn="ctr"/>
            <a:r>
              <a:rPr lang="en-IN" sz="2400" dirty="0" smtClean="0"/>
              <a:t>Link to the Slides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Extra slides</a:t>
            </a:r>
          </a:p>
        </p:txBody>
      </p:sp>
      <p:sp>
        <p:nvSpPr>
          <p:cNvPr id="144" name="Shape 14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150" name="Shape 150"/>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a:t>Google’s Doc2vec</a:t>
            </a:r>
          </a:p>
          <a:p>
            <a:pPr marL="914400" marR="0" lvl="1" indent="-228600" algn="l" rtl="0">
              <a:lnSpc>
                <a:spcPct val="100000"/>
              </a:lnSpc>
              <a:spcBef>
                <a:spcPts val="0"/>
              </a:spcBef>
              <a:spcAft>
                <a:spcPts val="0"/>
              </a:spcAft>
              <a:buChar char="○"/>
            </a:pPr>
            <a:r>
              <a:rPr lang="en"/>
              <a:t>Built on top of word2vec </a:t>
            </a:r>
          </a:p>
          <a:p>
            <a:pPr marL="914400" marR="0" lvl="1" indent="-228600" algn="l" rtl="0">
              <a:lnSpc>
                <a:spcPct val="100000"/>
              </a:lnSpc>
              <a:spcBef>
                <a:spcPts val="0"/>
              </a:spcBef>
              <a:spcAft>
                <a:spcPts val="0"/>
              </a:spcAft>
              <a:buChar char="○"/>
            </a:pPr>
            <a:r>
              <a:rPr lang="en"/>
              <a:t>Document tags are just extra words in the document</a:t>
            </a:r>
          </a:p>
          <a:p>
            <a:pPr marL="0" lvl="0" indent="0" algn="l" rtl="0">
              <a:spcBef>
                <a:spcPts val="0"/>
              </a:spcBef>
              <a:buNone/>
            </a:pPr>
            <a:endParaRPr/>
          </a:p>
          <a:p>
            <a:pPr marL="0" lvl="0" indent="0" algn="l" rtl="0">
              <a:spcBef>
                <a:spcPts val="0"/>
              </a:spcBef>
              <a:buNone/>
            </a:pPr>
            <a:r>
              <a:rPr lang="en" i="1"/>
              <a:t>Hard to tune. Slow inference.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0" y="69025"/>
            <a:ext cx="8832300" cy="1300800"/>
          </a:xfrm>
          <a:prstGeom prst="rect">
            <a:avLst/>
          </a:prstGeom>
        </p:spPr>
        <p:txBody>
          <a:bodyPr lIns="91425" tIns="91425" rIns="91425" bIns="91425" anchor="b" anchorCtr="0">
            <a:noAutofit/>
          </a:bodyPr>
          <a:lstStyle/>
          <a:p>
            <a:pPr lvl="0" rtl="0">
              <a:spcBef>
                <a:spcPts val="0"/>
              </a:spcBef>
              <a:buNone/>
            </a:pPr>
            <a:r>
              <a:rPr lang="en" sz="4000"/>
              <a:t>Earth Mover’s Distance</a:t>
            </a:r>
          </a:p>
          <a:p>
            <a:pPr lvl="0">
              <a:spcBef>
                <a:spcPts val="0"/>
              </a:spcBef>
              <a:buNone/>
            </a:pPr>
            <a:r>
              <a:rPr lang="en" sz="2200">
                <a:solidFill>
                  <a:srgbClr val="222222"/>
                </a:solidFill>
                <a:highlight>
                  <a:srgbClr val="FFFFFF"/>
                </a:highlight>
              </a:rPr>
              <a:t>How do you best move piles of sand to fill up holes of the same total volume? </a:t>
            </a:r>
          </a:p>
        </p:txBody>
      </p:sp>
      <p:sp>
        <p:nvSpPr>
          <p:cNvPr id="156" name="Shape 156"/>
          <p:cNvSpPr txBox="1">
            <a:spLocks noGrp="1"/>
          </p:cNvSpPr>
          <p:nvPr>
            <p:ph type="subTitle" idx="1"/>
          </p:nvPr>
        </p:nvSpPr>
        <p:spPr>
          <a:xfrm>
            <a:off x="0" y="4483300"/>
            <a:ext cx="9144000" cy="936600"/>
          </a:xfrm>
          <a:prstGeom prst="rect">
            <a:avLst/>
          </a:prstGeom>
        </p:spPr>
        <p:txBody>
          <a:bodyPr lIns="91425" tIns="91425" rIns="91425" bIns="91425" anchor="t" anchorCtr="0">
            <a:noAutofit/>
          </a:bodyPr>
          <a:lstStyle/>
          <a:p>
            <a:pPr lvl="0" algn="l" rtl="0">
              <a:spcBef>
                <a:spcPts val="0"/>
              </a:spcBef>
              <a:buNone/>
            </a:pPr>
            <a:r>
              <a:rPr lang="en"/>
              <a:t>Stated by Monge in 1781. Solved by Kantorovich in 1942.</a:t>
            </a:r>
          </a:p>
        </p:txBody>
      </p:sp>
      <p:pic>
        <p:nvPicPr>
          <p:cNvPr id="157" name="Shape 157"/>
          <p:cNvPicPr preferRelativeResize="0"/>
          <p:nvPr/>
        </p:nvPicPr>
        <p:blipFill>
          <a:blip r:embed="rId3">
            <a:alphaModFix/>
          </a:blip>
          <a:stretch>
            <a:fillRect/>
          </a:stretch>
        </p:blipFill>
        <p:spPr>
          <a:xfrm>
            <a:off x="1653075" y="1293050"/>
            <a:ext cx="5696899" cy="3190250"/>
          </a:xfrm>
          <a:prstGeom prst="rect">
            <a:avLst/>
          </a:prstGeom>
          <a:noFill/>
          <a:ln>
            <a:noFill/>
          </a:ln>
        </p:spPr>
      </p:pic>
      <p:sp>
        <p:nvSpPr>
          <p:cNvPr id="158" name="Shape 158"/>
          <p:cNvSpPr txBox="1"/>
          <p:nvPr/>
        </p:nvSpPr>
        <p:spPr>
          <a:xfrm>
            <a:off x="6828650" y="4390425"/>
            <a:ext cx="2716500" cy="13008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222222"/>
                </a:solidFill>
                <a:highlight>
                  <a:srgbClr val="FFFFFF"/>
                </a:highlight>
              </a:rPr>
              <a:t>[Image: APS/</a:t>
            </a:r>
            <a:r>
              <a:rPr lang="en" sz="1000">
                <a:solidFill>
                  <a:srgbClr val="470A68"/>
                </a:solidFill>
                <a:highlight>
                  <a:srgbClr val="FFFFFF"/>
                </a:highlight>
                <a:hlinkClick r:id="rId4"/>
              </a:rPr>
              <a:t>Alan Stonebraker</a:t>
            </a:r>
            <a:r>
              <a:rPr lang="en" sz="1000">
                <a:solidFill>
                  <a:srgbClr val="222222"/>
                </a:solidFill>
                <a:highlight>
                  <a:srgbClr val="FFFFFF"/>
                </a:highlight>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5750" y="188625"/>
            <a:ext cx="8895300" cy="621300"/>
          </a:xfrm>
          <a:prstGeom prst="rect">
            <a:avLst/>
          </a:prstGeom>
        </p:spPr>
        <p:txBody>
          <a:bodyPr lIns="91425" tIns="91425" rIns="91425" bIns="91425" anchor="b" anchorCtr="0">
            <a:noAutofit/>
          </a:bodyPr>
          <a:lstStyle/>
          <a:p>
            <a:pPr lvl="0">
              <a:spcBef>
                <a:spcPts val="0"/>
              </a:spcBef>
              <a:buNone/>
            </a:pPr>
            <a:r>
              <a:rPr lang="en"/>
              <a:t>Google’s Word2vec algorithm</a:t>
            </a:r>
          </a:p>
        </p:txBody>
      </p:sp>
      <p:sp>
        <p:nvSpPr>
          <p:cNvPr id="164" name="Shape 164"/>
          <p:cNvSpPr txBox="1">
            <a:spLocks noGrp="1"/>
          </p:cNvSpPr>
          <p:nvPr>
            <p:ph type="subTitle" idx="1"/>
          </p:nvPr>
        </p:nvSpPr>
        <p:spPr>
          <a:xfrm>
            <a:off x="311700" y="2414375"/>
            <a:ext cx="8520600" cy="792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t>
            </a:r>
          </a:p>
          <a:p>
            <a:pPr lvl="0" rtl="0">
              <a:spcBef>
                <a:spcPts val="0"/>
              </a:spcBef>
              <a:buNone/>
            </a:pPr>
            <a:r>
              <a:rPr lang="en"/>
              <a:t>Word becomes a vector in 100-dimensional space.</a:t>
            </a:r>
          </a:p>
          <a:p>
            <a:pPr lvl="0" rtl="0">
              <a:spcBef>
                <a:spcPts val="0"/>
              </a:spcBef>
              <a:buNone/>
            </a:pPr>
            <a:r>
              <a:rPr lang="en"/>
              <a:t>● king - man + woman = queen </a:t>
            </a:r>
          </a:p>
          <a:p>
            <a:pPr lvl="0">
              <a:spcBef>
                <a:spcPts val="0"/>
              </a:spcBef>
              <a:buNone/>
            </a:pPr>
            <a:endParaRPr/>
          </a:p>
        </p:txBody>
      </p:sp>
      <p:pic>
        <p:nvPicPr>
          <p:cNvPr id="165" name="Shape 165"/>
          <p:cNvPicPr preferRelativeResize="0"/>
          <p:nvPr/>
        </p:nvPicPr>
        <p:blipFill>
          <a:blip r:embed="rId3">
            <a:alphaModFix/>
          </a:blip>
          <a:stretch>
            <a:fillRect/>
          </a:stretch>
        </p:blipFill>
        <p:spPr>
          <a:xfrm>
            <a:off x="1944952" y="547500"/>
            <a:ext cx="4281874" cy="2945949"/>
          </a:xfrm>
          <a:prstGeom prst="rect">
            <a:avLst/>
          </a:prstGeom>
          <a:noFill/>
          <a:ln>
            <a:noFill/>
          </a:ln>
        </p:spPr>
      </p:pic>
      <p:sp>
        <p:nvSpPr>
          <p:cNvPr id="166" name="Shape 166"/>
          <p:cNvSpPr txBox="1"/>
          <p:nvPr/>
        </p:nvSpPr>
        <p:spPr>
          <a:xfrm>
            <a:off x="228150" y="4350900"/>
            <a:ext cx="8687700" cy="792600"/>
          </a:xfrm>
          <a:prstGeom prst="rect">
            <a:avLst/>
          </a:prstGeom>
          <a:noFill/>
          <a:ln>
            <a:noFill/>
          </a:ln>
        </p:spPr>
        <p:txBody>
          <a:bodyPr lIns="91425" tIns="91425" rIns="91425" bIns="91425" anchor="ctr" anchorCtr="0">
            <a:noAutofit/>
          </a:bodyPr>
          <a:lstStyle/>
          <a:p>
            <a:pPr lvl="0" rtl="0">
              <a:spcBef>
                <a:spcPts val="0"/>
              </a:spcBef>
              <a:buNone/>
            </a:pPr>
            <a:r>
              <a:rPr lang="en" u="sng">
                <a:solidFill>
                  <a:schemeClr val="hlink"/>
                </a:solidFill>
                <a:hlinkClick r:id="rId4"/>
              </a:rPr>
              <a:t>http://nbviewer.jupyter.org/github/fbkarsdorp/doc2vec/blob/master/doc2vec.ipynb</a:t>
            </a:r>
          </a:p>
          <a:p>
            <a:pPr lvl="0" algn="ctr" rtl="0">
              <a:spcBef>
                <a:spcPts val="0"/>
              </a:spcBef>
              <a:buNone/>
            </a:pPr>
            <a:r>
              <a:rPr lang="en" sz="2800" u="sng">
                <a:solidFill>
                  <a:schemeClr val="hlink"/>
                </a:solidFill>
                <a:hlinkClick r:id="rId5"/>
              </a:rPr>
              <a:t>http://radimrehurek.com/2014/02/word2vec-tutorial</a:t>
            </a:r>
          </a:p>
          <a:p>
            <a:pPr lvl="0" algn="ctr" rtl="0">
              <a:spcBef>
                <a:spcPts val="0"/>
              </a:spcBef>
              <a:buClr>
                <a:schemeClr val="dk1"/>
              </a:buClr>
              <a:buFont typeface="Arial"/>
              <a:buNone/>
            </a:pPr>
            <a:endParaRPr sz="2800">
              <a:solidFill>
                <a:schemeClr val="dk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129900" y="4297925"/>
            <a:ext cx="8884200" cy="1122300"/>
          </a:xfrm>
          <a:prstGeom prst="rect">
            <a:avLst/>
          </a:prstGeom>
          <a:noFill/>
          <a:ln>
            <a:noFill/>
          </a:ln>
        </p:spPr>
        <p:txBody>
          <a:bodyPr lIns="91425" tIns="91425" rIns="91425" bIns="91425" anchor="ctr" anchorCtr="0">
            <a:noAutofit/>
          </a:bodyPr>
          <a:lstStyle/>
          <a:p>
            <a:pPr lvl="0" rtl="0">
              <a:spcBef>
                <a:spcPts val="0"/>
              </a:spcBef>
              <a:buNone/>
            </a:pPr>
            <a:r>
              <a:rPr lang="en"/>
              <a:t>http://vene.ro/blog/word-movers-distance-in-python.html</a:t>
            </a:r>
          </a:p>
        </p:txBody>
      </p:sp>
      <p:pic>
        <p:nvPicPr>
          <p:cNvPr id="172" name="Shape 172"/>
          <p:cNvPicPr preferRelativeResize="0"/>
          <p:nvPr/>
        </p:nvPicPr>
        <p:blipFill>
          <a:blip r:embed="rId3">
            <a:alphaModFix/>
          </a:blip>
          <a:stretch>
            <a:fillRect/>
          </a:stretch>
        </p:blipFill>
        <p:spPr>
          <a:xfrm>
            <a:off x="764974" y="842600"/>
            <a:ext cx="6990649" cy="3871375"/>
          </a:xfrm>
          <a:prstGeom prst="rect">
            <a:avLst/>
          </a:prstGeom>
          <a:noFill/>
          <a:ln>
            <a:noFill/>
          </a:ln>
        </p:spPr>
      </p:pic>
      <p:sp>
        <p:nvSpPr>
          <p:cNvPr id="173" name="Shape 173"/>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30600" y="654275"/>
            <a:ext cx="8893200" cy="1244700"/>
          </a:xfrm>
          <a:prstGeom prst="rect">
            <a:avLst/>
          </a:prstGeom>
        </p:spPr>
        <p:txBody>
          <a:bodyPr lIns="91425" tIns="91425" rIns="91425" bIns="91425" anchor="b" anchorCtr="0">
            <a:noAutofit/>
          </a:bodyPr>
          <a:lstStyle/>
          <a:p>
            <a:pPr lvl="0" rtl="0">
              <a:spcBef>
                <a:spcPts val="0"/>
              </a:spcBef>
              <a:buNone/>
            </a:pPr>
            <a:r>
              <a:rPr lang="en" sz="3800" b="1"/>
              <a:t>Business Problem</a:t>
            </a:r>
          </a:p>
          <a:p>
            <a:pPr lvl="0" rtl="0">
              <a:spcBef>
                <a:spcPts val="0"/>
              </a:spcBef>
              <a:buNone/>
            </a:pPr>
            <a:r>
              <a:rPr lang="en" sz="3800"/>
              <a:t>All reviewers are raving about </a:t>
            </a:r>
          </a:p>
          <a:p>
            <a:pPr lvl="0">
              <a:spcBef>
                <a:spcPts val="0"/>
              </a:spcBef>
              <a:buNone/>
            </a:pPr>
            <a:r>
              <a:rPr lang="en" sz="3800"/>
              <a:t>the same thing</a:t>
            </a:r>
          </a:p>
        </p:txBody>
      </p:sp>
      <p:sp>
        <p:nvSpPr>
          <p:cNvPr id="82" name="Shape 82"/>
          <p:cNvSpPr txBox="1">
            <a:spLocks noGrp="1"/>
          </p:cNvSpPr>
          <p:nvPr>
            <p:ph type="subTitle" idx="1"/>
          </p:nvPr>
        </p:nvSpPr>
        <p:spPr>
          <a:xfrm>
            <a:off x="94650" y="1427075"/>
            <a:ext cx="8642700" cy="2475000"/>
          </a:xfrm>
          <a:prstGeom prst="rect">
            <a:avLst/>
          </a:prstGeom>
        </p:spPr>
        <p:txBody>
          <a:bodyPr lIns="91425" tIns="91425" rIns="91425" bIns="91425" anchor="t" anchorCtr="0">
            <a:noAutofit/>
          </a:bodyPr>
          <a:lstStyle/>
          <a:p>
            <a:pPr lvl="0" rtl="0">
              <a:spcBef>
                <a:spcPts val="0"/>
              </a:spcBef>
              <a:buNone/>
            </a:pPr>
            <a:endParaRPr sz="3200" b="1" i="1">
              <a:solidFill>
                <a:srgbClr val="0000FF"/>
              </a:solidFill>
            </a:endParaRPr>
          </a:p>
          <a:p>
            <a:pPr lvl="0" rtl="0">
              <a:spcBef>
                <a:spcPts val="0"/>
              </a:spcBef>
              <a:buNone/>
            </a:pPr>
            <a:r>
              <a:rPr lang="en" sz="3200" b="1" i="1">
                <a:solidFill>
                  <a:srgbClr val="0000FF"/>
                </a:solidFill>
              </a:rPr>
              <a:t>“The Sicilian gelato was extremely rich”</a:t>
            </a:r>
            <a:r>
              <a:rPr lang="en" sz="3200" b="1">
                <a:solidFill>
                  <a:srgbClr val="0000FF"/>
                </a:solidFill>
              </a:rPr>
              <a:t> </a:t>
            </a:r>
          </a:p>
          <a:p>
            <a:pPr lvl="0" rtl="0">
              <a:spcBef>
                <a:spcPts val="0"/>
              </a:spcBef>
              <a:buNone/>
            </a:pPr>
            <a:r>
              <a:rPr lang="en" sz="3200" b="1" i="1">
                <a:solidFill>
                  <a:srgbClr val="0000FF"/>
                </a:solidFill>
              </a:rPr>
              <a:t>“The Italian ice-cream was very velvety”</a:t>
            </a:r>
          </a:p>
          <a:p>
            <a:pPr lvl="0" algn="l">
              <a:spcBef>
                <a:spcPts val="0"/>
              </a:spcBef>
              <a:buNone/>
            </a:pPr>
            <a:endParaRPr sz="3200" b="1">
              <a:solidFill>
                <a:srgbClr val="0000FF"/>
              </a:solidFill>
            </a:endParaRPr>
          </a:p>
        </p:txBody>
      </p:sp>
      <p:sp>
        <p:nvSpPr>
          <p:cNvPr id="83" name="Shape 83"/>
          <p:cNvSpPr txBox="1">
            <a:spLocks noGrp="1"/>
          </p:cNvSpPr>
          <p:nvPr>
            <p:ph type="ctrTitle"/>
          </p:nvPr>
        </p:nvSpPr>
        <p:spPr>
          <a:xfrm>
            <a:off x="281249" y="3174350"/>
            <a:ext cx="8581500" cy="962100"/>
          </a:xfrm>
          <a:prstGeom prst="rect">
            <a:avLst/>
          </a:prstGeom>
        </p:spPr>
        <p:txBody>
          <a:bodyPr lIns="91425" tIns="91425" rIns="91425" bIns="91425" anchor="b" anchorCtr="0">
            <a:noAutofit/>
          </a:bodyPr>
          <a:lstStyle/>
          <a:p>
            <a:pPr lvl="0" rtl="0">
              <a:spcBef>
                <a:spcPts val="0"/>
              </a:spcBef>
              <a:buNone/>
            </a:pPr>
            <a:r>
              <a:rPr lang="en" sz="2600"/>
              <a:t>What about Ambiance, Service and Prices?</a:t>
            </a:r>
          </a:p>
          <a:p>
            <a:pPr lvl="0" rtl="0">
              <a:spcBef>
                <a:spcPts val="0"/>
              </a:spcBef>
              <a:buNone/>
            </a:pPr>
            <a:r>
              <a:rPr lang="en" sz="2600"/>
              <a:t>Let’s filter “gelato” out and add other aspects!</a:t>
            </a:r>
          </a:p>
        </p:txBody>
      </p:sp>
      <p:sp>
        <p:nvSpPr>
          <p:cNvPr id="84" name="Shape 84"/>
          <p:cNvSpPr txBox="1"/>
          <p:nvPr/>
        </p:nvSpPr>
        <p:spPr>
          <a:xfrm>
            <a:off x="-150" y="4060600"/>
            <a:ext cx="9144000" cy="1083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600">
                <a:solidFill>
                  <a:schemeClr val="dk1"/>
                </a:solidFill>
              </a:rPr>
              <a:t>Credit: Sudeep Das @datamusing applied WMD to restaurant reviews. </a:t>
            </a:r>
            <a:r>
              <a:rPr lang="en" sz="1600" u="sng">
                <a:solidFill>
                  <a:schemeClr val="hlink"/>
                </a:solidFill>
                <a:hlinkClick r:id="rId3"/>
              </a:rPr>
              <a:t>http://tech.opentable.com/2015/08/11/navigating-themes-in-restaurant-reviews-with-word-movers-distance/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a:spcBef>
                <a:spcPts val="0"/>
              </a:spcBef>
              <a:buNone/>
            </a:pPr>
            <a:r>
              <a:rPr lang="en" sz="4000"/>
              <a:t>Ways to find similar documents</a:t>
            </a:r>
          </a:p>
        </p:txBody>
      </p:sp>
      <p:sp>
        <p:nvSpPr>
          <p:cNvPr id="90" name="Shape 90"/>
          <p:cNvSpPr txBox="1">
            <a:spLocks noGrp="1"/>
          </p:cNvSpPr>
          <p:nvPr>
            <p:ph type="subTitle" idx="1"/>
          </p:nvPr>
        </p:nvSpPr>
        <p:spPr>
          <a:xfrm>
            <a:off x="311700" y="1225275"/>
            <a:ext cx="8502300" cy="3298800"/>
          </a:xfrm>
          <a:prstGeom prst="rect">
            <a:avLst/>
          </a:prstGeom>
        </p:spPr>
        <p:txBody>
          <a:bodyPr lIns="91425" tIns="91425" rIns="91425" bIns="91425" anchor="t" anchorCtr="0">
            <a:noAutofit/>
          </a:bodyPr>
          <a:lstStyle/>
          <a:p>
            <a:pPr marL="457200" lvl="0" indent="-228600" algn="l" rtl="0">
              <a:spcBef>
                <a:spcPts val="0"/>
              </a:spcBef>
              <a:buChar char="●"/>
            </a:pPr>
            <a:r>
              <a:rPr lang="en"/>
              <a:t>Count common words ( bag of words, TF-IDF)</a:t>
            </a:r>
          </a:p>
          <a:p>
            <a:pPr marL="914400" lvl="1" indent="-228600" algn="l" rtl="0">
              <a:spcBef>
                <a:spcPts val="0"/>
              </a:spcBef>
              <a:buChar char="○"/>
            </a:pPr>
            <a:r>
              <a:rPr lang="en"/>
              <a:t>#Dimensions = #Vocabulary (thousands)</a:t>
            </a:r>
          </a:p>
          <a:p>
            <a:pPr marL="0" lvl="0" indent="0" algn="l" rtl="0">
              <a:spcBef>
                <a:spcPts val="0"/>
              </a:spcBef>
              <a:buNone/>
            </a:pPr>
            <a:endParaRPr i="1"/>
          </a:p>
          <a:p>
            <a:pPr marL="0" lvl="0" indent="0" algn="l" rtl="0">
              <a:spcBef>
                <a:spcPts val="0"/>
              </a:spcBef>
              <a:buNone/>
            </a:pPr>
            <a:r>
              <a:rPr lang="en" i="1"/>
              <a:t>Stuck if no words in common.</a:t>
            </a:r>
          </a:p>
          <a:p>
            <a:pPr marL="0" lvl="0" indent="0" algn="l" rtl="0">
              <a:spcBef>
                <a:spcPts val="0"/>
              </a:spcBef>
              <a:buNone/>
            </a:pPr>
            <a:r>
              <a:rPr lang="en" i="1"/>
              <a:t>“Gelato” != “Ice-cream”</a:t>
            </a:r>
          </a:p>
          <a:p>
            <a:pPr marL="0" lvl="0" indent="0" algn="l">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96" name="Shape 96"/>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lvl="0" indent="-228600" algn="l" rtl="0">
              <a:spcBef>
                <a:spcPts val="0"/>
              </a:spcBef>
              <a:buChar char="●"/>
            </a:pPr>
            <a:r>
              <a:rPr lang="en" dirty="0" smtClean="0"/>
              <a:t>Low-dimensional </a:t>
            </a:r>
            <a:r>
              <a:rPr lang="en" dirty="0"/>
              <a:t>latent features</a:t>
            </a:r>
          </a:p>
          <a:p>
            <a:pPr marL="914400" lvl="1" indent="-228600" algn="l" rtl="0">
              <a:spcBef>
                <a:spcPts val="0"/>
              </a:spcBef>
              <a:buChar char="○"/>
            </a:pPr>
            <a:r>
              <a:rPr lang="en" dirty="0"/>
              <a:t>Eigen-values (LSI)</a:t>
            </a:r>
          </a:p>
          <a:p>
            <a:pPr marL="914400" lvl="1" indent="-228600" algn="l" rtl="0">
              <a:spcBef>
                <a:spcPts val="0"/>
              </a:spcBef>
              <a:buChar char="○"/>
            </a:pPr>
            <a:r>
              <a:rPr lang="en" dirty="0"/>
              <a:t>Probability (LDA)</a:t>
            </a:r>
          </a:p>
          <a:p>
            <a:pPr marL="0" lvl="0" indent="0" algn="l" rtl="0">
              <a:spcBef>
                <a:spcPts val="0"/>
              </a:spcBef>
              <a:buNone/>
            </a:pPr>
            <a:endParaRPr dirty="0"/>
          </a:p>
          <a:p>
            <a:pPr lvl="0" algn="l"/>
            <a:r>
              <a:rPr lang="en" i="1" dirty="0" smtClean="0"/>
              <a:t>Good </a:t>
            </a:r>
            <a:r>
              <a:rPr lang="en" i="1" dirty="0"/>
              <a:t>representation </a:t>
            </a:r>
            <a:r>
              <a:rPr lang="en" i="1" dirty="0" smtClean="0"/>
              <a:t>But …</a:t>
            </a:r>
          </a:p>
          <a:p>
            <a:pPr marL="0" lvl="0" indent="0" algn="l" rtl="0">
              <a:spcBef>
                <a:spcPts val="0"/>
              </a:spcBef>
              <a:buNone/>
            </a:pPr>
            <a:r>
              <a:rPr lang="en" i="1" dirty="0"/>
              <a:t>T</a:t>
            </a:r>
            <a:r>
              <a:rPr lang="en" i="1" dirty="0" smtClean="0"/>
              <a:t>here </a:t>
            </a:r>
            <a:r>
              <a:rPr lang="en" i="1" dirty="0"/>
              <a:t>is something better now… WMD!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b="1"/>
              <a:t>New way </a:t>
            </a:r>
            <a:r>
              <a:rPr lang="en" sz="4000"/>
              <a:t>to find similar documents</a:t>
            </a:r>
          </a:p>
        </p:txBody>
      </p:sp>
      <p:sp>
        <p:nvSpPr>
          <p:cNvPr id="102" name="Shape 102"/>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dirty="0"/>
              <a:t>Word Mover’s Distance</a:t>
            </a:r>
          </a:p>
          <a:p>
            <a:pPr marL="914400" marR="0" lvl="1" indent="-228600" algn="l" rtl="0">
              <a:lnSpc>
                <a:spcPct val="100000"/>
              </a:lnSpc>
              <a:spcBef>
                <a:spcPts val="0"/>
              </a:spcBef>
              <a:spcAft>
                <a:spcPts val="0"/>
              </a:spcAft>
              <a:buChar char="○"/>
            </a:pPr>
            <a:r>
              <a:rPr lang="en" dirty="0"/>
              <a:t>Built on top of Google’s word2vec </a:t>
            </a:r>
          </a:p>
          <a:p>
            <a:pPr marL="914400" marR="0" lvl="1" indent="-228600" algn="l" rtl="0">
              <a:lnSpc>
                <a:spcPct val="100000"/>
              </a:lnSpc>
              <a:spcBef>
                <a:spcPts val="0"/>
              </a:spcBef>
              <a:spcAft>
                <a:spcPts val="0"/>
              </a:spcAft>
              <a:buChar char="○"/>
            </a:pPr>
            <a:r>
              <a:rPr lang="en" dirty="0"/>
              <a:t>Well-used concept in other fields known as Earth Mover’s Distance</a:t>
            </a:r>
          </a:p>
          <a:p>
            <a:pPr marL="0" lvl="0" indent="0" algn="l" rtl="0">
              <a:spcBef>
                <a:spcPts val="0"/>
              </a:spcBef>
              <a:buNone/>
            </a:pPr>
            <a:endParaRPr dirty="0"/>
          </a:p>
          <a:p>
            <a:pPr marL="0" lvl="0" indent="0" algn="l" rtl="0">
              <a:spcBef>
                <a:spcPts val="0"/>
              </a:spcBef>
              <a:buNone/>
            </a:pPr>
            <a:r>
              <a:rPr lang="en" i="1" dirty="0"/>
              <a:t>Beats BOW, TF-IDF, LDA, LSI in k Nearest Neigbours classification tasks.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pic>
        <p:nvPicPr>
          <p:cNvPr id="108" name="Shape 108"/>
          <p:cNvPicPr preferRelativeResize="0"/>
          <p:nvPr/>
        </p:nvPicPr>
        <p:blipFill>
          <a:blip r:embed="rId3">
            <a:alphaModFix/>
          </a:blip>
          <a:stretch>
            <a:fillRect/>
          </a:stretch>
        </p:blipFill>
        <p:spPr>
          <a:xfrm>
            <a:off x="888851" y="783199"/>
            <a:ext cx="6742900" cy="4017250"/>
          </a:xfrm>
          <a:prstGeom prst="rect">
            <a:avLst/>
          </a:prstGeom>
          <a:noFill/>
          <a:ln>
            <a:noFill/>
          </a:ln>
        </p:spPr>
      </p:pic>
      <p:sp>
        <p:nvSpPr>
          <p:cNvPr id="109" name="Shape 109"/>
          <p:cNvSpPr txBox="1"/>
          <p:nvPr/>
        </p:nvSpPr>
        <p:spPr>
          <a:xfrm>
            <a:off x="176050" y="3973950"/>
            <a:ext cx="8802900" cy="1169400"/>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u="sng" dirty="0">
                <a:solidFill>
                  <a:schemeClr val="hlink"/>
                </a:solidFill>
                <a:hlinkClick r:id="rId4"/>
              </a:rPr>
              <a:t>http://jmlr.org/proceedings/papers/v37/kusnerb15.pdf</a:t>
            </a:r>
          </a:p>
          <a:p>
            <a:pPr lvl="0" rtl="0">
              <a:spcBef>
                <a:spcPts val="0"/>
              </a:spcBef>
              <a:buNone/>
            </a:pPr>
            <a:r>
              <a:rPr lang="en" u="sng" dirty="0">
                <a:solidFill>
                  <a:schemeClr val="hlink"/>
                </a:solidFill>
                <a:hlinkClick r:id="rId5"/>
              </a:rPr>
              <a:t>https://github.com/mkusner/wmd</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a:spcBef>
                <a:spcPts val="0"/>
              </a:spcBef>
              <a:buNone/>
            </a:pPr>
            <a:r>
              <a:rPr lang="en"/>
              <a:t>Word Mover’s distance </a:t>
            </a:r>
          </a:p>
        </p:txBody>
      </p:sp>
      <p:pic>
        <p:nvPicPr>
          <p:cNvPr id="115" name="Shape 115"/>
          <p:cNvPicPr preferRelativeResize="0"/>
          <p:nvPr/>
        </p:nvPicPr>
        <p:blipFill>
          <a:blip r:embed="rId3">
            <a:alphaModFix/>
          </a:blip>
          <a:stretch>
            <a:fillRect/>
          </a:stretch>
        </p:blipFill>
        <p:spPr>
          <a:xfrm>
            <a:off x="3893903" y="1263721"/>
            <a:ext cx="4821911" cy="3099178"/>
          </a:xfrm>
          <a:prstGeom prst="rect">
            <a:avLst/>
          </a:prstGeom>
          <a:noFill/>
          <a:ln>
            <a:noFill/>
          </a:ln>
        </p:spPr>
      </p:pic>
      <p:sp>
        <p:nvSpPr>
          <p:cNvPr id="116" name="Shape 116"/>
          <p:cNvSpPr txBox="1"/>
          <p:nvPr/>
        </p:nvSpPr>
        <p:spPr>
          <a:xfrm>
            <a:off x="156570" y="3814014"/>
            <a:ext cx="8727600" cy="17607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u="sng" dirty="0">
                <a:solidFill>
                  <a:schemeClr val="hlink"/>
                </a:solidFill>
                <a:hlinkClick r:id="rId4"/>
              </a:rPr>
              <a:t>http://tech.opentable.com/2015/08/11/navigating-themes-in-restaurant-reviews-with-word-movers-distance/</a:t>
            </a:r>
          </a:p>
        </p:txBody>
      </p:sp>
      <p:pic>
        <p:nvPicPr>
          <p:cNvPr id="2" name="Picture 1"/>
          <p:cNvPicPr>
            <a:picLocks noChangeAspect="1"/>
          </p:cNvPicPr>
          <p:nvPr/>
        </p:nvPicPr>
        <p:blipFill>
          <a:blip r:embed="rId5"/>
          <a:stretch>
            <a:fillRect/>
          </a:stretch>
        </p:blipFill>
        <p:spPr>
          <a:xfrm>
            <a:off x="156570" y="1518854"/>
            <a:ext cx="3273207" cy="1773281"/>
          </a:xfrm>
          <a:prstGeom prst="rect">
            <a:avLst/>
          </a:prstGeom>
        </p:spPr>
      </p:pic>
      <p:sp>
        <p:nvSpPr>
          <p:cNvPr id="3" name="TextBox 2"/>
          <p:cNvSpPr txBox="1"/>
          <p:nvPr/>
        </p:nvSpPr>
        <p:spPr>
          <a:xfrm>
            <a:off x="581889" y="3521268"/>
            <a:ext cx="2945081" cy="369332"/>
          </a:xfrm>
          <a:prstGeom prst="rect">
            <a:avLst/>
          </a:prstGeom>
          <a:noFill/>
        </p:spPr>
        <p:txBody>
          <a:bodyPr wrap="square" rtlCol="0">
            <a:spAutoFit/>
          </a:bodyPr>
          <a:lstStyle/>
          <a:p>
            <a:r>
              <a:rPr lang="en-IN" sz="1800" dirty="0" smtClean="0"/>
              <a:t>Optimization Expression</a:t>
            </a: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298"/>
            <a:ext cx="8520600" cy="1445105"/>
          </a:xfrm>
        </p:spPr>
        <p:txBody>
          <a:bodyPr/>
          <a:lstStyle/>
          <a:p>
            <a:pPr algn="l"/>
            <a:r>
              <a:rPr lang="en-IN" sz="2400" dirty="0" smtClean="0"/>
              <a:t>Word Centroid </a:t>
            </a:r>
            <a:r>
              <a:rPr lang="en-IN" sz="2400" dirty="0" smtClean="0"/>
              <a:t>Distance is </a:t>
            </a:r>
            <a:r>
              <a:rPr lang="en-IN" sz="2400" dirty="0"/>
              <a:t>L</a:t>
            </a:r>
            <a:r>
              <a:rPr lang="en-IN" sz="2400" dirty="0" smtClean="0"/>
              <a:t>ower Bound</a:t>
            </a:r>
            <a:r>
              <a:rPr lang="en-IN" sz="2400" dirty="0" smtClean="0"/>
              <a:t/>
            </a:r>
            <a:br>
              <a:rPr lang="en-IN" sz="2400" dirty="0" smtClean="0"/>
            </a:br>
            <a:r>
              <a:rPr lang="en-IN" sz="2400" dirty="0" smtClean="0"/>
              <a:t>Relaxed Word Mover’s </a:t>
            </a:r>
            <a:r>
              <a:rPr lang="en-IN" sz="2400" dirty="0" smtClean="0"/>
              <a:t>Distance is tighter lower bound</a:t>
            </a:r>
            <a:endParaRPr lang="en-IN" sz="2400" dirty="0"/>
          </a:p>
        </p:txBody>
      </p:sp>
      <p:pic>
        <p:nvPicPr>
          <p:cNvPr id="4" name="Picture 3"/>
          <p:cNvPicPr>
            <a:picLocks noChangeAspect="1"/>
          </p:cNvPicPr>
          <p:nvPr/>
        </p:nvPicPr>
        <p:blipFill>
          <a:blip r:embed="rId2"/>
          <a:stretch>
            <a:fillRect/>
          </a:stretch>
        </p:blipFill>
        <p:spPr>
          <a:xfrm>
            <a:off x="5312715" y="2478826"/>
            <a:ext cx="1669976" cy="1463782"/>
          </a:xfrm>
          <a:prstGeom prst="rect">
            <a:avLst/>
          </a:prstGeom>
        </p:spPr>
      </p:pic>
      <p:pic>
        <p:nvPicPr>
          <p:cNvPr id="5" name="Picture 4"/>
          <p:cNvPicPr>
            <a:picLocks noChangeAspect="1"/>
          </p:cNvPicPr>
          <p:nvPr/>
        </p:nvPicPr>
        <p:blipFill>
          <a:blip r:embed="rId3"/>
          <a:stretch>
            <a:fillRect/>
          </a:stretch>
        </p:blipFill>
        <p:spPr>
          <a:xfrm>
            <a:off x="641729" y="1948613"/>
            <a:ext cx="3404807" cy="2599636"/>
          </a:xfrm>
          <a:prstGeom prst="rect">
            <a:avLst/>
          </a:prstGeom>
        </p:spPr>
      </p:pic>
      <p:sp>
        <p:nvSpPr>
          <p:cNvPr id="7" name="Rectangle 6"/>
          <p:cNvSpPr/>
          <p:nvPr/>
        </p:nvSpPr>
        <p:spPr>
          <a:xfrm>
            <a:off x="4417625" y="4543547"/>
            <a:ext cx="4370107" cy="307777"/>
          </a:xfrm>
          <a:prstGeom prst="rect">
            <a:avLst/>
          </a:prstGeom>
        </p:spPr>
        <p:txBody>
          <a:bodyPr wrap="none">
            <a:spAutoFit/>
          </a:bodyPr>
          <a:lstStyle/>
          <a:p>
            <a:pPr lvl="0"/>
            <a:r>
              <a:rPr lang="en" u="sng" dirty="0">
                <a:solidFill>
                  <a:schemeClr val="hlink"/>
                </a:solidFill>
                <a:hlinkClick r:id="rId4"/>
              </a:rPr>
              <a:t>http://jmlr.org/proceedings/papers/v37/kusnerb15.pdf</a:t>
            </a:r>
            <a:endParaRPr lang="en" u="sng" dirty="0">
              <a:solidFill>
                <a:schemeClr val="hlink"/>
              </a:solidFill>
              <a:hlinkClick r:id="rId4"/>
            </a:endParaRPr>
          </a:p>
        </p:txBody>
      </p:sp>
    </p:spTree>
    <p:extLst>
      <p:ext uri="{BB962C8B-B14F-4D97-AF65-F5344CB8AC3E}">
        <p14:creationId xmlns:p14="http://schemas.microsoft.com/office/powerpoint/2010/main" val="179828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311708" y="-301800"/>
            <a:ext cx="8520600" cy="2052600"/>
          </a:xfrm>
          <a:prstGeom prst="rect">
            <a:avLst/>
          </a:prstGeom>
        </p:spPr>
        <p:txBody>
          <a:bodyPr lIns="91425" tIns="91425" rIns="91425" bIns="91425" anchor="b" anchorCtr="0">
            <a:noAutofit/>
          </a:bodyPr>
          <a:lstStyle/>
          <a:p>
            <a:pPr lvl="0" rtl="0">
              <a:spcBef>
                <a:spcPts val="0"/>
              </a:spcBef>
              <a:buNone/>
            </a:pPr>
            <a:r>
              <a:rPr lang="en"/>
              <a:t>Finding similar reviews</a:t>
            </a:r>
          </a:p>
          <a:p>
            <a:pPr lvl="0">
              <a:spcBef>
                <a:spcPts val="0"/>
              </a:spcBef>
              <a:buNone/>
            </a:pPr>
            <a:endParaRPr/>
          </a:p>
        </p:txBody>
      </p:sp>
      <p:sp>
        <p:nvSpPr>
          <p:cNvPr id="128" name="Shape 128"/>
          <p:cNvSpPr txBox="1">
            <a:spLocks noGrp="1"/>
          </p:cNvSpPr>
          <p:nvPr>
            <p:ph type="subTitle" idx="1"/>
          </p:nvPr>
        </p:nvSpPr>
        <p:spPr>
          <a:xfrm>
            <a:off x="311700" y="1092350"/>
            <a:ext cx="8520600" cy="792600"/>
          </a:xfrm>
          <a:prstGeom prst="rect">
            <a:avLst/>
          </a:prstGeom>
        </p:spPr>
        <p:txBody>
          <a:bodyPr lIns="91425" tIns="91425" rIns="91425" bIns="91425" anchor="t" anchorCtr="0">
            <a:noAutofit/>
          </a:bodyPr>
          <a:lstStyle/>
          <a:p>
            <a:pPr lvl="0" algn="l" rtl="0">
              <a:spcBef>
                <a:spcPts val="0"/>
              </a:spcBef>
              <a:buClr>
                <a:schemeClr val="dk1"/>
              </a:buClr>
              <a:buSzPct val="55000"/>
              <a:buFont typeface="Arial"/>
              <a:buNone/>
            </a:pPr>
            <a:r>
              <a:rPr lang="en" sz="2000"/>
              <a:t>from gensim.similarities import WmdSimilarity</a:t>
            </a:r>
          </a:p>
          <a:p>
            <a:pPr lvl="0" algn="l" rtl="0">
              <a:spcBef>
                <a:spcPts val="0"/>
              </a:spcBef>
              <a:buClr>
                <a:schemeClr val="dk1"/>
              </a:buClr>
              <a:buSzPct val="55000"/>
              <a:buFont typeface="Arial"/>
              <a:buNone/>
            </a:pPr>
            <a:endParaRPr sz="2000"/>
          </a:p>
          <a:p>
            <a:pPr lvl="0" algn="l" rtl="0">
              <a:spcBef>
                <a:spcPts val="0"/>
              </a:spcBef>
              <a:buClr>
                <a:schemeClr val="dk1"/>
              </a:buClr>
              <a:buSzPct val="55000"/>
              <a:buFont typeface="Arial"/>
              <a:buNone/>
            </a:pPr>
            <a:r>
              <a:rPr lang="en" sz="2000"/>
              <a:t>similiar_reviews = WmdSimilarity(reviews, model, num_best=10)</a:t>
            </a:r>
          </a:p>
          <a:p>
            <a:pPr lvl="0" algn="l" rtl="0">
              <a:spcBef>
                <a:spcPts val="0"/>
              </a:spcBef>
              <a:buNone/>
            </a:pPr>
            <a:r>
              <a:rPr lang="en" sz="2000"/>
              <a:t>similar_reviews['Very good, you should seat outdoor.']</a:t>
            </a:r>
          </a:p>
          <a:p>
            <a:pPr lvl="0" algn="l">
              <a:spcBef>
                <a:spcPts val="0"/>
              </a:spcBef>
              <a:buNone/>
            </a:pPr>
            <a:endParaRPr sz="2000"/>
          </a:p>
        </p:txBody>
      </p:sp>
      <p:pic>
        <p:nvPicPr>
          <p:cNvPr id="129" name="Shape 129"/>
          <p:cNvPicPr preferRelativeResize="0"/>
          <p:nvPr/>
        </p:nvPicPr>
        <p:blipFill>
          <a:blip r:embed="rId3">
            <a:alphaModFix/>
          </a:blip>
          <a:stretch>
            <a:fillRect/>
          </a:stretch>
        </p:blipFill>
        <p:spPr>
          <a:xfrm>
            <a:off x="142137" y="954025"/>
            <a:ext cx="8859725" cy="1737200"/>
          </a:xfrm>
          <a:prstGeom prst="rect">
            <a:avLst/>
          </a:prstGeom>
          <a:noFill/>
          <a:ln>
            <a:noFill/>
          </a:ln>
        </p:spPr>
      </p:pic>
      <p:pic>
        <p:nvPicPr>
          <p:cNvPr id="130" name="Shape 130"/>
          <p:cNvPicPr preferRelativeResize="0"/>
          <p:nvPr/>
        </p:nvPicPr>
        <p:blipFill>
          <a:blip r:embed="rId4">
            <a:alphaModFix/>
          </a:blip>
          <a:stretch>
            <a:fillRect/>
          </a:stretch>
        </p:blipFill>
        <p:spPr>
          <a:xfrm>
            <a:off x="368100" y="2850525"/>
            <a:ext cx="7362875" cy="19342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844</Words>
  <Application>Microsoft Office PowerPoint</Application>
  <PresentationFormat>On-screen Show (16:9)</PresentationFormat>
  <Paragraphs>86</Paragraphs>
  <Slides>15</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simple-light-2</vt:lpstr>
      <vt:lpstr>  Same content. Different words. Word Mover’s Distance </vt:lpstr>
      <vt:lpstr>Business Problem All reviewers are raving about  the same thing</vt:lpstr>
      <vt:lpstr>Ways to find similar documents</vt:lpstr>
      <vt:lpstr>Ways to find similar documents</vt:lpstr>
      <vt:lpstr>New way to find similar documents</vt:lpstr>
      <vt:lpstr>Word Mover’s distance </vt:lpstr>
      <vt:lpstr>Word Mover’s distance </vt:lpstr>
      <vt:lpstr>Word Centroid Distance is Lower Bound Relaxed Word Mover’s Distance is tighter lower bound</vt:lpstr>
      <vt:lpstr>Finding similar reviews </vt:lpstr>
      <vt:lpstr>Thanks!</vt:lpstr>
      <vt:lpstr>Extra slides</vt:lpstr>
      <vt:lpstr>Ways to find similar documents</vt:lpstr>
      <vt:lpstr>Earth Mover’s Distance How do you best move piles of sand to fill up holes of the same total volume? </vt:lpstr>
      <vt:lpstr>Google’s Word2vec algorithm</vt:lpstr>
      <vt:lpstr>Word Mover’s distance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Same content. Different words. Word Mover’s Distance </dc:title>
  <cp:lastModifiedBy>Rishab</cp:lastModifiedBy>
  <cp:revision>8</cp:revision>
  <dcterms:modified xsi:type="dcterms:W3CDTF">2016-09-17T16:36:07Z</dcterms:modified>
</cp:coreProperties>
</file>