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8" r:id="rId5"/>
    <p:sldId id="261" r:id="rId6"/>
    <p:sldId id="263"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41AC"/>
    <a:srgbClr val="45B2EB"/>
    <a:srgbClr val="43ED7B"/>
    <a:srgbClr val="EA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p:txBody>
          <a:bodyPr/>
          <a:p>
            <a:r>
              <a:rPr lang="x-none" altLang="en-US">
                <a:solidFill>
                  <a:schemeClr val="bg1"/>
                </a:solidFill>
              </a:rPr>
              <a:t>BEST FIRST SEARCH</a:t>
            </a:r>
            <a:endParaRPr lang="x-none" altLang="en-US">
              <a:solidFill>
                <a:schemeClr val="bg1"/>
              </a:solidFill>
            </a:endParaRPr>
          </a:p>
        </p:txBody>
      </p:sp>
      <p:sp>
        <p:nvSpPr>
          <p:cNvPr id="3" name="Subtitle 2"/>
          <p:cNvSpPr>
            <a:spLocks noGrp="1"/>
          </p:cNvSpPr>
          <p:nvPr>
            <p:ph type="subTitle" idx="1"/>
          </p:nvPr>
        </p:nvSpPr>
        <p:spPr>
          <a:xfrm>
            <a:off x="4010025" y="3796665"/>
            <a:ext cx="4171950" cy="2624455"/>
          </a:xfrm>
        </p:spPr>
        <p:txBody>
          <a:bodyPr>
            <a:normAutofit fontScale="70000"/>
          </a:bodyPr>
          <a:p>
            <a:pPr algn="ctr"/>
            <a:r>
              <a:rPr lang="x-none" altLang="en-US">
                <a:solidFill>
                  <a:schemeClr val="bg1"/>
                </a:solidFill>
              </a:rPr>
              <a:t>KELOMPOK 4 </a:t>
            </a:r>
            <a:endParaRPr lang="x-none" altLang="en-US">
              <a:solidFill>
                <a:schemeClr val="bg1"/>
              </a:solidFill>
            </a:endParaRPr>
          </a:p>
          <a:p>
            <a:pPr algn="ctr"/>
            <a:endParaRPr lang="x-none" altLang="en-US">
              <a:solidFill>
                <a:schemeClr val="bg1"/>
              </a:solidFill>
            </a:endParaRPr>
          </a:p>
          <a:p>
            <a:pPr algn="just"/>
            <a:r>
              <a:rPr lang="x-none" altLang="en-US">
                <a:solidFill>
                  <a:schemeClr val="bg1"/>
                </a:solidFill>
              </a:rPr>
              <a:t>&gt;  Deden Muhamad Furqon</a:t>
            </a:r>
            <a:endParaRPr lang="x-none" altLang="en-US">
              <a:solidFill>
                <a:schemeClr val="bg1"/>
              </a:solidFill>
            </a:endParaRPr>
          </a:p>
          <a:p>
            <a:pPr algn="just"/>
            <a:r>
              <a:rPr lang="x-none" altLang="en-US">
                <a:solidFill>
                  <a:schemeClr val="bg1"/>
                </a:solidFill>
              </a:rPr>
              <a:t>&gt;  Firmannudin </a:t>
            </a:r>
            <a:endParaRPr lang="x-none" altLang="en-US">
              <a:solidFill>
                <a:schemeClr val="bg1"/>
              </a:solidFill>
            </a:endParaRPr>
          </a:p>
          <a:p>
            <a:pPr algn="just"/>
            <a:r>
              <a:rPr lang="x-none" altLang="en-US">
                <a:solidFill>
                  <a:schemeClr val="bg1"/>
                </a:solidFill>
              </a:rPr>
              <a:t>&gt;  Riki Ahmad</a:t>
            </a:r>
            <a:endParaRPr lang="x-none" altLang="en-US">
              <a:solidFill>
                <a:schemeClr val="bg1"/>
              </a:solidFill>
            </a:endParaRPr>
          </a:p>
          <a:p>
            <a:pPr algn="just"/>
            <a:r>
              <a:rPr lang="x-none" altLang="en-US">
                <a:solidFill>
                  <a:schemeClr val="bg1"/>
                </a:solidFill>
              </a:rPr>
              <a:t>&gt;  Ryan Noorfauzan</a:t>
            </a:r>
            <a:endParaRPr lang="x-none" altLang="en-US">
              <a:solidFill>
                <a:schemeClr val="bg1"/>
              </a:solidFill>
            </a:endParaRPr>
          </a:p>
          <a:p>
            <a:pPr algn="just"/>
            <a:r>
              <a:rPr lang="x-none" altLang="en-US">
                <a:solidFill>
                  <a:schemeClr val="bg1"/>
                </a:solidFill>
              </a:rPr>
              <a:t> </a:t>
            </a:r>
            <a:endParaRPr lang="x-none"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APA ITU BEST FIRST SEARCH ?</a:t>
            </a:r>
            <a:endParaRPr lang="x-none" altLang="en-US" sz="2800">
              <a:solidFill>
                <a:schemeClr val="bg1"/>
              </a:solidFill>
            </a:endParaRPr>
          </a:p>
        </p:txBody>
      </p:sp>
      <p:sp>
        <p:nvSpPr>
          <p:cNvPr id="5" name="Rectangle 4"/>
          <p:cNvSpPr/>
          <p:nvPr/>
        </p:nvSpPr>
        <p:spPr>
          <a:xfrm flipV="1">
            <a:off x="3447415" y="1003300"/>
            <a:ext cx="5285105" cy="76200"/>
          </a:xfrm>
          <a:prstGeom prst="rect">
            <a:avLst/>
          </a:prstGeom>
          <a:solidFill>
            <a:srgbClr val="45B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268095" y="2505075"/>
            <a:ext cx="9376410" cy="1198880"/>
          </a:xfrm>
          <a:prstGeom prst="rect">
            <a:avLst/>
          </a:prstGeom>
          <a:noFill/>
        </p:spPr>
        <p:txBody>
          <a:bodyPr wrap="square" rtlCol="0">
            <a:spAutoFit/>
          </a:bodyPr>
          <a:p>
            <a:pPr algn="ctr"/>
            <a:r>
              <a:rPr lang="x-none" altLang="en-US">
                <a:solidFill>
                  <a:schemeClr val="bg1"/>
                </a:solidFill>
              </a:rPr>
              <a:t>“Best-First Search First Search merupakan sebuah metode yang membangkitkan simpul dari simpul sebelumnya. Best First search memilih simpul baru yang memiliki biaya  biaya terkecil terkecil diantara diantara semua leaf nodes (simpul-simpul pada level terdalam).”</a:t>
            </a:r>
            <a:endParaRPr lang="x-none" altLang="en-US">
              <a:solidFill>
                <a:schemeClr val="bg1"/>
              </a:solidFill>
            </a:endParaRPr>
          </a:p>
        </p:txBody>
      </p:sp>
      <p:sp>
        <p:nvSpPr>
          <p:cNvPr id="4" name="Text Box 3"/>
          <p:cNvSpPr txBox="1"/>
          <p:nvPr/>
        </p:nvSpPr>
        <p:spPr>
          <a:xfrm>
            <a:off x="1417955" y="4392930"/>
            <a:ext cx="9376410" cy="645160"/>
          </a:xfrm>
          <a:prstGeom prst="rect">
            <a:avLst/>
          </a:prstGeom>
          <a:noFill/>
          <a:ln w="9525">
            <a:noFill/>
          </a:ln>
        </p:spPr>
        <p:txBody>
          <a:bodyPr wrap="square" anchor="t" anchorCtr="0">
            <a:spAutoFit/>
          </a:bodyPr>
          <a:p>
            <a:pPr algn="ctr"/>
            <a:r>
              <a:rPr lang="x-none" altLang="en-US">
                <a:solidFill>
                  <a:schemeClr val="bg1"/>
                </a:solidFill>
              </a:rPr>
              <a:t>“Algoritma Best First Search merupakan metode/teknik yang mengabungkan kebaikan yang ada dari teknik Depth First Search dan Breadth First Search”</a:t>
            </a:r>
            <a:endParaRPr lang="x-none"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BREADTH FISRT SEARCH VS BEST FIRST SEARCH</a:t>
            </a:r>
            <a:endParaRPr lang="x-none" altLang="en-US" sz="2800">
              <a:solidFill>
                <a:schemeClr val="bg1"/>
              </a:solidFill>
            </a:endParaRPr>
          </a:p>
        </p:txBody>
      </p:sp>
      <p:sp>
        <p:nvSpPr>
          <p:cNvPr id="5" name="Rectangle 4"/>
          <p:cNvSpPr/>
          <p:nvPr/>
        </p:nvSpPr>
        <p:spPr>
          <a:xfrm>
            <a:off x="1821180" y="1033780"/>
            <a:ext cx="8564245" cy="76200"/>
          </a:xfrm>
          <a:prstGeom prst="rect">
            <a:avLst/>
          </a:prstGeom>
          <a:solidFill>
            <a:srgbClr val="43E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descr="bfs"/>
          <p:cNvPicPr>
            <a:picLocks noChangeAspect="1"/>
          </p:cNvPicPr>
          <p:nvPr/>
        </p:nvPicPr>
        <p:blipFill>
          <a:blip r:embed="rId1"/>
          <a:stretch>
            <a:fillRect/>
          </a:stretch>
        </p:blipFill>
        <p:spPr>
          <a:xfrm>
            <a:off x="219075" y="1995805"/>
            <a:ext cx="5522584" cy="2743200"/>
          </a:xfrm>
          <a:prstGeom prst="rect">
            <a:avLst/>
          </a:prstGeom>
        </p:spPr>
      </p:pic>
      <p:pic>
        <p:nvPicPr>
          <p:cNvPr id="7" name="Picture 6" descr="BFss"/>
          <p:cNvPicPr>
            <a:picLocks noChangeAspect="1"/>
          </p:cNvPicPr>
          <p:nvPr/>
        </p:nvPicPr>
        <p:blipFill>
          <a:blip r:embed="rId2"/>
          <a:stretch>
            <a:fillRect/>
          </a:stretch>
        </p:blipFill>
        <p:spPr>
          <a:xfrm>
            <a:off x="6656705" y="1995805"/>
            <a:ext cx="5523013" cy="2743200"/>
          </a:xfrm>
          <a:prstGeom prst="rect">
            <a:avLst/>
          </a:prstGeom>
        </p:spPr>
      </p:pic>
      <p:sp>
        <p:nvSpPr>
          <p:cNvPr id="9" name="Text Box 8"/>
          <p:cNvSpPr txBox="1"/>
          <p:nvPr/>
        </p:nvSpPr>
        <p:spPr>
          <a:xfrm>
            <a:off x="823595" y="4789805"/>
            <a:ext cx="4313555" cy="1568450"/>
          </a:xfrm>
          <a:prstGeom prst="rect">
            <a:avLst/>
          </a:prstGeom>
          <a:noFill/>
        </p:spPr>
        <p:txBody>
          <a:bodyPr wrap="square" rtlCol="0">
            <a:spAutoFit/>
          </a:bodyPr>
          <a:p>
            <a:pPr algn="ctr"/>
            <a:r>
              <a:rPr lang="en-US" sz="1600">
                <a:solidFill>
                  <a:schemeClr val="bg1"/>
                </a:solidFill>
              </a:rPr>
              <a:t>Breadth-first </a:t>
            </a:r>
            <a:r>
              <a:rPr lang="x-none" altLang="en-US" sz="1600">
                <a:solidFill>
                  <a:schemeClr val="bg1"/>
                </a:solidFill>
              </a:rPr>
              <a:t>Search</a:t>
            </a:r>
            <a:r>
              <a:rPr lang="x-none" altLang="en-US" sz="1600">
                <a:solidFill>
                  <a:schemeClr val="bg1"/>
                </a:solidFill>
              </a:rPr>
              <a:t>,</a:t>
            </a:r>
            <a:r>
              <a:rPr lang="en-US" sz="1600">
                <a:solidFill>
                  <a:schemeClr val="bg1"/>
                </a:solidFill>
              </a:rPr>
              <a:t> tidak memiliki pengetahuan sebelumnya tentang keberadaan emas sehingga robot hanya menggali sedalam 1 kaki di sepanjang strip 10 kaki jika tidak menemukan emas, ia menggali 1 kaki lebih dalam.</a:t>
            </a:r>
            <a:endParaRPr lang="en-US" sz="1600">
              <a:solidFill>
                <a:schemeClr val="bg1"/>
              </a:solidFill>
            </a:endParaRPr>
          </a:p>
        </p:txBody>
      </p:sp>
      <p:sp>
        <p:nvSpPr>
          <p:cNvPr id="10" name="Text Box 9"/>
          <p:cNvSpPr txBox="1"/>
          <p:nvPr/>
        </p:nvSpPr>
        <p:spPr>
          <a:xfrm>
            <a:off x="7190740" y="4700905"/>
            <a:ext cx="4455795" cy="1814830"/>
          </a:xfrm>
          <a:prstGeom prst="rect">
            <a:avLst/>
          </a:prstGeom>
          <a:noFill/>
        </p:spPr>
        <p:txBody>
          <a:bodyPr wrap="square" rtlCol="0">
            <a:spAutoFit/>
          </a:bodyPr>
          <a:p>
            <a:pPr algn="ctr"/>
            <a:r>
              <a:rPr lang="en-US" sz="1600">
                <a:solidFill>
                  <a:schemeClr val="bg1"/>
                </a:solidFill>
              </a:rPr>
              <a:t>Best-first </a:t>
            </a:r>
            <a:r>
              <a:rPr lang="x-none" altLang="en-US" sz="1600">
                <a:solidFill>
                  <a:schemeClr val="bg1"/>
                </a:solidFill>
              </a:rPr>
              <a:t>Search</a:t>
            </a:r>
            <a:r>
              <a:rPr lang="en-US" sz="1600">
                <a:solidFill>
                  <a:schemeClr val="bg1"/>
                </a:solidFill>
              </a:rPr>
              <a:t>,  memiliki detektor logam built-in, sehingga berarti memiliki pengetahuan sebelumnya. Tentu saja ada biaya untuk memiliki detektor logam, dan biaya untuk menyalakannya dan melihat tempat mana yang terbaik untuk mulai menggali.</a:t>
            </a:r>
            <a:endParaRPr 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FUNGSI HEURISTIC</a:t>
            </a:r>
            <a:endParaRPr lang="x-none" altLang="en-US" sz="2800">
              <a:solidFill>
                <a:schemeClr val="bg1"/>
              </a:solidFill>
            </a:endParaRPr>
          </a:p>
        </p:txBody>
      </p:sp>
      <p:sp>
        <p:nvSpPr>
          <p:cNvPr id="5" name="Rectangle 4"/>
          <p:cNvSpPr/>
          <p:nvPr/>
        </p:nvSpPr>
        <p:spPr>
          <a:xfrm flipV="1">
            <a:off x="4441825" y="1003300"/>
            <a:ext cx="3335655" cy="87630"/>
          </a:xfrm>
          <a:prstGeom prst="rect">
            <a:avLst/>
          </a:prstGeom>
          <a:solidFill>
            <a:srgbClr val="E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578610" y="3519170"/>
            <a:ext cx="9376410" cy="645160"/>
          </a:xfrm>
          <a:prstGeom prst="rect">
            <a:avLst/>
          </a:prstGeom>
          <a:noFill/>
        </p:spPr>
        <p:txBody>
          <a:bodyPr wrap="square" rtlCol="0">
            <a:spAutoFit/>
          </a:bodyPr>
          <a:p>
            <a:r>
              <a:rPr lang="x-none" altLang="en-US">
                <a:solidFill>
                  <a:schemeClr val="bg1"/>
                </a:solidFill>
              </a:rPr>
              <a:t>Suatu fungsi heuristic dikatakan baik jika bisa memberikan biaya perkiraan yang mendekati biaya sebenarnya</a:t>
            </a:r>
            <a:endParaRPr lang="x-none" altLang="en-US">
              <a:solidFill>
                <a:schemeClr val="bg1"/>
              </a:solidFill>
            </a:endParaRPr>
          </a:p>
        </p:txBody>
      </p:sp>
      <p:sp>
        <p:nvSpPr>
          <p:cNvPr id="4" name="Text Box 3"/>
          <p:cNvSpPr txBox="1"/>
          <p:nvPr/>
        </p:nvSpPr>
        <p:spPr>
          <a:xfrm>
            <a:off x="2890520" y="4739640"/>
            <a:ext cx="8330565" cy="645160"/>
          </a:xfrm>
          <a:prstGeom prst="rect">
            <a:avLst/>
          </a:prstGeom>
          <a:noFill/>
          <a:ln w="9525">
            <a:noFill/>
          </a:ln>
        </p:spPr>
        <p:txBody>
          <a:bodyPr wrap="square" anchor="t" anchorCtr="0">
            <a:spAutoFit/>
          </a:bodyPr>
          <a:p>
            <a:r>
              <a:rPr lang="x-none" altLang="en-US">
                <a:solidFill>
                  <a:schemeClr val="bg1"/>
                </a:solidFill>
              </a:rPr>
              <a:t>Semakin mendekati biaya sebenarnya, maka fungsi heuristic tersebut semakin baik</a:t>
            </a:r>
            <a:endParaRPr lang="x-none" altLang="en-US">
              <a:solidFill>
                <a:schemeClr val="bg1"/>
              </a:solidFill>
            </a:endParaRPr>
          </a:p>
        </p:txBody>
      </p:sp>
      <p:sp>
        <p:nvSpPr>
          <p:cNvPr id="9" name="Diamond 8"/>
          <p:cNvSpPr/>
          <p:nvPr/>
        </p:nvSpPr>
        <p:spPr>
          <a:xfrm>
            <a:off x="1075055" y="3590290"/>
            <a:ext cx="503555" cy="503555"/>
          </a:xfrm>
          <a:prstGeom prst="diamond">
            <a:avLst/>
          </a:prstGeom>
          <a:solidFill>
            <a:srgbClr val="E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Diamond 9"/>
          <p:cNvSpPr/>
          <p:nvPr/>
        </p:nvSpPr>
        <p:spPr>
          <a:xfrm>
            <a:off x="2386648" y="4810443"/>
            <a:ext cx="503555" cy="503555"/>
          </a:xfrm>
          <a:prstGeom prst="diamond">
            <a:avLst/>
          </a:prstGeom>
          <a:solidFill>
            <a:srgbClr val="EA4646"/>
          </a:solidFill>
          <a:ln w="12700">
            <a:noFill/>
          </a:ln>
        </p:spPr>
        <p:txBody>
          <a:bodyPr anchor="ctr" anchorCtr="0"/>
          <a:p>
            <a:endParaRPr lang="en-US"/>
          </a:p>
        </p:txBody>
      </p:sp>
      <p:sp>
        <p:nvSpPr>
          <p:cNvPr id="11" name="Text Box 10"/>
          <p:cNvSpPr txBox="1"/>
          <p:nvPr/>
        </p:nvSpPr>
        <p:spPr>
          <a:xfrm>
            <a:off x="-635" y="2120900"/>
            <a:ext cx="12213590" cy="922020"/>
          </a:xfrm>
          <a:prstGeom prst="rect">
            <a:avLst/>
          </a:prstGeom>
          <a:noFill/>
        </p:spPr>
        <p:txBody>
          <a:bodyPr wrap="square" rtlCol="0">
            <a:spAutoFit/>
          </a:bodyPr>
          <a:p>
            <a:pPr algn="ctr"/>
            <a:r>
              <a:rPr lang="en-US">
                <a:solidFill>
                  <a:schemeClr val="bg1"/>
                </a:solidFill>
              </a:rPr>
              <a:t>f(n) = h(n)</a:t>
            </a:r>
            <a:endParaRPr lang="en-US">
              <a:solidFill>
                <a:schemeClr val="bg1"/>
              </a:solidFill>
            </a:endParaRPr>
          </a:p>
          <a:p>
            <a:pPr algn="ctr"/>
            <a:endParaRPr lang="en-US">
              <a:solidFill>
                <a:schemeClr val="bg1"/>
              </a:solidFill>
            </a:endParaRPr>
          </a:p>
          <a:p>
            <a:pPr algn="ctr"/>
            <a:r>
              <a:rPr lang="x-none" altLang="en-US">
                <a:solidFill>
                  <a:schemeClr val="bg1"/>
                </a:solidFill>
              </a:rPr>
              <a:t>dimanah h(n) adalah esttimasi biaya </a:t>
            </a:r>
            <a:endParaRPr lang="x-none"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IMPLEMENTASI ALGORITMA BFS</a:t>
            </a:r>
            <a:endParaRPr lang="x-none" altLang="en-US" sz="2800">
              <a:solidFill>
                <a:schemeClr val="bg1"/>
              </a:solidFill>
            </a:endParaRPr>
          </a:p>
        </p:txBody>
      </p:sp>
      <p:sp>
        <p:nvSpPr>
          <p:cNvPr id="5" name="Rectangle 4"/>
          <p:cNvSpPr/>
          <p:nvPr/>
        </p:nvSpPr>
        <p:spPr>
          <a:xfrm flipV="1">
            <a:off x="3305175" y="1003300"/>
            <a:ext cx="5555615" cy="76200"/>
          </a:xfrm>
          <a:prstGeom prst="rect">
            <a:avLst/>
          </a:prstGeom>
          <a:solidFill>
            <a:srgbClr val="F04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385570" y="1587500"/>
            <a:ext cx="9441180" cy="5077460"/>
          </a:xfrm>
          <a:prstGeom prst="rect">
            <a:avLst/>
          </a:prstGeom>
          <a:noFill/>
        </p:spPr>
        <p:txBody>
          <a:bodyPr wrap="square" rtlCol="0">
            <a:spAutoFit/>
          </a:bodyPr>
          <a:p>
            <a:r>
              <a:rPr lang="en-US">
                <a:solidFill>
                  <a:schemeClr val="bg1"/>
                </a:solidFill>
              </a:rPr>
              <a:t>Langkah 1: Tempatkan simpul mulai atau simpul root ke dalam antrian.</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2: Jika antrian kosong, maka berhenti dan kembali gagal.</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3: Jika elemen pertama dari antrian adalah simpul tujuan, maka berhentilah dan </a:t>
            </a:r>
            <a:r>
              <a:rPr lang="x-none" altLang="en-US">
                <a:solidFill>
                  <a:schemeClr val="bg1"/>
                </a:solidFill>
              </a:rPr>
              <a:t>return sukses</a:t>
            </a:r>
            <a:r>
              <a:rPr lang="en-US">
                <a:solidFill>
                  <a:schemeClr val="bg1"/>
                </a:solidFill>
              </a:rPr>
              <a:t>.</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4: </a:t>
            </a:r>
            <a:r>
              <a:rPr lang="x-none" altLang="en-US">
                <a:solidFill>
                  <a:schemeClr val="bg1"/>
                </a:solidFill>
              </a:rPr>
              <a:t>Jika tidak</a:t>
            </a:r>
            <a:r>
              <a:rPr lang="en-US">
                <a:solidFill>
                  <a:schemeClr val="bg1"/>
                </a:solidFill>
              </a:rPr>
              <a:t>, hapus elemen pertama dari antrian. Perluas dan hitung perkiraan jarak sasaran untuk setiap anak. Tempatkan anak-anak dalam antrian dalam urutan menaik ke jarak sasaran.</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5: Lanjutkan ke langkah-3</a:t>
            </a:r>
            <a:endParaRPr lang="en-US">
              <a:solidFill>
                <a:schemeClr val="bg1"/>
              </a:solidFill>
            </a:endParaRPr>
          </a:p>
          <a:p>
            <a:endParaRPr lang="en-US">
              <a:solidFill>
                <a:schemeClr val="bg1"/>
              </a:solidFill>
            </a:endParaRPr>
          </a:p>
          <a:p>
            <a:r>
              <a:rPr lang="en-US">
                <a:solidFill>
                  <a:schemeClr val="bg1"/>
                </a:solidFill>
              </a:rPr>
              <a:t>Langkah 6: Keluar.</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pic>
        <p:nvPicPr>
          <p:cNvPr id="13" name="Picture 12" descr="BFS2"/>
          <p:cNvPicPr>
            <a:picLocks noChangeAspect="1"/>
          </p:cNvPicPr>
          <p:nvPr/>
        </p:nvPicPr>
        <p:blipFill>
          <a:blip r:embed="rId1"/>
          <a:stretch>
            <a:fillRect/>
          </a:stretch>
        </p:blipFill>
        <p:spPr>
          <a:xfrm>
            <a:off x="1804670" y="1009650"/>
            <a:ext cx="8582025" cy="4838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1779</Words>
  <Application>WPS Presentation</Application>
  <PresentationFormat>Widescreen</PresentationFormat>
  <Paragraphs>50</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DejaVu Sans</vt:lpstr>
      <vt:lpstr/>
      <vt:lpstr>Arial Unicode MS</vt:lpstr>
      <vt:lpstr>Calibri Light</vt:lpstr>
      <vt:lpstr>Calibri</vt:lpstr>
      <vt:lpstr>微软雅黑</vt:lpstr>
      <vt:lpstr>Droid Sans Fallback</vt:lpstr>
      <vt:lpstr>Pothana2000</vt:lpstr>
      <vt:lpstr>Office Theme</vt:lpstr>
      <vt:lpstr>PowerPoint 演示文稿</vt:lpstr>
      <vt:lpstr>BREADTH FISRT SEARCH VS BEST FIRST SEARCH</vt:lpstr>
      <vt:lpstr>BEST FIRST SEARCH</vt:lpstr>
      <vt:lpstr>APA ITU BEST FIRST SEARCH ?</vt:lpstr>
      <vt:lpstr>APA ITU BEST FIRST SEARCH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FIRST SEARCH</dc:title>
  <dc:creator>furqoncreative</dc:creator>
  <cp:lastModifiedBy>furqoncreative</cp:lastModifiedBy>
  <cp:revision>4</cp:revision>
  <dcterms:created xsi:type="dcterms:W3CDTF">2019-05-17T06:24:22Z</dcterms:created>
  <dcterms:modified xsi:type="dcterms:W3CDTF">2019-05-17T06:24:22Z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