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68" r:id="rId4"/>
    <p:sldId id="298" r:id="rId5"/>
    <p:sldId id="269" r:id="rId6"/>
    <p:sldId id="294" r:id="rId7"/>
    <p:sldId id="273" r:id="rId8"/>
    <p:sldId id="292" r:id="rId9"/>
    <p:sldId id="278" r:id="rId10"/>
    <p:sldId id="285" r:id="rId11"/>
    <p:sldId id="276" r:id="rId12"/>
    <p:sldId id="275" r:id="rId13"/>
    <p:sldId id="272" r:id="rId14"/>
    <p:sldId id="271" r:id="rId15"/>
    <p:sldId id="274" r:id="rId16"/>
    <p:sldId id="281" r:id="rId17"/>
    <p:sldId id="287" r:id="rId18"/>
    <p:sldId id="295" r:id="rId19"/>
    <p:sldId id="289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08CE1-D3C8-467D-8266-9F7FD8CDCE38}" v="363" dt="2024-03-14T16:53:53.027"/>
    <p1510:client id="{80D05207-6449-4887-9A54-3BD3338E31CB}" v="110" dt="2024-03-14T16:37:43.645"/>
    <p1510:client id="{E98B9CDF-1C65-4B7C-993A-55F16120E251}" v="2" dt="2024-03-14T16:36:09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867627-9665-2853-39FD-CF6EEF34BED4}"/>
              </a:ext>
            </a:extLst>
          </p:cNvPr>
          <p:cNvSpPr/>
          <p:nvPr/>
        </p:nvSpPr>
        <p:spPr>
          <a:xfrm>
            <a:off x="120204" y="1371600"/>
            <a:ext cx="11988800" cy="5334000"/>
          </a:xfrm>
          <a:prstGeom prst="rect">
            <a:avLst/>
          </a:prstGeom>
          <a:blipFill dpi="0" rotWithShape="1">
            <a:blip r:embed="rId2" cstate="print">
              <a:alphaModFix amt="5000"/>
            </a:blip>
            <a:srcRect/>
            <a:stretch>
              <a:fillRect l="15000" r="1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C9466-A2E4-39F8-AA3B-A5EE41E9E918}"/>
              </a:ext>
            </a:extLst>
          </p:cNvPr>
          <p:cNvSpPr/>
          <p:nvPr/>
        </p:nvSpPr>
        <p:spPr>
          <a:xfrm>
            <a:off x="0" y="6707188"/>
            <a:ext cx="12192000" cy="76200"/>
          </a:xfrm>
          <a:prstGeom prst="rect">
            <a:avLst/>
          </a:prstGeom>
          <a:solidFill>
            <a:srgbClr val="C20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178A1-DB89-F216-7443-C7585A24FBA7}"/>
              </a:ext>
            </a:extLst>
          </p:cNvPr>
          <p:cNvSpPr/>
          <p:nvPr/>
        </p:nvSpPr>
        <p:spPr>
          <a:xfrm>
            <a:off x="-2117" y="6781800"/>
            <a:ext cx="12192001" cy="76200"/>
          </a:xfrm>
          <a:prstGeom prst="rect">
            <a:avLst/>
          </a:prstGeom>
          <a:solidFill>
            <a:srgbClr val="FFA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1D83051-C594-11D2-7A91-FD64D5C4DED5}"/>
              </a:ext>
            </a:extLst>
          </p:cNvPr>
          <p:cNvSpPr/>
          <p:nvPr/>
        </p:nvSpPr>
        <p:spPr>
          <a:xfrm>
            <a:off x="0" y="109538"/>
            <a:ext cx="12192000" cy="1143000"/>
          </a:xfrm>
          <a:custGeom>
            <a:avLst/>
            <a:gdLst>
              <a:gd name="connsiteX0" fmla="*/ 0 w 9144000"/>
              <a:gd name="connsiteY0" fmla="*/ 0 h 990600"/>
              <a:gd name="connsiteX1" fmla="*/ 9144000 w 9144000"/>
              <a:gd name="connsiteY1" fmla="*/ 0 h 990600"/>
              <a:gd name="connsiteX2" fmla="*/ 9144000 w 9144000"/>
              <a:gd name="connsiteY2" fmla="*/ 990600 h 990600"/>
              <a:gd name="connsiteX3" fmla="*/ 0 w 9144000"/>
              <a:gd name="connsiteY3" fmla="*/ 990600 h 990600"/>
              <a:gd name="connsiteX4" fmla="*/ 0 w 9144000"/>
              <a:gd name="connsiteY4" fmla="*/ 0 h 990600"/>
              <a:gd name="connsiteX0" fmla="*/ 0 w 9144000"/>
              <a:gd name="connsiteY0" fmla="*/ 165636 h 1156236"/>
              <a:gd name="connsiteX1" fmla="*/ 9144000 w 9144000"/>
              <a:gd name="connsiteY1" fmla="*/ 165636 h 1156236"/>
              <a:gd name="connsiteX2" fmla="*/ 9144000 w 9144000"/>
              <a:gd name="connsiteY2" fmla="*/ 1156236 h 1156236"/>
              <a:gd name="connsiteX3" fmla="*/ 0 w 9144000"/>
              <a:gd name="connsiteY3" fmla="*/ 1156236 h 1156236"/>
              <a:gd name="connsiteX4" fmla="*/ 0 w 9144000"/>
              <a:gd name="connsiteY4" fmla="*/ 165636 h 1156236"/>
              <a:gd name="connsiteX5" fmla="*/ 12879 w 9144000"/>
              <a:gd name="connsiteY5" fmla="*/ 162418 h 1156236"/>
              <a:gd name="connsiteX0" fmla="*/ 0 w 9144000"/>
              <a:gd name="connsiteY0" fmla="*/ 165636 h 1156236"/>
              <a:gd name="connsiteX1" fmla="*/ 9144000 w 9144000"/>
              <a:gd name="connsiteY1" fmla="*/ 165636 h 1156236"/>
              <a:gd name="connsiteX2" fmla="*/ 9144000 w 9144000"/>
              <a:gd name="connsiteY2" fmla="*/ 1156236 h 1156236"/>
              <a:gd name="connsiteX3" fmla="*/ 0 w 9144000"/>
              <a:gd name="connsiteY3" fmla="*/ 1156236 h 1156236"/>
              <a:gd name="connsiteX4" fmla="*/ 0 w 9144000"/>
              <a:gd name="connsiteY4" fmla="*/ 165636 h 1156236"/>
              <a:gd name="connsiteX5" fmla="*/ 12879 w 9144000"/>
              <a:gd name="connsiteY5" fmla="*/ 162418 h 1156236"/>
              <a:gd name="connsiteX6" fmla="*/ 0 w 9144000"/>
              <a:gd name="connsiteY6" fmla="*/ 165636 h 1156236"/>
              <a:gd name="connsiteX0" fmla="*/ 0 w 9144000"/>
              <a:gd name="connsiteY0" fmla="*/ 975573 h 1966173"/>
              <a:gd name="connsiteX1" fmla="*/ 6400800 w 9144000"/>
              <a:gd name="connsiteY1" fmla="*/ 0 h 1966173"/>
              <a:gd name="connsiteX2" fmla="*/ 9144000 w 9144000"/>
              <a:gd name="connsiteY2" fmla="*/ 975573 h 1966173"/>
              <a:gd name="connsiteX3" fmla="*/ 9144000 w 9144000"/>
              <a:gd name="connsiteY3" fmla="*/ 1966173 h 1966173"/>
              <a:gd name="connsiteX4" fmla="*/ 0 w 9144000"/>
              <a:gd name="connsiteY4" fmla="*/ 1966173 h 1966173"/>
              <a:gd name="connsiteX5" fmla="*/ 0 w 9144000"/>
              <a:gd name="connsiteY5" fmla="*/ 975573 h 1966173"/>
              <a:gd name="connsiteX6" fmla="*/ 12879 w 9144000"/>
              <a:gd name="connsiteY6" fmla="*/ 972355 h 1966173"/>
              <a:gd name="connsiteX7" fmla="*/ 0 w 9144000"/>
              <a:gd name="connsiteY7" fmla="*/ 975573 h 1966173"/>
              <a:gd name="connsiteX0" fmla="*/ 0 w 9144000"/>
              <a:gd name="connsiteY0" fmla="*/ 861096 h 1989068"/>
              <a:gd name="connsiteX1" fmla="*/ 6400800 w 9144000"/>
              <a:gd name="connsiteY1" fmla="*/ 22895 h 1989068"/>
              <a:gd name="connsiteX2" fmla="*/ 9144000 w 9144000"/>
              <a:gd name="connsiteY2" fmla="*/ 998468 h 1989068"/>
              <a:gd name="connsiteX3" fmla="*/ 9144000 w 9144000"/>
              <a:gd name="connsiteY3" fmla="*/ 1989068 h 1989068"/>
              <a:gd name="connsiteX4" fmla="*/ 0 w 9144000"/>
              <a:gd name="connsiteY4" fmla="*/ 1989068 h 1989068"/>
              <a:gd name="connsiteX5" fmla="*/ 0 w 9144000"/>
              <a:gd name="connsiteY5" fmla="*/ 998468 h 1989068"/>
              <a:gd name="connsiteX6" fmla="*/ 12879 w 9144000"/>
              <a:gd name="connsiteY6" fmla="*/ 995250 h 1989068"/>
              <a:gd name="connsiteX7" fmla="*/ 0 w 9144000"/>
              <a:gd name="connsiteY7" fmla="*/ 861096 h 1989068"/>
              <a:gd name="connsiteX0" fmla="*/ 0 w 9144000"/>
              <a:gd name="connsiteY0" fmla="*/ 965201 h 2093173"/>
              <a:gd name="connsiteX1" fmla="*/ 6400800 w 9144000"/>
              <a:gd name="connsiteY1" fmla="*/ 127000 h 2093173"/>
              <a:gd name="connsiteX2" fmla="*/ 9144000 w 9144000"/>
              <a:gd name="connsiteY2" fmla="*/ 203201 h 2093173"/>
              <a:gd name="connsiteX3" fmla="*/ 9144000 w 9144000"/>
              <a:gd name="connsiteY3" fmla="*/ 2093173 h 2093173"/>
              <a:gd name="connsiteX4" fmla="*/ 0 w 9144000"/>
              <a:gd name="connsiteY4" fmla="*/ 2093173 h 2093173"/>
              <a:gd name="connsiteX5" fmla="*/ 0 w 9144000"/>
              <a:gd name="connsiteY5" fmla="*/ 1102573 h 2093173"/>
              <a:gd name="connsiteX6" fmla="*/ 12879 w 9144000"/>
              <a:gd name="connsiteY6" fmla="*/ 1099355 h 2093173"/>
              <a:gd name="connsiteX7" fmla="*/ 0 w 9144000"/>
              <a:gd name="connsiteY7" fmla="*/ 965201 h 2093173"/>
              <a:gd name="connsiteX0" fmla="*/ 0 w 9144000"/>
              <a:gd name="connsiteY0" fmla="*/ 1041399 h 2169371"/>
              <a:gd name="connsiteX1" fmla="*/ 6400800 w 9144000"/>
              <a:gd name="connsiteY1" fmla="*/ 127000 h 2169371"/>
              <a:gd name="connsiteX2" fmla="*/ 9144000 w 9144000"/>
              <a:gd name="connsiteY2" fmla="*/ 279399 h 2169371"/>
              <a:gd name="connsiteX3" fmla="*/ 9144000 w 9144000"/>
              <a:gd name="connsiteY3" fmla="*/ 2169371 h 2169371"/>
              <a:gd name="connsiteX4" fmla="*/ 0 w 9144000"/>
              <a:gd name="connsiteY4" fmla="*/ 2169371 h 2169371"/>
              <a:gd name="connsiteX5" fmla="*/ 0 w 9144000"/>
              <a:gd name="connsiteY5" fmla="*/ 1178771 h 2169371"/>
              <a:gd name="connsiteX6" fmla="*/ 12879 w 9144000"/>
              <a:gd name="connsiteY6" fmla="*/ 1175553 h 2169371"/>
              <a:gd name="connsiteX7" fmla="*/ 0 w 9144000"/>
              <a:gd name="connsiteY7" fmla="*/ 1041399 h 21693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0 w 9144000"/>
              <a:gd name="connsiteY4" fmla="*/ 2182071 h 2182071"/>
              <a:gd name="connsiteX5" fmla="*/ 0 w 9144000"/>
              <a:gd name="connsiteY5" fmla="*/ 1191471 h 2182071"/>
              <a:gd name="connsiteX6" fmla="*/ 12879 w 9144000"/>
              <a:gd name="connsiteY6" fmla="*/ 1188253 h 2182071"/>
              <a:gd name="connsiteX7" fmla="*/ 0 w 9144000"/>
              <a:gd name="connsiteY7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2756079 w 9144000"/>
              <a:gd name="connsiteY4" fmla="*/ 2157211 h 2182071"/>
              <a:gd name="connsiteX5" fmla="*/ 0 w 9144000"/>
              <a:gd name="connsiteY5" fmla="*/ 2182071 h 2182071"/>
              <a:gd name="connsiteX6" fmla="*/ 0 w 9144000"/>
              <a:gd name="connsiteY6" fmla="*/ 1191471 h 2182071"/>
              <a:gd name="connsiteX7" fmla="*/ 12879 w 9144000"/>
              <a:gd name="connsiteY7" fmla="*/ 1188253 h 2182071"/>
              <a:gd name="connsiteX8" fmla="*/ 0 w 9144000"/>
              <a:gd name="connsiteY8" fmla="*/ 1054099 h 2182071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756079 w 9144000"/>
              <a:gd name="connsiteY5" fmla="*/ 2157211 h 2182969"/>
              <a:gd name="connsiteX6" fmla="*/ 0 w 9144000"/>
              <a:gd name="connsiteY6" fmla="*/ 2182071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743200 w 9144000"/>
              <a:gd name="connsiteY5" fmla="*/ 1295400 h 2182969"/>
              <a:gd name="connsiteX6" fmla="*/ 0 w 9144000"/>
              <a:gd name="connsiteY6" fmla="*/ 2182071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743200 w 9144000"/>
              <a:gd name="connsiteY5" fmla="*/ 1295400 h 2182969"/>
              <a:gd name="connsiteX6" fmla="*/ 0 w 9144000"/>
              <a:gd name="connsiteY6" fmla="*/ 2182071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743200 w 9144000"/>
              <a:gd name="connsiteY5" fmla="*/ 1295400 h 2182969"/>
              <a:gd name="connsiteX6" fmla="*/ 0 w 9144000"/>
              <a:gd name="connsiteY6" fmla="*/ 1676400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819400 w 9144000"/>
              <a:gd name="connsiteY5" fmla="*/ 1143000 h 2182969"/>
              <a:gd name="connsiteX6" fmla="*/ 0 w 9144000"/>
              <a:gd name="connsiteY6" fmla="*/ 1676400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819400 w 9144000"/>
              <a:gd name="connsiteY5" fmla="*/ 1143000 h 2182969"/>
              <a:gd name="connsiteX6" fmla="*/ 0 w 9144000"/>
              <a:gd name="connsiteY6" fmla="*/ 1676400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2819400 w 9144000"/>
              <a:gd name="connsiteY5" fmla="*/ 1143000 h 2182071"/>
              <a:gd name="connsiteX6" fmla="*/ 0 w 9144000"/>
              <a:gd name="connsiteY6" fmla="*/ 1676400 h 2182071"/>
              <a:gd name="connsiteX7" fmla="*/ 0 w 9144000"/>
              <a:gd name="connsiteY7" fmla="*/ 1191471 h 2182071"/>
              <a:gd name="connsiteX8" fmla="*/ 12879 w 9144000"/>
              <a:gd name="connsiteY8" fmla="*/ 1188253 h 2182071"/>
              <a:gd name="connsiteX9" fmla="*/ 0 w 9144000"/>
              <a:gd name="connsiteY9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0 w 9144000"/>
              <a:gd name="connsiteY5" fmla="*/ 1676400 h 2182071"/>
              <a:gd name="connsiteX6" fmla="*/ 0 w 9144000"/>
              <a:gd name="connsiteY6" fmla="*/ 1191471 h 2182071"/>
              <a:gd name="connsiteX7" fmla="*/ 12879 w 9144000"/>
              <a:gd name="connsiteY7" fmla="*/ 1188253 h 2182071"/>
              <a:gd name="connsiteX8" fmla="*/ 0 w 9144000"/>
              <a:gd name="connsiteY8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0 w 9144000"/>
              <a:gd name="connsiteY5" fmla="*/ 1828800 h 2182071"/>
              <a:gd name="connsiteX6" fmla="*/ 0 w 9144000"/>
              <a:gd name="connsiteY6" fmla="*/ 1191471 h 2182071"/>
              <a:gd name="connsiteX7" fmla="*/ 12879 w 9144000"/>
              <a:gd name="connsiteY7" fmla="*/ 1188253 h 2182071"/>
              <a:gd name="connsiteX8" fmla="*/ 0 w 9144000"/>
              <a:gd name="connsiteY8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0 w 9144000"/>
              <a:gd name="connsiteY5" fmla="*/ 1981200 h 2182071"/>
              <a:gd name="connsiteX6" fmla="*/ 0 w 9144000"/>
              <a:gd name="connsiteY6" fmla="*/ 1191471 h 2182071"/>
              <a:gd name="connsiteX7" fmla="*/ 12879 w 9144000"/>
              <a:gd name="connsiteY7" fmla="*/ 1188253 h 2182071"/>
              <a:gd name="connsiteX8" fmla="*/ 0 w 9144000"/>
              <a:gd name="connsiteY8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2717442 w 9144000"/>
              <a:gd name="connsiteY5" fmla="*/ 1654935 h 2182071"/>
              <a:gd name="connsiteX6" fmla="*/ 0 w 9144000"/>
              <a:gd name="connsiteY6" fmla="*/ 1981200 h 2182071"/>
              <a:gd name="connsiteX7" fmla="*/ 0 w 9144000"/>
              <a:gd name="connsiteY7" fmla="*/ 1191471 h 2182071"/>
              <a:gd name="connsiteX8" fmla="*/ 12879 w 9144000"/>
              <a:gd name="connsiteY8" fmla="*/ 1188253 h 2182071"/>
              <a:gd name="connsiteX9" fmla="*/ 0 w 9144000"/>
              <a:gd name="connsiteY9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6705600 w 9144000"/>
              <a:gd name="connsiteY5" fmla="*/ 533400 h 2182071"/>
              <a:gd name="connsiteX6" fmla="*/ 2717442 w 9144000"/>
              <a:gd name="connsiteY6" fmla="*/ 1654935 h 2182071"/>
              <a:gd name="connsiteX7" fmla="*/ 0 w 9144000"/>
              <a:gd name="connsiteY7" fmla="*/ 1981200 h 2182071"/>
              <a:gd name="connsiteX8" fmla="*/ 0 w 9144000"/>
              <a:gd name="connsiteY8" fmla="*/ 1191471 h 2182071"/>
              <a:gd name="connsiteX9" fmla="*/ 12879 w 9144000"/>
              <a:gd name="connsiteY9" fmla="*/ 1188253 h 2182071"/>
              <a:gd name="connsiteX10" fmla="*/ 0 w 9144000"/>
              <a:gd name="connsiteY10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6705600 w 9144000"/>
              <a:gd name="connsiteY5" fmla="*/ 533400 h 2182071"/>
              <a:gd name="connsiteX6" fmla="*/ 3352800 w 9144000"/>
              <a:gd name="connsiteY6" fmla="*/ 990600 h 2182071"/>
              <a:gd name="connsiteX7" fmla="*/ 0 w 9144000"/>
              <a:gd name="connsiteY7" fmla="*/ 1981200 h 2182071"/>
              <a:gd name="connsiteX8" fmla="*/ 0 w 9144000"/>
              <a:gd name="connsiteY8" fmla="*/ 1191471 h 2182071"/>
              <a:gd name="connsiteX9" fmla="*/ 12879 w 9144000"/>
              <a:gd name="connsiteY9" fmla="*/ 1188253 h 2182071"/>
              <a:gd name="connsiteX10" fmla="*/ 0 w 9144000"/>
              <a:gd name="connsiteY10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6705600 w 9144000"/>
              <a:gd name="connsiteY5" fmla="*/ 533400 h 2182071"/>
              <a:gd name="connsiteX6" fmla="*/ 3352800 w 9144000"/>
              <a:gd name="connsiteY6" fmla="*/ 990600 h 2182071"/>
              <a:gd name="connsiteX7" fmla="*/ 0 w 9144000"/>
              <a:gd name="connsiteY7" fmla="*/ 1752600 h 2182071"/>
              <a:gd name="connsiteX8" fmla="*/ 0 w 9144000"/>
              <a:gd name="connsiteY8" fmla="*/ 1191471 h 2182071"/>
              <a:gd name="connsiteX9" fmla="*/ 12879 w 9144000"/>
              <a:gd name="connsiteY9" fmla="*/ 1188253 h 2182071"/>
              <a:gd name="connsiteX10" fmla="*/ 0 w 9144000"/>
              <a:gd name="connsiteY10" fmla="*/ 1054099 h 218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182071">
                <a:moveTo>
                  <a:pt x="0" y="1054099"/>
                </a:moveTo>
                <a:cubicBezTo>
                  <a:pt x="592428" y="1045513"/>
                  <a:pt x="4876800" y="279400"/>
                  <a:pt x="6400800" y="139700"/>
                </a:cubicBezTo>
                <a:cubicBezTo>
                  <a:pt x="7924800" y="0"/>
                  <a:pt x="8214575" y="41678"/>
                  <a:pt x="9144000" y="215900"/>
                </a:cubicBezTo>
                <a:lnTo>
                  <a:pt x="9144000" y="2182071"/>
                </a:lnTo>
                <a:lnTo>
                  <a:pt x="9144000" y="914400"/>
                </a:lnTo>
                <a:cubicBezTo>
                  <a:pt x="8560158" y="760003"/>
                  <a:pt x="7670800" y="520700"/>
                  <a:pt x="6705600" y="533400"/>
                </a:cubicBezTo>
                <a:cubicBezTo>
                  <a:pt x="5740400" y="546100"/>
                  <a:pt x="4470400" y="787400"/>
                  <a:pt x="3352800" y="990600"/>
                </a:cubicBezTo>
                <a:cubicBezTo>
                  <a:pt x="2235200" y="1193800"/>
                  <a:pt x="452907" y="1829844"/>
                  <a:pt x="0" y="1752600"/>
                </a:cubicBezTo>
                <a:lnTo>
                  <a:pt x="0" y="1191471"/>
                </a:lnTo>
                <a:cubicBezTo>
                  <a:pt x="2146" y="1025835"/>
                  <a:pt x="10196" y="1188923"/>
                  <a:pt x="12879" y="1188253"/>
                </a:cubicBezTo>
                <a:lnTo>
                  <a:pt x="0" y="1054099"/>
                </a:lnTo>
                <a:close/>
              </a:path>
            </a:pathLst>
          </a:custGeom>
          <a:solidFill>
            <a:srgbClr val="FFA00A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FC7FCA0D-20B8-DA82-AF0E-3F08C71F21E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custGeom>
            <a:avLst/>
            <a:gdLst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0 w 9144000"/>
              <a:gd name="connsiteY3" fmla="*/ 1600200 h 1600200"/>
              <a:gd name="connsiteX4" fmla="*/ 0 w 9144000"/>
              <a:gd name="connsiteY4" fmla="*/ 0 h 1600200"/>
              <a:gd name="connsiteX0" fmla="*/ 0 w 9144000"/>
              <a:gd name="connsiteY0" fmla="*/ 0 h 1606639"/>
              <a:gd name="connsiteX1" fmla="*/ 9144000 w 9144000"/>
              <a:gd name="connsiteY1" fmla="*/ 0 h 1606639"/>
              <a:gd name="connsiteX2" fmla="*/ 9144000 w 9144000"/>
              <a:gd name="connsiteY2" fmla="*/ 1600200 h 1606639"/>
              <a:gd name="connsiteX3" fmla="*/ 4739425 w 9144000"/>
              <a:gd name="connsiteY3" fmla="*/ 1606639 h 1606639"/>
              <a:gd name="connsiteX4" fmla="*/ 0 w 9144000"/>
              <a:gd name="connsiteY4" fmla="*/ 1600200 h 1606639"/>
              <a:gd name="connsiteX5" fmla="*/ 0 w 9144000"/>
              <a:gd name="connsiteY5" fmla="*/ 0 h 1606639"/>
              <a:gd name="connsiteX0" fmla="*/ 0 w 9144000"/>
              <a:gd name="connsiteY0" fmla="*/ 0 h 1606639"/>
              <a:gd name="connsiteX1" fmla="*/ 9144000 w 9144000"/>
              <a:gd name="connsiteY1" fmla="*/ 0 h 1606639"/>
              <a:gd name="connsiteX2" fmla="*/ 9144000 w 9144000"/>
              <a:gd name="connsiteY2" fmla="*/ 1600200 h 1606639"/>
              <a:gd name="connsiteX3" fmla="*/ 4739425 w 9144000"/>
              <a:gd name="connsiteY3" fmla="*/ 1606639 h 1606639"/>
              <a:gd name="connsiteX4" fmla="*/ 0 w 9144000"/>
              <a:gd name="connsiteY4" fmla="*/ 1600200 h 1606639"/>
              <a:gd name="connsiteX5" fmla="*/ 0 w 9144000"/>
              <a:gd name="connsiteY5" fmla="*/ 0 h 1606639"/>
              <a:gd name="connsiteX0" fmla="*/ 0 w 9144000"/>
              <a:gd name="connsiteY0" fmla="*/ 0 h 1606639"/>
              <a:gd name="connsiteX1" fmla="*/ 9144000 w 9144000"/>
              <a:gd name="connsiteY1" fmla="*/ 0 h 1606639"/>
              <a:gd name="connsiteX2" fmla="*/ 9144000 w 9144000"/>
              <a:gd name="connsiteY2" fmla="*/ 1600200 h 1606639"/>
              <a:gd name="connsiteX3" fmla="*/ 4739425 w 9144000"/>
              <a:gd name="connsiteY3" fmla="*/ 1606639 h 1606639"/>
              <a:gd name="connsiteX4" fmla="*/ 0 w 9144000"/>
              <a:gd name="connsiteY4" fmla="*/ 1600200 h 1606639"/>
              <a:gd name="connsiteX5" fmla="*/ 0 w 9144000"/>
              <a:gd name="connsiteY5" fmla="*/ 0 h 1606639"/>
              <a:gd name="connsiteX0" fmla="*/ 0 w 9144000"/>
              <a:gd name="connsiteY0" fmla="*/ 0 h 1606639"/>
              <a:gd name="connsiteX1" fmla="*/ 9144000 w 9144000"/>
              <a:gd name="connsiteY1" fmla="*/ 0 h 1606639"/>
              <a:gd name="connsiteX2" fmla="*/ 9144000 w 9144000"/>
              <a:gd name="connsiteY2" fmla="*/ 1600200 h 1606639"/>
              <a:gd name="connsiteX3" fmla="*/ 4739425 w 9144000"/>
              <a:gd name="connsiteY3" fmla="*/ 1606639 h 1606639"/>
              <a:gd name="connsiteX4" fmla="*/ 0 w 9144000"/>
              <a:gd name="connsiteY4" fmla="*/ 1600200 h 1606639"/>
              <a:gd name="connsiteX5" fmla="*/ 0 w 9144000"/>
              <a:gd name="connsiteY5" fmla="*/ 0 h 1606639"/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4800600 w 9144000"/>
              <a:gd name="connsiteY3" fmla="*/ 1066800 h 1600200"/>
              <a:gd name="connsiteX4" fmla="*/ 0 w 9144000"/>
              <a:gd name="connsiteY4" fmla="*/ 1600200 h 1600200"/>
              <a:gd name="connsiteX5" fmla="*/ 0 w 9144000"/>
              <a:gd name="connsiteY5" fmla="*/ 0 h 1600200"/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4800600 w 9144000"/>
              <a:gd name="connsiteY3" fmla="*/ 1066800 h 1600200"/>
              <a:gd name="connsiteX4" fmla="*/ 0 w 9144000"/>
              <a:gd name="connsiteY4" fmla="*/ 1600200 h 1600200"/>
              <a:gd name="connsiteX5" fmla="*/ 0 w 9144000"/>
              <a:gd name="connsiteY5" fmla="*/ 0 h 1600200"/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9144000 w 9144000"/>
              <a:gd name="connsiteY3" fmla="*/ 990600 h 1600200"/>
              <a:gd name="connsiteX4" fmla="*/ 0 w 9144000"/>
              <a:gd name="connsiteY4" fmla="*/ 1600200 h 1600200"/>
              <a:gd name="connsiteX5" fmla="*/ 0 w 9144000"/>
              <a:gd name="connsiteY5" fmla="*/ 0 h 1600200"/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9144000 w 9144000"/>
              <a:gd name="connsiteY3" fmla="*/ 762000 h 1600200"/>
              <a:gd name="connsiteX4" fmla="*/ 0 w 9144000"/>
              <a:gd name="connsiteY4" fmla="*/ 1600200 h 1600200"/>
              <a:gd name="connsiteX5" fmla="*/ 0 w 9144000"/>
              <a:gd name="connsiteY5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600200">
                <a:moveTo>
                  <a:pt x="0" y="0"/>
                </a:moveTo>
                <a:lnTo>
                  <a:pt x="9144000" y="0"/>
                </a:lnTo>
                <a:lnTo>
                  <a:pt x="9144000" y="1600200"/>
                </a:lnTo>
                <a:lnTo>
                  <a:pt x="9144000" y="762000"/>
                </a:lnTo>
                <a:cubicBezTo>
                  <a:pt x="7549166" y="77989"/>
                  <a:pt x="1600200" y="1422400"/>
                  <a:pt x="0" y="16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20C1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11200" y="1600200"/>
            <a:ext cx="10972800" cy="5029200"/>
          </a:xfrm>
        </p:spPr>
        <p:txBody>
          <a:bodyPr/>
          <a:lstStyle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841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9C859A-A8A2-A26C-CE1C-82C7726F76D5}"/>
              </a:ext>
            </a:extLst>
          </p:cNvPr>
          <p:cNvSpPr/>
          <p:nvPr/>
        </p:nvSpPr>
        <p:spPr>
          <a:xfrm>
            <a:off x="120204" y="1371600"/>
            <a:ext cx="11988800" cy="5334000"/>
          </a:xfrm>
          <a:prstGeom prst="rect">
            <a:avLst/>
          </a:prstGeom>
          <a:blipFill dpi="0" rotWithShape="1">
            <a:blip r:embed="rId2" cstate="print">
              <a:alphaModFix amt="5000"/>
            </a:blip>
            <a:srcRect/>
            <a:stretch>
              <a:fillRect l="15000" r="1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1A74F8AC-ED59-D2C1-A966-E1449B6A428C}"/>
              </a:ext>
            </a:extLst>
          </p:cNvPr>
          <p:cNvSpPr/>
          <p:nvPr/>
        </p:nvSpPr>
        <p:spPr>
          <a:xfrm>
            <a:off x="0" y="109538"/>
            <a:ext cx="12192000" cy="1143000"/>
          </a:xfrm>
          <a:custGeom>
            <a:avLst/>
            <a:gdLst>
              <a:gd name="connsiteX0" fmla="*/ 0 w 9144000"/>
              <a:gd name="connsiteY0" fmla="*/ 0 h 990600"/>
              <a:gd name="connsiteX1" fmla="*/ 9144000 w 9144000"/>
              <a:gd name="connsiteY1" fmla="*/ 0 h 990600"/>
              <a:gd name="connsiteX2" fmla="*/ 9144000 w 9144000"/>
              <a:gd name="connsiteY2" fmla="*/ 990600 h 990600"/>
              <a:gd name="connsiteX3" fmla="*/ 0 w 9144000"/>
              <a:gd name="connsiteY3" fmla="*/ 990600 h 990600"/>
              <a:gd name="connsiteX4" fmla="*/ 0 w 9144000"/>
              <a:gd name="connsiteY4" fmla="*/ 0 h 990600"/>
              <a:gd name="connsiteX0" fmla="*/ 0 w 9144000"/>
              <a:gd name="connsiteY0" fmla="*/ 165636 h 1156236"/>
              <a:gd name="connsiteX1" fmla="*/ 9144000 w 9144000"/>
              <a:gd name="connsiteY1" fmla="*/ 165636 h 1156236"/>
              <a:gd name="connsiteX2" fmla="*/ 9144000 w 9144000"/>
              <a:gd name="connsiteY2" fmla="*/ 1156236 h 1156236"/>
              <a:gd name="connsiteX3" fmla="*/ 0 w 9144000"/>
              <a:gd name="connsiteY3" fmla="*/ 1156236 h 1156236"/>
              <a:gd name="connsiteX4" fmla="*/ 0 w 9144000"/>
              <a:gd name="connsiteY4" fmla="*/ 165636 h 1156236"/>
              <a:gd name="connsiteX5" fmla="*/ 12879 w 9144000"/>
              <a:gd name="connsiteY5" fmla="*/ 162418 h 1156236"/>
              <a:gd name="connsiteX0" fmla="*/ 0 w 9144000"/>
              <a:gd name="connsiteY0" fmla="*/ 165636 h 1156236"/>
              <a:gd name="connsiteX1" fmla="*/ 9144000 w 9144000"/>
              <a:gd name="connsiteY1" fmla="*/ 165636 h 1156236"/>
              <a:gd name="connsiteX2" fmla="*/ 9144000 w 9144000"/>
              <a:gd name="connsiteY2" fmla="*/ 1156236 h 1156236"/>
              <a:gd name="connsiteX3" fmla="*/ 0 w 9144000"/>
              <a:gd name="connsiteY3" fmla="*/ 1156236 h 1156236"/>
              <a:gd name="connsiteX4" fmla="*/ 0 w 9144000"/>
              <a:gd name="connsiteY4" fmla="*/ 165636 h 1156236"/>
              <a:gd name="connsiteX5" fmla="*/ 12879 w 9144000"/>
              <a:gd name="connsiteY5" fmla="*/ 162418 h 1156236"/>
              <a:gd name="connsiteX6" fmla="*/ 0 w 9144000"/>
              <a:gd name="connsiteY6" fmla="*/ 165636 h 1156236"/>
              <a:gd name="connsiteX0" fmla="*/ 0 w 9144000"/>
              <a:gd name="connsiteY0" fmla="*/ 975573 h 1966173"/>
              <a:gd name="connsiteX1" fmla="*/ 6400800 w 9144000"/>
              <a:gd name="connsiteY1" fmla="*/ 0 h 1966173"/>
              <a:gd name="connsiteX2" fmla="*/ 9144000 w 9144000"/>
              <a:gd name="connsiteY2" fmla="*/ 975573 h 1966173"/>
              <a:gd name="connsiteX3" fmla="*/ 9144000 w 9144000"/>
              <a:gd name="connsiteY3" fmla="*/ 1966173 h 1966173"/>
              <a:gd name="connsiteX4" fmla="*/ 0 w 9144000"/>
              <a:gd name="connsiteY4" fmla="*/ 1966173 h 1966173"/>
              <a:gd name="connsiteX5" fmla="*/ 0 w 9144000"/>
              <a:gd name="connsiteY5" fmla="*/ 975573 h 1966173"/>
              <a:gd name="connsiteX6" fmla="*/ 12879 w 9144000"/>
              <a:gd name="connsiteY6" fmla="*/ 972355 h 1966173"/>
              <a:gd name="connsiteX7" fmla="*/ 0 w 9144000"/>
              <a:gd name="connsiteY7" fmla="*/ 975573 h 1966173"/>
              <a:gd name="connsiteX0" fmla="*/ 0 w 9144000"/>
              <a:gd name="connsiteY0" fmla="*/ 861096 h 1989068"/>
              <a:gd name="connsiteX1" fmla="*/ 6400800 w 9144000"/>
              <a:gd name="connsiteY1" fmla="*/ 22895 h 1989068"/>
              <a:gd name="connsiteX2" fmla="*/ 9144000 w 9144000"/>
              <a:gd name="connsiteY2" fmla="*/ 998468 h 1989068"/>
              <a:gd name="connsiteX3" fmla="*/ 9144000 w 9144000"/>
              <a:gd name="connsiteY3" fmla="*/ 1989068 h 1989068"/>
              <a:gd name="connsiteX4" fmla="*/ 0 w 9144000"/>
              <a:gd name="connsiteY4" fmla="*/ 1989068 h 1989068"/>
              <a:gd name="connsiteX5" fmla="*/ 0 w 9144000"/>
              <a:gd name="connsiteY5" fmla="*/ 998468 h 1989068"/>
              <a:gd name="connsiteX6" fmla="*/ 12879 w 9144000"/>
              <a:gd name="connsiteY6" fmla="*/ 995250 h 1989068"/>
              <a:gd name="connsiteX7" fmla="*/ 0 w 9144000"/>
              <a:gd name="connsiteY7" fmla="*/ 861096 h 1989068"/>
              <a:gd name="connsiteX0" fmla="*/ 0 w 9144000"/>
              <a:gd name="connsiteY0" fmla="*/ 965201 h 2093173"/>
              <a:gd name="connsiteX1" fmla="*/ 6400800 w 9144000"/>
              <a:gd name="connsiteY1" fmla="*/ 127000 h 2093173"/>
              <a:gd name="connsiteX2" fmla="*/ 9144000 w 9144000"/>
              <a:gd name="connsiteY2" fmla="*/ 203201 h 2093173"/>
              <a:gd name="connsiteX3" fmla="*/ 9144000 w 9144000"/>
              <a:gd name="connsiteY3" fmla="*/ 2093173 h 2093173"/>
              <a:gd name="connsiteX4" fmla="*/ 0 w 9144000"/>
              <a:gd name="connsiteY4" fmla="*/ 2093173 h 2093173"/>
              <a:gd name="connsiteX5" fmla="*/ 0 w 9144000"/>
              <a:gd name="connsiteY5" fmla="*/ 1102573 h 2093173"/>
              <a:gd name="connsiteX6" fmla="*/ 12879 w 9144000"/>
              <a:gd name="connsiteY6" fmla="*/ 1099355 h 2093173"/>
              <a:gd name="connsiteX7" fmla="*/ 0 w 9144000"/>
              <a:gd name="connsiteY7" fmla="*/ 965201 h 2093173"/>
              <a:gd name="connsiteX0" fmla="*/ 0 w 9144000"/>
              <a:gd name="connsiteY0" fmla="*/ 1041399 h 2169371"/>
              <a:gd name="connsiteX1" fmla="*/ 6400800 w 9144000"/>
              <a:gd name="connsiteY1" fmla="*/ 127000 h 2169371"/>
              <a:gd name="connsiteX2" fmla="*/ 9144000 w 9144000"/>
              <a:gd name="connsiteY2" fmla="*/ 279399 h 2169371"/>
              <a:gd name="connsiteX3" fmla="*/ 9144000 w 9144000"/>
              <a:gd name="connsiteY3" fmla="*/ 2169371 h 2169371"/>
              <a:gd name="connsiteX4" fmla="*/ 0 w 9144000"/>
              <a:gd name="connsiteY4" fmla="*/ 2169371 h 2169371"/>
              <a:gd name="connsiteX5" fmla="*/ 0 w 9144000"/>
              <a:gd name="connsiteY5" fmla="*/ 1178771 h 2169371"/>
              <a:gd name="connsiteX6" fmla="*/ 12879 w 9144000"/>
              <a:gd name="connsiteY6" fmla="*/ 1175553 h 2169371"/>
              <a:gd name="connsiteX7" fmla="*/ 0 w 9144000"/>
              <a:gd name="connsiteY7" fmla="*/ 1041399 h 21693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0 w 9144000"/>
              <a:gd name="connsiteY4" fmla="*/ 2182071 h 2182071"/>
              <a:gd name="connsiteX5" fmla="*/ 0 w 9144000"/>
              <a:gd name="connsiteY5" fmla="*/ 1191471 h 2182071"/>
              <a:gd name="connsiteX6" fmla="*/ 12879 w 9144000"/>
              <a:gd name="connsiteY6" fmla="*/ 1188253 h 2182071"/>
              <a:gd name="connsiteX7" fmla="*/ 0 w 9144000"/>
              <a:gd name="connsiteY7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2756079 w 9144000"/>
              <a:gd name="connsiteY4" fmla="*/ 2157211 h 2182071"/>
              <a:gd name="connsiteX5" fmla="*/ 0 w 9144000"/>
              <a:gd name="connsiteY5" fmla="*/ 2182071 h 2182071"/>
              <a:gd name="connsiteX6" fmla="*/ 0 w 9144000"/>
              <a:gd name="connsiteY6" fmla="*/ 1191471 h 2182071"/>
              <a:gd name="connsiteX7" fmla="*/ 12879 w 9144000"/>
              <a:gd name="connsiteY7" fmla="*/ 1188253 h 2182071"/>
              <a:gd name="connsiteX8" fmla="*/ 0 w 9144000"/>
              <a:gd name="connsiteY8" fmla="*/ 1054099 h 2182071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756079 w 9144000"/>
              <a:gd name="connsiteY5" fmla="*/ 2157211 h 2182969"/>
              <a:gd name="connsiteX6" fmla="*/ 0 w 9144000"/>
              <a:gd name="connsiteY6" fmla="*/ 2182071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743200 w 9144000"/>
              <a:gd name="connsiteY5" fmla="*/ 1295400 h 2182969"/>
              <a:gd name="connsiteX6" fmla="*/ 0 w 9144000"/>
              <a:gd name="connsiteY6" fmla="*/ 2182071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743200 w 9144000"/>
              <a:gd name="connsiteY5" fmla="*/ 1295400 h 2182969"/>
              <a:gd name="connsiteX6" fmla="*/ 0 w 9144000"/>
              <a:gd name="connsiteY6" fmla="*/ 2182071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743200 w 9144000"/>
              <a:gd name="connsiteY5" fmla="*/ 1295400 h 2182969"/>
              <a:gd name="connsiteX6" fmla="*/ 0 w 9144000"/>
              <a:gd name="connsiteY6" fmla="*/ 1676400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819400 w 9144000"/>
              <a:gd name="connsiteY5" fmla="*/ 1143000 h 2182969"/>
              <a:gd name="connsiteX6" fmla="*/ 0 w 9144000"/>
              <a:gd name="connsiteY6" fmla="*/ 1676400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969"/>
              <a:gd name="connsiteX1" fmla="*/ 6400800 w 9144000"/>
              <a:gd name="connsiteY1" fmla="*/ 139700 h 2182969"/>
              <a:gd name="connsiteX2" fmla="*/ 9144000 w 9144000"/>
              <a:gd name="connsiteY2" fmla="*/ 215900 h 2182969"/>
              <a:gd name="connsiteX3" fmla="*/ 9144000 w 9144000"/>
              <a:gd name="connsiteY3" fmla="*/ 2182071 h 2182969"/>
              <a:gd name="connsiteX4" fmla="*/ 6684135 w 9144000"/>
              <a:gd name="connsiteY4" fmla="*/ 2182969 h 2182969"/>
              <a:gd name="connsiteX5" fmla="*/ 2819400 w 9144000"/>
              <a:gd name="connsiteY5" fmla="*/ 1143000 h 2182969"/>
              <a:gd name="connsiteX6" fmla="*/ 0 w 9144000"/>
              <a:gd name="connsiteY6" fmla="*/ 1676400 h 2182969"/>
              <a:gd name="connsiteX7" fmla="*/ 0 w 9144000"/>
              <a:gd name="connsiteY7" fmla="*/ 1191471 h 2182969"/>
              <a:gd name="connsiteX8" fmla="*/ 12879 w 9144000"/>
              <a:gd name="connsiteY8" fmla="*/ 1188253 h 2182969"/>
              <a:gd name="connsiteX9" fmla="*/ 0 w 9144000"/>
              <a:gd name="connsiteY9" fmla="*/ 1054099 h 2182969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2819400 w 9144000"/>
              <a:gd name="connsiteY5" fmla="*/ 1143000 h 2182071"/>
              <a:gd name="connsiteX6" fmla="*/ 0 w 9144000"/>
              <a:gd name="connsiteY6" fmla="*/ 1676400 h 2182071"/>
              <a:gd name="connsiteX7" fmla="*/ 0 w 9144000"/>
              <a:gd name="connsiteY7" fmla="*/ 1191471 h 2182071"/>
              <a:gd name="connsiteX8" fmla="*/ 12879 w 9144000"/>
              <a:gd name="connsiteY8" fmla="*/ 1188253 h 2182071"/>
              <a:gd name="connsiteX9" fmla="*/ 0 w 9144000"/>
              <a:gd name="connsiteY9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0 w 9144000"/>
              <a:gd name="connsiteY5" fmla="*/ 1676400 h 2182071"/>
              <a:gd name="connsiteX6" fmla="*/ 0 w 9144000"/>
              <a:gd name="connsiteY6" fmla="*/ 1191471 h 2182071"/>
              <a:gd name="connsiteX7" fmla="*/ 12879 w 9144000"/>
              <a:gd name="connsiteY7" fmla="*/ 1188253 h 2182071"/>
              <a:gd name="connsiteX8" fmla="*/ 0 w 9144000"/>
              <a:gd name="connsiteY8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0 w 9144000"/>
              <a:gd name="connsiteY5" fmla="*/ 1828800 h 2182071"/>
              <a:gd name="connsiteX6" fmla="*/ 0 w 9144000"/>
              <a:gd name="connsiteY6" fmla="*/ 1191471 h 2182071"/>
              <a:gd name="connsiteX7" fmla="*/ 12879 w 9144000"/>
              <a:gd name="connsiteY7" fmla="*/ 1188253 h 2182071"/>
              <a:gd name="connsiteX8" fmla="*/ 0 w 9144000"/>
              <a:gd name="connsiteY8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0 w 9144000"/>
              <a:gd name="connsiteY5" fmla="*/ 1981200 h 2182071"/>
              <a:gd name="connsiteX6" fmla="*/ 0 w 9144000"/>
              <a:gd name="connsiteY6" fmla="*/ 1191471 h 2182071"/>
              <a:gd name="connsiteX7" fmla="*/ 12879 w 9144000"/>
              <a:gd name="connsiteY7" fmla="*/ 1188253 h 2182071"/>
              <a:gd name="connsiteX8" fmla="*/ 0 w 9144000"/>
              <a:gd name="connsiteY8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2717442 w 9144000"/>
              <a:gd name="connsiteY5" fmla="*/ 1654935 h 2182071"/>
              <a:gd name="connsiteX6" fmla="*/ 0 w 9144000"/>
              <a:gd name="connsiteY6" fmla="*/ 1981200 h 2182071"/>
              <a:gd name="connsiteX7" fmla="*/ 0 w 9144000"/>
              <a:gd name="connsiteY7" fmla="*/ 1191471 h 2182071"/>
              <a:gd name="connsiteX8" fmla="*/ 12879 w 9144000"/>
              <a:gd name="connsiteY8" fmla="*/ 1188253 h 2182071"/>
              <a:gd name="connsiteX9" fmla="*/ 0 w 9144000"/>
              <a:gd name="connsiteY9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6705600 w 9144000"/>
              <a:gd name="connsiteY5" fmla="*/ 533400 h 2182071"/>
              <a:gd name="connsiteX6" fmla="*/ 2717442 w 9144000"/>
              <a:gd name="connsiteY6" fmla="*/ 1654935 h 2182071"/>
              <a:gd name="connsiteX7" fmla="*/ 0 w 9144000"/>
              <a:gd name="connsiteY7" fmla="*/ 1981200 h 2182071"/>
              <a:gd name="connsiteX8" fmla="*/ 0 w 9144000"/>
              <a:gd name="connsiteY8" fmla="*/ 1191471 h 2182071"/>
              <a:gd name="connsiteX9" fmla="*/ 12879 w 9144000"/>
              <a:gd name="connsiteY9" fmla="*/ 1188253 h 2182071"/>
              <a:gd name="connsiteX10" fmla="*/ 0 w 9144000"/>
              <a:gd name="connsiteY10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6705600 w 9144000"/>
              <a:gd name="connsiteY5" fmla="*/ 533400 h 2182071"/>
              <a:gd name="connsiteX6" fmla="*/ 3352800 w 9144000"/>
              <a:gd name="connsiteY6" fmla="*/ 990600 h 2182071"/>
              <a:gd name="connsiteX7" fmla="*/ 0 w 9144000"/>
              <a:gd name="connsiteY7" fmla="*/ 1981200 h 2182071"/>
              <a:gd name="connsiteX8" fmla="*/ 0 w 9144000"/>
              <a:gd name="connsiteY8" fmla="*/ 1191471 h 2182071"/>
              <a:gd name="connsiteX9" fmla="*/ 12879 w 9144000"/>
              <a:gd name="connsiteY9" fmla="*/ 1188253 h 2182071"/>
              <a:gd name="connsiteX10" fmla="*/ 0 w 9144000"/>
              <a:gd name="connsiteY10" fmla="*/ 1054099 h 2182071"/>
              <a:gd name="connsiteX0" fmla="*/ 0 w 9144000"/>
              <a:gd name="connsiteY0" fmla="*/ 1054099 h 2182071"/>
              <a:gd name="connsiteX1" fmla="*/ 6400800 w 9144000"/>
              <a:gd name="connsiteY1" fmla="*/ 139700 h 2182071"/>
              <a:gd name="connsiteX2" fmla="*/ 9144000 w 9144000"/>
              <a:gd name="connsiteY2" fmla="*/ 215900 h 2182071"/>
              <a:gd name="connsiteX3" fmla="*/ 9144000 w 9144000"/>
              <a:gd name="connsiteY3" fmla="*/ 2182071 h 2182071"/>
              <a:gd name="connsiteX4" fmla="*/ 9144000 w 9144000"/>
              <a:gd name="connsiteY4" fmla="*/ 914400 h 2182071"/>
              <a:gd name="connsiteX5" fmla="*/ 6705600 w 9144000"/>
              <a:gd name="connsiteY5" fmla="*/ 533400 h 2182071"/>
              <a:gd name="connsiteX6" fmla="*/ 3352800 w 9144000"/>
              <a:gd name="connsiteY6" fmla="*/ 990600 h 2182071"/>
              <a:gd name="connsiteX7" fmla="*/ 0 w 9144000"/>
              <a:gd name="connsiteY7" fmla="*/ 1752600 h 2182071"/>
              <a:gd name="connsiteX8" fmla="*/ 0 w 9144000"/>
              <a:gd name="connsiteY8" fmla="*/ 1191471 h 2182071"/>
              <a:gd name="connsiteX9" fmla="*/ 12879 w 9144000"/>
              <a:gd name="connsiteY9" fmla="*/ 1188253 h 2182071"/>
              <a:gd name="connsiteX10" fmla="*/ 0 w 9144000"/>
              <a:gd name="connsiteY10" fmla="*/ 1054099 h 218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182071">
                <a:moveTo>
                  <a:pt x="0" y="1054099"/>
                </a:moveTo>
                <a:cubicBezTo>
                  <a:pt x="592428" y="1045513"/>
                  <a:pt x="4876800" y="279400"/>
                  <a:pt x="6400800" y="139700"/>
                </a:cubicBezTo>
                <a:cubicBezTo>
                  <a:pt x="7924800" y="0"/>
                  <a:pt x="8214575" y="41678"/>
                  <a:pt x="9144000" y="215900"/>
                </a:cubicBezTo>
                <a:lnTo>
                  <a:pt x="9144000" y="2182071"/>
                </a:lnTo>
                <a:lnTo>
                  <a:pt x="9144000" y="914400"/>
                </a:lnTo>
                <a:cubicBezTo>
                  <a:pt x="8560158" y="760003"/>
                  <a:pt x="7670800" y="520700"/>
                  <a:pt x="6705600" y="533400"/>
                </a:cubicBezTo>
                <a:cubicBezTo>
                  <a:pt x="5740400" y="546100"/>
                  <a:pt x="4470400" y="787400"/>
                  <a:pt x="3352800" y="990600"/>
                </a:cubicBezTo>
                <a:cubicBezTo>
                  <a:pt x="2235200" y="1193800"/>
                  <a:pt x="452907" y="1829844"/>
                  <a:pt x="0" y="1752600"/>
                </a:cubicBezTo>
                <a:lnTo>
                  <a:pt x="0" y="1191471"/>
                </a:lnTo>
                <a:cubicBezTo>
                  <a:pt x="2146" y="1025835"/>
                  <a:pt x="10196" y="1188923"/>
                  <a:pt x="12879" y="1188253"/>
                </a:cubicBezTo>
                <a:lnTo>
                  <a:pt x="0" y="1054099"/>
                </a:lnTo>
                <a:close/>
              </a:path>
            </a:pathLst>
          </a:custGeom>
          <a:solidFill>
            <a:srgbClr val="FFA00A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1BDC634B-E2DD-858E-BE61-C31BC074450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custGeom>
            <a:avLst/>
            <a:gdLst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0 w 9144000"/>
              <a:gd name="connsiteY3" fmla="*/ 1600200 h 1600200"/>
              <a:gd name="connsiteX4" fmla="*/ 0 w 9144000"/>
              <a:gd name="connsiteY4" fmla="*/ 0 h 1600200"/>
              <a:gd name="connsiteX0" fmla="*/ 0 w 9144000"/>
              <a:gd name="connsiteY0" fmla="*/ 0 h 1606639"/>
              <a:gd name="connsiteX1" fmla="*/ 9144000 w 9144000"/>
              <a:gd name="connsiteY1" fmla="*/ 0 h 1606639"/>
              <a:gd name="connsiteX2" fmla="*/ 9144000 w 9144000"/>
              <a:gd name="connsiteY2" fmla="*/ 1600200 h 1606639"/>
              <a:gd name="connsiteX3" fmla="*/ 4739425 w 9144000"/>
              <a:gd name="connsiteY3" fmla="*/ 1606639 h 1606639"/>
              <a:gd name="connsiteX4" fmla="*/ 0 w 9144000"/>
              <a:gd name="connsiteY4" fmla="*/ 1600200 h 1606639"/>
              <a:gd name="connsiteX5" fmla="*/ 0 w 9144000"/>
              <a:gd name="connsiteY5" fmla="*/ 0 h 1606639"/>
              <a:gd name="connsiteX0" fmla="*/ 0 w 9144000"/>
              <a:gd name="connsiteY0" fmla="*/ 0 h 1606639"/>
              <a:gd name="connsiteX1" fmla="*/ 9144000 w 9144000"/>
              <a:gd name="connsiteY1" fmla="*/ 0 h 1606639"/>
              <a:gd name="connsiteX2" fmla="*/ 9144000 w 9144000"/>
              <a:gd name="connsiteY2" fmla="*/ 1600200 h 1606639"/>
              <a:gd name="connsiteX3" fmla="*/ 4739425 w 9144000"/>
              <a:gd name="connsiteY3" fmla="*/ 1606639 h 1606639"/>
              <a:gd name="connsiteX4" fmla="*/ 0 w 9144000"/>
              <a:gd name="connsiteY4" fmla="*/ 1600200 h 1606639"/>
              <a:gd name="connsiteX5" fmla="*/ 0 w 9144000"/>
              <a:gd name="connsiteY5" fmla="*/ 0 h 1606639"/>
              <a:gd name="connsiteX0" fmla="*/ 0 w 9144000"/>
              <a:gd name="connsiteY0" fmla="*/ 0 h 1606639"/>
              <a:gd name="connsiteX1" fmla="*/ 9144000 w 9144000"/>
              <a:gd name="connsiteY1" fmla="*/ 0 h 1606639"/>
              <a:gd name="connsiteX2" fmla="*/ 9144000 w 9144000"/>
              <a:gd name="connsiteY2" fmla="*/ 1600200 h 1606639"/>
              <a:gd name="connsiteX3" fmla="*/ 4739425 w 9144000"/>
              <a:gd name="connsiteY3" fmla="*/ 1606639 h 1606639"/>
              <a:gd name="connsiteX4" fmla="*/ 0 w 9144000"/>
              <a:gd name="connsiteY4" fmla="*/ 1600200 h 1606639"/>
              <a:gd name="connsiteX5" fmla="*/ 0 w 9144000"/>
              <a:gd name="connsiteY5" fmla="*/ 0 h 1606639"/>
              <a:gd name="connsiteX0" fmla="*/ 0 w 9144000"/>
              <a:gd name="connsiteY0" fmla="*/ 0 h 1606639"/>
              <a:gd name="connsiteX1" fmla="*/ 9144000 w 9144000"/>
              <a:gd name="connsiteY1" fmla="*/ 0 h 1606639"/>
              <a:gd name="connsiteX2" fmla="*/ 9144000 w 9144000"/>
              <a:gd name="connsiteY2" fmla="*/ 1600200 h 1606639"/>
              <a:gd name="connsiteX3" fmla="*/ 4739425 w 9144000"/>
              <a:gd name="connsiteY3" fmla="*/ 1606639 h 1606639"/>
              <a:gd name="connsiteX4" fmla="*/ 0 w 9144000"/>
              <a:gd name="connsiteY4" fmla="*/ 1600200 h 1606639"/>
              <a:gd name="connsiteX5" fmla="*/ 0 w 9144000"/>
              <a:gd name="connsiteY5" fmla="*/ 0 h 1606639"/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4800600 w 9144000"/>
              <a:gd name="connsiteY3" fmla="*/ 1066800 h 1600200"/>
              <a:gd name="connsiteX4" fmla="*/ 0 w 9144000"/>
              <a:gd name="connsiteY4" fmla="*/ 1600200 h 1600200"/>
              <a:gd name="connsiteX5" fmla="*/ 0 w 9144000"/>
              <a:gd name="connsiteY5" fmla="*/ 0 h 1600200"/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4800600 w 9144000"/>
              <a:gd name="connsiteY3" fmla="*/ 1066800 h 1600200"/>
              <a:gd name="connsiteX4" fmla="*/ 0 w 9144000"/>
              <a:gd name="connsiteY4" fmla="*/ 1600200 h 1600200"/>
              <a:gd name="connsiteX5" fmla="*/ 0 w 9144000"/>
              <a:gd name="connsiteY5" fmla="*/ 0 h 1600200"/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9144000 w 9144000"/>
              <a:gd name="connsiteY3" fmla="*/ 990600 h 1600200"/>
              <a:gd name="connsiteX4" fmla="*/ 0 w 9144000"/>
              <a:gd name="connsiteY4" fmla="*/ 1600200 h 1600200"/>
              <a:gd name="connsiteX5" fmla="*/ 0 w 9144000"/>
              <a:gd name="connsiteY5" fmla="*/ 0 h 1600200"/>
              <a:gd name="connsiteX0" fmla="*/ 0 w 9144000"/>
              <a:gd name="connsiteY0" fmla="*/ 0 h 1600200"/>
              <a:gd name="connsiteX1" fmla="*/ 9144000 w 9144000"/>
              <a:gd name="connsiteY1" fmla="*/ 0 h 1600200"/>
              <a:gd name="connsiteX2" fmla="*/ 9144000 w 9144000"/>
              <a:gd name="connsiteY2" fmla="*/ 1600200 h 1600200"/>
              <a:gd name="connsiteX3" fmla="*/ 9144000 w 9144000"/>
              <a:gd name="connsiteY3" fmla="*/ 762000 h 1600200"/>
              <a:gd name="connsiteX4" fmla="*/ 0 w 9144000"/>
              <a:gd name="connsiteY4" fmla="*/ 1600200 h 1600200"/>
              <a:gd name="connsiteX5" fmla="*/ 0 w 9144000"/>
              <a:gd name="connsiteY5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600200">
                <a:moveTo>
                  <a:pt x="0" y="0"/>
                </a:moveTo>
                <a:lnTo>
                  <a:pt x="9144000" y="0"/>
                </a:lnTo>
                <a:lnTo>
                  <a:pt x="9144000" y="1600200"/>
                </a:lnTo>
                <a:lnTo>
                  <a:pt x="9144000" y="762000"/>
                </a:lnTo>
                <a:cubicBezTo>
                  <a:pt x="7549166" y="77989"/>
                  <a:pt x="1600200" y="1422400"/>
                  <a:pt x="0" y="16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20C1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68BBD-6974-6293-8E4C-B7C441E4FF95}"/>
              </a:ext>
            </a:extLst>
          </p:cNvPr>
          <p:cNvSpPr/>
          <p:nvPr/>
        </p:nvSpPr>
        <p:spPr>
          <a:xfrm>
            <a:off x="0" y="6707188"/>
            <a:ext cx="12192000" cy="76200"/>
          </a:xfrm>
          <a:prstGeom prst="rect">
            <a:avLst/>
          </a:prstGeom>
          <a:solidFill>
            <a:srgbClr val="C20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08904-6AF2-6E85-7E89-92EB8E87282E}"/>
              </a:ext>
            </a:extLst>
          </p:cNvPr>
          <p:cNvSpPr/>
          <p:nvPr/>
        </p:nvSpPr>
        <p:spPr>
          <a:xfrm>
            <a:off x="-2117" y="6781800"/>
            <a:ext cx="12192001" cy="76200"/>
          </a:xfrm>
          <a:prstGeom prst="rect">
            <a:avLst/>
          </a:prstGeom>
          <a:solidFill>
            <a:srgbClr val="FFA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85860" y="2209800"/>
            <a:ext cx="11988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03032" y="4826358"/>
            <a:ext cx="119888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787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ion.com/article/8487894148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hyperlink" Target="https://sefiks.com/2017/11/19/how-random-forests-can-keep-you-from-decision-tree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4D2D3F4-D9C0-8A7C-4210-C58FFC3BCE6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48899" y="1958359"/>
            <a:ext cx="7772400" cy="1470025"/>
          </a:xfrm>
        </p:spPr>
        <p:txBody>
          <a:bodyPr/>
          <a:lstStyle/>
          <a:p>
            <a:pPr algn="l"/>
            <a:r>
              <a:rPr lang="en-US" sz="4800" b="1">
                <a:latin typeface="Times New Roman"/>
                <a:ea typeface="Calibri Light"/>
                <a:cs typeface="Calibri Light"/>
              </a:rPr>
              <a:t>   Loan Eligibility Prediction</a:t>
            </a:r>
            <a:endParaRPr lang="en-US" sz="480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24F2C3C-82B5-4FA5-DD3D-6B0D1BD65FC9}"/>
              </a:ext>
            </a:extLst>
          </p:cNvPr>
          <p:cNvSpPr>
            <a:spLocks noGrp="1"/>
          </p:cNvSpPr>
          <p:nvPr/>
        </p:nvSpPr>
        <p:spPr>
          <a:xfrm>
            <a:off x="1768120" y="3295780"/>
            <a:ext cx="5131144" cy="3454829"/>
          </a:xfrm>
          <a:prstGeom prst="round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err="1">
                <a:latin typeface="Times New Roman"/>
                <a:ea typeface="Calibri"/>
                <a:cs typeface="Calibri"/>
              </a:rPr>
              <a:t>Nirjala</a:t>
            </a:r>
            <a:r>
              <a:rPr lang="en-US" sz="2800">
                <a:latin typeface="Times New Roman"/>
                <a:ea typeface="Calibri"/>
                <a:cs typeface="Calibri"/>
              </a:rPr>
              <a:t> </a:t>
            </a:r>
            <a:r>
              <a:rPr lang="en-US" sz="2800" err="1">
                <a:latin typeface="Times New Roman"/>
                <a:ea typeface="Calibri"/>
                <a:cs typeface="Calibri"/>
              </a:rPr>
              <a:t>Dahal</a:t>
            </a:r>
            <a:r>
              <a:rPr lang="en-US" sz="2800">
                <a:latin typeface="Times New Roman"/>
                <a:ea typeface="Calibri"/>
                <a:cs typeface="Calibri"/>
              </a:rPr>
              <a:t>(</a:t>
            </a:r>
            <a:r>
              <a:rPr lang="en-US" sz="2800">
                <a:ea typeface="+mn-lt"/>
                <a:cs typeface="+mn-lt"/>
              </a:rPr>
              <a:t>24288)</a:t>
            </a:r>
            <a:endParaRPr lang="en-US" sz="2800">
              <a:latin typeface="Times New Roman"/>
              <a:ea typeface="Calibri"/>
              <a:cs typeface="Calibri"/>
            </a:endParaRPr>
          </a:p>
          <a:p>
            <a:pPr algn="l"/>
            <a:r>
              <a:rPr lang="en-US" sz="2800">
                <a:latin typeface="Times New Roman"/>
                <a:ea typeface="Calibri"/>
                <a:cs typeface="Calibri"/>
              </a:rPr>
              <a:t>Rabin Bhattarai(</a:t>
            </a:r>
            <a:r>
              <a:rPr lang="en-US" sz="2800">
                <a:ea typeface="+mn-lt"/>
                <a:cs typeface="+mn-lt"/>
              </a:rPr>
              <a:t>24294)</a:t>
            </a:r>
            <a:endParaRPr lang="en-US" sz="2800">
              <a:latin typeface="Times New Roman"/>
              <a:ea typeface="Calibri"/>
              <a:cs typeface="Calibri"/>
            </a:endParaRPr>
          </a:p>
          <a:p>
            <a:pPr algn="l"/>
            <a:r>
              <a:rPr lang="en-US" sz="2800">
                <a:latin typeface="Times New Roman"/>
                <a:ea typeface="Calibri"/>
                <a:cs typeface="Calibri"/>
              </a:rPr>
              <a:t>Rishab Shrestha(24298)</a:t>
            </a:r>
          </a:p>
        </p:txBody>
      </p:sp>
    </p:spTree>
    <p:extLst>
      <p:ext uri="{BB962C8B-B14F-4D97-AF65-F5344CB8AC3E}">
        <p14:creationId xmlns:p14="http://schemas.microsoft.com/office/powerpoint/2010/main" val="47965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2C53-4B90-9385-FC15-FF7903B5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25627"/>
            <a:ext cx="10972800" cy="1143000"/>
          </a:xfrm>
        </p:spPr>
        <p:txBody>
          <a:bodyPr/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Use Case Diagram</a:t>
            </a:r>
            <a:endParaRPr lang="en-US">
              <a:latin typeface="Times New Roman"/>
            </a:endParaRPr>
          </a:p>
        </p:txBody>
      </p:sp>
      <p:pic>
        <p:nvPicPr>
          <p:cNvPr id="4" name="Picture 3" descr="A diagram of a loan&#10;&#10;Description automatically generated">
            <a:extLst>
              <a:ext uri="{FF2B5EF4-FFF2-40B4-BE49-F238E27FC236}">
                <a16:creationId xmlns:a16="http://schemas.microsoft.com/office/drawing/2014/main" id="{E442EB23-F085-F9D9-0513-9E4DAD4A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3" y="948725"/>
            <a:ext cx="7915275" cy="5492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CA116-BADF-A16A-BBD7-52E73E80C1E8}"/>
              </a:ext>
            </a:extLst>
          </p:cNvPr>
          <p:cNvSpPr txBox="1"/>
          <p:nvPr/>
        </p:nvSpPr>
        <p:spPr>
          <a:xfrm>
            <a:off x="4517938" y="6384324"/>
            <a:ext cx="3977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Calibri"/>
              </a:rPr>
              <a:t>Fig 2: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4203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F26D8-3472-41C3-7D9E-88E92C560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B283-AF40-E869-791C-5AA768AF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ea typeface="Calibri Light"/>
                <a:cs typeface="Times New Roman"/>
              </a:rPr>
              <a:t>System Design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D554-C028-ABD1-03E6-E1C64EAAD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Calibri"/>
                <a:cs typeface="Times New Roman"/>
              </a:rPr>
              <a:t>Level-0 DFD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F5D7C251-5A8F-AD5B-60ED-0C4B3A62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8" y="2315996"/>
            <a:ext cx="6715125" cy="2226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332FBA-241E-09AA-E20A-F1BF2D89DDFA}"/>
              </a:ext>
            </a:extLst>
          </p:cNvPr>
          <p:cNvSpPr txBox="1"/>
          <p:nvPr/>
        </p:nvSpPr>
        <p:spPr>
          <a:xfrm>
            <a:off x="4286249" y="5200134"/>
            <a:ext cx="37585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Fig 3: Level-0 DFD</a:t>
            </a:r>
          </a:p>
        </p:txBody>
      </p:sp>
    </p:spTree>
    <p:extLst>
      <p:ext uri="{BB962C8B-B14F-4D97-AF65-F5344CB8AC3E}">
        <p14:creationId xmlns:p14="http://schemas.microsoft.com/office/powerpoint/2010/main" val="5645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9F58EE-3AA6-B656-FB1A-FFB9DCE27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F915632-419E-9A38-BF25-84B44E8C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67" y="1914727"/>
            <a:ext cx="6629165" cy="3428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D88E1-B051-CB9B-3A53-53E950C8E38F}"/>
              </a:ext>
            </a:extLst>
          </p:cNvPr>
          <p:cNvSpPr txBox="1"/>
          <p:nvPr/>
        </p:nvSpPr>
        <p:spPr>
          <a:xfrm>
            <a:off x="868362" y="830039"/>
            <a:ext cx="47367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/>
                <a:ea typeface="Calibri"/>
                <a:cs typeface="Calibri"/>
              </a:rPr>
              <a:t>Level-1 DFD</a:t>
            </a:r>
            <a:endParaRPr lang="en-US" sz="360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0A8BC-493D-3864-A179-A5AD355A0024}"/>
              </a:ext>
            </a:extLst>
          </p:cNvPr>
          <p:cNvSpPr txBox="1"/>
          <p:nvPr/>
        </p:nvSpPr>
        <p:spPr>
          <a:xfrm>
            <a:off x="4003074" y="5534796"/>
            <a:ext cx="3990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Fig 4: Level-1 DFD</a:t>
            </a:r>
          </a:p>
        </p:txBody>
      </p:sp>
    </p:spTree>
    <p:extLst>
      <p:ext uri="{BB962C8B-B14F-4D97-AF65-F5344CB8AC3E}">
        <p14:creationId xmlns:p14="http://schemas.microsoft.com/office/powerpoint/2010/main" val="41292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A680-D036-91A4-3BDB-1E739AC6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38" y="759106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</a:rPr>
              <a:t>Level-2 DFD</a:t>
            </a:r>
          </a:p>
        </p:txBody>
      </p:sp>
      <p:pic>
        <p:nvPicPr>
          <p:cNvPr id="3" name="Picture 2" descr="A diagram of a data flow&#10;&#10;Description automatically generated">
            <a:extLst>
              <a:ext uri="{FF2B5EF4-FFF2-40B4-BE49-F238E27FC236}">
                <a16:creationId xmlns:a16="http://schemas.microsoft.com/office/drawing/2014/main" id="{0A676C6E-2B32-DE39-7C08-2C9DB2C2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76" y="1713384"/>
            <a:ext cx="6662351" cy="4646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4ACA1-07AC-06D7-3937-EB24D6B5AB5A}"/>
              </a:ext>
            </a:extLst>
          </p:cNvPr>
          <p:cNvSpPr txBox="1"/>
          <p:nvPr/>
        </p:nvSpPr>
        <p:spPr>
          <a:xfrm>
            <a:off x="7813074" y="6062534"/>
            <a:ext cx="3449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Fig 5: Level-2 DFD</a:t>
            </a:r>
          </a:p>
        </p:txBody>
      </p:sp>
    </p:spTree>
    <p:extLst>
      <p:ext uri="{BB962C8B-B14F-4D97-AF65-F5344CB8AC3E}">
        <p14:creationId xmlns:p14="http://schemas.microsoft.com/office/powerpoint/2010/main" val="19487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A135-3D73-5327-B1AB-39BC9492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ER Diagram</a:t>
            </a:r>
            <a:endParaRPr lang="en-US"/>
          </a:p>
        </p:txBody>
      </p: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92B53F3F-92D8-CA30-A909-64C524BC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59" y="1235675"/>
            <a:ext cx="9317881" cy="4994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C014C-C086-25F1-80CA-4125C577A0E0}"/>
              </a:ext>
            </a:extLst>
          </p:cNvPr>
          <p:cNvSpPr txBox="1"/>
          <p:nvPr/>
        </p:nvSpPr>
        <p:spPr>
          <a:xfrm>
            <a:off x="3063445" y="5843716"/>
            <a:ext cx="3410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Calibri"/>
              </a:rPr>
              <a:t>Fig 6: ER Diagram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2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DF0B-F3CE-E5F5-50A1-8EE08978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00487"/>
            <a:ext cx="10972800" cy="114300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36D3D-052D-9A03-A833-E4E8B0696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40" y="1255144"/>
            <a:ext cx="11188460" cy="5374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Random Forest Algorithm</a:t>
            </a: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AFD56FD7-F5D0-7EED-6A60-43205B7C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0" y="1624170"/>
            <a:ext cx="6096000" cy="3868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3DAB1-45F0-5A18-1E74-82407C68E9FE}"/>
              </a:ext>
            </a:extLst>
          </p:cNvPr>
          <p:cNvSpPr txBox="1"/>
          <p:nvPr/>
        </p:nvSpPr>
        <p:spPr>
          <a:xfrm>
            <a:off x="941716" y="5957852"/>
            <a:ext cx="4869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Fig 7: Random-Forest-Algorithm for Classification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82089-5DB0-4774-03A4-633BE59C833E}"/>
              </a:ext>
            </a:extLst>
          </p:cNvPr>
          <p:cNvSpPr txBox="1"/>
          <p:nvPr/>
        </p:nvSpPr>
        <p:spPr>
          <a:xfrm>
            <a:off x="6751609" y="5860211"/>
            <a:ext cx="4827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 8: Random-Forest-Algorithm for Regression </a:t>
            </a:r>
          </a:p>
        </p:txBody>
      </p:sp>
      <p:pic>
        <p:nvPicPr>
          <p:cNvPr id="8" name="Picture 7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7CB027DA-E2E0-59A5-CC2D-354E5916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7" y="1716657"/>
            <a:ext cx="4129177" cy="41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B149-55ED-8B5F-811C-F57E6D75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672" y="314864"/>
            <a:ext cx="10972800" cy="114300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4293-AF5D-DCFC-346D-2CA9A64DA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3804" y="1657709"/>
            <a:ext cx="10972800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cs typeface="Calibri"/>
              </a:rPr>
              <a:t>Entropy:</a:t>
            </a:r>
            <a:endParaRPr lang="en-US" b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b="1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Times New Roman"/>
                <a:cs typeface="Calibri"/>
              </a:rPr>
              <a:t>Calculates the amount of disorder in  a</a:t>
            </a:r>
          </a:p>
          <a:p>
            <a:pPr marL="0" indent="0">
              <a:buNone/>
            </a:pPr>
            <a:r>
              <a:rPr lang="en-US" err="1">
                <a:latin typeface="Times New Roman"/>
                <a:cs typeface="Calibri"/>
              </a:rPr>
              <a:t>Loan_Status</a:t>
            </a:r>
            <a:r>
              <a:rPr lang="en-US">
                <a:latin typeface="Times New Roman"/>
                <a:cs typeface="Calibri"/>
              </a:rPr>
              <a:t> Column</a:t>
            </a:r>
            <a:endParaRPr lang="en-US"/>
          </a:p>
          <a:p>
            <a:pPr marL="0" indent="0">
              <a:buNone/>
            </a:pP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Times New Roman"/>
                <a:cs typeface="Calibri"/>
              </a:rPr>
              <a:t>Where (</a:t>
            </a:r>
            <a:r>
              <a:rPr lang="en-US" err="1">
                <a:latin typeface="Times New Roman"/>
                <a:cs typeface="Calibri"/>
              </a:rPr>
              <a:t>i</a:t>
            </a:r>
            <a:r>
              <a:rPr lang="en-US">
                <a:latin typeface="Times New Roman"/>
                <a:cs typeface="Calibri"/>
              </a:rPr>
              <a:t>) is the number of categories in </a:t>
            </a:r>
            <a:r>
              <a:rPr lang="en-US" err="1">
                <a:latin typeface="Times New Roman"/>
                <a:cs typeface="Calibri"/>
              </a:rPr>
              <a:t>loan_status</a:t>
            </a:r>
            <a:r>
              <a:rPr lang="en-US">
                <a:latin typeface="Times New Roman"/>
                <a:cs typeface="Calibri"/>
              </a:rPr>
              <a:t> (</a:t>
            </a:r>
            <a:r>
              <a:rPr lang="en-US" err="1">
                <a:latin typeface="Times New Roman"/>
                <a:cs typeface="Calibri"/>
              </a:rPr>
              <a:t>Approved,Rejected</a:t>
            </a:r>
            <a:r>
              <a:rPr lang="en-US">
                <a:latin typeface="Times New Roman"/>
                <a:cs typeface="Calibri"/>
              </a:rPr>
              <a:t>)</a:t>
            </a:r>
          </a:p>
        </p:txBody>
      </p:sp>
      <p:pic>
        <p:nvPicPr>
          <p:cNvPr id="4" name="Picture 3" descr="entropy">
            <a:extLst>
              <a:ext uri="{FF2B5EF4-FFF2-40B4-BE49-F238E27FC236}">
                <a16:creationId xmlns:a16="http://schemas.microsoft.com/office/drawing/2014/main" id="{6F49A21B-A7ED-7C6F-B9E6-873D360AA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5" t="5000" r="28780" b="1000"/>
          <a:stretch/>
        </p:blipFill>
        <p:spPr>
          <a:xfrm>
            <a:off x="2654303" y="3751986"/>
            <a:ext cx="4576865" cy="1341160"/>
          </a:xfrm>
          <a:prstGeom prst="rect">
            <a:avLst/>
          </a:prstGeom>
        </p:spPr>
      </p:pic>
      <p:pic>
        <p:nvPicPr>
          <p:cNvPr id="6" name="Picture 5" descr="Entropy: How Decision Trees Make Decisions | by Sam T | Towards Data Science">
            <a:extLst>
              <a:ext uri="{FF2B5EF4-FFF2-40B4-BE49-F238E27FC236}">
                <a16:creationId xmlns:a16="http://schemas.microsoft.com/office/drawing/2014/main" id="{91F40FFD-DBF4-FB55-4838-A7FA85DA3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448186"/>
            <a:ext cx="4419599" cy="30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B840-F548-563D-FEB5-15757D3C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34" y="343619"/>
            <a:ext cx="10972800" cy="1143000"/>
          </a:xfrm>
        </p:spPr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ABA2E-3F95-DAC0-C3A0-83CDA5C8C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8747" y="1600200"/>
            <a:ext cx="10972800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Information Gain</a:t>
            </a: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Calibri"/>
              </a:rPr>
              <a:t>  calculates which features helps to separate the target class more                    perfectly</a:t>
            </a:r>
          </a:p>
          <a:p>
            <a:pPr marL="0" indent="0">
              <a:buNone/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ea typeface="+mn-lt"/>
              <a:cs typeface="Times New Roman"/>
            </a:endParaRP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AA7B958-81BB-6497-B253-517B94B79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" t="6250" r="1324" b="-1563"/>
          <a:stretch/>
        </p:blipFill>
        <p:spPr>
          <a:xfrm>
            <a:off x="1069365" y="3299841"/>
            <a:ext cx="6186570" cy="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B840-F548-563D-FEB5-15757D3C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85" y="429883"/>
            <a:ext cx="10972800" cy="1143000"/>
          </a:xfrm>
        </p:spPr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Implementation</a:t>
            </a:r>
          </a:p>
        </p:txBody>
      </p:sp>
      <p:pic>
        <p:nvPicPr>
          <p:cNvPr id="3" name="Picture 2" descr="A diagram of people with text&#10;&#10;Description automatically generated">
            <a:extLst>
              <a:ext uri="{FF2B5EF4-FFF2-40B4-BE49-F238E27FC236}">
                <a16:creationId xmlns:a16="http://schemas.microsoft.com/office/drawing/2014/main" id="{29C0AFEC-E672-78EA-236C-D2D6C879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95" y="1627607"/>
            <a:ext cx="10007000" cy="42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9536-5B2C-EFFA-EB30-4EDA8F58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936" y="343619"/>
            <a:ext cx="10972800" cy="1143000"/>
          </a:xfrm>
        </p:spPr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Implementation</a:t>
            </a:r>
            <a:endParaRPr lang="en-US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D4EA-6861-F56C-BB19-93635981B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304" y="1481347"/>
            <a:ext cx="5461000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Times New Roman"/>
                <a:cs typeface="Calibri"/>
              </a:rPr>
              <a:t>     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6E42854D-1152-8D05-7371-39010F010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402" b="28024"/>
          <a:stretch/>
        </p:blipFill>
        <p:spPr>
          <a:xfrm>
            <a:off x="1387325" y="1556768"/>
            <a:ext cx="8718775" cy="42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D040-856D-2112-28DB-22A4E4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32" y="298667"/>
            <a:ext cx="8229600" cy="11430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Table Of Content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D3EFB2-D9F8-E58D-BD03-7BB89A409998}"/>
              </a:ext>
            </a:extLst>
          </p:cNvPr>
          <p:cNvSpPr>
            <a:spLocks noGrp="1"/>
          </p:cNvSpPr>
          <p:nvPr/>
        </p:nvSpPr>
        <p:spPr>
          <a:xfrm>
            <a:off x="1513208" y="1568859"/>
            <a:ext cx="8044149" cy="489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Objective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Scope and Limitation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Literature Review 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System Design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System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Implementation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7613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7225-661C-5FE8-FE0B-2CFE429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068" y="2298940"/>
            <a:ext cx="10972800" cy="1143000"/>
          </a:xfrm>
        </p:spPr>
        <p:txBody>
          <a:bodyPr>
            <a:normAutofit/>
          </a:bodyPr>
          <a:lstStyle/>
          <a:p>
            <a:r>
              <a:rPr lang="en-US" sz="6800" b="1">
                <a:latin typeface="Times New Roman"/>
                <a:cs typeface="Calibri Light"/>
              </a:rPr>
              <a:t>THANK YOU</a:t>
            </a:r>
            <a:endParaRPr lang="en-US" sz="6800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30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35E0-6A73-F9D5-4D95-61DB633C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846827"/>
            <a:ext cx="10972800" cy="11430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Introduction</a:t>
            </a:r>
            <a:endParaRPr lang="en-US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E718-E370-1F8A-E3C3-2ED20C08E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2074653"/>
            <a:ext cx="10915291" cy="42240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latin typeface="Times New Roman"/>
                <a:ea typeface="Calibri" panose="020F0502020204030204"/>
                <a:cs typeface="Times New Roman"/>
              </a:rPr>
              <a:t>The purposed  "Loan Eligibility Prediction" system is to develop </a:t>
            </a:r>
            <a:r>
              <a:rPr lang="en-US" err="1">
                <a:latin typeface="Times New Roman"/>
                <a:ea typeface="Calibri" panose="020F0502020204030204"/>
                <a:cs typeface="Times New Roman"/>
              </a:rPr>
              <a:t>a</a:t>
            </a:r>
            <a:r>
              <a:rPr lang="en-US">
                <a:latin typeface="Times New Roman"/>
                <a:ea typeface="Calibri" panose="020F0502020204030204"/>
                <a:cs typeface="Times New Roman"/>
              </a:rPr>
              <a:t> application that assists users in determining loan eligibility. </a:t>
            </a:r>
          </a:p>
          <a:p>
            <a:pPr marL="342900" indent="-342900"/>
            <a:endParaRPr lang="en-US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/>
            <a:r>
              <a:rPr lang="en-US">
                <a:latin typeface="Times New Roman"/>
                <a:ea typeface="Calibri" panose="020F0502020204030204"/>
                <a:cs typeface="Times New Roman"/>
              </a:rPr>
              <a:t>This system employs data mining and machine learning techniques to train a Model to determine Eligibility. </a:t>
            </a:r>
          </a:p>
          <a:p>
            <a:pPr marL="342900" indent="-342900"/>
            <a:endParaRPr lang="en-US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/>
            <a:r>
              <a:rPr lang="en-US">
                <a:latin typeface="Times New Roman"/>
                <a:ea typeface="Calibri" panose="020F0502020204030204"/>
                <a:cs typeface="Times New Roman"/>
              </a:rPr>
              <a:t>If applicant deemed eligible then it's used to determine the suitable loan amount based on their information.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1CD2-1EE0-C698-B2A2-58168892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C68C5-34EF-175E-A3B0-6EC97FD4C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600200"/>
            <a:ext cx="10599530" cy="50292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loan eligibility prediction process using machine learning to increase efficiency and provide highly accurate result.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measures to address ethical considerations, such as fairness, accountability, and responsible use of applicant data.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interface for borrowers and lending institution staff, focusing on enhancing the overall user experience.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system as a decision support tool, providing valuable insights to lending institution staff.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670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3183-88C8-AB54-D8B1-9FEFBFFF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80" y="122499"/>
            <a:ext cx="10972800" cy="11430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Scope and Limitations</a:t>
            </a:r>
            <a:endParaRPr lang="en-US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5AD5E-3F63-1261-AFEE-376B8CFEA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140125"/>
            <a:ext cx="11231105" cy="3665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Calibri"/>
                <a:cs typeface="Calibri"/>
              </a:rPr>
              <a:t>Scope</a:t>
            </a:r>
            <a:endParaRPr lang="en-US">
              <a:latin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F9CEA-AE19-071C-23BB-3740CA07970F}"/>
              </a:ext>
            </a:extLst>
          </p:cNvPr>
          <p:cNvGrpSpPr/>
          <p:nvPr/>
        </p:nvGrpSpPr>
        <p:grpSpPr>
          <a:xfrm>
            <a:off x="2104741" y="1798898"/>
            <a:ext cx="8979449" cy="3251300"/>
            <a:chOff x="250343" y="2768060"/>
            <a:chExt cx="8772805" cy="20243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062C46-721F-03C4-F07B-5AC65AD6FE27}"/>
                </a:ext>
              </a:extLst>
            </p:cNvPr>
            <p:cNvGrpSpPr/>
            <p:nvPr/>
          </p:nvGrpSpPr>
          <p:grpSpPr>
            <a:xfrm>
              <a:off x="250343" y="2771921"/>
              <a:ext cx="2594657" cy="2009071"/>
              <a:chOff x="250343" y="2771921"/>
              <a:chExt cx="2594657" cy="2009071"/>
            </a:xfrm>
          </p:grpSpPr>
          <p:pic>
            <p:nvPicPr>
              <p:cNvPr id="12" name="Graphic 3" descr="Robot with solid fill">
                <a:extLst>
                  <a:ext uri="{FF2B5EF4-FFF2-40B4-BE49-F238E27FC236}">
                    <a16:creationId xmlns:a16="http://schemas.microsoft.com/office/drawing/2014/main" id="{76110A9B-75C9-DCE5-4CA4-ED2C7E44A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1884" y="2771921"/>
                <a:ext cx="1030146" cy="1049437"/>
              </a:xfrm>
              <a:prstGeom prst="rect">
                <a:avLst/>
              </a:prstGeom>
            </p:spPr>
          </p:pic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12CA0BD0-79C4-5C2D-27AE-F6AE3830D018}"/>
                  </a:ext>
                </a:extLst>
              </p:cNvPr>
              <p:cNvSpPr txBox="1"/>
              <p:nvPr/>
            </p:nvSpPr>
            <p:spPr>
              <a:xfrm>
                <a:off x="250343" y="4073106"/>
                <a:ext cx="2594657" cy="707886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sz="2000">
                    <a:latin typeface="Times New Roman"/>
                    <a:cs typeface="Calibri"/>
                  </a:rPr>
                  <a:t>1. Automation of Loan Eligibility Prediction</a:t>
                </a:r>
                <a:endParaRPr lang="en-US" sz="2000">
                  <a:latin typeface="Times New Roman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4F9962-10E7-0F5B-108F-22776C4EBF4E}"/>
                </a:ext>
              </a:extLst>
            </p:cNvPr>
            <p:cNvGrpSpPr/>
            <p:nvPr/>
          </p:nvGrpSpPr>
          <p:grpSpPr>
            <a:xfrm>
              <a:off x="2942429" y="2768060"/>
              <a:ext cx="2723667" cy="2010520"/>
              <a:chOff x="2942429" y="2768060"/>
              <a:chExt cx="2723667" cy="2010520"/>
            </a:xfrm>
          </p:grpSpPr>
          <p:pic>
            <p:nvPicPr>
              <p:cNvPr id="10" name="Picture 9" descr="Prediction - Free business and finance icons">
                <a:extLst>
                  <a:ext uri="{FF2B5EF4-FFF2-40B4-BE49-F238E27FC236}">
                    <a16:creationId xmlns:a16="http://schemas.microsoft.com/office/drawing/2014/main" id="{2DEE4E02-2AF1-FAF4-B75D-5E4FD2F2F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8699" y="2768060"/>
                <a:ext cx="1047509" cy="1057155"/>
              </a:xfrm>
              <a:prstGeom prst="rect">
                <a:avLst/>
              </a:prstGeom>
            </p:spPr>
          </p:pic>
          <p:sp>
            <p:nvSpPr>
              <p:cNvPr id="11" name="TextBox 7">
                <a:extLst>
                  <a:ext uri="{FF2B5EF4-FFF2-40B4-BE49-F238E27FC236}">
                    <a16:creationId xmlns:a16="http://schemas.microsoft.com/office/drawing/2014/main" id="{8CE5F540-D3E0-B63E-E8D1-0FD5770700FA}"/>
                  </a:ext>
                </a:extLst>
              </p:cNvPr>
              <p:cNvSpPr txBox="1"/>
              <p:nvPr/>
            </p:nvSpPr>
            <p:spPr>
              <a:xfrm>
                <a:off x="2942429" y="4070694"/>
                <a:ext cx="2723667" cy="707886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sz="2000">
                    <a:latin typeface="Times New Roman"/>
                    <a:cs typeface="Calibri"/>
                  </a:rPr>
                  <a:t>2. Accurate Loan Eligibility Prediction</a:t>
                </a:r>
                <a:endParaRPr lang="en-US" sz="2000">
                  <a:latin typeface="Times New Roman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292242-12B5-7140-7DAD-10EDFD87D8E4}"/>
                </a:ext>
              </a:extLst>
            </p:cNvPr>
            <p:cNvGrpSpPr/>
            <p:nvPr/>
          </p:nvGrpSpPr>
          <p:grpSpPr>
            <a:xfrm>
              <a:off x="5748478" y="2812178"/>
              <a:ext cx="3274670" cy="1980233"/>
              <a:chOff x="5748478" y="2812178"/>
              <a:chExt cx="3274670" cy="1980233"/>
            </a:xfrm>
          </p:grpSpPr>
          <p:pic>
            <p:nvPicPr>
              <p:cNvPr id="8" name="Picture 7" descr="Loan Origination System Software: Servicing, Collections, AR">
                <a:extLst>
                  <a:ext uri="{FF2B5EF4-FFF2-40B4-BE49-F238E27FC236}">
                    <a16:creationId xmlns:a16="http://schemas.microsoft.com/office/drawing/2014/main" id="{344A544D-33FF-304D-A7DC-453E9B9A1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2437" y="2812178"/>
                <a:ext cx="1874300" cy="114453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7F9AEF12-58AF-03DE-3A47-67D33DF1A123}"/>
                  </a:ext>
                </a:extLst>
              </p:cNvPr>
              <p:cNvSpPr txBox="1"/>
              <p:nvPr/>
            </p:nvSpPr>
            <p:spPr>
              <a:xfrm>
                <a:off x="5748478" y="4084525"/>
                <a:ext cx="3274670" cy="707886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sz="2000">
                    <a:latin typeface="Times New Roman"/>
                    <a:cs typeface="Calibri"/>
                  </a:rPr>
                  <a:t>3. </a:t>
                </a:r>
                <a:r>
                  <a:rPr lang="en-US" sz="2000">
                    <a:latin typeface="Times New Roman"/>
                    <a:cs typeface="Times New Roman"/>
                  </a:rPr>
                  <a:t>Integrate the system seamlessly into the workflow </a:t>
                </a:r>
                <a:endParaRPr lang="en-US" sz="120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848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9195-25D8-55BD-BAAA-6F58B40E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8" y="409414"/>
            <a:ext cx="10972800" cy="11430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Limitations</a:t>
            </a:r>
            <a:endParaRPr lang="en-US">
              <a:cs typeface="Calibri Light" panose="020F03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AEBE5-8C1F-D7A4-5E53-91D9EF2D04DA}"/>
              </a:ext>
            </a:extLst>
          </p:cNvPr>
          <p:cNvGrpSpPr/>
          <p:nvPr/>
        </p:nvGrpSpPr>
        <p:grpSpPr>
          <a:xfrm>
            <a:off x="218697" y="1280879"/>
            <a:ext cx="11824825" cy="4716026"/>
            <a:chOff x="593239" y="4005998"/>
            <a:chExt cx="11476114" cy="28949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8BE3B-B1D3-85D7-BD7D-B7806E4BD09B}"/>
                </a:ext>
              </a:extLst>
            </p:cNvPr>
            <p:cNvGrpSpPr/>
            <p:nvPr/>
          </p:nvGrpSpPr>
          <p:grpSpPr>
            <a:xfrm>
              <a:off x="593239" y="4106261"/>
              <a:ext cx="8716289" cy="2794712"/>
              <a:chOff x="593239" y="4106261"/>
              <a:chExt cx="8716289" cy="279471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7BF730B-10DC-A242-4CDB-4D7551B804B3}"/>
                  </a:ext>
                </a:extLst>
              </p:cNvPr>
              <p:cNvGrpSpPr/>
              <p:nvPr/>
            </p:nvGrpSpPr>
            <p:grpSpPr>
              <a:xfrm>
                <a:off x="593239" y="4178320"/>
                <a:ext cx="2673395" cy="2722653"/>
                <a:chOff x="593239" y="4178320"/>
                <a:chExt cx="2673395" cy="2722653"/>
              </a:xfrm>
            </p:grpSpPr>
            <p:pic>
              <p:nvPicPr>
                <p:cNvPr id="17" name="Graphic 9">
                  <a:extLst>
                    <a:ext uri="{FF2B5EF4-FFF2-40B4-BE49-F238E27FC236}">
                      <a16:creationId xmlns:a16="http://schemas.microsoft.com/office/drawing/2014/main" id="{9713463E-415E-1D98-8DA2-748A8DEA2F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3239" y="4178320"/>
                  <a:ext cx="2263383" cy="1776269"/>
                </a:xfrm>
                <a:prstGeom prst="rect">
                  <a:avLst/>
                </a:prstGeom>
              </p:spPr>
            </p:pic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A4A4461A-3823-19AD-6FC9-A9BEE8E9C6DB}"/>
                    </a:ext>
                  </a:extLst>
                </p:cNvPr>
                <p:cNvSpPr txBox="1"/>
                <p:nvPr/>
              </p:nvSpPr>
              <p:spPr>
                <a:xfrm>
                  <a:off x="671977" y="5885310"/>
                  <a:ext cx="2594657" cy="1015663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>
                      <a:latin typeface="Times New Roman"/>
                      <a:cs typeface="Calibri"/>
                    </a:rPr>
                    <a:t>1.S</a:t>
                  </a:r>
                  <a:r>
                    <a:rPr lang="en-US" sz="2000">
                      <a:latin typeface="Times New Roman"/>
                      <a:cs typeface="Times New Roman"/>
                    </a:rPr>
                    <a:t>ystem's accuracy is sensitive to training data</a:t>
                  </a:r>
                  <a:endParaRPr lang="en-US" sz="2000">
                    <a:latin typeface="Times New Roman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8B252D3-3F00-0D5C-00C2-ABEB4E238876}"/>
                  </a:ext>
                </a:extLst>
              </p:cNvPr>
              <p:cNvGrpSpPr/>
              <p:nvPr/>
            </p:nvGrpSpPr>
            <p:grpSpPr>
              <a:xfrm>
                <a:off x="3339211" y="4106261"/>
                <a:ext cx="2751184" cy="2587840"/>
                <a:chOff x="3339211" y="4106261"/>
                <a:chExt cx="2751184" cy="2587840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AA97D1E1-EEF4-766D-E4A9-E4886CFF6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39211" y="4106261"/>
                  <a:ext cx="2501323" cy="1639195"/>
                </a:xfrm>
                <a:prstGeom prst="rect">
                  <a:avLst/>
                </a:prstGeom>
              </p:spPr>
            </p:pic>
            <p:sp>
              <p:nvSpPr>
                <p:cNvPr id="16" name="TextBox 8">
                  <a:extLst>
                    <a:ext uri="{FF2B5EF4-FFF2-40B4-BE49-F238E27FC236}">
                      <a16:creationId xmlns:a16="http://schemas.microsoft.com/office/drawing/2014/main" id="{A7FE5C10-9777-1B7E-5B02-CBB509596716}"/>
                    </a:ext>
                  </a:extLst>
                </p:cNvPr>
                <p:cNvSpPr txBox="1"/>
                <p:nvPr/>
              </p:nvSpPr>
              <p:spPr>
                <a:xfrm>
                  <a:off x="3366728" y="5678438"/>
                  <a:ext cx="2723667" cy="1015663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>
                      <a:latin typeface="Times New Roman"/>
                      <a:cs typeface="Times New Roman"/>
                    </a:rPr>
                    <a:t>2. Challenges  arise in handling rare or extreme cases</a:t>
                  </a:r>
                  <a:endParaRPr lang="en-US" sz="200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F88C25F-B38F-5805-FEEC-619A1669AB4B}"/>
                  </a:ext>
                </a:extLst>
              </p:cNvPr>
              <p:cNvGrpSpPr/>
              <p:nvPr/>
            </p:nvGrpSpPr>
            <p:grpSpPr>
              <a:xfrm>
                <a:off x="6034858" y="4106531"/>
                <a:ext cx="3274670" cy="2602673"/>
                <a:chOff x="6034858" y="4106531"/>
                <a:chExt cx="3274670" cy="2602673"/>
              </a:xfrm>
            </p:grpSpPr>
            <p:pic>
              <p:nvPicPr>
                <p:cNvPr id="13" name="Picture 12" descr="A diagram of a tree&#10;&#10;Description automatically generated">
                  <a:extLst>
                    <a:ext uri="{FF2B5EF4-FFF2-40B4-BE49-F238E27FC236}">
                      <a16:creationId xmlns:a16="http://schemas.microsoft.com/office/drawing/2014/main" id="{3BAAEB28-35E2-A030-D9F7-D16C74E83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4725" y="4106531"/>
                  <a:ext cx="2699693" cy="152119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4" name="TextBox 6">
                  <a:extLst>
                    <a:ext uri="{FF2B5EF4-FFF2-40B4-BE49-F238E27FC236}">
                      <a16:creationId xmlns:a16="http://schemas.microsoft.com/office/drawing/2014/main" id="{AA482CD9-AF26-2A3D-901D-B0FF8B4AD5C3}"/>
                    </a:ext>
                  </a:extLst>
                </p:cNvPr>
                <p:cNvSpPr txBox="1"/>
                <p:nvPr/>
              </p:nvSpPr>
              <p:spPr>
                <a:xfrm>
                  <a:off x="6034858" y="5693541"/>
                  <a:ext cx="3274670" cy="1015663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>
                      <a:latin typeface="Times New Roman"/>
                      <a:cs typeface="Calibri"/>
                    </a:rPr>
                    <a:t>3. </a:t>
                  </a:r>
                  <a:r>
                    <a:rPr lang="en-US" sz="2000">
                      <a:latin typeface="Times New Roman"/>
                      <a:cs typeface="Times New Roman"/>
                    </a:rPr>
                    <a:t>The interpretability of the Random Forest model is limited </a:t>
                  </a:r>
                  <a:endParaRPr lang="en-US" sz="2000">
                    <a:latin typeface="Times New Roman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C3337B-E222-DE69-EAA6-DF28DA0D1F0F}"/>
                </a:ext>
              </a:extLst>
            </p:cNvPr>
            <p:cNvGrpSpPr/>
            <p:nvPr/>
          </p:nvGrpSpPr>
          <p:grpSpPr>
            <a:xfrm>
              <a:off x="9193960" y="4005998"/>
              <a:ext cx="2875393" cy="2891704"/>
              <a:chOff x="9193960" y="4005998"/>
              <a:chExt cx="2875393" cy="2891704"/>
            </a:xfrm>
          </p:grpSpPr>
          <p:pic>
            <p:nvPicPr>
              <p:cNvPr id="8" name="Graphic 2">
                <a:extLst>
                  <a:ext uri="{FF2B5EF4-FFF2-40B4-BE49-F238E27FC236}">
                    <a16:creationId xmlns:a16="http://schemas.microsoft.com/office/drawing/2014/main" id="{38B76528-191B-AF1D-8335-0D8AE84F6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6985" y="4005998"/>
                <a:ext cx="2253355" cy="1571031"/>
              </a:xfrm>
              <a:prstGeom prst="rect">
                <a:avLst/>
              </a:prstGeom>
            </p:spPr>
          </p:pic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C1AD48FD-10D1-3BE5-1266-38ACE463243D}"/>
                  </a:ext>
                </a:extLst>
              </p:cNvPr>
              <p:cNvSpPr txBox="1"/>
              <p:nvPr/>
            </p:nvSpPr>
            <p:spPr>
              <a:xfrm>
                <a:off x="9193960" y="5574263"/>
                <a:ext cx="2875393" cy="132343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Times New Roman"/>
                    <a:cs typeface="Calibri"/>
                  </a:rPr>
                  <a:t>4. </a:t>
                </a:r>
                <a:r>
                  <a:rPr lang="en-US" sz="2000">
                    <a:latin typeface="Times New Roman"/>
                    <a:cs typeface="Times New Roman"/>
                  </a:rPr>
                  <a:t>Performance may be impacted by imbalances in the distribution of loan status</a:t>
                </a:r>
                <a:endParaRPr lang="en-US" sz="2000">
                  <a:latin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7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412-3424-D771-C957-9962B1FE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39" y="1038442"/>
            <a:ext cx="6412438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Framework of the model</a:t>
            </a:r>
            <a:endParaRPr lang="en-US">
              <a:latin typeface="Times New Roman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diagram of a program&#10;&#10;Description automatically generated">
            <a:extLst>
              <a:ext uri="{FF2B5EF4-FFF2-40B4-BE49-F238E27FC236}">
                <a16:creationId xmlns:a16="http://schemas.microsoft.com/office/drawing/2014/main" id="{B2E36498-5D28-FF04-7C2E-CB91886F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85" y="265621"/>
            <a:ext cx="4393995" cy="580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89E104-9869-8B90-9136-BAA0B35AB47E}"/>
              </a:ext>
            </a:extLst>
          </p:cNvPr>
          <p:cNvSpPr txBox="1"/>
          <p:nvPr/>
        </p:nvSpPr>
        <p:spPr>
          <a:xfrm>
            <a:off x="6613099" y="6070450"/>
            <a:ext cx="5448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Fig 1:Framework of Loan Eligibility Predicting System</a:t>
            </a:r>
          </a:p>
        </p:txBody>
      </p:sp>
    </p:spTree>
    <p:extLst>
      <p:ext uri="{BB962C8B-B14F-4D97-AF65-F5344CB8AC3E}">
        <p14:creationId xmlns:p14="http://schemas.microsoft.com/office/powerpoint/2010/main" val="15894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FBE6BF-4A0E-DDD7-80A9-EE308B96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95" y="322881"/>
            <a:ext cx="6689017" cy="6096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D06CC-FA91-045D-43FF-3D4DAB846B1A}"/>
              </a:ext>
            </a:extLst>
          </p:cNvPr>
          <p:cNvSpPr txBox="1"/>
          <p:nvPr/>
        </p:nvSpPr>
        <p:spPr>
          <a:xfrm>
            <a:off x="1086989" y="1710612"/>
            <a:ext cx="274319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cs typeface="Calibri"/>
              </a:rPr>
              <a:t>User Form for Loan Prediction Eligibility Application created using Gradio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2536-EB3C-D037-E8D4-1E3CA3E5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44" y="672296"/>
            <a:ext cx="10972800" cy="11430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Literature Review</a:t>
            </a:r>
            <a:endParaRPr lang="en-US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839A-5C00-4997-47B9-B8A7E7D82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744" y="1638782"/>
            <a:ext cx="10972800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3200">
                <a:latin typeface="Times New Roman"/>
                <a:ea typeface="Calibri"/>
                <a:cs typeface="Times New Roman"/>
              </a:rPr>
              <a:t>Literature review summary</a:t>
            </a:r>
            <a:endParaRPr lang="en-US" sz="3200">
              <a:ea typeface="Calibri"/>
              <a:cs typeface="Calibri"/>
            </a:endParaRPr>
          </a:p>
          <a:p>
            <a:pPr marL="457200"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800">
                <a:latin typeface="Times New Roman"/>
                <a:ea typeface="Calibri"/>
                <a:cs typeface="Times New Roman"/>
              </a:rPr>
              <a:t>From the Papers</a:t>
            </a:r>
            <a:endParaRPr lang="en-US" sz="2800">
              <a:latin typeface="Calibri" panose="020F0502020204030204"/>
              <a:ea typeface="Calibri"/>
              <a:cs typeface="Calibri"/>
            </a:endParaRPr>
          </a:p>
          <a:p>
            <a:pPr marL="914400" lvl="2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>
                <a:latin typeface="Times New Roman"/>
                <a:ea typeface="Calibri"/>
                <a:cs typeface="Times New Roman"/>
              </a:rPr>
              <a:t> “A study on predicting loan default based on the random forest algorithm,” </a:t>
            </a:r>
            <a:endParaRPr lang="en-US" sz="2400">
              <a:latin typeface="Calibri" panose="020F0502020204030204"/>
              <a:ea typeface="Calibri"/>
              <a:cs typeface="Calibri"/>
            </a:endParaRPr>
          </a:p>
          <a:p>
            <a:pPr marL="914400" lvl="2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>
                <a:latin typeface="Times New Roman"/>
                <a:ea typeface="Calibri"/>
                <a:cs typeface="Times New Roman"/>
              </a:rPr>
              <a:t>“Loan Prediction using Decision Tree and Random Forest,"</a:t>
            </a:r>
            <a:endParaRPr lang="en-US" sz="2400">
              <a:latin typeface="Calibri" panose="020F0502020204030204"/>
              <a:ea typeface="Calibri"/>
              <a:cs typeface="Calibri"/>
            </a:endParaRPr>
          </a:p>
          <a:p>
            <a:pPr marL="914400" lvl="2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>
                <a:latin typeface="Times New Roman"/>
                <a:ea typeface="Calibri"/>
                <a:cs typeface="Times New Roman"/>
              </a:rPr>
              <a:t>"Loan Default Prediction on Large Imbalanced Data Using Random Forests,”</a:t>
            </a:r>
            <a:endParaRPr lang="en-US" sz="2400">
              <a:latin typeface="Calibri" panose="020F0502020204030204"/>
              <a:ea typeface="Calibri"/>
              <a:cs typeface="Calibri"/>
            </a:endParaRPr>
          </a:p>
          <a:p>
            <a:pPr marL="228600" lvl="1" indent="0">
              <a:lnSpc>
                <a:spcPct val="150000"/>
              </a:lnSpc>
              <a:buNone/>
            </a:pPr>
            <a:r>
              <a:rPr lang="en-US" sz="2800">
                <a:latin typeface="Times New Roman"/>
                <a:ea typeface="Calibri"/>
                <a:cs typeface="Times New Roman"/>
              </a:rPr>
              <a:t> We found out that the Random Forest Algorithm is superior and provides better performance and efficiency  </a:t>
            </a: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8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430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   Loan Eligibility Prediction</vt:lpstr>
      <vt:lpstr>Table Of Content</vt:lpstr>
      <vt:lpstr>Introduction</vt:lpstr>
      <vt:lpstr>Objectives</vt:lpstr>
      <vt:lpstr>Scope and Limitations</vt:lpstr>
      <vt:lpstr>Limitations</vt:lpstr>
      <vt:lpstr>Framework of the model</vt:lpstr>
      <vt:lpstr>PowerPoint Presentation</vt:lpstr>
      <vt:lpstr>Literature Review</vt:lpstr>
      <vt:lpstr>Use Case Diagram</vt:lpstr>
      <vt:lpstr>System Design</vt:lpstr>
      <vt:lpstr>PowerPoint Presentation</vt:lpstr>
      <vt:lpstr>Level-2 DFD</vt:lpstr>
      <vt:lpstr>ER Diagram</vt:lpstr>
      <vt:lpstr>Implementation</vt:lpstr>
      <vt:lpstr>Implementation</vt:lpstr>
      <vt:lpstr>Implementation</vt:lpstr>
      <vt:lpstr>Implementation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Rishab Shrestha</cp:lastModifiedBy>
  <cp:revision>7</cp:revision>
  <dcterms:created xsi:type="dcterms:W3CDTF">2024-01-19T14:00:18Z</dcterms:created>
  <dcterms:modified xsi:type="dcterms:W3CDTF">2024-03-15T04:58:49Z</dcterms:modified>
</cp:coreProperties>
</file>