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Yanone Kaffeesatz SemiBold"/>
      <p:regular r:id="rId26"/>
      <p:bold r:id="rId27"/>
    </p:embeddedFont>
    <p:embeddedFont>
      <p:font typeface="Alfa Slab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YanoneKaffeesatzSemiBold-regular.fntdata"/><Relationship Id="rId25" Type="http://schemas.openxmlformats.org/officeDocument/2006/relationships/font" Target="fonts/Roboto-boldItalic.fntdata"/><Relationship Id="rId28" Type="http://schemas.openxmlformats.org/officeDocument/2006/relationships/font" Target="fonts/AlfaSlabOne-regular.fntdata"/><Relationship Id="rId27" Type="http://schemas.openxmlformats.org/officeDocument/2006/relationships/font" Target="fonts/YanoneKaffeesatzSemi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21e1ba769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d21e1ba769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1769ae14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1769ae1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1769ae14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1769ae14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1769ae1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1769ae1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611578ba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611578ba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611578b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611578b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855c96f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855c96f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855c96f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855c96f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11578b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11578b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855c96fd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855c96f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1769ae14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1769ae14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01769ae14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01769ae14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1769ae14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1769ae14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5fe1285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5fe128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fe12859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fe12859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8" name="Google Shape;58;p1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15"/>
          <p:cNvSpPr txBox="1"/>
          <p:nvPr>
            <p:ph type="ctrTitle"/>
          </p:nvPr>
        </p:nvSpPr>
        <p:spPr>
          <a:xfrm>
            <a:off x="685800" y="841772"/>
            <a:ext cx="77724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omic Sans M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1" name="Google Shape;61;p15"/>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6"/>
          <p:cNvSpPr txBox="1"/>
          <p:nvPr>
            <p:ph type="title"/>
          </p:nvPr>
        </p:nvSpPr>
        <p:spPr>
          <a:xfrm>
            <a:off x="623888" y="1282305"/>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omic Sans M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4" name="Google Shape;64;p16"/>
          <p:cNvSpPr txBox="1"/>
          <p:nvPr>
            <p:ph idx="1" type="body"/>
          </p:nvPr>
        </p:nvSpPr>
        <p:spPr>
          <a:xfrm>
            <a:off x="623888" y="3442099"/>
            <a:ext cx="78867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sz="1800">
                <a:solidFill>
                  <a:schemeClr val="dk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7"/>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7" name="Google Shape;67;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68" name="Google Shape;68;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9" name="Shape 69"/>
        <p:cNvGrpSpPr/>
        <p:nvPr/>
      </p:nvGrpSpPr>
      <p:grpSpPr>
        <a:xfrm>
          <a:off x="0" y="0"/>
          <a:ext cx="0" cy="0"/>
          <a:chOff x="0" y="0"/>
          <a:chExt cx="0" cy="0"/>
        </a:xfrm>
      </p:grpSpPr>
      <p:sp>
        <p:nvSpPr>
          <p:cNvPr id="70" name="Google Shape;70;p18"/>
          <p:cNvSpPr txBox="1"/>
          <p:nvPr>
            <p:ph type="title"/>
          </p:nvPr>
        </p:nvSpPr>
        <p:spPr>
          <a:xfrm>
            <a:off x="629841"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8"/>
          <p:cNvSpPr txBox="1"/>
          <p:nvPr>
            <p:ph idx="1" type="body"/>
          </p:nvPr>
        </p:nvSpPr>
        <p:spPr>
          <a:xfrm>
            <a:off x="629842" y="1260872"/>
            <a:ext cx="38685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2" name="Google Shape;72;p18"/>
          <p:cNvSpPr txBox="1"/>
          <p:nvPr>
            <p:ph idx="2" type="body"/>
          </p:nvPr>
        </p:nvSpPr>
        <p:spPr>
          <a:xfrm>
            <a:off x="629842"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3" name="Google Shape;73;p18"/>
          <p:cNvSpPr txBox="1"/>
          <p:nvPr>
            <p:ph idx="3" type="body"/>
          </p:nvPr>
        </p:nvSpPr>
        <p:spPr>
          <a:xfrm>
            <a:off x="4629151"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74" name="Google Shape;74;p18"/>
          <p:cNvSpPr txBox="1"/>
          <p:nvPr>
            <p:ph idx="4" type="body"/>
          </p:nvPr>
        </p:nvSpPr>
        <p:spPr>
          <a:xfrm>
            <a:off x="4629151"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246513" y="57552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9"/>
          <p:cNvSpPr/>
          <p:nvPr/>
        </p:nvSpPr>
        <p:spPr>
          <a:xfrm>
            <a:off x="-1" y="0"/>
            <a:ext cx="8844000" cy="4299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
        <p:nvSpPr>
          <p:cNvPr id="78" name="Google Shape;78;p19"/>
          <p:cNvSpPr/>
          <p:nvPr/>
        </p:nvSpPr>
        <p:spPr>
          <a:xfrm>
            <a:off x="8843748" y="0"/>
            <a:ext cx="300300" cy="429900"/>
          </a:xfrm>
          <a:prstGeom prst="rect">
            <a:avLst/>
          </a:prstGeom>
          <a:solidFill>
            <a:srgbClr val="FF6A05"/>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omic Sans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21"/>
          <p:cNvSpPr txBox="1"/>
          <p:nvPr>
            <p:ph idx="1" type="body"/>
          </p:nvPr>
        </p:nvSpPr>
        <p:spPr>
          <a:xfrm>
            <a:off x="3887391" y="740570"/>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83" name="Google Shape;83;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omic Sans MS"/>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6" name="Google Shape;86;p22"/>
          <p:cNvSpPr/>
          <p:nvPr>
            <p:ph idx="2" type="pic"/>
          </p:nvPr>
        </p:nvSpPr>
        <p:spPr>
          <a:xfrm>
            <a:off x="3887391" y="740570"/>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Arial"/>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400"/>
              </a:spcBef>
              <a:spcAft>
                <a:spcPts val="0"/>
              </a:spcAft>
              <a:buClr>
                <a:schemeClr val="dk1"/>
              </a:buClr>
              <a:buSzPts val="2100"/>
              <a:buFont typeface="Arial"/>
              <a:buNone/>
              <a:defRPr b="0" i="0" sz="21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400"/>
              </a:spcBef>
              <a:spcAft>
                <a:spcPts val="0"/>
              </a:spcAft>
              <a:buClr>
                <a:schemeClr val="dk1"/>
              </a:buClr>
              <a:buSzPts val="1800"/>
              <a:buFont typeface="Arial"/>
              <a:buNone/>
              <a:defRPr b="0" i="0" sz="18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Times New Roman"/>
                <a:ea typeface="Times New Roman"/>
                <a:cs typeface="Times New Roman"/>
                <a:sym typeface="Times New Roman"/>
              </a:defRPr>
            </a:lvl9pPr>
          </a:lstStyle>
          <a:p/>
        </p:txBody>
      </p:sp>
      <p:sp>
        <p:nvSpPr>
          <p:cNvPr id="87" name="Google Shape;87;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Google Shape;90;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24"/>
          <p:cNvSpPr txBox="1"/>
          <p:nvPr>
            <p:ph type="title"/>
          </p:nvPr>
        </p:nvSpPr>
        <p:spPr>
          <a:xfrm rot="5400000">
            <a:off x="5350051" y="1467544"/>
            <a:ext cx="4359000" cy="19716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3" name="Google Shape;93;p24"/>
          <p:cNvSpPr txBox="1"/>
          <p:nvPr>
            <p:ph idx="1" type="body"/>
          </p:nvPr>
        </p:nvSpPr>
        <p:spPr>
          <a:xfrm rot="5400000">
            <a:off x="1349476" y="-447056"/>
            <a:ext cx="4359000" cy="58008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4" name="Shape 94"/>
        <p:cNvGrpSpPr/>
        <p:nvPr/>
      </p:nvGrpSpPr>
      <p:grpSpPr>
        <a:xfrm>
          <a:off x="0" y="0"/>
          <a:ext cx="0" cy="0"/>
          <a:chOff x="0" y="0"/>
          <a:chExt cx="0" cy="0"/>
        </a:xfrm>
      </p:grpSpPr>
      <p:sp>
        <p:nvSpPr>
          <p:cNvPr id="95" name="Google Shape;95;p25"/>
          <p:cNvSpPr txBox="1"/>
          <p:nvPr>
            <p:ph idx="1" type="body"/>
          </p:nvPr>
        </p:nvSpPr>
        <p:spPr>
          <a:xfrm>
            <a:off x="628650" y="1270915"/>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6" name="Google Shape;96;p25"/>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7" name="Shape 97"/>
        <p:cNvGrpSpPr/>
        <p:nvPr/>
      </p:nvGrpSpPr>
      <p:grpSpPr>
        <a:xfrm>
          <a:off x="0" y="0"/>
          <a:ext cx="0" cy="0"/>
          <a:chOff x="0" y="0"/>
          <a:chExt cx="0" cy="0"/>
        </a:xfrm>
      </p:grpSpPr>
      <p:sp>
        <p:nvSpPr>
          <p:cNvPr id="98" name="Google Shape;98;p26"/>
          <p:cNvSpPr txBox="1"/>
          <p:nvPr>
            <p:ph type="title"/>
          </p:nvPr>
        </p:nvSpPr>
        <p:spPr>
          <a:xfrm>
            <a:off x="457200" y="205978"/>
            <a:ext cx="8229600" cy="8574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9" name="Google Shape;99;p26"/>
          <p:cNvSpPr txBox="1"/>
          <p:nvPr>
            <p:ph idx="1" type="body"/>
          </p:nvPr>
        </p:nvSpPr>
        <p:spPr>
          <a:xfrm>
            <a:off x="457200" y="1200151"/>
            <a:ext cx="4038600" cy="3394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0" name="Google Shape;100;p26"/>
          <p:cNvSpPr txBox="1"/>
          <p:nvPr>
            <p:ph idx="2" type="body"/>
          </p:nvPr>
        </p:nvSpPr>
        <p:spPr>
          <a:xfrm>
            <a:off x="4648200" y="1200150"/>
            <a:ext cx="4038600" cy="16395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6"/>
          <p:cNvSpPr txBox="1"/>
          <p:nvPr>
            <p:ph idx="3" type="body"/>
          </p:nvPr>
        </p:nvSpPr>
        <p:spPr>
          <a:xfrm>
            <a:off x="4648200" y="2953942"/>
            <a:ext cx="4038600" cy="16407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3.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5"/>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omic Sans MS"/>
              <a:buNone/>
              <a:defRPr b="0" i="0" sz="3300" u="none" cap="none" strike="noStrike">
                <a:solidFill>
                  <a:schemeClr val="dk1"/>
                </a:solidFill>
                <a:latin typeface="Comic Sans MS"/>
                <a:ea typeface="Comic Sans MS"/>
                <a:cs typeface="Comic Sans MS"/>
                <a:sym typeface="Comic Sans M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Times New Roman"/>
                <a:ea typeface="Times New Roman"/>
                <a:cs typeface="Times New Roman"/>
                <a:sym typeface="Times New Roman"/>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Times New Roman"/>
                <a:ea typeface="Times New Roman"/>
                <a:cs typeface="Times New Roman"/>
                <a:sym typeface="Times New Roman"/>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Times New Roman"/>
                <a:ea typeface="Times New Roman"/>
                <a:cs typeface="Times New Roman"/>
                <a:sym typeface="Times New Roman"/>
              </a:defRPr>
            </a:lvl9pPr>
          </a:lstStyle>
          <a:p/>
        </p:txBody>
      </p:sp>
      <p:sp>
        <p:nvSpPr>
          <p:cNvPr id="53" name="Google Shape;53;p13"/>
          <p:cNvSpPr/>
          <p:nvPr/>
        </p:nvSpPr>
        <p:spPr>
          <a:xfrm>
            <a:off x="-1" y="0"/>
            <a:ext cx="8844000" cy="429900"/>
          </a:xfrm>
          <a:prstGeom prst="rect">
            <a:avLst/>
          </a:prstGeom>
          <a:solidFill>
            <a:srgbClr val="0070C0"/>
          </a:solidFill>
          <a:ln cap="flat" cmpd="sng" w="12700">
            <a:solidFill>
              <a:srgbClr val="0070C0"/>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54" name="Google Shape;54;p13"/>
          <p:cNvSpPr/>
          <p:nvPr/>
        </p:nvSpPr>
        <p:spPr>
          <a:xfrm>
            <a:off x="8843748" y="0"/>
            <a:ext cx="300300" cy="429900"/>
          </a:xfrm>
          <a:prstGeom prst="rect">
            <a:avLst/>
          </a:prstGeom>
          <a:solidFill>
            <a:srgbClr val="FF6A05"/>
          </a:solidFill>
          <a:ln cap="flat" cmpd="sng" w="12700">
            <a:solidFill>
              <a:srgbClr val="42719B"/>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p:txBody>
      </p:sp>
      <p:sp>
        <p:nvSpPr>
          <p:cNvPr id="55" name="Google Shape;55;p13"/>
          <p:cNvSpPr/>
          <p:nvPr/>
        </p:nvSpPr>
        <p:spPr>
          <a:xfrm>
            <a:off x="0" y="4065089"/>
            <a:ext cx="9144000" cy="10467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drive.google.com/file/d/1Bfs5bQC4d2zHeScrsWnmJGwLAQ7TFr_5/view"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jpg"/><Relationship Id="rId5"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27"/>
          <p:cNvSpPr txBox="1"/>
          <p:nvPr/>
        </p:nvSpPr>
        <p:spPr>
          <a:xfrm>
            <a:off x="1281350" y="2108900"/>
            <a:ext cx="7167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600">
                <a:solidFill>
                  <a:schemeClr val="lt1"/>
                </a:solidFill>
                <a:latin typeface="Yanone Kaffeesatz SemiBold"/>
                <a:ea typeface="Yanone Kaffeesatz SemiBold"/>
                <a:cs typeface="Yanone Kaffeesatz SemiBold"/>
                <a:sym typeface="Yanone Kaffeesatz SemiBold"/>
              </a:rPr>
              <a:t>SECURED MESSAGE TRANSFERER</a:t>
            </a:r>
            <a:endParaRPr sz="5600">
              <a:solidFill>
                <a:schemeClr val="lt1"/>
              </a:solidFill>
              <a:latin typeface="Yanone Kaffeesatz SemiBold"/>
              <a:ea typeface="Yanone Kaffeesatz SemiBold"/>
              <a:cs typeface="Yanone Kaffeesatz SemiBold"/>
              <a:sym typeface="Yanone Kaffeesatz SemiBold"/>
            </a:endParaRPr>
          </a:p>
        </p:txBody>
      </p:sp>
      <p:sp>
        <p:nvSpPr>
          <p:cNvPr id="107" name="Google Shape;107;p27"/>
          <p:cNvSpPr txBox="1"/>
          <p:nvPr/>
        </p:nvSpPr>
        <p:spPr>
          <a:xfrm>
            <a:off x="103600" y="3610575"/>
            <a:ext cx="2547600" cy="1077300"/>
          </a:xfrm>
          <a:prstGeom prst="rect">
            <a:avLst/>
          </a:prstGeom>
          <a:noFill/>
          <a:ln>
            <a:noFill/>
          </a:ln>
        </p:spPr>
        <p:txBody>
          <a:bodyPr anchorCtr="0" anchor="t" bIns="91425" lIns="91425" spcFirstLastPara="1" rIns="91425" wrap="square" tIns="91425">
            <a:spAutoFit/>
          </a:bodyPr>
          <a:lstStyle/>
          <a:p>
            <a:pPr indent="-228600" lvl="0" marL="228600" rtl="0" algn="l">
              <a:lnSpc>
                <a:spcPct val="140000"/>
              </a:lnSpc>
              <a:spcBef>
                <a:spcPts val="1200"/>
              </a:spcBef>
              <a:spcAft>
                <a:spcPts val="0"/>
              </a:spcAft>
              <a:buClr>
                <a:schemeClr val="dk1"/>
              </a:buClr>
              <a:buSzPts val="1100"/>
              <a:buFont typeface="Arial"/>
              <a:buNone/>
            </a:pPr>
            <a:r>
              <a:rPr lang="en" sz="700">
                <a:solidFill>
                  <a:schemeClr val="lt1"/>
                </a:solidFill>
                <a:latin typeface="Roboto"/>
                <a:ea typeface="Roboto"/>
                <a:cs typeface="Roboto"/>
                <a:sym typeface="Roboto"/>
              </a:rPr>
              <a:t>·</a:t>
            </a:r>
            <a:r>
              <a:rPr lang="en" sz="600">
                <a:solidFill>
                  <a:schemeClr val="lt1"/>
                </a:solidFill>
                <a:latin typeface="Times New Roman"/>
                <a:ea typeface="Times New Roman"/>
                <a:cs typeface="Times New Roman"/>
                <a:sym typeface="Times New Roman"/>
              </a:rPr>
              <a:t> </a:t>
            </a:r>
            <a:r>
              <a:rPr lang="en" sz="600">
                <a:solidFill>
                  <a:schemeClr val="lt1"/>
                </a:solidFill>
              </a:rPr>
              <a:t> </a:t>
            </a:r>
            <a:r>
              <a:rPr i="1" lang="en" sz="600">
                <a:solidFill>
                  <a:schemeClr val="lt1"/>
                </a:solidFill>
              </a:rPr>
              <a:t> </a:t>
            </a:r>
            <a:r>
              <a:rPr i="1" lang="en" sz="1000">
                <a:solidFill>
                  <a:schemeClr val="lt1"/>
                </a:solidFill>
              </a:rPr>
              <a:t>Rishabanath K</a:t>
            </a:r>
            <a:endParaRPr i="1" sz="1000">
              <a:solidFill>
                <a:schemeClr val="lt1"/>
              </a:solidFill>
            </a:endParaRPr>
          </a:p>
          <a:p>
            <a:pPr indent="-228600" lvl="0" marL="228600" rtl="0" algn="l">
              <a:lnSpc>
                <a:spcPct val="140000"/>
              </a:lnSpc>
              <a:spcBef>
                <a:spcPts val="1200"/>
              </a:spcBef>
              <a:spcAft>
                <a:spcPts val="0"/>
              </a:spcAft>
              <a:buClr>
                <a:schemeClr val="dk1"/>
              </a:buClr>
              <a:buSzPts val="1100"/>
              <a:buFont typeface="Arial"/>
              <a:buNone/>
            </a:pPr>
            <a:r>
              <a:rPr i="1" lang="en" sz="1000">
                <a:solidFill>
                  <a:schemeClr val="lt1"/>
                </a:solidFill>
              </a:rPr>
              <a:t>·</a:t>
            </a:r>
            <a:r>
              <a:rPr i="1" lang="en" sz="600">
                <a:solidFill>
                  <a:schemeClr val="lt1"/>
                </a:solidFill>
              </a:rPr>
              <a:t>   </a:t>
            </a:r>
            <a:r>
              <a:rPr i="1" lang="en" sz="1000">
                <a:solidFill>
                  <a:schemeClr val="lt1"/>
                </a:solidFill>
              </a:rPr>
              <a:t>Rahul B</a:t>
            </a:r>
            <a:endParaRPr i="1" sz="1000">
              <a:solidFill>
                <a:schemeClr val="lt1"/>
              </a:solidFill>
            </a:endParaRPr>
          </a:p>
          <a:p>
            <a:pPr indent="-228600" lvl="0" marL="228600" rtl="0" algn="l">
              <a:lnSpc>
                <a:spcPct val="140000"/>
              </a:lnSpc>
              <a:spcBef>
                <a:spcPts val="1200"/>
              </a:spcBef>
              <a:spcAft>
                <a:spcPts val="1200"/>
              </a:spcAft>
              <a:buClr>
                <a:schemeClr val="dk1"/>
              </a:buClr>
              <a:buSzPts val="1100"/>
              <a:buFont typeface="Arial"/>
              <a:buNone/>
            </a:pPr>
            <a:r>
              <a:rPr i="1" lang="en" sz="1000">
                <a:solidFill>
                  <a:schemeClr val="lt1"/>
                </a:solidFill>
              </a:rPr>
              <a:t>·</a:t>
            </a:r>
            <a:r>
              <a:rPr i="1" lang="en" sz="600">
                <a:solidFill>
                  <a:schemeClr val="lt1"/>
                </a:solidFill>
              </a:rPr>
              <a:t>   </a:t>
            </a:r>
            <a:r>
              <a:rPr i="1" lang="en" sz="1000">
                <a:solidFill>
                  <a:schemeClr val="lt1"/>
                </a:solidFill>
              </a:rPr>
              <a:t>Sai Santhosh S</a:t>
            </a:r>
            <a:endParaRPr sz="7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6"/>
          <p:cNvSpPr txBox="1"/>
          <p:nvPr/>
        </p:nvSpPr>
        <p:spPr>
          <a:xfrm>
            <a:off x="3564675" y="0"/>
            <a:ext cx="1762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Alfa Slab One"/>
                <a:ea typeface="Alfa Slab One"/>
                <a:cs typeface="Alfa Slab One"/>
                <a:sym typeface="Alfa Slab One"/>
              </a:rPr>
              <a:t>OUTPUT</a:t>
            </a:r>
            <a:endParaRPr sz="1700">
              <a:solidFill>
                <a:schemeClr val="lt1"/>
              </a:solidFill>
              <a:latin typeface="Alfa Slab One"/>
              <a:ea typeface="Alfa Slab One"/>
              <a:cs typeface="Alfa Slab One"/>
              <a:sym typeface="Alfa Slab One"/>
            </a:endParaRPr>
          </a:p>
        </p:txBody>
      </p:sp>
      <p:pic>
        <p:nvPicPr>
          <p:cNvPr id="167" name="Google Shape;167;p36" title="Mini project output">
            <a:hlinkClick r:id="rId3"/>
          </p:cNvPr>
          <p:cNvPicPr preferRelativeResize="0"/>
          <p:nvPr/>
        </p:nvPicPr>
        <p:blipFill>
          <a:blip r:embed="rId4">
            <a:alphaModFix/>
          </a:blip>
          <a:stretch>
            <a:fillRect/>
          </a:stretch>
        </p:blipFill>
        <p:spPr>
          <a:xfrm>
            <a:off x="484350" y="489325"/>
            <a:ext cx="6512776" cy="433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nvSpPr>
        <p:spPr>
          <a:xfrm>
            <a:off x="3047000" y="28625"/>
            <a:ext cx="253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Alfa Slab One"/>
                <a:ea typeface="Alfa Slab One"/>
                <a:cs typeface="Alfa Slab One"/>
                <a:sym typeface="Alfa Slab One"/>
              </a:rPr>
              <a:t>EXPLANATION</a:t>
            </a:r>
            <a:endParaRPr sz="1500">
              <a:latin typeface="Times New Roman"/>
              <a:ea typeface="Times New Roman"/>
              <a:cs typeface="Times New Roman"/>
              <a:sym typeface="Times New Roman"/>
            </a:endParaRPr>
          </a:p>
        </p:txBody>
      </p:sp>
      <p:sp>
        <p:nvSpPr>
          <p:cNvPr id="173" name="Google Shape;173;p37"/>
          <p:cNvSpPr txBox="1"/>
          <p:nvPr/>
        </p:nvSpPr>
        <p:spPr>
          <a:xfrm>
            <a:off x="121125" y="548450"/>
            <a:ext cx="889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4" name="Google Shape;174;p37"/>
          <p:cNvSpPr txBox="1"/>
          <p:nvPr/>
        </p:nvSpPr>
        <p:spPr>
          <a:xfrm>
            <a:off x="78225" y="770225"/>
            <a:ext cx="8977800" cy="3177000"/>
          </a:xfrm>
          <a:prstGeom prst="rect">
            <a:avLst/>
          </a:prstGeom>
          <a:noFill/>
          <a:ln>
            <a:noFill/>
          </a:ln>
        </p:spPr>
        <p:txBody>
          <a:bodyPr anchorCtr="0" anchor="t" bIns="91425" lIns="91425" spcFirstLastPara="1" rIns="91425" wrap="square" tIns="91425">
            <a:spAutoFit/>
          </a:bodyPr>
          <a:lstStyle/>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As shown in the diagram, set the RC0 pin as a digital output pin.</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Each letter has a morse code for it.</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The morse code has 2 different parts dot and dash, they are differentiated with the delay function where dot has less time delay and dash has longer time delay RC0 pin high.</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Each element is differentiated with RC0 pin low and each letter is differentiated with longer delay RC0 pin low.</a:t>
            </a:r>
            <a:endParaRPr sz="1800">
              <a:solidFill>
                <a:schemeClr val="dk1"/>
              </a:solidFill>
              <a:latin typeface="Times New Roman"/>
              <a:ea typeface="Times New Roman"/>
              <a:cs typeface="Times New Roman"/>
              <a:sym typeface="Times New Roman"/>
            </a:endParaRPr>
          </a:p>
          <a:p>
            <a:pPr indent="-342900" lvl="0" marL="457200" rtl="0" algn="just">
              <a:lnSpc>
                <a:spcPct val="140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 the program the input is hard coded where the input is given as “rahul”, its morse code is “._.  ._   ....  .._  ._..”, this is depicted using the LED light.</a:t>
            </a:r>
            <a:endParaRPr sz="18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8"/>
          <p:cNvSpPr txBox="1"/>
          <p:nvPr/>
        </p:nvSpPr>
        <p:spPr>
          <a:xfrm>
            <a:off x="3311725" y="0"/>
            <a:ext cx="2460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900">
                <a:solidFill>
                  <a:schemeClr val="lt1"/>
                </a:solidFill>
                <a:latin typeface="Alfa Slab One"/>
                <a:ea typeface="Alfa Slab One"/>
                <a:cs typeface="Alfa Slab One"/>
                <a:sym typeface="Alfa Slab One"/>
              </a:rPr>
              <a:t>APPLICATIONS</a:t>
            </a:r>
            <a:endParaRPr sz="1600">
              <a:latin typeface="Times New Roman"/>
              <a:ea typeface="Times New Roman"/>
              <a:cs typeface="Times New Roman"/>
              <a:sym typeface="Times New Roman"/>
            </a:endParaRPr>
          </a:p>
        </p:txBody>
      </p:sp>
      <p:sp>
        <p:nvSpPr>
          <p:cNvPr id="180" name="Google Shape;180;p38"/>
          <p:cNvSpPr txBox="1"/>
          <p:nvPr/>
        </p:nvSpPr>
        <p:spPr>
          <a:xfrm>
            <a:off x="74725" y="777375"/>
            <a:ext cx="8934900" cy="32325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Morse code can be applied to a flashlight (just key it using a switch) and you can communicate this way much further than when using your voice.</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Morse code is still used by some people to send the distress signals, extensively used in military applications and many more aviation submarines even by Government applications.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It is still in use by naval and amateur radio operators.</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In aviation, pilots use radio navigation aids. To ensure that the stations the pilots are using are serviceable, the stations transmit a set of identification letters (usually a two-to-five-letter version of the station name) in Morse code.</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Morse code is also helping people with disabilities like deafness, blindness, dumbness and motion disability, to communicate.</a:t>
            </a:r>
            <a:endParaRPr sz="1600">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9"/>
          <p:cNvSpPr txBox="1"/>
          <p:nvPr/>
        </p:nvSpPr>
        <p:spPr>
          <a:xfrm>
            <a:off x="3182925" y="0"/>
            <a:ext cx="34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800">
                <a:solidFill>
                  <a:schemeClr val="lt1"/>
                </a:solidFill>
                <a:latin typeface="Alfa Slab One"/>
                <a:ea typeface="Alfa Slab One"/>
                <a:cs typeface="Alfa Slab One"/>
                <a:sym typeface="Alfa Slab One"/>
              </a:rPr>
              <a:t>ADVANTAGES</a:t>
            </a:r>
            <a:endParaRPr>
              <a:latin typeface="Times New Roman"/>
              <a:ea typeface="Times New Roman"/>
              <a:cs typeface="Times New Roman"/>
              <a:sym typeface="Times New Roman"/>
            </a:endParaRPr>
          </a:p>
        </p:txBody>
      </p:sp>
      <p:sp>
        <p:nvSpPr>
          <p:cNvPr id="186" name="Google Shape;186;p39"/>
          <p:cNvSpPr txBox="1"/>
          <p:nvPr/>
        </p:nvSpPr>
        <p:spPr>
          <a:xfrm>
            <a:off x="500275" y="1006275"/>
            <a:ext cx="8076600" cy="1904700"/>
          </a:xfrm>
          <a:prstGeom prst="rect">
            <a:avLst/>
          </a:prstGeom>
          <a:noFill/>
          <a:ln>
            <a:noFill/>
          </a:ln>
        </p:spPr>
        <p:txBody>
          <a:bodyPr anchorCtr="0" anchor="t" bIns="91425" lIns="91425" spcFirstLastPara="1" rIns="91425" wrap="square" tIns="91425">
            <a:spAutoFit/>
          </a:bodyPr>
          <a:lstStyle/>
          <a:p>
            <a:pPr indent="-323850" lvl="0" marL="457200" rtl="0" algn="just">
              <a:lnSpc>
                <a:spcPct val="11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Use of the Morse code is a cheaper way to send information over long distances.</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rgbClr val="202124"/>
              </a:buClr>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Wireless.The lack of wires has made the application of Morse code diverse since it is silently sent and received at any desirable speed.</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It greatly improved the speed of communication.</a:t>
            </a:r>
            <a:endParaRPr sz="1500">
              <a:latin typeface="Times New Roman"/>
              <a:ea typeface="Times New Roman"/>
              <a:cs typeface="Times New Roman"/>
              <a:sym typeface="Times New Roman"/>
            </a:endParaRPr>
          </a:p>
          <a:p>
            <a:pPr indent="-323850" lvl="0" marL="457200" rtl="0" algn="just">
              <a:spcBef>
                <a:spcPts val="0"/>
              </a:spcBef>
              <a:spcAft>
                <a:spcPts val="0"/>
              </a:spcAft>
              <a:buSzPts val="1500"/>
              <a:buFont typeface="Times New Roman"/>
              <a:buChar char="●"/>
            </a:pPr>
            <a:r>
              <a:rPr lang="en" sz="1500">
                <a:latin typeface="Times New Roman"/>
                <a:ea typeface="Times New Roman"/>
                <a:cs typeface="Times New Roman"/>
                <a:sym typeface="Times New Roman"/>
              </a:rPr>
              <a:t>Our project is likely to give 91% of the efficiency that it could have achieved with the same codes. This is relative to Google's English corpus. A different corpus would give slightly different results. ... By that measure Morse code is about 93.5% efficient.</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0"/>
          <p:cNvSpPr txBox="1"/>
          <p:nvPr/>
        </p:nvSpPr>
        <p:spPr>
          <a:xfrm>
            <a:off x="2937425" y="0"/>
            <a:ext cx="341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lfa Slab One"/>
                <a:ea typeface="Alfa Slab One"/>
                <a:cs typeface="Alfa Slab One"/>
                <a:sym typeface="Alfa Slab One"/>
              </a:rPr>
              <a:t>DIS</a:t>
            </a:r>
            <a:r>
              <a:rPr lang="en" sz="1800">
                <a:solidFill>
                  <a:schemeClr val="lt1"/>
                </a:solidFill>
                <a:latin typeface="Alfa Slab One"/>
                <a:ea typeface="Alfa Slab One"/>
                <a:cs typeface="Alfa Slab One"/>
                <a:sym typeface="Alfa Slab One"/>
              </a:rPr>
              <a:t>ADVANTAGES</a:t>
            </a:r>
            <a:endParaRPr>
              <a:latin typeface="Times New Roman"/>
              <a:ea typeface="Times New Roman"/>
              <a:cs typeface="Times New Roman"/>
              <a:sym typeface="Times New Roman"/>
            </a:endParaRPr>
          </a:p>
        </p:txBody>
      </p:sp>
      <p:sp>
        <p:nvSpPr>
          <p:cNvPr id="192" name="Google Shape;192;p40"/>
          <p:cNvSpPr txBox="1"/>
          <p:nvPr/>
        </p:nvSpPr>
        <p:spPr>
          <a:xfrm>
            <a:off x="500275" y="1263800"/>
            <a:ext cx="8076600" cy="1108200"/>
          </a:xfrm>
          <a:prstGeom prst="rect">
            <a:avLst/>
          </a:prstGeom>
          <a:noFill/>
          <a:ln>
            <a:noFill/>
          </a:ln>
        </p:spPr>
        <p:txBody>
          <a:bodyPr anchorCtr="0" anchor="t" bIns="91425" lIns="91425" spcFirstLastPara="1" rIns="91425" wrap="square" tIns="91425">
            <a:spAutoFit/>
          </a:bodyPr>
          <a:lstStyle/>
          <a:p>
            <a:pPr indent="-323850" lvl="0" marL="457200" rtl="0" algn="just">
              <a:spcBef>
                <a:spcPts val="0"/>
              </a:spcBef>
              <a:spcAft>
                <a:spcPts val="0"/>
              </a:spcAft>
              <a:buSzPts val="1500"/>
              <a:buFont typeface="Times New Roman"/>
              <a:buChar char="●"/>
            </a:pPr>
            <a:r>
              <a:rPr lang="en" sz="1500">
                <a:solidFill>
                  <a:srgbClr val="202124"/>
                </a:solidFill>
                <a:highlight>
                  <a:srgbClr val="FFFFFF"/>
                </a:highlight>
                <a:latin typeface="Times New Roman"/>
                <a:ea typeface="Times New Roman"/>
                <a:cs typeface="Times New Roman"/>
                <a:sym typeface="Times New Roman"/>
              </a:rPr>
              <a:t>Learning the Morse Code. The Morse code is not an easy concept to understand and it is largely a reserve of a few radio programmers.</a:t>
            </a:r>
            <a:endParaRPr sz="1500">
              <a:solidFill>
                <a:srgbClr val="202124"/>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Clr>
                <a:srgbClr val="202124"/>
              </a:buClr>
              <a:buSzPts val="1500"/>
              <a:buFont typeface="Times New Roman"/>
              <a:buChar char="●"/>
            </a:pPr>
            <a:r>
              <a:rPr lang="en" sz="1500">
                <a:solidFill>
                  <a:srgbClr val="3A3A3A"/>
                </a:solidFill>
                <a:highlight>
                  <a:srgbClr val="FFFFFF"/>
                </a:highlight>
                <a:latin typeface="Times New Roman"/>
                <a:ea typeface="Times New Roman"/>
                <a:cs typeface="Times New Roman"/>
                <a:sym typeface="Times New Roman"/>
              </a:rPr>
              <a:t>The Morse code is easy to intercept.</a:t>
            </a:r>
            <a:endParaRPr sz="1500">
              <a:solidFill>
                <a:srgbClr val="3A3A3A"/>
              </a:solidFill>
              <a:highlight>
                <a:srgbClr val="FFFFFF"/>
              </a:highlight>
              <a:latin typeface="Times New Roman"/>
              <a:ea typeface="Times New Roman"/>
              <a:cs typeface="Times New Roman"/>
              <a:sym typeface="Times New Roman"/>
            </a:endParaRPr>
          </a:p>
          <a:p>
            <a:pPr indent="-323850" lvl="0" marL="457200" rtl="0" algn="just">
              <a:spcBef>
                <a:spcPts val="0"/>
              </a:spcBef>
              <a:spcAft>
                <a:spcPts val="0"/>
              </a:spcAft>
              <a:buClr>
                <a:srgbClr val="3A3A3A"/>
              </a:buClr>
              <a:buSzPts val="1500"/>
              <a:buFont typeface="Times New Roman"/>
              <a:buChar char="●"/>
            </a:pPr>
            <a:r>
              <a:rPr lang="en" sz="1500">
                <a:solidFill>
                  <a:srgbClr val="3A3A3A"/>
                </a:solidFill>
                <a:highlight>
                  <a:srgbClr val="FFFFFF"/>
                </a:highlight>
                <a:latin typeface="Times New Roman"/>
                <a:ea typeface="Times New Roman"/>
                <a:cs typeface="Times New Roman"/>
                <a:sym typeface="Times New Roman"/>
              </a:rPr>
              <a:t>Sending and decoding of the Morse code is time consuming.</a:t>
            </a:r>
            <a:endParaRPr sz="1500">
              <a:solidFill>
                <a:srgbClr val="3A3A3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8"/>
          <p:cNvSpPr txBox="1"/>
          <p:nvPr>
            <p:ph idx="1" type="body"/>
          </p:nvPr>
        </p:nvSpPr>
        <p:spPr>
          <a:xfrm>
            <a:off x="93600" y="768325"/>
            <a:ext cx="8956800" cy="3263400"/>
          </a:xfrm>
          <a:prstGeom prst="rect">
            <a:avLst/>
          </a:prstGeom>
        </p:spPr>
        <p:txBody>
          <a:bodyPr anchorCtr="0" anchor="t" bIns="34275" lIns="68575" spcFirstLastPara="1" rIns="68575" wrap="square" tIns="34275">
            <a:normAutofit fontScale="92500"/>
          </a:bodyPr>
          <a:lstStyle/>
          <a:p>
            <a:pPr indent="0" lvl="0" marL="0" rtl="0" algn="just">
              <a:lnSpc>
                <a:spcPct val="115000"/>
              </a:lnSpc>
              <a:spcBef>
                <a:spcPts val="800"/>
              </a:spcBef>
              <a:spcAft>
                <a:spcPts val="0"/>
              </a:spcAft>
              <a:buNone/>
            </a:pPr>
            <a:r>
              <a:t/>
            </a:r>
            <a:endParaRPr>
              <a:latin typeface="Calibri"/>
              <a:ea typeface="Calibri"/>
              <a:cs typeface="Calibri"/>
              <a:sym typeface="Calibri"/>
            </a:endParaRPr>
          </a:p>
          <a:p>
            <a:pPr indent="-304958" lvl="0" marL="457200" rtl="0" algn="just">
              <a:lnSpc>
                <a:spcPct val="115000"/>
              </a:lnSpc>
              <a:spcBef>
                <a:spcPts val="800"/>
              </a:spcBef>
              <a:spcAft>
                <a:spcPts val="0"/>
              </a:spcAft>
              <a:buSzPct val="72222"/>
              <a:buFont typeface="Times New Roman"/>
              <a:buChar char="●"/>
            </a:pPr>
            <a:r>
              <a:rPr lang="en" sz="1800"/>
              <a:t>In this project, our team used a PIC microcontroller to create “Secured Message Transferer” </a:t>
            </a:r>
            <a:endParaRPr sz="1800"/>
          </a:p>
          <a:p>
            <a:pPr indent="0" lvl="0" marL="457200" rtl="0" algn="just">
              <a:lnSpc>
                <a:spcPct val="115000"/>
              </a:lnSpc>
              <a:spcBef>
                <a:spcPts val="800"/>
              </a:spcBef>
              <a:spcAft>
                <a:spcPts val="0"/>
              </a:spcAft>
              <a:buNone/>
            </a:pPr>
            <a:r>
              <a:rPr lang="en" sz="1800"/>
              <a:t>(i.e) </a:t>
            </a:r>
            <a:r>
              <a:rPr lang="en" sz="1800">
                <a:highlight>
                  <a:srgbClr val="FFFF00"/>
                </a:highlight>
              </a:rPr>
              <a:t>Morse Code</a:t>
            </a:r>
            <a:r>
              <a:rPr lang="en" sz="1800"/>
              <a:t>. </a:t>
            </a:r>
            <a:endParaRPr sz="1800"/>
          </a:p>
          <a:p>
            <a:pPr indent="-304958" lvl="0" marL="457200" rtl="0" algn="just">
              <a:lnSpc>
                <a:spcPct val="115000"/>
              </a:lnSpc>
              <a:spcBef>
                <a:spcPts val="800"/>
              </a:spcBef>
              <a:spcAft>
                <a:spcPts val="0"/>
              </a:spcAft>
              <a:buSzPct val="72222"/>
              <a:buFont typeface="Times New Roman"/>
              <a:buChar char="●"/>
            </a:pPr>
            <a:r>
              <a:rPr lang="en" sz="1800"/>
              <a:t>Morse code is a method used in telecommunication to encode text characters as standardized sequences of two different signal durations, called dots and dashes, or dits and dahs. </a:t>
            </a:r>
            <a:endParaRPr sz="1800"/>
          </a:p>
          <a:p>
            <a:pPr indent="-304958" lvl="0" marL="457200" rtl="0" algn="just">
              <a:lnSpc>
                <a:spcPct val="115000"/>
              </a:lnSpc>
              <a:spcBef>
                <a:spcPts val="0"/>
              </a:spcBef>
              <a:spcAft>
                <a:spcPts val="0"/>
              </a:spcAft>
              <a:buSzPct val="72222"/>
              <a:buFont typeface="Times New Roman"/>
              <a:buChar char="●"/>
            </a:pPr>
            <a:r>
              <a:rPr lang="en" sz="1800"/>
              <a:t>We have made the process easier by programming a PIC microcontroller to do the conversion of the alphabet to Morse code and displaying it using an LED light.</a:t>
            </a:r>
            <a:endParaRPr sz="1800"/>
          </a:p>
          <a:p>
            <a:pPr indent="-304958" lvl="0" marL="457200" rtl="0" algn="just">
              <a:lnSpc>
                <a:spcPct val="115000"/>
              </a:lnSpc>
              <a:spcBef>
                <a:spcPts val="0"/>
              </a:spcBef>
              <a:spcAft>
                <a:spcPts val="0"/>
              </a:spcAft>
              <a:buSzPct val="72222"/>
              <a:buChar char="●"/>
            </a:pPr>
            <a:r>
              <a:rPr lang="en" sz="1800"/>
              <a:t>It displays the code’s output analog values and the LEDs glow accordingly to the alphabets.</a:t>
            </a:r>
            <a:endParaRPr sz="1800"/>
          </a:p>
        </p:txBody>
      </p:sp>
      <p:sp>
        <p:nvSpPr>
          <p:cNvPr id="113" name="Google Shape;113;p28"/>
          <p:cNvSpPr txBox="1"/>
          <p:nvPr/>
        </p:nvSpPr>
        <p:spPr>
          <a:xfrm>
            <a:off x="3361750" y="42925"/>
            <a:ext cx="29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Alfa Slab One"/>
                <a:ea typeface="Alfa Slab One"/>
                <a:cs typeface="Alfa Slab One"/>
                <a:sym typeface="Alfa Slab One"/>
              </a:rPr>
              <a:t>INTRODUCTION</a:t>
            </a:r>
            <a:endParaRPr>
              <a:solidFill>
                <a:schemeClr val="lt1"/>
              </a:solidFill>
              <a:latin typeface="Alfa Slab One"/>
              <a:ea typeface="Alfa Slab One"/>
              <a:cs typeface="Alfa Slab One"/>
              <a:sym typeface="Alfa Slab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9"/>
          <p:cNvSpPr txBox="1"/>
          <p:nvPr/>
        </p:nvSpPr>
        <p:spPr>
          <a:xfrm>
            <a:off x="2918225" y="162150"/>
            <a:ext cx="4120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19" name="Google Shape;119;p29"/>
          <p:cNvPicPr preferRelativeResize="0"/>
          <p:nvPr/>
        </p:nvPicPr>
        <p:blipFill>
          <a:blip r:embed="rId3">
            <a:alphaModFix/>
          </a:blip>
          <a:stretch>
            <a:fillRect/>
          </a:stretch>
        </p:blipFill>
        <p:spPr>
          <a:xfrm>
            <a:off x="1838025" y="498375"/>
            <a:ext cx="4506825" cy="4349449"/>
          </a:xfrm>
          <a:prstGeom prst="rect">
            <a:avLst/>
          </a:prstGeom>
          <a:noFill/>
          <a:ln>
            <a:noFill/>
          </a:ln>
        </p:spPr>
      </p:pic>
      <p:sp>
        <p:nvSpPr>
          <p:cNvPr id="120" name="Google Shape;120;p29"/>
          <p:cNvSpPr txBox="1"/>
          <p:nvPr/>
        </p:nvSpPr>
        <p:spPr>
          <a:xfrm>
            <a:off x="2746550" y="54825"/>
            <a:ext cx="2568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0"/>
          <p:cNvSpPr txBox="1"/>
          <p:nvPr>
            <p:ph idx="1" type="body"/>
          </p:nvPr>
        </p:nvSpPr>
        <p:spPr>
          <a:xfrm>
            <a:off x="2080850" y="940044"/>
            <a:ext cx="7886700" cy="3263400"/>
          </a:xfrm>
          <a:prstGeom prst="rect">
            <a:avLst/>
          </a:prstGeom>
        </p:spPr>
        <p:txBody>
          <a:bodyPr anchorCtr="0" anchor="t" bIns="34275" lIns="68575" spcFirstLastPara="1" rIns="68575" wrap="square" tIns="34275">
            <a:normAutofit lnSpcReduction="10000"/>
          </a:bodyPr>
          <a:lstStyle/>
          <a:p>
            <a:pPr indent="-298450" lvl="0" marL="457200" rtl="0" algn="l">
              <a:spcBef>
                <a:spcPts val="800"/>
              </a:spcBef>
              <a:spcAft>
                <a:spcPts val="0"/>
              </a:spcAft>
              <a:buSzPts val="1100"/>
              <a:buFont typeface="Times New Roman"/>
              <a:buChar char="❖"/>
            </a:pPr>
            <a:r>
              <a:rPr lang="en" sz="1800"/>
              <a:t>PIC microcontroller - PIC16F877A IC</a:t>
            </a:r>
            <a:endParaRPr sz="1800"/>
          </a:p>
          <a:p>
            <a:pPr indent="-298450" lvl="0" marL="457200" rtl="0" algn="l">
              <a:spcBef>
                <a:spcPts val="0"/>
              </a:spcBef>
              <a:spcAft>
                <a:spcPts val="0"/>
              </a:spcAft>
              <a:buSzPts val="1100"/>
              <a:buFont typeface="Times New Roman"/>
              <a:buChar char="❖"/>
            </a:pPr>
            <a:r>
              <a:rPr lang="en" sz="1800"/>
              <a:t>LED light</a:t>
            </a:r>
            <a:endParaRPr sz="1800"/>
          </a:p>
          <a:p>
            <a:pPr indent="-298450" lvl="0" marL="457200" rtl="0" algn="l">
              <a:spcBef>
                <a:spcPts val="0"/>
              </a:spcBef>
              <a:spcAft>
                <a:spcPts val="0"/>
              </a:spcAft>
              <a:buSzPts val="1100"/>
              <a:buFont typeface="Times New Roman"/>
              <a:buChar char="❖"/>
            </a:pPr>
            <a:r>
              <a:rPr lang="en" sz="1800"/>
              <a:t>Resistors - 470 ohms</a:t>
            </a:r>
            <a:endParaRPr sz="1800"/>
          </a:p>
          <a:p>
            <a:pPr indent="-298450" lvl="0" marL="457200" rtl="0" algn="l">
              <a:spcBef>
                <a:spcPts val="0"/>
              </a:spcBef>
              <a:spcAft>
                <a:spcPts val="0"/>
              </a:spcAft>
              <a:buSzPts val="1100"/>
              <a:buFont typeface="Times New Roman"/>
              <a:buChar char="❖"/>
            </a:pPr>
            <a:r>
              <a:rPr lang="en" sz="1800"/>
              <a:t>Capacitors - 22pF</a:t>
            </a:r>
            <a:endParaRPr sz="1800"/>
          </a:p>
          <a:p>
            <a:pPr indent="-298450" lvl="0" marL="457200" rtl="0" algn="l">
              <a:spcBef>
                <a:spcPts val="0"/>
              </a:spcBef>
              <a:spcAft>
                <a:spcPts val="0"/>
              </a:spcAft>
              <a:buSzPts val="1100"/>
              <a:buFont typeface="Times New Roman"/>
              <a:buChar char="❖"/>
            </a:pPr>
            <a:r>
              <a:rPr lang="en" sz="1800"/>
              <a:t>Crystal oscillator - 8MHz</a:t>
            </a:r>
            <a:endParaRPr sz="1800"/>
          </a:p>
          <a:p>
            <a:pPr indent="-298450" lvl="0" marL="457200" rtl="0" algn="l">
              <a:spcBef>
                <a:spcPts val="0"/>
              </a:spcBef>
              <a:spcAft>
                <a:spcPts val="0"/>
              </a:spcAft>
              <a:buSzPts val="1100"/>
              <a:buFont typeface="Times New Roman"/>
              <a:buChar char="❖"/>
            </a:pPr>
            <a:r>
              <a:rPr lang="en" sz="1800"/>
              <a:t>Breadboard</a:t>
            </a:r>
            <a:endParaRPr sz="1800"/>
          </a:p>
          <a:p>
            <a:pPr indent="-298450" lvl="0" marL="457200" rtl="0" algn="l">
              <a:spcBef>
                <a:spcPts val="0"/>
              </a:spcBef>
              <a:spcAft>
                <a:spcPts val="0"/>
              </a:spcAft>
              <a:buSzPts val="1100"/>
              <a:buFont typeface="Times New Roman"/>
              <a:buChar char="❖"/>
            </a:pPr>
            <a:r>
              <a:rPr lang="en" sz="1800"/>
              <a:t>Connecting Wires</a:t>
            </a:r>
            <a:endParaRPr sz="1800"/>
          </a:p>
          <a:p>
            <a:pPr indent="-298450" lvl="0" marL="457200" rtl="0" algn="l">
              <a:spcBef>
                <a:spcPts val="0"/>
              </a:spcBef>
              <a:spcAft>
                <a:spcPts val="0"/>
              </a:spcAft>
              <a:buSzPts val="1100"/>
              <a:buFont typeface="Times New Roman"/>
              <a:buChar char="❖"/>
            </a:pPr>
            <a:r>
              <a:rPr lang="en" sz="1800"/>
              <a:t>Female and Male Jumper wires</a:t>
            </a:r>
            <a:endParaRPr sz="1800"/>
          </a:p>
          <a:p>
            <a:pPr indent="-298450" lvl="0" marL="457200" rtl="0" algn="l">
              <a:spcBef>
                <a:spcPts val="0"/>
              </a:spcBef>
              <a:spcAft>
                <a:spcPts val="0"/>
              </a:spcAft>
              <a:buSzPts val="1100"/>
              <a:buFont typeface="Times New Roman"/>
              <a:buChar char="❖"/>
            </a:pPr>
            <a:r>
              <a:rPr lang="en" sz="1800"/>
              <a:t>IC 7805</a:t>
            </a:r>
            <a:endParaRPr sz="1800"/>
          </a:p>
          <a:p>
            <a:pPr indent="-298450" lvl="0" marL="457200" rtl="0" algn="l">
              <a:spcBef>
                <a:spcPts val="0"/>
              </a:spcBef>
              <a:spcAft>
                <a:spcPts val="0"/>
              </a:spcAft>
              <a:buSzPts val="1100"/>
              <a:buFont typeface="Times New Roman"/>
              <a:buChar char="❖"/>
            </a:pPr>
            <a:r>
              <a:rPr lang="en" sz="1800"/>
              <a:t>9V Battery</a:t>
            </a:r>
            <a:endParaRPr sz="1800"/>
          </a:p>
          <a:p>
            <a:pPr indent="-298450" lvl="0" marL="457200" rtl="0" algn="l">
              <a:spcBef>
                <a:spcPts val="0"/>
              </a:spcBef>
              <a:spcAft>
                <a:spcPts val="0"/>
              </a:spcAft>
              <a:buSzPts val="1100"/>
              <a:buChar char="❖"/>
            </a:pPr>
            <a:r>
              <a:rPr lang="en" sz="1800"/>
              <a:t>MPLAB software</a:t>
            </a:r>
            <a:endParaRPr sz="1800"/>
          </a:p>
          <a:p>
            <a:pPr indent="-298450" lvl="0" marL="457200" rtl="0" algn="l">
              <a:spcBef>
                <a:spcPts val="0"/>
              </a:spcBef>
              <a:spcAft>
                <a:spcPts val="0"/>
              </a:spcAft>
              <a:buSzPts val="1100"/>
              <a:buChar char="❖"/>
            </a:pPr>
            <a:r>
              <a:rPr lang="en" sz="1800"/>
              <a:t>Proteus Software</a:t>
            </a:r>
            <a:endParaRPr sz="1800"/>
          </a:p>
          <a:p>
            <a:pPr indent="0" lvl="0" marL="457200" rtl="0" algn="l">
              <a:spcBef>
                <a:spcPts val="800"/>
              </a:spcBef>
              <a:spcAft>
                <a:spcPts val="0"/>
              </a:spcAft>
              <a:buNone/>
            </a:pPr>
            <a:r>
              <a:t/>
            </a:r>
            <a:endParaRPr sz="1500">
              <a:latin typeface="Calibri"/>
              <a:ea typeface="Calibri"/>
              <a:cs typeface="Calibri"/>
              <a:sym typeface="Calibri"/>
            </a:endParaRPr>
          </a:p>
        </p:txBody>
      </p:sp>
      <p:sp>
        <p:nvSpPr>
          <p:cNvPr id="126" name="Google Shape;126;p30"/>
          <p:cNvSpPr txBox="1"/>
          <p:nvPr/>
        </p:nvSpPr>
        <p:spPr>
          <a:xfrm>
            <a:off x="2260100" y="0"/>
            <a:ext cx="54153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lt1"/>
                </a:solidFill>
                <a:latin typeface="Alfa Slab One"/>
                <a:ea typeface="Alfa Slab One"/>
                <a:cs typeface="Alfa Slab One"/>
                <a:sym typeface="Alfa Slab One"/>
              </a:rPr>
              <a:t>COMPONENTS &amp; SOFTWARE REQUIRED</a:t>
            </a:r>
            <a:endParaRPr sz="1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1"/>
          <p:cNvSpPr txBox="1"/>
          <p:nvPr/>
        </p:nvSpPr>
        <p:spPr>
          <a:xfrm>
            <a:off x="3168600" y="47675"/>
            <a:ext cx="2217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lfa Slab One"/>
                <a:ea typeface="Alfa Slab One"/>
                <a:cs typeface="Alfa Slab One"/>
                <a:sym typeface="Alfa Slab One"/>
              </a:rPr>
              <a:t>CIRCUIT DESIGN</a:t>
            </a:r>
            <a:endParaRPr sz="1600">
              <a:solidFill>
                <a:schemeClr val="lt1"/>
              </a:solidFill>
              <a:latin typeface="Alfa Slab One"/>
              <a:ea typeface="Alfa Slab One"/>
              <a:cs typeface="Alfa Slab One"/>
              <a:sym typeface="Alfa Slab One"/>
            </a:endParaRPr>
          </a:p>
        </p:txBody>
      </p:sp>
      <p:pic>
        <p:nvPicPr>
          <p:cNvPr id="132" name="Google Shape;132;p31"/>
          <p:cNvPicPr preferRelativeResize="0"/>
          <p:nvPr/>
        </p:nvPicPr>
        <p:blipFill>
          <a:blip r:embed="rId3">
            <a:alphaModFix/>
          </a:blip>
          <a:stretch>
            <a:fillRect/>
          </a:stretch>
        </p:blipFill>
        <p:spPr>
          <a:xfrm>
            <a:off x="458000" y="641450"/>
            <a:ext cx="6280300" cy="379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2"/>
          <p:cNvSpPr txBox="1"/>
          <p:nvPr/>
        </p:nvSpPr>
        <p:spPr>
          <a:xfrm>
            <a:off x="3111375" y="47675"/>
            <a:ext cx="2832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Alfa Slab One"/>
                <a:ea typeface="Alfa Slab One"/>
                <a:cs typeface="Alfa Slab One"/>
                <a:sym typeface="Alfa Slab One"/>
              </a:rPr>
              <a:t>COMPONENTS </a:t>
            </a:r>
            <a:endParaRPr sz="1600">
              <a:solidFill>
                <a:schemeClr val="lt1"/>
              </a:solidFill>
              <a:latin typeface="Alfa Slab One"/>
              <a:ea typeface="Alfa Slab One"/>
              <a:cs typeface="Alfa Slab One"/>
              <a:sym typeface="Alfa Slab One"/>
            </a:endParaRPr>
          </a:p>
        </p:txBody>
      </p:sp>
      <p:sp>
        <p:nvSpPr>
          <p:cNvPr id="138" name="Google Shape;138;p32"/>
          <p:cNvSpPr txBox="1"/>
          <p:nvPr/>
        </p:nvSpPr>
        <p:spPr>
          <a:xfrm>
            <a:off x="78225" y="534150"/>
            <a:ext cx="8956500" cy="448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PIC 16f877A:</a:t>
            </a:r>
            <a:endParaRPr b="1" u="sng">
              <a:solidFill>
                <a:srgbClr val="1155CC"/>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PIC is a family of microcontrollers made by Microchip Technology. The name PIC initially referred to </a:t>
            </a:r>
            <a:r>
              <a:rPr lang="en">
                <a:highlight>
                  <a:srgbClr val="FFFF00"/>
                </a:highlight>
                <a:latin typeface="Times New Roman"/>
                <a:ea typeface="Times New Roman"/>
                <a:cs typeface="Times New Roman"/>
                <a:sym typeface="Times New Roman"/>
              </a:rPr>
              <a:t>"Peripheral Interface Controller”,</a:t>
            </a:r>
            <a:r>
              <a:rPr lang="en">
                <a:latin typeface="Times New Roman"/>
                <a:ea typeface="Times New Roman"/>
                <a:cs typeface="Times New Roman"/>
                <a:sym typeface="Times New Roman"/>
              </a:rPr>
              <a:t> and is currently expanded as "Programmable Intelligent Computer”. Data memory is 8-bit, 16-bit, and, in the latest models, 32-bit wide. Program instructions vary in bit-count by the family of PIC and maybe 12, 14, 16, or 24 bits long. The instruction set also varies by model, with more powerful chips adding instructions for digital signal processing functions.One of the main advantages is that it can be write-erase as many times as possible because it uses FLASH memory technology.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It has a total number of 40 pins and there are 33 pins for input and output. PIC16f877a finds its applications in a huge number of devices. It is used in remote sensors, security and safety devices, home automation and many industrial instruments. An EEPROM is also featured in it which makes it possible to store some of the information permanently like transmitter codes and receiver frequencies and some other related data. The cost of this controller is low and its handling is also easy. </a:t>
            </a:r>
            <a:endParaRPr>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a:latin typeface="Times New Roman"/>
                <a:ea typeface="Times New Roman"/>
                <a:cs typeface="Times New Roman"/>
                <a:sym typeface="Times New Roman"/>
              </a:rPr>
              <a:t>It is flexible and can be used in areas where microcontrollers have never been used before as in microprocessor applications and timer functions etc.</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33"/>
          <p:cNvPicPr preferRelativeResize="0"/>
          <p:nvPr/>
        </p:nvPicPr>
        <p:blipFill>
          <a:blip r:embed="rId3">
            <a:alphaModFix/>
          </a:blip>
          <a:stretch>
            <a:fillRect/>
          </a:stretch>
        </p:blipFill>
        <p:spPr>
          <a:xfrm>
            <a:off x="2199625" y="535100"/>
            <a:ext cx="4245350" cy="4139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4"/>
          <p:cNvSpPr txBox="1"/>
          <p:nvPr/>
        </p:nvSpPr>
        <p:spPr>
          <a:xfrm>
            <a:off x="92525" y="541300"/>
            <a:ext cx="7320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1155CC"/>
                </a:solidFill>
                <a:latin typeface="Times New Roman"/>
                <a:ea typeface="Times New Roman"/>
                <a:cs typeface="Times New Roman"/>
                <a:sym typeface="Times New Roman"/>
              </a:rPr>
              <a:t>LED</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light-emitting diode (LED) is a semiconductor light source that emits light when current flows through it. The colour of the light (corresponding to the energy of the photons) is determined by the energy required for electrons to cross the band gap of the semiconductor. The material used most often in LEDs is gallium arsenide, though there are many variations on this basic compound, such as aluminium gallium arsenide or aluminium gallium indium phosphide. </a:t>
            </a:r>
            <a:endParaRPr>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u="sng">
              <a:solidFill>
                <a:srgbClr val="1155CC"/>
              </a:solidFill>
              <a:latin typeface="Times New Roman"/>
              <a:ea typeface="Times New Roman"/>
              <a:cs typeface="Times New Roman"/>
              <a:sym typeface="Times New Roman"/>
            </a:endParaRPr>
          </a:p>
        </p:txBody>
      </p:sp>
      <p:pic>
        <p:nvPicPr>
          <p:cNvPr id="149" name="Google Shape;149;p34"/>
          <p:cNvPicPr preferRelativeResize="0"/>
          <p:nvPr/>
        </p:nvPicPr>
        <p:blipFill>
          <a:blip r:embed="rId3">
            <a:alphaModFix/>
          </a:blip>
          <a:stretch>
            <a:fillRect/>
          </a:stretch>
        </p:blipFill>
        <p:spPr>
          <a:xfrm>
            <a:off x="7472753" y="455450"/>
            <a:ext cx="1477072" cy="1638200"/>
          </a:xfrm>
          <a:prstGeom prst="rect">
            <a:avLst/>
          </a:prstGeom>
          <a:noFill/>
          <a:ln>
            <a:noFill/>
          </a:ln>
        </p:spPr>
      </p:pic>
      <p:sp>
        <p:nvSpPr>
          <p:cNvPr id="150" name="Google Shape;150;p34"/>
          <p:cNvSpPr txBox="1"/>
          <p:nvPr/>
        </p:nvSpPr>
        <p:spPr>
          <a:xfrm>
            <a:off x="67475" y="2178700"/>
            <a:ext cx="6753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1155CC"/>
                </a:solidFill>
                <a:latin typeface="Times New Roman"/>
                <a:ea typeface="Times New Roman"/>
                <a:cs typeface="Times New Roman"/>
                <a:sym typeface="Times New Roman"/>
              </a:rPr>
              <a:t>CRYSTAL OSCILLATOR</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crystal oscillator is an electronic oscillator circuit that uses the mechanical resonance of a vibrating crystal of piezoelectric material to create an electrical signal with a constant frequency. They are used to provide clock to the microcontroller.</a:t>
            </a:r>
            <a:endParaRPr>
              <a:solidFill>
                <a:schemeClr val="dk1"/>
              </a:solidFill>
              <a:latin typeface="Times New Roman"/>
              <a:ea typeface="Times New Roman"/>
              <a:cs typeface="Times New Roman"/>
              <a:sym typeface="Times New Roman"/>
            </a:endParaRPr>
          </a:p>
        </p:txBody>
      </p:sp>
      <p:sp>
        <p:nvSpPr>
          <p:cNvPr id="151" name="Google Shape;151;p34"/>
          <p:cNvSpPr txBox="1"/>
          <p:nvPr/>
        </p:nvSpPr>
        <p:spPr>
          <a:xfrm>
            <a:off x="67475" y="3302625"/>
            <a:ext cx="6803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1155CC"/>
                </a:solidFill>
                <a:latin typeface="Times New Roman"/>
                <a:ea typeface="Times New Roman"/>
                <a:cs typeface="Times New Roman"/>
                <a:sym typeface="Times New Roman"/>
              </a:rPr>
              <a:t>RESISTORS:</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passive two-terminal electrical component that implements electrical resistance as a circuit element. In electronic circuits, resistors are used to reduce current flow, adjust signal levels, to divide voltages, bias active elements, and terminate transmission lines, among</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other uses.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pic>
        <p:nvPicPr>
          <p:cNvPr id="152" name="Google Shape;152;p34"/>
          <p:cNvPicPr preferRelativeResize="0"/>
          <p:nvPr/>
        </p:nvPicPr>
        <p:blipFill>
          <a:blip r:embed="rId4">
            <a:alphaModFix/>
          </a:blip>
          <a:stretch>
            <a:fillRect/>
          </a:stretch>
        </p:blipFill>
        <p:spPr>
          <a:xfrm>
            <a:off x="7472738" y="2315375"/>
            <a:ext cx="1110300" cy="1110300"/>
          </a:xfrm>
          <a:prstGeom prst="rect">
            <a:avLst/>
          </a:prstGeom>
          <a:noFill/>
          <a:ln>
            <a:noFill/>
          </a:ln>
        </p:spPr>
      </p:pic>
      <p:pic>
        <p:nvPicPr>
          <p:cNvPr id="153" name="Google Shape;153;p34"/>
          <p:cNvPicPr preferRelativeResize="0"/>
          <p:nvPr/>
        </p:nvPicPr>
        <p:blipFill rotWithShape="1">
          <a:blip r:embed="rId5">
            <a:alphaModFix/>
          </a:blip>
          <a:srcRect b="15148" l="0" r="0" t="26272"/>
          <a:stretch/>
        </p:blipFill>
        <p:spPr>
          <a:xfrm>
            <a:off x="7472750" y="3561575"/>
            <a:ext cx="999325" cy="43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5"/>
          <p:cNvSpPr txBox="1"/>
          <p:nvPr/>
        </p:nvSpPr>
        <p:spPr>
          <a:xfrm>
            <a:off x="156975" y="831538"/>
            <a:ext cx="6388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IC 7805</a:t>
            </a:r>
            <a:r>
              <a:rPr b="1" lang="en" u="sng">
                <a:solidFill>
                  <a:srgbClr val="1155CC"/>
                </a:solidFill>
                <a:latin typeface="Times New Roman"/>
                <a:ea typeface="Times New Roman"/>
                <a:cs typeface="Times New Roman"/>
                <a:sym typeface="Times New Roman"/>
              </a:rPr>
              <a:t> VOLTAGE REGULATOR</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7805 Voltage Regulator IC is a commonly used voltage regulator. They provide a constant output voltage for a varied input voltage. The name 7805 signifies two meaning, “78” means that it is a positive voltage regulator and “05” means that it provides 5V as output. So the 7805 will provide a +5V output voltage to the circuit.</a:t>
            </a:r>
            <a:endParaRPr>
              <a:latin typeface="Times New Roman"/>
              <a:ea typeface="Times New Roman"/>
              <a:cs typeface="Times New Roman"/>
              <a:sym typeface="Times New Roman"/>
            </a:endParaRPr>
          </a:p>
        </p:txBody>
      </p:sp>
      <p:pic>
        <p:nvPicPr>
          <p:cNvPr id="159" name="Google Shape;159;p35"/>
          <p:cNvPicPr preferRelativeResize="0"/>
          <p:nvPr/>
        </p:nvPicPr>
        <p:blipFill>
          <a:blip r:embed="rId3">
            <a:alphaModFix/>
          </a:blip>
          <a:stretch>
            <a:fillRect/>
          </a:stretch>
        </p:blipFill>
        <p:spPr>
          <a:xfrm>
            <a:off x="7343300" y="785250"/>
            <a:ext cx="1424900" cy="1262100"/>
          </a:xfrm>
          <a:prstGeom prst="rect">
            <a:avLst/>
          </a:prstGeom>
          <a:noFill/>
          <a:ln>
            <a:noFill/>
          </a:ln>
        </p:spPr>
      </p:pic>
      <p:sp>
        <p:nvSpPr>
          <p:cNvPr id="160" name="Google Shape;160;p35"/>
          <p:cNvSpPr txBox="1"/>
          <p:nvPr/>
        </p:nvSpPr>
        <p:spPr>
          <a:xfrm>
            <a:off x="156975" y="2615875"/>
            <a:ext cx="6273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CAPACITORS</a:t>
            </a:r>
            <a:r>
              <a:rPr b="1" lang="en" u="sng">
                <a:solidFill>
                  <a:srgbClr val="1155CC"/>
                </a:solidFill>
                <a:latin typeface="Times New Roman"/>
                <a:ea typeface="Times New Roman"/>
                <a:cs typeface="Times New Roman"/>
                <a:sym typeface="Times New Roman"/>
              </a:rPr>
              <a:t>:</a:t>
            </a:r>
            <a:endParaRPr b="1" u="sng">
              <a:solidFill>
                <a:srgbClr val="1155CC"/>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b="1" lang="en" u="sng">
                <a:solidFill>
                  <a:srgbClr val="1155CC"/>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A capacitor is a device that stores electrical energy in an electric field. It is a passive electronic component with two terminals. The effect of a capacitor is known as capacitance.</a:t>
            </a:r>
            <a:endParaRPr>
              <a:solidFill>
                <a:schemeClr val="dk1"/>
              </a:solidFill>
              <a:latin typeface="Times New Roman"/>
              <a:ea typeface="Times New Roman"/>
              <a:cs typeface="Times New Roman"/>
              <a:sym typeface="Times New Roman"/>
            </a:endParaRPr>
          </a:p>
        </p:txBody>
      </p:sp>
      <p:pic>
        <p:nvPicPr>
          <p:cNvPr id="161" name="Google Shape;161;p35"/>
          <p:cNvPicPr preferRelativeResize="0"/>
          <p:nvPr/>
        </p:nvPicPr>
        <p:blipFill>
          <a:blip r:embed="rId4">
            <a:alphaModFix/>
          </a:blip>
          <a:stretch>
            <a:fillRect/>
          </a:stretch>
        </p:blipFill>
        <p:spPr>
          <a:xfrm>
            <a:off x="7343299" y="2426775"/>
            <a:ext cx="1424901" cy="1424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heme1">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