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ress Start 2P" charset="1" panose="00000500000000000000"/>
      <p:regular r:id="rId14"/>
    </p:embeddedFont>
    <p:embeddedFont>
      <p:font typeface="JetBrains Mono Bold" charset="1" panose="02010809030102050004"/>
      <p:regular r:id="rId15"/>
    </p:embeddedFont>
    <p:embeddedFont>
      <p:font typeface="JetBrains Mono" charset="1" panose="020105090201020500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6ED"/>
        </a:solidFill>
      </p:bgPr>
    </p:bg>
    <p:spTree>
      <p:nvGrpSpPr>
        <p:cNvPr id="1" name=""/>
        <p:cNvGrpSpPr/>
        <p:nvPr/>
      </p:nvGrpSpPr>
      <p:grpSpPr>
        <a:xfrm>
          <a:off x="0" y="0"/>
          <a:ext cx="0" cy="0"/>
          <a:chOff x="0" y="0"/>
          <a:chExt cx="0" cy="0"/>
        </a:xfrm>
      </p:grpSpPr>
      <p:grpSp>
        <p:nvGrpSpPr>
          <p:cNvPr name="Group 2" id="2"/>
          <p:cNvGrpSpPr/>
          <p:nvPr/>
        </p:nvGrpSpPr>
        <p:grpSpPr>
          <a:xfrm rot="0">
            <a:off x="-288375" y="-377017"/>
            <a:ext cx="406496" cy="11036681"/>
            <a:chOff x="0" y="0"/>
            <a:chExt cx="396651" cy="10769374"/>
          </a:xfrm>
        </p:grpSpPr>
        <p:sp>
          <p:nvSpPr>
            <p:cNvPr name="Freeform 3" id="3"/>
            <p:cNvSpPr/>
            <p:nvPr/>
          </p:nvSpPr>
          <p:spPr>
            <a:xfrm flipH="false" flipV="false" rot="0">
              <a:off x="0" y="0"/>
              <a:ext cx="396651" cy="10769374"/>
            </a:xfrm>
            <a:custGeom>
              <a:avLst/>
              <a:gdLst/>
              <a:ahLst/>
              <a:cxnLst/>
              <a:rect r="r" b="b" t="t" l="l"/>
              <a:pathLst>
                <a:path h="10769374" w="396651">
                  <a:moveTo>
                    <a:pt x="0" y="0"/>
                  </a:moveTo>
                  <a:lnTo>
                    <a:pt x="396651" y="0"/>
                  </a:lnTo>
                  <a:lnTo>
                    <a:pt x="396651" y="10769374"/>
                  </a:lnTo>
                  <a:lnTo>
                    <a:pt x="0" y="10769374"/>
                  </a:lnTo>
                  <a:close/>
                </a:path>
              </a:pathLst>
            </a:custGeom>
            <a:solidFill>
              <a:srgbClr val="846EB1"/>
            </a:solidFill>
          </p:spPr>
        </p:sp>
        <p:sp>
          <p:nvSpPr>
            <p:cNvPr name="TextBox 4" id="4"/>
            <p:cNvSpPr txBox="true"/>
            <p:nvPr/>
          </p:nvSpPr>
          <p:spPr>
            <a:xfrm>
              <a:off x="0" y="-38100"/>
              <a:ext cx="396651"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8120" y="-374788"/>
            <a:ext cx="247828" cy="11036681"/>
            <a:chOff x="0" y="0"/>
            <a:chExt cx="241826" cy="10769374"/>
          </a:xfrm>
        </p:grpSpPr>
        <p:sp>
          <p:nvSpPr>
            <p:cNvPr name="Freeform 6" id="6"/>
            <p:cNvSpPr/>
            <p:nvPr/>
          </p:nvSpPr>
          <p:spPr>
            <a:xfrm flipH="false" flipV="false" rot="0">
              <a:off x="0" y="0"/>
              <a:ext cx="241826" cy="10769374"/>
            </a:xfrm>
            <a:custGeom>
              <a:avLst/>
              <a:gdLst/>
              <a:ahLst/>
              <a:cxnLst/>
              <a:rect r="r" b="b" t="t" l="l"/>
              <a:pathLst>
                <a:path h="10769374" w="241826">
                  <a:moveTo>
                    <a:pt x="0" y="0"/>
                  </a:moveTo>
                  <a:lnTo>
                    <a:pt x="241826" y="0"/>
                  </a:lnTo>
                  <a:lnTo>
                    <a:pt x="241826" y="10769374"/>
                  </a:lnTo>
                  <a:lnTo>
                    <a:pt x="0" y="10769374"/>
                  </a:lnTo>
                  <a:close/>
                </a:path>
              </a:pathLst>
            </a:custGeom>
            <a:solidFill>
              <a:srgbClr val="E9C7E9"/>
            </a:solidFill>
          </p:spPr>
        </p:sp>
        <p:sp>
          <p:nvSpPr>
            <p:cNvPr name="TextBox 7" id="7"/>
            <p:cNvSpPr txBox="true"/>
            <p:nvPr/>
          </p:nvSpPr>
          <p:spPr>
            <a:xfrm>
              <a:off x="0" y="-38100"/>
              <a:ext cx="241826"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793139" y="-979879"/>
            <a:ext cx="4925530" cy="1335051"/>
            <a:chOff x="0" y="0"/>
            <a:chExt cx="6567373" cy="1780068"/>
          </a:xfrm>
        </p:grpSpPr>
        <p:grpSp>
          <p:nvGrpSpPr>
            <p:cNvPr name="Group 9" id="9"/>
            <p:cNvGrpSpPr/>
            <p:nvPr/>
          </p:nvGrpSpPr>
          <p:grpSpPr>
            <a:xfrm rot="0">
              <a:off x="2605183" y="149377"/>
              <a:ext cx="1320730" cy="1630691"/>
              <a:chOff x="0" y="0"/>
              <a:chExt cx="812800" cy="1003555"/>
            </a:xfrm>
          </p:grpSpPr>
          <p:sp>
            <p:nvSpPr>
              <p:cNvPr name="Freeform 10" id="10"/>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B79BCD"/>
              </a:solidFill>
            </p:spPr>
          </p:sp>
          <p:sp>
            <p:nvSpPr>
              <p:cNvPr name="TextBox 11" id="11"/>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320730" y="0"/>
              <a:ext cx="1320730" cy="1780068"/>
              <a:chOff x="0" y="0"/>
              <a:chExt cx="812800" cy="1095484"/>
            </a:xfrm>
          </p:grpSpPr>
          <p:sp>
            <p:nvSpPr>
              <p:cNvPr name="Freeform 13" id="13"/>
              <p:cNvSpPr/>
              <p:nvPr/>
            </p:nvSpPr>
            <p:spPr>
              <a:xfrm flipH="false" flipV="false" rot="0">
                <a:off x="0" y="0"/>
                <a:ext cx="812800" cy="1095484"/>
              </a:xfrm>
              <a:custGeom>
                <a:avLst/>
                <a:gdLst/>
                <a:ahLst/>
                <a:cxnLst/>
                <a:rect r="r" b="b" t="t" l="l"/>
                <a:pathLst>
                  <a:path h="1095484" w="812800">
                    <a:moveTo>
                      <a:pt x="0" y="0"/>
                    </a:moveTo>
                    <a:lnTo>
                      <a:pt x="812800" y="0"/>
                    </a:lnTo>
                    <a:lnTo>
                      <a:pt x="812800" y="1095484"/>
                    </a:lnTo>
                    <a:lnTo>
                      <a:pt x="0" y="1095484"/>
                    </a:lnTo>
                    <a:close/>
                  </a:path>
                </a:pathLst>
              </a:custGeom>
              <a:solidFill>
                <a:srgbClr val="846EB1"/>
              </a:solidFill>
            </p:spPr>
          </p:sp>
          <p:sp>
            <p:nvSpPr>
              <p:cNvPr name="TextBox 14" id="14"/>
              <p:cNvSpPr txBox="true"/>
              <p:nvPr/>
            </p:nvSpPr>
            <p:spPr>
              <a:xfrm>
                <a:off x="0" y="-38100"/>
                <a:ext cx="812800" cy="1133584"/>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0" y="146406"/>
              <a:ext cx="1320730" cy="1633662"/>
              <a:chOff x="0" y="0"/>
              <a:chExt cx="812800" cy="1005383"/>
            </a:xfrm>
          </p:grpSpPr>
          <p:sp>
            <p:nvSpPr>
              <p:cNvPr name="Freeform 16" id="16"/>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1F1F47"/>
              </a:solidFill>
            </p:spPr>
          </p:sp>
          <p:sp>
            <p:nvSpPr>
              <p:cNvPr name="TextBox 17" id="17"/>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3925913" y="146406"/>
              <a:ext cx="1320730" cy="1633662"/>
              <a:chOff x="0" y="0"/>
              <a:chExt cx="812800" cy="1005383"/>
            </a:xfrm>
          </p:grpSpPr>
          <p:sp>
            <p:nvSpPr>
              <p:cNvPr name="Freeform 19" id="19"/>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E9C7E9"/>
              </a:solidFill>
            </p:spPr>
          </p:sp>
          <p:sp>
            <p:nvSpPr>
              <p:cNvPr name="TextBox 20" id="20"/>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246643" y="149377"/>
              <a:ext cx="1320730" cy="1630691"/>
              <a:chOff x="0" y="0"/>
              <a:chExt cx="812800" cy="1003555"/>
            </a:xfrm>
          </p:grpSpPr>
          <p:sp>
            <p:nvSpPr>
              <p:cNvPr name="Freeform 22" id="22"/>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F8E4CB"/>
              </a:solidFill>
            </p:spPr>
          </p:sp>
          <p:sp>
            <p:nvSpPr>
              <p:cNvPr name="TextBox 23" id="23"/>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4" id="24"/>
          <p:cNvGrpSpPr/>
          <p:nvPr/>
        </p:nvGrpSpPr>
        <p:grpSpPr>
          <a:xfrm rot="-10800000">
            <a:off x="18145860" y="-312354"/>
            <a:ext cx="370117" cy="10907460"/>
            <a:chOff x="0" y="0"/>
            <a:chExt cx="378867" cy="11165329"/>
          </a:xfrm>
        </p:grpSpPr>
        <p:sp>
          <p:nvSpPr>
            <p:cNvPr name="Freeform 25" id="25"/>
            <p:cNvSpPr/>
            <p:nvPr/>
          </p:nvSpPr>
          <p:spPr>
            <a:xfrm flipH="false" flipV="false" rot="0">
              <a:off x="0" y="0"/>
              <a:ext cx="378867" cy="11165329"/>
            </a:xfrm>
            <a:custGeom>
              <a:avLst/>
              <a:gdLst/>
              <a:ahLst/>
              <a:cxnLst/>
              <a:rect r="r" b="b" t="t" l="l"/>
              <a:pathLst>
                <a:path h="11165329" w="378867">
                  <a:moveTo>
                    <a:pt x="0" y="0"/>
                  </a:moveTo>
                  <a:lnTo>
                    <a:pt x="378867" y="0"/>
                  </a:lnTo>
                  <a:lnTo>
                    <a:pt x="378867" y="11165329"/>
                  </a:lnTo>
                  <a:lnTo>
                    <a:pt x="0" y="11165329"/>
                  </a:lnTo>
                  <a:close/>
                </a:path>
              </a:pathLst>
            </a:custGeom>
            <a:solidFill>
              <a:srgbClr val="846EB1"/>
            </a:solidFill>
          </p:spPr>
        </p:sp>
        <p:sp>
          <p:nvSpPr>
            <p:cNvPr name="TextBox 26" id="26"/>
            <p:cNvSpPr txBox="true"/>
            <p:nvPr/>
          </p:nvSpPr>
          <p:spPr>
            <a:xfrm>
              <a:off x="0" y="-38100"/>
              <a:ext cx="378867" cy="11203429"/>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10800000">
            <a:off x="17909619" y="-316602"/>
            <a:ext cx="236241" cy="10911708"/>
            <a:chOff x="0" y="0"/>
            <a:chExt cx="241826" cy="11169677"/>
          </a:xfrm>
        </p:grpSpPr>
        <p:sp>
          <p:nvSpPr>
            <p:cNvPr name="Freeform 28" id="28"/>
            <p:cNvSpPr/>
            <p:nvPr/>
          </p:nvSpPr>
          <p:spPr>
            <a:xfrm flipH="false" flipV="false" rot="0">
              <a:off x="0" y="0"/>
              <a:ext cx="241826" cy="11169677"/>
            </a:xfrm>
            <a:custGeom>
              <a:avLst/>
              <a:gdLst/>
              <a:ahLst/>
              <a:cxnLst/>
              <a:rect r="r" b="b" t="t" l="l"/>
              <a:pathLst>
                <a:path h="11169677" w="241826">
                  <a:moveTo>
                    <a:pt x="0" y="0"/>
                  </a:moveTo>
                  <a:lnTo>
                    <a:pt x="241826" y="0"/>
                  </a:lnTo>
                  <a:lnTo>
                    <a:pt x="241826" y="11169677"/>
                  </a:lnTo>
                  <a:lnTo>
                    <a:pt x="0" y="11169677"/>
                  </a:lnTo>
                  <a:close/>
                </a:path>
              </a:pathLst>
            </a:custGeom>
            <a:solidFill>
              <a:srgbClr val="E9C7E9"/>
            </a:solidFill>
          </p:spPr>
        </p:sp>
        <p:sp>
          <p:nvSpPr>
            <p:cNvPr name="TextBox 29" id="29"/>
            <p:cNvSpPr txBox="true"/>
            <p:nvPr/>
          </p:nvSpPr>
          <p:spPr>
            <a:xfrm>
              <a:off x="0" y="-38100"/>
              <a:ext cx="241826" cy="11207777"/>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5337817" y="2549797"/>
            <a:ext cx="7612365" cy="1521670"/>
            <a:chOff x="0" y="0"/>
            <a:chExt cx="10149820" cy="2028893"/>
          </a:xfrm>
        </p:grpSpPr>
        <p:sp>
          <p:nvSpPr>
            <p:cNvPr name="Freeform 31" id="31"/>
            <p:cNvSpPr/>
            <p:nvPr/>
          </p:nvSpPr>
          <p:spPr>
            <a:xfrm flipH="false" flipV="false" rot="0">
              <a:off x="9681284" y="1271087"/>
              <a:ext cx="468536" cy="757806"/>
            </a:xfrm>
            <a:custGeom>
              <a:avLst/>
              <a:gdLst/>
              <a:ahLst/>
              <a:cxnLst/>
              <a:rect r="r" b="b" t="t" l="l"/>
              <a:pathLst>
                <a:path h="757806" w="468536">
                  <a:moveTo>
                    <a:pt x="0" y="0"/>
                  </a:moveTo>
                  <a:lnTo>
                    <a:pt x="468536" y="0"/>
                  </a:lnTo>
                  <a:lnTo>
                    <a:pt x="468536" y="757806"/>
                  </a:lnTo>
                  <a:lnTo>
                    <a:pt x="0" y="757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2" id="32"/>
            <p:cNvGrpSpPr/>
            <p:nvPr/>
          </p:nvGrpSpPr>
          <p:grpSpPr>
            <a:xfrm rot="0">
              <a:off x="0" y="0"/>
              <a:ext cx="9681284" cy="1271087"/>
              <a:chOff x="0" y="0"/>
              <a:chExt cx="2166513" cy="284448"/>
            </a:xfrm>
          </p:grpSpPr>
          <p:sp>
            <p:nvSpPr>
              <p:cNvPr name="Freeform 33" id="33"/>
              <p:cNvSpPr/>
              <p:nvPr/>
            </p:nvSpPr>
            <p:spPr>
              <a:xfrm flipH="false" flipV="false" rot="0">
                <a:off x="0" y="0"/>
                <a:ext cx="2166513" cy="284448"/>
              </a:xfrm>
              <a:custGeom>
                <a:avLst/>
                <a:gdLst/>
                <a:ahLst/>
                <a:cxnLst/>
                <a:rect r="r" b="b" t="t" l="l"/>
                <a:pathLst>
                  <a:path h="284448" w="2166513">
                    <a:moveTo>
                      <a:pt x="21647" y="0"/>
                    </a:moveTo>
                    <a:lnTo>
                      <a:pt x="2144866" y="0"/>
                    </a:lnTo>
                    <a:cubicBezTo>
                      <a:pt x="2156821" y="0"/>
                      <a:pt x="2166513" y="9691"/>
                      <a:pt x="2166513" y="21647"/>
                    </a:cubicBezTo>
                    <a:lnTo>
                      <a:pt x="2166513" y="262802"/>
                    </a:lnTo>
                    <a:cubicBezTo>
                      <a:pt x="2166513" y="268543"/>
                      <a:pt x="2164232" y="274049"/>
                      <a:pt x="2160173" y="278108"/>
                    </a:cubicBezTo>
                    <a:cubicBezTo>
                      <a:pt x="2156113" y="282168"/>
                      <a:pt x="2150607" y="284448"/>
                      <a:pt x="2144866" y="284448"/>
                    </a:cubicBezTo>
                    <a:lnTo>
                      <a:pt x="21647" y="284448"/>
                    </a:lnTo>
                    <a:cubicBezTo>
                      <a:pt x="15906" y="284448"/>
                      <a:pt x="10400" y="282168"/>
                      <a:pt x="6340" y="278108"/>
                    </a:cubicBezTo>
                    <a:cubicBezTo>
                      <a:pt x="2281" y="274049"/>
                      <a:pt x="0" y="268543"/>
                      <a:pt x="0" y="262802"/>
                    </a:cubicBezTo>
                    <a:lnTo>
                      <a:pt x="0" y="21647"/>
                    </a:lnTo>
                    <a:cubicBezTo>
                      <a:pt x="0" y="15906"/>
                      <a:pt x="2281" y="10400"/>
                      <a:pt x="6340" y="6340"/>
                    </a:cubicBezTo>
                    <a:cubicBezTo>
                      <a:pt x="10400" y="2281"/>
                      <a:pt x="15906" y="0"/>
                      <a:pt x="21647" y="0"/>
                    </a:cubicBezTo>
                    <a:close/>
                  </a:path>
                </a:pathLst>
              </a:custGeom>
              <a:solidFill>
                <a:srgbClr val="E9C7E9"/>
              </a:solidFill>
              <a:ln w="76200" cap="rnd">
                <a:solidFill>
                  <a:srgbClr val="1F1F47"/>
                </a:solidFill>
                <a:prstDash val="solid"/>
                <a:round/>
              </a:ln>
            </p:spPr>
          </p:sp>
          <p:sp>
            <p:nvSpPr>
              <p:cNvPr name="TextBox 34" id="34"/>
              <p:cNvSpPr txBox="true"/>
              <p:nvPr/>
            </p:nvSpPr>
            <p:spPr>
              <a:xfrm>
                <a:off x="0" y="-38100"/>
                <a:ext cx="2166513" cy="322548"/>
              </a:xfrm>
              <a:prstGeom prst="rect">
                <a:avLst/>
              </a:prstGeom>
            </p:spPr>
            <p:txBody>
              <a:bodyPr anchor="ctr" rtlCol="false" tIns="50800" lIns="50800" bIns="50800" rIns="50800"/>
              <a:lstStyle/>
              <a:p>
                <a:pPr algn="ctr">
                  <a:lnSpc>
                    <a:spcPts val="2659"/>
                  </a:lnSpc>
                </a:pPr>
              </a:p>
            </p:txBody>
          </p:sp>
        </p:grpSp>
        <p:sp>
          <p:nvSpPr>
            <p:cNvPr name="TextBox 35" id="35"/>
            <p:cNvSpPr txBox="true"/>
            <p:nvPr/>
          </p:nvSpPr>
          <p:spPr>
            <a:xfrm rot="0">
              <a:off x="187784" y="191012"/>
              <a:ext cx="9305715" cy="881587"/>
            </a:xfrm>
            <a:prstGeom prst="rect">
              <a:avLst/>
            </a:prstGeom>
          </p:spPr>
          <p:txBody>
            <a:bodyPr anchor="t" rtlCol="false" tIns="0" lIns="0" bIns="0" rIns="0">
              <a:spAutoFit/>
            </a:bodyPr>
            <a:lstStyle/>
            <a:p>
              <a:pPr algn="ctr">
                <a:lnSpc>
                  <a:spcPts val="5560"/>
                </a:lnSpc>
                <a:spcBef>
                  <a:spcPct val="0"/>
                </a:spcBef>
              </a:pPr>
              <a:r>
                <a:rPr lang="en-US" sz="3972" spc="321">
                  <a:solidFill>
                    <a:srgbClr val="846EB1"/>
                  </a:solidFill>
                  <a:latin typeface="Press Start 2P"/>
                  <a:ea typeface="Press Start 2P"/>
                  <a:cs typeface="Press Start 2P"/>
                  <a:sym typeface="Press Start 2P"/>
                </a:rPr>
                <a:t>TEAM DETAILS</a:t>
              </a:r>
            </a:p>
          </p:txBody>
        </p:sp>
      </p:grpSp>
      <p:sp>
        <p:nvSpPr>
          <p:cNvPr name="TextBox 36" id="36"/>
          <p:cNvSpPr txBox="true"/>
          <p:nvPr/>
        </p:nvSpPr>
        <p:spPr>
          <a:xfrm rot="0">
            <a:off x="1915260" y="6624639"/>
            <a:ext cx="16230600" cy="2221559"/>
          </a:xfrm>
          <a:prstGeom prst="rect">
            <a:avLst/>
          </a:prstGeom>
        </p:spPr>
        <p:txBody>
          <a:bodyPr anchor="t" rtlCol="false" tIns="0" lIns="0" bIns="0" rIns="0">
            <a:spAutoFit/>
          </a:bodyPr>
          <a:lstStyle/>
          <a:p>
            <a:pPr algn="just" marL="549858" indent="-274929" lvl="1">
              <a:lnSpc>
                <a:spcPts val="3565"/>
              </a:lnSpc>
              <a:buFont typeface="Arial"/>
              <a:buChar char="•"/>
            </a:pPr>
            <a:r>
              <a:rPr lang="en-US" b="true" sz="2546">
                <a:solidFill>
                  <a:srgbClr val="1F1F47"/>
                </a:solidFill>
                <a:latin typeface="JetBrains Mono Bold"/>
                <a:ea typeface="JetBrains Mono Bold"/>
                <a:cs typeface="JetBrains Mono Bold"/>
                <a:sym typeface="JetBrains Mono Bold"/>
              </a:rPr>
              <a:t>Team Name: ELITEHUB</a:t>
            </a:r>
          </a:p>
          <a:p>
            <a:pPr algn="just">
              <a:lnSpc>
                <a:spcPts val="3565"/>
              </a:lnSpc>
            </a:pPr>
          </a:p>
          <a:p>
            <a:pPr algn="just" marL="549858" indent="-274929" lvl="1">
              <a:lnSpc>
                <a:spcPts val="3565"/>
              </a:lnSpc>
              <a:buFont typeface="Arial"/>
              <a:buChar char="•"/>
            </a:pPr>
            <a:r>
              <a:rPr lang="en-US" b="true" sz="2546">
                <a:solidFill>
                  <a:srgbClr val="1F1F47"/>
                </a:solidFill>
                <a:latin typeface="JetBrains Mono Bold"/>
                <a:ea typeface="JetBrains Mono Bold"/>
                <a:cs typeface="JetBrains Mono Bold"/>
                <a:sym typeface="JetBrains Mono Bold"/>
              </a:rPr>
              <a:t>Team Leader Name: RISHABH PRAJAPATI</a:t>
            </a:r>
          </a:p>
          <a:p>
            <a:pPr algn="just">
              <a:lnSpc>
                <a:spcPts val="3565"/>
              </a:lnSpc>
            </a:pPr>
          </a:p>
          <a:p>
            <a:pPr algn="just" marL="549858" indent="-274929" lvl="1">
              <a:lnSpc>
                <a:spcPts val="3565"/>
              </a:lnSpc>
              <a:buFont typeface="Arial"/>
              <a:buChar char="•"/>
            </a:pPr>
            <a:r>
              <a:rPr lang="en-US" b="true" sz="2546">
                <a:solidFill>
                  <a:srgbClr val="1F1F47"/>
                </a:solidFill>
                <a:latin typeface="JetBrains Mono Bold"/>
                <a:ea typeface="JetBrains Mono Bold"/>
                <a:cs typeface="JetBrains Mono Bold"/>
                <a:sym typeface="JetBrains Mono Bold"/>
              </a:rPr>
              <a:t>Track: IoT </a:t>
            </a:r>
          </a:p>
        </p:txBody>
      </p:sp>
      <p:grpSp>
        <p:nvGrpSpPr>
          <p:cNvPr name="Group 37" id="37"/>
          <p:cNvGrpSpPr/>
          <p:nvPr/>
        </p:nvGrpSpPr>
        <p:grpSpPr>
          <a:xfrm rot="0">
            <a:off x="1902637" y="355172"/>
            <a:ext cx="14482725" cy="2194625"/>
            <a:chOff x="0" y="0"/>
            <a:chExt cx="19310300" cy="2926167"/>
          </a:xfrm>
        </p:grpSpPr>
        <p:grpSp>
          <p:nvGrpSpPr>
            <p:cNvPr name="Group 38" id="38"/>
            <p:cNvGrpSpPr/>
            <p:nvPr/>
          </p:nvGrpSpPr>
          <p:grpSpPr>
            <a:xfrm rot="0">
              <a:off x="2370161" y="569990"/>
              <a:ext cx="16940139" cy="1688418"/>
              <a:chOff x="0" y="0"/>
              <a:chExt cx="3535128" cy="352345"/>
            </a:xfrm>
          </p:grpSpPr>
          <p:sp>
            <p:nvSpPr>
              <p:cNvPr name="Freeform 39" id="39"/>
              <p:cNvSpPr/>
              <p:nvPr/>
            </p:nvSpPr>
            <p:spPr>
              <a:xfrm flipH="false" flipV="false" rot="0">
                <a:off x="0" y="0"/>
                <a:ext cx="3535128" cy="352345"/>
              </a:xfrm>
              <a:custGeom>
                <a:avLst/>
                <a:gdLst/>
                <a:ahLst/>
                <a:cxnLst/>
                <a:rect r="r" b="b" t="t" l="l"/>
                <a:pathLst>
                  <a:path h="352345" w="3535128">
                    <a:moveTo>
                      <a:pt x="17550" y="0"/>
                    </a:moveTo>
                    <a:lnTo>
                      <a:pt x="3517578" y="0"/>
                    </a:lnTo>
                    <a:cubicBezTo>
                      <a:pt x="3522233" y="0"/>
                      <a:pt x="3526697" y="1849"/>
                      <a:pt x="3529988" y="5140"/>
                    </a:cubicBezTo>
                    <a:cubicBezTo>
                      <a:pt x="3533279" y="8431"/>
                      <a:pt x="3535128" y="12895"/>
                      <a:pt x="3535128" y="17550"/>
                    </a:cubicBezTo>
                    <a:lnTo>
                      <a:pt x="3535128" y="334795"/>
                    </a:lnTo>
                    <a:cubicBezTo>
                      <a:pt x="3535128" y="344488"/>
                      <a:pt x="3527271" y="352345"/>
                      <a:pt x="3517578" y="352345"/>
                    </a:cubicBezTo>
                    <a:lnTo>
                      <a:pt x="17550" y="352345"/>
                    </a:lnTo>
                    <a:cubicBezTo>
                      <a:pt x="7857" y="352345"/>
                      <a:pt x="0" y="344488"/>
                      <a:pt x="0" y="334795"/>
                    </a:cubicBezTo>
                    <a:lnTo>
                      <a:pt x="0" y="17550"/>
                    </a:lnTo>
                    <a:cubicBezTo>
                      <a:pt x="0" y="7857"/>
                      <a:pt x="7857" y="0"/>
                      <a:pt x="17550" y="0"/>
                    </a:cubicBezTo>
                    <a:close/>
                  </a:path>
                </a:pathLst>
              </a:custGeom>
              <a:solidFill>
                <a:srgbClr val="1F1F47"/>
              </a:solidFill>
              <a:ln w="95250" cap="rnd">
                <a:solidFill>
                  <a:srgbClr val="B79BCD"/>
                </a:solidFill>
                <a:prstDash val="solid"/>
                <a:round/>
              </a:ln>
            </p:spPr>
          </p:sp>
          <p:sp>
            <p:nvSpPr>
              <p:cNvPr name="TextBox 40" id="40"/>
              <p:cNvSpPr txBox="true"/>
              <p:nvPr/>
            </p:nvSpPr>
            <p:spPr>
              <a:xfrm>
                <a:off x="0" y="-104775"/>
                <a:ext cx="3535128" cy="457120"/>
              </a:xfrm>
              <a:prstGeom prst="rect">
                <a:avLst/>
              </a:prstGeom>
            </p:spPr>
            <p:txBody>
              <a:bodyPr anchor="ctr" rtlCol="false" tIns="53427" lIns="53427" bIns="53427" rIns="53427"/>
              <a:lstStyle/>
              <a:p>
                <a:pPr algn="ctr">
                  <a:lnSpc>
                    <a:spcPts val="7000"/>
                  </a:lnSpc>
                </a:pPr>
              </a:p>
            </p:txBody>
          </p:sp>
        </p:grpSp>
        <p:grpSp>
          <p:nvGrpSpPr>
            <p:cNvPr name="Group 41" id="41"/>
            <p:cNvGrpSpPr/>
            <p:nvPr/>
          </p:nvGrpSpPr>
          <p:grpSpPr>
            <a:xfrm rot="0">
              <a:off x="0" y="0"/>
              <a:ext cx="2926167" cy="292616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F1F47"/>
              </a:solidFill>
              <a:ln w="95250" cap="sq">
                <a:solidFill>
                  <a:srgbClr val="B79BCD"/>
                </a:solidFill>
                <a:prstDash val="solid"/>
                <a:miter/>
              </a:ln>
            </p:spPr>
          </p:sp>
          <p:sp>
            <p:nvSpPr>
              <p:cNvPr name="TextBox 43" id="43"/>
              <p:cNvSpPr txBox="true"/>
              <p:nvPr/>
            </p:nvSpPr>
            <p:spPr>
              <a:xfrm>
                <a:off x="76200" y="47625"/>
                <a:ext cx="660400" cy="688975"/>
              </a:xfrm>
              <a:prstGeom prst="rect">
                <a:avLst/>
              </a:prstGeom>
            </p:spPr>
            <p:txBody>
              <a:bodyPr anchor="ctr" rtlCol="false" tIns="24158" lIns="24158" bIns="24158" rIns="24158"/>
              <a:lstStyle/>
              <a:p>
                <a:pPr algn="ctr">
                  <a:lnSpc>
                    <a:spcPts val="1891"/>
                  </a:lnSpc>
                </a:pPr>
              </a:p>
            </p:txBody>
          </p:sp>
        </p:grpSp>
        <p:sp>
          <p:nvSpPr>
            <p:cNvPr name="Freeform 44" id="44"/>
            <p:cNvSpPr/>
            <p:nvPr/>
          </p:nvSpPr>
          <p:spPr>
            <a:xfrm flipH="false" flipV="false" rot="0">
              <a:off x="418951" y="516250"/>
              <a:ext cx="2088265" cy="1474837"/>
            </a:xfrm>
            <a:custGeom>
              <a:avLst/>
              <a:gdLst/>
              <a:ahLst/>
              <a:cxnLst/>
              <a:rect r="r" b="b" t="t" l="l"/>
              <a:pathLst>
                <a:path h="1474837" w="2088265">
                  <a:moveTo>
                    <a:pt x="0" y="0"/>
                  </a:moveTo>
                  <a:lnTo>
                    <a:pt x="2088265" y="0"/>
                  </a:lnTo>
                  <a:lnTo>
                    <a:pt x="2088265" y="1474838"/>
                  </a:lnTo>
                  <a:lnTo>
                    <a:pt x="0" y="1474838"/>
                  </a:lnTo>
                  <a:lnTo>
                    <a:pt x="0" y="0"/>
                  </a:lnTo>
                  <a:close/>
                </a:path>
              </a:pathLst>
            </a:custGeom>
            <a:blipFill>
              <a:blip r:embed="rId4"/>
              <a:stretch>
                <a:fillRect l="0" t="0" r="0" b="0"/>
              </a:stretch>
            </a:blipFill>
            <a:ln cap="sq">
              <a:noFill/>
              <a:prstDash val="solid"/>
              <a:miter/>
            </a:ln>
          </p:spPr>
        </p:sp>
        <p:sp>
          <p:nvSpPr>
            <p:cNvPr name="TextBox 45" id="45"/>
            <p:cNvSpPr txBox="true"/>
            <p:nvPr/>
          </p:nvSpPr>
          <p:spPr>
            <a:xfrm rot="0">
              <a:off x="388373" y="2132065"/>
              <a:ext cx="2149420" cy="224111"/>
            </a:xfrm>
            <a:prstGeom prst="rect">
              <a:avLst/>
            </a:prstGeom>
          </p:spPr>
          <p:txBody>
            <a:bodyPr anchor="t" rtlCol="false" tIns="0" lIns="0" bIns="0" rIns="0">
              <a:spAutoFit/>
            </a:bodyPr>
            <a:lstStyle/>
            <a:p>
              <a:pPr algn="ctr">
                <a:lnSpc>
                  <a:spcPts val="1352"/>
                </a:lnSpc>
              </a:pPr>
              <a:r>
                <a:rPr lang="en-US" sz="966">
                  <a:solidFill>
                    <a:srgbClr val="E9C7E9"/>
                  </a:solidFill>
                  <a:latin typeface="Press Start 2P"/>
                  <a:ea typeface="Press Start 2P"/>
                  <a:cs typeface="Press Start 2P"/>
                  <a:sym typeface="Press Start 2P"/>
                </a:rPr>
                <a:t>COLOSSUS </a:t>
              </a:r>
              <a:r>
                <a:rPr lang="en-US" sz="966">
                  <a:solidFill>
                    <a:srgbClr val="F8E4CB"/>
                  </a:solidFill>
                  <a:latin typeface="Press Start 2P"/>
                  <a:ea typeface="Press Start 2P"/>
                  <a:cs typeface="Press Start 2P"/>
                  <a:sym typeface="Press Start 2P"/>
                </a:rPr>
                <a:t>2.0</a:t>
              </a:r>
            </a:p>
          </p:txBody>
        </p:sp>
        <p:sp>
          <p:nvSpPr>
            <p:cNvPr name="TextBox 46" id="46"/>
            <p:cNvSpPr txBox="true"/>
            <p:nvPr/>
          </p:nvSpPr>
          <p:spPr>
            <a:xfrm rot="0">
              <a:off x="2940297" y="852344"/>
              <a:ext cx="16146790" cy="1154804"/>
            </a:xfrm>
            <a:prstGeom prst="rect">
              <a:avLst/>
            </a:prstGeom>
          </p:spPr>
          <p:txBody>
            <a:bodyPr anchor="t" rtlCol="false" tIns="0" lIns="0" bIns="0" rIns="0">
              <a:spAutoFit/>
            </a:bodyPr>
            <a:lstStyle/>
            <a:p>
              <a:pPr algn="ctr">
                <a:lnSpc>
                  <a:spcPts val="7074"/>
                </a:lnSpc>
              </a:pPr>
              <a:r>
                <a:rPr lang="en-US" sz="5400" spc="216">
                  <a:solidFill>
                    <a:srgbClr val="E9C7E9"/>
                  </a:solidFill>
                  <a:latin typeface="Press Start 2P"/>
                  <a:ea typeface="Press Start 2P"/>
                  <a:cs typeface="Press Start 2P"/>
                  <a:sym typeface="Press Start 2P"/>
                </a:rPr>
                <a:t>COLOSSUS 2.0</a:t>
              </a:r>
            </a:p>
          </p:txBody>
        </p:sp>
      </p:grpSp>
      <p:sp>
        <p:nvSpPr>
          <p:cNvPr name="TextBox 47" id="47"/>
          <p:cNvSpPr txBox="true"/>
          <p:nvPr/>
        </p:nvSpPr>
        <p:spPr>
          <a:xfrm rot="0">
            <a:off x="1896421" y="3919066"/>
            <a:ext cx="14482725" cy="1335403"/>
          </a:xfrm>
          <a:prstGeom prst="rect">
            <a:avLst/>
          </a:prstGeom>
        </p:spPr>
        <p:txBody>
          <a:bodyPr anchor="t" rtlCol="false" tIns="0" lIns="0" bIns="0" rIns="0">
            <a:spAutoFit/>
          </a:bodyPr>
          <a:lstStyle/>
          <a:p>
            <a:pPr algn="ctr" marL="0" indent="0" lvl="1">
              <a:lnSpc>
                <a:spcPts val="10920"/>
              </a:lnSpc>
              <a:spcBef>
                <a:spcPct val="0"/>
              </a:spcBef>
            </a:pPr>
            <a:r>
              <a:rPr lang="en-US" b="true" sz="7800">
                <a:solidFill>
                  <a:srgbClr val="1F1F47"/>
                </a:solidFill>
                <a:latin typeface="JetBrains Mono Bold"/>
                <a:ea typeface="JetBrains Mono Bold"/>
                <a:cs typeface="JetBrains Mono Bold"/>
                <a:sym typeface="JetBrains Mono Bold"/>
              </a:rPr>
              <a:t> Vision Capture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6ED"/>
        </a:solidFill>
      </p:bgPr>
    </p:bg>
    <p:spTree>
      <p:nvGrpSpPr>
        <p:cNvPr id="1" name=""/>
        <p:cNvGrpSpPr/>
        <p:nvPr/>
      </p:nvGrpSpPr>
      <p:grpSpPr>
        <a:xfrm>
          <a:off x="0" y="0"/>
          <a:ext cx="0" cy="0"/>
          <a:chOff x="0" y="0"/>
          <a:chExt cx="0" cy="0"/>
        </a:xfrm>
      </p:grpSpPr>
      <p:grpSp>
        <p:nvGrpSpPr>
          <p:cNvPr name="Group 2" id="2"/>
          <p:cNvGrpSpPr/>
          <p:nvPr/>
        </p:nvGrpSpPr>
        <p:grpSpPr>
          <a:xfrm rot="0">
            <a:off x="-288375" y="-377017"/>
            <a:ext cx="406496" cy="11036681"/>
            <a:chOff x="0" y="0"/>
            <a:chExt cx="396651" cy="10769374"/>
          </a:xfrm>
        </p:grpSpPr>
        <p:sp>
          <p:nvSpPr>
            <p:cNvPr name="Freeform 3" id="3"/>
            <p:cNvSpPr/>
            <p:nvPr/>
          </p:nvSpPr>
          <p:spPr>
            <a:xfrm flipH="false" flipV="false" rot="0">
              <a:off x="0" y="0"/>
              <a:ext cx="396651" cy="10769374"/>
            </a:xfrm>
            <a:custGeom>
              <a:avLst/>
              <a:gdLst/>
              <a:ahLst/>
              <a:cxnLst/>
              <a:rect r="r" b="b" t="t" l="l"/>
              <a:pathLst>
                <a:path h="10769374" w="396651">
                  <a:moveTo>
                    <a:pt x="0" y="0"/>
                  </a:moveTo>
                  <a:lnTo>
                    <a:pt x="396651" y="0"/>
                  </a:lnTo>
                  <a:lnTo>
                    <a:pt x="396651" y="10769374"/>
                  </a:lnTo>
                  <a:lnTo>
                    <a:pt x="0" y="10769374"/>
                  </a:lnTo>
                  <a:close/>
                </a:path>
              </a:pathLst>
            </a:custGeom>
            <a:solidFill>
              <a:srgbClr val="846EB1"/>
            </a:solidFill>
          </p:spPr>
        </p:sp>
        <p:sp>
          <p:nvSpPr>
            <p:cNvPr name="TextBox 4" id="4"/>
            <p:cNvSpPr txBox="true"/>
            <p:nvPr/>
          </p:nvSpPr>
          <p:spPr>
            <a:xfrm>
              <a:off x="0" y="-38100"/>
              <a:ext cx="396651"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8120" y="-374788"/>
            <a:ext cx="247828" cy="11036681"/>
            <a:chOff x="0" y="0"/>
            <a:chExt cx="241826" cy="10769374"/>
          </a:xfrm>
        </p:grpSpPr>
        <p:sp>
          <p:nvSpPr>
            <p:cNvPr name="Freeform 6" id="6"/>
            <p:cNvSpPr/>
            <p:nvPr/>
          </p:nvSpPr>
          <p:spPr>
            <a:xfrm flipH="false" flipV="false" rot="0">
              <a:off x="0" y="0"/>
              <a:ext cx="241826" cy="10769374"/>
            </a:xfrm>
            <a:custGeom>
              <a:avLst/>
              <a:gdLst/>
              <a:ahLst/>
              <a:cxnLst/>
              <a:rect r="r" b="b" t="t" l="l"/>
              <a:pathLst>
                <a:path h="10769374" w="241826">
                  <a:moveTo>
                    <a:pt x="0" y="0"/>
                  </a:moveTo>
                  <a:lnTo>
                    <a:pt x="241826" y="0"/>
                  </a:lnTo>
                  <a:lnTo>
                    <a:pt x="241826" y="10769374"/>
                  </a:lnTo>
                  <a:lnTo>
                    <a:pt x="0" y="10769374"/>
                  </a:lnTo>
                  <a:close/>
                </a:path>
              </a:pathLst>
            </a:custGeom>
            <a:solidFill>
              <a:srgbClr val="E9C7E9"/>
            </a:solidFill>
          </p:spPr>
        </p:sp>
        <p:sp>
          <p:nvSpPr>
            <p:cNvPr name="TextBox 7" id="7"/>
            <p:cNvSpPr txBox="true"/>
            <p:nvPr/>
          </p:nvSpPr>
          <p:spPr>
            <a:xfrm>
              <a:off x="0" y="-38100"/>
              <a:ext cx="241826"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793139" y="-979879"/>
            <a:ext cx="4925530" cy="1335051"/>
            <a:chOff x="0" y="0"/>
            <a:chExt cx="6567373" cy="1780068"/>
          </a:xfrm>
        </p:grpSpPr>
        <p:grpSp>
          <p:nvGrpSpPr>
            <p:cNvPr name="Group 9" id="9"/>
            <p:cNvGrpSpPr/>
            <p:nvPr/>
          </p:nvGrpSpPr>
          <p:grpSpPr>
            <a:xfrm rot="0">
              <a:off x="2605183" y="149377"/>
              <a:ext cx="1320730" cy="1630691"/>
              <a:chOff x="0" y="0"/>
              <a:chExt cx="812800" cy="1003555"/>
            </a:xfrm>
          </p:grpSpPr>
          <p:sp>
            <p:nvSpPr>
              <p:cNvPr name="Freeform 10" id="10"/>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B79BCD"/>
              </a:solidFill>
            </p:spPr>
          </p:sp>
          <p:sp>
            <p:nvSpPr>
              <p:cNvPr name="TextBox 11" id="11"/>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320730" y="0"/>
              <a:ext cx="1320730" cy="1780068"/>
              <a:chOff x="0" y="0"/>
              <a:chExt cx="812800" cy="1095484"/>
            </a:xfrm>
          </p:grpSpPr>
          <p:sp>
            <p:nvSpPr>
              <p:cNvPr name="Freeform 13" id="13"/>
              <p:cNvSpPr/>
              <p:nvPr/>
            </p:nvSpPr>
            <p:spPr>
              <a:xfrm flipH="false" flipV="false" rot="0">
                <a:off x="0" y="0"/>
                <a:ext cx="812800" cy="1095484"/>
              </a:xfrm>
              <a:custGeom>
                <a:avLst/>
                <a:gdLst/>
                <a:ahLst/>
                <a:cxnLst/>
                <a:rect r="r" b="b" t="t" l="l"/>
                <a:pathLst>
                  <a:path h="1095484" w="812800">
                    <a:moveTo>
                      <a:pt x="0" y="0"/>
                    </a:moveTo>
                    <a:lnTo>
                      <a:pt x="812800" y="0"/>
                    </a:lnTo>
                    <a:lnTo>
                      <a:pt x="812800" y="1095484"/>
                    </a:lnTo>
                    <a:lnTo>
                      <a:pt x="0" y="1095484"/>
                    </a:lnTo>
                    <a:close/>
                  </a:path>
                </a:pathLst>
              </a:custGeom>
              <a:solidFill>
                <a:srgbClr val="846EB1"/>
              </a:solidFill>
            </p:spPr>
          </p:sp>
          <p:sp>
            <p:nvSpPr>
              <p:cNvPr name="TextBox 14" id="14"/>
              <p:cNvSpPr txBox="true"/>
              <p:nvPr/>
            </p:nvSpPr>
            <p:spPr>
              <a:xfrm>
                <a:off x="0" y="-38100"/>
                <a:ext cx="812800" cy="1133584"/>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0" y="146406"/>
              <a:ext cx="1320730" cy="1633662"/>
              <a:chOff x="0" y="0"/>
              <a:chExt cx="812800" cy="1005383"/>
            </a:xfrm>
          </p:grpSpPr>
          <p:sp>
            <p:nvSpPr>
              <p:cNvPr name="Freeform 16" id="16"/>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1F1F47"/>
              </a:solidFill>
            </p:spPr>
          </p:sp>
          <p:sp>
            <p:nvSpPr>
              <p:cNvPr name="TextBox 17" id="17"/>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3925913" y="146406"/>
              <a:ext cx="1320730" cy="1633662"/>
              <a:chOff x="0" y="0"/>
              <a:chExt cx="812800" cy="1005383"/>
            </a:xfrm>
          </p:grpSpPr>
          <p:sp>
            <p:nvSpPr>
              <p:cNvPr name="Freeform 19" id="19"/>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E9C7E9"/>
              </a:solidFill>
            </p:spPr>
          </p:sp>
          <p:sp>
            <p:nvSpPr>
              <p:cNvPr name="TextBox 20" id="20"/>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246643" y="149377"/>
              <a:ext cx="1320730" cy="1630691"/>
              <a:chOff x="0" y="0"/>
              <a:chExt cx="812800" cy="1003555"/>
            </a:xfrm>
          </p:grpSpPr>
          <p:sp>
            <p:nvSpPr>
              <p:cNvPr name="Freeform 22" id="22"/>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F8E4CB"/>
              </a:solidFill>
            </p:spPr>
          </p:sp>
          <p:sp>
            <p:nvSpPr>
              <p:cNvPr name="TextBox 23" id="23"/>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4" id="24"/>
          <p:cNvGrpSpPr/>
          <p:nvPr/>
        </p:nvGrpSpPr>
        <p:grpSpPr>
          <a:xfrm rot="-10800000">
            <a:off x="18145860" y="-312354"/>
            <a:ext cx="370117" cy="10907460"/>
            <a:chOff x="0" y="0"/>
            <a:chExt cx="378867" cy="11165329"/>
          </a:xfrm>
        </p:grpSpPr>
        <p:sp>
          <p:nvSpPr>
            <p:cNvPr name="Freeform 25" id="25"/>
            <p:cNvSpPr/>
            <p:nvPr/>
          </p:nvSpPr>
          <p:spPr>
            <a:xfrm flipH="false" flipV="false" rot="0">
              <a:off x="0" y="0"/>
              <a:ext cx="378867" cy="11165329"/>
            </a:xfrm>
            <a:custGeom>
              <a:avLst/>
              <a:gdLst/>
              <a:ahLst/>
              <a:cxnLst/>
              <a:rect r="r" b="b" t="t" l="l"/>
              <a:pathLst>
                <a:path h="11165329" w="378867">
                  <a:moveTo>
                    <a:pt x="0" y="0"/>
                  </a:moveTo>
                  <a:lnTo>
                    <a:pt x="378867" y="0"/>
                  </a:lnTo>
                  <a:lnTo>
                    <a:pt x="378867" y="11165329"/>
                  </a:lnTo>
                  <a:lnTo>
                    <a:pt x="0" y="11165329"/>
                  </a:lnTo>
                  <a:close/>
                </a:path>
              </a:pathLst>
            </a:custGeom>
            <a:solidFill>
              <a:srgbClr val="846EB1"/>
            </a:solidFill>
          </p:spPr>
        </p:sp>
        <p:sp>
          <p:nvSpPr>
            <p:cNvPr name="TextBox 26" id="26"/>
            <p:cNvSpPr txBox="true"/>
            <p:nvPr/>
          </p:nvSpPr>
          <p:spPr>
            <a:xfrm>
              <a:off x="0" y="-38100"/>
              <a:ext cx="378867" cy="11203429"/>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10800000">
            <a:off x="17909619" y="-316602"/>
            <a:ext cx="236241" cy="10911708"/>
            <a:chOff x="0" y="0"/>
            <a:chExt cx="241826" cy="11169677"/>
          </a:xfrm>
        </p:grpSpPr>
        <p:sp>
          <p:nvSpPr>
            <p:cNvPr name="Freeform 28" id="28"/>
            <p:cNvSpPr/>
            <p:nvPr/>
          </p:nvSpPr>
          <p:spPr>
            <a:xfrm flipH="false" flipV="false" rot="0">
              <a:off x="0" y="0"/>
              <a:ext cx="241826" cy="11169677"/>
            </a:xfrm>
            <a:custGeom>
              <a:avLst/>
              <a:gdLst/>
              <a:ahLst/>
              <a:cxnLst/>
              <a:rect r="r" b="b" t="t" l="l"/>
              <a:pathLst>
                <a:path h="11169677" w="241826">
                  <a:moveTo>
                    <a:pt x="0" y="0"/>
                  </a:moveTo>
                  <a:lnTo>
                    <a:pt x="241826" y="0"/>
                  </a:lnTo>
                  <a:lnTo>
                    <a:pt x="241826" y="11169677"/>
                  </a:lnTo>
                  <a:lnTo>
                    <a:pt x="0" y="11169677"/>
                  </a:lnTo>
                  <a:close/>
                </a:path>
              </a:pathLst>
            </a:custGeom>
            <a:solidFill>
              <a:srgbClr val="E9C7E9"/>
            </a:solidFill>
          </p:spPr>
        </p:sp>
        <p:sp>
          <p:nvSpPr>
            <p:cNvPr name="TextBox 29" id="29"/>
            <p:cNvSpPr txBox="true"/>
            <p:nvPr/>
          </p:nvSpPr>
          <p:spPr>
            <a:xfrm>
              <a:off x="0" y="-38100"/>
              <a:ext cx="241826" cy="11207777"/>
            </a:xfrm>
            <a:prstGeom prst="rect">
              <a:avLst/>
            </a:prstGeom>
          </p:spPr>
          <p:txBody>
            <a:bodyPr anchor="ctr" rtlCol="false" tIns="50800" lIns="50800" bIns="50800" rIns="50800"/>
            <a:lstStyle/>
            <a:p>
              <a:pPr algn="ctr">
                <a:lnSpc>
                  <a:spcPts val="2659"/>
                </a:lnSpc>
                <a:spcBef>
                  <a:spcPct val="0"/>
                </a:spcBef>
              </a:pPr>
            </a:p>
          </p:txBody>
        </p:sp>
      </p:grpSp>
      <p:sp>
        <p:nvSpPr>
          <p:cNvPr name="TextBox 30" id="30"/>
          <p:cNvSpPr txBox="true"/>
          <p:nvPr/>
        </p:nvSpPr>
        <p:spPr>
          <a:xfrm rot="0">
            <a:off x="890983" y="2832171"/>
            <a:ext cx="16729841" cy="6732777"/>
          </a:xfrm>
          <a:prstGeom prst="rect">
            <a:avLst/>
          </a:prstGeom>
        </p:spPr>
        <p:txBody>
          <a:bodyPr anchor="t" rtlCol="false" tIns="0" lIns="0" bIns="0" rIns="0">
            <a:spAutoFit/>
          </a:bodyPr>
          <a:lstStyle/>
          <a:p>
            <a:pPr algn="just">
              <a:lnSpc>
                <a:spcPts val="4437"/>
              </a:lnSpc>
            </a:pPr>
            <a:r>
              <a:rPr lang="en-US" b="true" sz="2900">
                <a:solidFill>
                  <a:srgbClr val="1F1F47"/>
                </a:solidFill>
                <a:latin typeface="JetBrains Mono Bold"/>
                <a:ea typeface="JetBrains Mono Bold"/>
                <a:cs typeface="JetBrains Mono Bold"/>
                <a:sym typeface="JetBrains Mono Bold"/>
              </a:rPr>
              <a:t>Identify the issue :</a:t>
            </a:r>
            <a:r>
              <a:rPr lang="en-US" sz="2900">
                <a:solidFill>
                  <a:srgbClr val="1F1F47"/>
                </a:solidFill>
                <a:latin typeface="JetBrains Mono"/>
                <a:ea typeface="JetBrains Mono"/>
                <a:cs typeface="JetBrains Mono"/>
                <a:sym typeface="JetBrains Mono"/>
              </a:rPr>
              <a:t> Teachers in today's classrooms are struggling to manually track attendance, monitor student engagement, and measure their own teaching efficacy. This process is time-consuming, error-prone, and lacks insight into student behavior or teacher performance.</a:t>
            </a:r>
          </a:p>
          <a:p>
            <a:pPr algn="just">
              <a:lnSpc>
                <a:spcPts val="4590"/>
              </a:lnSpc>
            </a:pPr>
          </a:p>
          <a:p>
            <a:pPr algn="just">
              <a:lnSpc>
                <a:spcPts val="4495"/>
              </a:lnSpc>
            </a:pPr>
            <a:r>
              <a:rPr lang="en-US" b="true" sz="2900">
                <a:solidFill>
                  <a:srgbClr val="1F1F47"/>
                </a:solidFill>
                <a:latin typeface="JetBrains Mono Bold"/>
                <a:ea typeface="JetBrains Mono Bold"/>
                <a:cs typeface="JetBrains Mono Bold"/>
                <a:sym typeface="JetBrains Mono Bold"/>
              </a:rPr>
              <a:t>Explain its significance: </a:t>
            </a:r>
            <a:r>
              <a:rPr lang="en-US" sz="2900">
                <a:solidFill>
                  <a:srgbClr val="1F1F47"/>
                </a:solidFill>
                <a:latin typeface="JetBrains Mono"/>
                <a:ea typeface="JetBrains Mono"/>
                <a:cs typeface="JetBrains Mono"/>
                <a:sym typeface="JetBrains Mono"/>
              </a:rPr>
              <a:t>Manual tracking of attendance and engagement is time-consuming, error-prone, and ineffective—especially in large or hybrid classrooms. Disengaged students often go unnoticed, and teachers lack feedback to improve their performance. These issues lead to poor academic outcomes and inefficient teaching. Without a smarter system in place, both students and teachers miss out on opportunities to grow and succeed in a rapidly evolving educational environment.</a:t>
            </a:r>
          </a:p>
        </p:txBody>
      </p:sp>
      <p:sp>
        <p:nvSpPr>
          <p:cNvPr name="Freeform 31" id="31"/>
          <p:cNvSpPr/>
          <p:nvPr/>
        </p:nvSpPr>
        <p:spPr>
          <a:xfrm flipH="false" flipV="false" rot="0">
            <a:off x="13500579" y="3407607"/>
            <a:ext cx="362854" cy="586877"/>
          </a:xfrm>
          <a:custGeom>
            <a:avLst/>
            <a:gdLst/>
            <a:ahLst/>
            <a:cxnLst/>
            <a:rect r="r" b="b" t="t" l="l"/>
            <a:pathLst>
              <a:path h="586877" w="362854">
                <a:moveTo>
                  <a:pt x="0" y="0"/>
                </a:moveTo>
                <a:lnTo>
                  <a:pt x="362854" y="0"/>
                </a:lnTo>
                <a:lnTo>
                  <a:pt x="362854" y="586877"/>
                </a:lnTo>
                <a:lnTo>
                  <a:pt x="0" y="58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2" id="32"/>
          <p:cNvGrpSpPr/>
          <p:nvPr/>
        </p:nvGrpSpPr>
        <p:grpSpPr>
          <a:xfrm rot="0">
            <a:off x="4916855" y="1028700"/>
            <a:ext cx="8482120" cy="974796"/>
            <a:chOff x="0" y="0"/>
            <a:chExt cx="2451005" cy="281678"/>
          </a:xfrm>
        </p:grpSpPr>
        <p:sp>
          <p:nvSpPr>
            <p:cNvPr name="Freeform 33" id="33"/>
            <p:cNvSpPr/>
            <p:nvPr/>
          </p:nvSpPr>
          <p:spPr>
            <a:xfrm flipH="false" flipV="false" rot="0">
              <a:off x="0" y="0"/>
              <a:ext cx="2451005" cy="281678"/>
            </a:xfrm>
            <a:custGeom>
              <a:avLst/>
              <a:gdLst/>
              <a:ahLst/>
              <a:cxnLst/>
              <a:rect r="r" b="b" t="t" l="l"/>
              <a:pathLst>
                <a:path h="281678" w="2451005">
                  <a:moveTo>
                    <a:pt x="20993" y="0"/>
                  </a:moveTo>
                  <a:lnTo>
                    <a:pt x="2430012" y="0"/>
                  </a:lnTo>
                  <a:cubicBezTo>
                    <a:pt x="2441606" y="0"/>
                    <a:pt x="2451005" y="9399"/>
                    <a:pt x="2451005" y="20993"/>
                  </a:cubicBezTo>
                  <a:lnTo>
                    <a:pt x="2451005" y="260686"/>
                  </a:lnTo>
                  <a:cubicBezTo>
                    <a:pt x="2451005" y="266253"/>
                    <a:pt x="2448793" y="271593"/>
                    <a:pt x="2444856" y="275530"/>
                  </a:cubicBezTo>
                  <a:cubicBezTo>
                    <a:pt x="2440919" y="279467"/>
                    <a:pt x="2435580" y="281678"/>
                    <a:pt x="2430012" y="281678"/>
                  </a:cubicBezTo>
                  <a:lnTo>
                    <a:pt x="20993" y="281678"/>
                  </a:lnTo>
                  <a:cubicBezTo>
                    <a:pt x="9399" y="281678"/>
                    <a:pt x="0" y="272280"/>
                    <a:pt x="0" y="260686"/>
                  </a:cubicBezTo>
                  <a:lnTo>
                    <a:pt x="0" y="20993"/>
                  </a:lnTo>
                  <a:cubicBezTo>
                    <a:pt x="0" y="9399"/>
                    <a:pt x="9399" y="0"/>
                    <a:pt x="20993" y="0"/>
                  </a:cubicBezTo>
                  <a:close/>
                </a:path>
              </a:pathLst>
            </a:custGeom>
            <a:solidFill>
              <a:srgbClr val="E9C7E9"/>
            </a:solidFill>
            <a:ln w="76200" cap="rnd">
              <a:solidFill>
                <a:srgbClr val="1F1F47"/>
              </a:solidFill>
              <a:prstDash val="solid"/>
              <a:round/>
            </a:ln>
          </p:spPr>
        </p:sp>
        <p:sp>
          <p:nvSpPr>
            <p:cNvPr name="TextBox 34" id="34"/>
            <p:cNvSpPr txBox="true"/>
            <p:nvPr/>
          </p:nvSpPr>
          <p:spPr>
            <a:xfrm>
              <a:off x="0" y="-38100"/>
              <a:ext cx="2451005" cy="319778"/>
            </a:xfrm>
            <a:prstGeom prst="rect">
              <a:avLst/>
            </a:prstGeom>
          </p:spPr>
          <p:txBody>
            <a:bodyPr anchor="ctr" rtlCol="false" tIns="46302" lIns="46302" bIns="46302" rIns="46302"/>
            <a:lstStyle/>
            <a:p>
              <a:pPr algn="ctr">
                <a:lnSpc>
                  <a:spcPts val="2659"/>
                </a:lnSpc>
              </a:pPr>
            </a:p>
          </p:txBody>
        </p:sp>
      </p:grpSp>
      <p:sp>
        <p:nvSpPr>
          <p:cNvPr name="TextBox 35" id="35"/>
          <p:cNvSpPr txBox="true"/>
          <p:nvPr/>
        </p:nvSpPr>
        <p:spPr>
          <a:xfrm rot="0">
            <a:off x="2114275" y="1218601"/>
            <a:ext cx="14132945" cy="537845"/>
          </a:xfrm>
          <a:prstGeom prst="rect">
            <a:avLst/>
          </a:prstGeom>
        </p:spPr>
        <p:txBody>
          <a:bodyPr anchor="t" rtlCol="false" tIns="0" lIns="0" bIns="0" rIns="0">
            <a:spAutoFit/>
          </a:bodyPr>
          <a:lstStyle/>
          <a:p>
            <a:pPr algn="ctr">
              <a:lnSpc>
                <a:spcPts val="4480"/>
              </a:lnSpc>
              <a:spcBef>
                <a:spcPct val="0"/>
              </a:spcBef>
            </a:pPr>
            <a:r>
              <a:rPr lang="en-US" sz="3200" spc="259">
                <a:solidFill>
                  <a:srgbClr val="846EB1"/>
                </a:solidFill>
                <a:latin typeface="Press Start 2P"/>
                <a:ea typeface="Press Start 2P"/>
                <a:cs typeface="Press Start 2P"/>
                <a:sym typeface="Press Start 2P"/>
              </a:rPr>
              <a:t>PROBLEM STATEMENT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DF6ED"/>
        </a:solidFill>
      </p:bgPr>
    </p:bg>
    <p:spTree>
      <p:nvGrpSpPr>
        <p:cNvPr id="1" name=""/>
        <p:cNvGrpSpPr/>
        <p:nvPr/>
      </p:nvGrpSpPr>
      <p:grpSpPr>
        <a:xfrm>
          <a:off x="0" y="0"/>
          <a:ext cx="0" cy="0"/>
          <a:chOff x="0" y="0"/>
          <a:chExt cx="0" cy="0"/>
        </a:xfrm>
      </p:grpSpPr>
      <p:grpSp>
        <p:nvGrpSpPr>
          <p:cNvPr name="Group 2" id="2"/>
          <p:cNvGrpSpPr/>
          <p:nvPr/>
        </p:nvGrpSpPr>
        <p:grpSpPr>
          <a:xfrm rot="0">
            <a:off x="-288375" y="-377017"/>
            <a:ext cx="406496" cy="11036681"/>
            <a:chOff x="0" y="0"/>
            <a:chExt cx="396651" cy="10769374"/>
          </a:xfrm>
        </p:grpSpPr>
        <p:sp>
          <p:nvSpPr>
            <p:cNvPr name="Freeform 3" id="3"/>
            <p:cNvSpPr/>
            <p:nvPr/>
          </p:nvSpPr>
          <p:spPr>
            <a:xfrm flipH="false" flipV="false" rot="0">
              <a:off x="0" y="0"/>
              <a:ext cx="396651" cy="10769374"/>
            </a:xfrm>
            <a:custGeom>
              <a:avLst/>
              <a:gdLst/>
              <a:ahLst/>
              <a:cxnLst/>
              <a:rect r="r" b="b" t="t" l="l"/>
              <a:pathLst>
                <a:path h="10769374" w="396651">
                  <a:moveTo>
                    <a:pt x="0" y="0"/>
                  </a:moveTo>
                  <a:lnTo>
                    <a:pt x="396651" y="0"/>
                  </a:lnTo>
                  <a:lnTo>
                    <a:pt x="396651" y="10769374"/>
                  </a:lnTo>
                  <a:lnTo>
                    <a:pt x="0" y="10769374"/>
                  </a:lnTo>
                  <a:close/>
                </a:path>
              </a:pathLst>
            </a:custGeom>
            <a:solidFill>
              <a:srgbClr val="846EB1"/>
            </a:solidFill>
          </p:spPr>
        </p:sp>
        <p:sp>
          <p:nvSpPr>
            <p:cNvPr name="TextBox 4" id="4"/>
            <p:cNvSpPr txBox="true"/>
            <p:nvPr/>
          </p:nvSpPr>
          <p:spPr>
            <a:xfrm>
              <a:off x="0" y="-38100"/>
              <a:ext cx="396651"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8120" y="-374788"/>
            <a:ext cx="247828" cy="11036681"/>
            <a:chOff x="0" y="0"/>
            <a:chExt cx="241826" cy="10769374"/>
          </a:xfrm>
        </p:grpSpPr>
        <p:sp>
          <p:nvSpPr>
            <p:cNvPr name="Freeform 6" id="6"/>
            <p:cNvSpPr/>
            <p:nvPr/>
          </p:nvSpPr>
          <p:spPr>
            <a:xfrm flipH="false" flipV="false" rot="0">
              <a:off x="0" y="0"/>
              <a:ext cx="241826" cy="10769374"/>
            </a:xfrm>
            <a:custGeom>
              <a:avLst/>
              <a:gdLst/>
              <a:ahLst/>
              <a:cxnLst/>
              <a:rect r="r" b="b" t="t" l="l"/>
              <a:pathLst>
                <a:path h="10769374" w="241826">
                  <a:moveTo>
                    <a:pt x="0" y="0"/>
                  </a:moveTo>
                  <a:lnTo>
                    <a:pt x="241826" y="0"/>
                  </a:lnTo>
                  <a:lnTo>
                    <a:pt x="241826" y="10769374"/>
                  </a:lnTo>
                  <a:lnTo>
                    <a:pt x="0" y="10769374"/>
                  </a:lnTo>
                  <a:close/>
                </a:path>
              </a:pathLst>
            </a:custGeom>
            <a:solidFill>
              <a:srgbClr val="E9C7E9"/>
            </a:solidFill>
          </p:spPr>
        </p:sp>
        <p:sp>
          <p:nvSpPr>
            <p:cNvPr name="TextBox 7" id="7"/>
            <p:cNvSpPr txBox="true"/>
            <p:nvPr/>
          </p:nvSpPr>
          <p:spPr>
            <a:xfrm>
              <a:off x="0" y="-38100"/>
              <a:ext cx="241826"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793139" y="-979879"/>
            <a:ext cx="4925530" cy="1335051"/>
            <a:chOff x="0" y="0"/>
            <a:chExt cx="6567373" cy="1780068"/>
          </a:xfrm>
        </p:grpSpPr>
        <p:grpSp>
          <p:nvGrpSpPr>
            <p:cNvPr name="Group 9" id="9"/>
            <p:cNvGrpSpPr/>
            <p:nvPr/>
          </p:nvGrpSpPr>
          <p:grpSpPr>
            <a:xfrm rot="0">
              <a:off x="2605183" y="149377"/>
              <a:ext cx="1320730" cy="1630691"/>
              <a:chOff x="0" y="0"/>
              <a:chExt cx="812800" cy="1003555"/>
            </a:xfrm>
          </p:grpSpPr>
          <p:sp>
            <p:nvSpPr>
              <p:cNvPr name="Freeform 10" id="10"/>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B79BCD"/>
              </a:solidFill>
            </p:spPr>
          </p:sp>
          <p:sp>
            <p:nvSpPr>
              <p:cNvPr name="TextBox 11" id="11"/>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320730" y="0"/>
              <a:ext cx="1320730" cy="1780068"/>
              <a:chOff x="0" y="0"/>
              <a:chExt cx="812800" cy="1095484"/>
            </a:xfrm>
          </p:grpSpPr>
          <p:sp>
            <p:nvSpPr>
              <p:cNvPr name="Freeform 13" id="13"/>
              <p:cNvSpPr/>
              <p:nvPr/>
            </p:nvSpPr>
            <p:spPr>
              <a:xfrm flipH="false" flipV="false" rot="0">
                <a:off x="0" y="0"/>
                <a:ext cx="812800" cy="1095484"/>
              </a:xfrm>
              <a:custGeom>
                <a:avLst/>
                <a:gdLst/>
                <a:ahLst/>
                <a:cxnLst/>
                <a:rect r="r" b="b" t="t" l="l"/>
                <a:pathLst>
                  <a:path h="1095484" w="812800">
                    <a:moveTo>
                      <a:pt x="0" y="0"/>
                    </a:moveTo>
                    <a:lnTo>
                      <a:pt x="812800" y="0"/>
                    </a:lnTo>
                    <a:lnTo>
                      <a:pt x="812800" y="1095484"/>
                    </a:lnTo>
                    <a:lnTo>
                      <a:pt x="0" y="1095484"/>
                    </a:lnTo>
                    <a:close/>
                  </a:path>
                </a:pathLst>
              </a:custGeom>
              <a:solidFill>
                <a:srgbClr val="846EB1"/>
              </a:solidFill>
            </p:spPr>
          </p:sp>
          <p:sp>
            <p:nvSpPr>
              <p:cNvPr name="TextBox 14" id="14"/>
              <p:cNvSpPr txBox="true"/>
              <p:nvPr/>
            </p:nvSpPr>
            <p:spPr>
              <a:xfrm>
                <a:off x="0" y="-38100"/>
                <a:ext cx="812800" cy="1133584"/>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0" y="146406"/>
              <a:ext cx="1320730" cy="1633662"/>
              <a:chOff x="0" y="0"/>
              <a:chExt cx="812800" cy="1005383"/>
            </a:xfrm>
          </p:grpSpPr>
          <p:sp>
            <p:nvSpPr>
              <p:cNvPr name="Freeform 16" id="16"/>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1F1F47"/>
              </a:solidFill>
            </p:spPr>
          </p:sp>
          <p:sp>
            <p:nvSpPr>
              <p:cNvPr name="TextBox 17" id="17"/>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3925913" y="146406"/>
              <a:ext cx="1320730" cy="1633662"/>
              <a:chOff x="0" y="0"/>
              <a:chExt cx="812800" cy="1005383"/>
            </a:xfrm>
          </p:grpSpPr>
          <p:sp>
            <p:nvSpPr>
              <p:cNvPr name="Freeform 19" id="19"/>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E9C7E9"/>
              </a:solidFill>
            </p:spPr>
          </p:sp>
          <p:sp>
            <p:nvSpPr>
              <p:cNvPr name="TextBox 20" id="20"/>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246643" y="149377"/>
              <a:ext cx="1320730" cy="1630691"/>
              <a:chOff x="0" y="0"/>
              <a:chExt cx="812800" cy="1003555"/>
            </a:xfrm>
          </p:grpSpPr>
          <p:sp>
            <p:nvSpPr>
              <p:cNvPr name="Freeform 22" id="22"/>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F8E4CB"/>
              </a:solidFill>
            </p:spPr>
          </p:sp>
          <p:sp>
            <p:nvSpPr>
              <p:cNvPr name="TextBox 23" id="23"/>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4" id="24"/>
          <p:cNvGrpSpPr/>
          <p:nvPr/>
        </p:nvGrpSpPr>
        <p:grpSpPr>
          <a:xfrm rot="-10800000">
            <a:off x="18145860" y="-312354"/>
            <a:ext cx="370117" cy="10907460"/>
            <a:chOff x="0" y="0"/>
            <a:chExt cx="378867" cy="11165329"/>
          </a:xfrm>
        </p:grpSpPr>
        <p:sp>
          <p:nvSpPr>
            <p:cNvPr name="Freeform 25" id="25"/>
            <p:cNvSpPr/>
            <p:nvPr/>
          </p:nvSpPr>
          <p:spPr>
            <a:xfrm flipH="false" flipV="false" rot="0">
              <a:off x="0" y="0"/>
              <a:ext cx="378867" cy="11165329"/>
            </a:xfrm>
            <a:custGeom>
              <a:avLst/>
              <a:gdLst/>
              <a:ahLst/>
              <a:cxnLst/>
              <a:rect r="r" b="b" t="t" l="l"/>
              <a:pathLst>
                <a:path h="11165329" w="378867">
                  <a:moveTo>
                    <a:pt x="0" y="0"/>
                  </a:moveTo>
                  <a:lnTo>
                    <a:pt x="378867" y="0"/>
                  </a:lnTo>
                  <a:lnTo>
                    <a:pt x="378867" y="11165329"/>
                  </a:lnTo>
                  <a:lnTo>
                    <a:pt x="0" y="11165329"/>
                  </a:lnTo>
                  <a:close/>
                </a:path>
              </a:pathLst>
            </a:custGeom>
            <a:solidFill>
              <a:srgbClr val="846EB1"/>
            </a:solidFill>
          </p:spPr>
        </p:sp>
        <p:sp>
          <p:nvSpPr>
            <p:cNvPr name="TextBox 26" id="26"/>
            <p:cNvSpPr txBox="true"/>
            <p:nvPr/>
          </p:nvSpPr>
          <p:spPr>
            <a:xfrm>
              <a:off x="0" y="-38100"/>
              <a:ext cx="378867" cy="11203429"/>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10800000">
            <a:off x="17909619" y="-316602"/>
            <a:ext cx="236241" cy="10911708"/>
            <a:chOff x="0" y="0"/>
            <a:chExt cx="241826" cy="11169677"/>
          </a:xfrm>
        </p:grpSpPr>
        <p:sp>
          <p:nvSpPr>
            <p:cNvPr name="Freeform 28" id="28"/>
            <p:cNvSpPr/>
            <p:nvPr/>
          </p:nvSpPr>
          <p:spPr>
            <a:xfrm flipH="false" flipV="false" rot="0">
              <a:off x="0" y="0"/>
              <a:ext cx="241826" cy="11169677"/>
            </a:xfrm>
            <a:custGeom>
              <a:avLst/>
              <a:gdLst/>
              <a:ahLst/>
              <a:cxnLst/>
              <a:rect r="r" b="b" t="t" l="l"/>
              <a:pathLst>
                <a:path h="11169677" w="241826">
                  <a:moveTo>
                    <a:pt x="0" y="0"/>
                  </a:moveTo>
                  <a:lnTo>
                    <a:pt x="241826" y="0"/>
                  </a:lnTo>
                  <a:lnTo>
                    <a:pt x="241826" y="11169677"/>
                  </a:lnTo>
                  <a:lnTo>
                    <a:pt x="0" y="11169677"/>
                  </a:lnTo>
                  <a:close/>
                </a:path>
              </a:pathLst>
            </a:custGeom>
            <a:solidFill>
              <a:srgbClr val="E9C7E9"/>
            </a:solidFill>
          </p:spPr>
        </p:sp>
        <p:sp>
          <p:nvSpPr>
            <p:cNvPr name="TextBox 29" id="29"/>
            <p:cNvSpPr txBox="true"/>
            <p:nvPr/>
          </p:nvSpPr>
          <p:spPr>
            <a:xfrm>
              <a:off x="0" y="-38100"/>
              <a:ext cx="241826" cy="11207777"/>
            </a:xfrm>
            <a:prstGeom prst="rect">
              <a:avLst/>
            </a:prstGeom>
          </p:spPr>
          <p:txBody>
            <a:bodyPr anchor="ctr" rtlCol="false" tIns="50800" lIns="50800" bIns="50800" rIns="50800"/>
            <a:lstStyle/>
            <a:p>
              <a:pPr algn="ctr">
                <a:lnSpc>
                  <a:spcPts val="2659"/>
                </a:lnSpc>
                <a:spcBef>
                  <a:spcPct val="0"/>
                </a:spcBef>
              </a:pPr>
            </a:p>
          </p:txBody>
        </p:sp>
      </p:grpSp>
      <p:sp>
        <p:nvSpPr>
          <p:cNvPr name="TextBox 30" id="30"/>
          <p:cNvSpPr txBox="true"/>
          <p:nvPr/>
        </p:nvSpPr>
        <p:spPr>
          <a:xfrm rot="0">
            <a:off x="1556441" y="2863198"/>
            <a:ext cx="15398927" cy="7048499"/>
          </a:xfrm>
          <a:prstGeom prst="rect">
            <a:avLst/>
          </a:prstGeom>
        </p:spPr>
        <p:txBody>
          <a:bodyPr anchor="t" rtlCol="false" tIns="0" lIns="0" bIns="0" rIns="0">
            <a:spAutoFit/>
          </a:bodyPr>
          <a:lstStyle/>
          <a:p>
            <a:pPr algn="just">
              <a:lnSpc>
                <a:spcPts val="4650"/>
              </a:lnSpc>
            </a:pPr>
            <a:r>
              <a:rPr lang="en-US" b="true" sz="3000">
                <a:solidFill>
                  <a:srgbClr val="1F1F47"/>
                </a:solidFill>
                <a:latin typeface="JetBrains Mono Bold"/>
                <a:ea typeface="JetBrains Mono Bold"/>
                <a:cs typeface="JetBrains Mono Bold"/>
                <a:sym typeface="JetBrains Mono Bold"/>
              </a:rPr>
              <a:t>Brief about </a:t>
            </a:r>
            <a:r>
              <a:rPr lang="en-US" b="true" sz="3000">
                <a:solidFill>
                  <a:srgbClr val="1F1F47"/>
                </a:solidFill>
                <a:latin typeface="JetBrains Mono Bold"/>
                <a:ea typeface="JetBrains Mono Bold"/>
                <a:cs typeface="JetBrains Mono Bold"/>
                <a:sym typeface="JetBrains Mono Bold"/>
              </a:rPr>
              <a:t>the idea :</a:t>
            </a:r>
            <a:r>
              <a:rPr lang="en-US" sz="3000">
                <a:solidFill>
                  <a:srgbClr val="1F1F47"/>
                </a:solidFill>
                <a:latin typeface="JetBrains Mono"/>
                <a:ea typeface="JetBrains Mono"/>
                <a:cs typeface="JetBrains Mono"/>
                <a:sym typeface="JetBrains Mono"/>
              </a:rPr>
              <a:t> We propose a smart classroom monitoring system that leverages AI, computer vision, and deep learning to identify and classify student behavior in real-time. This system addresses key issues such as poor engagement tracking, proxy attendance, and lack of actionable teaching insights.</a:t>
            </a:r>
          </a:p>
          <a:p>
            <a:pPr algn="just">
              <a:lnSpc>
                <a:spcPts val="4650"/>
              </a:lnSpc>
            </a:pPr>
          </a:p>
          <a:p>
            <a:pPr algn="just">
              <a:lnSpc>
                <a:spcPts val="4650"/>
              </a:lnSpc>
            </a:pPr>
            <a:r>
              <a:rPr lang="en-US" b="true" sz="3000">
                <a:solidFill>
                  <a:srgbClr val="1F1F47"/>
                </a:solidFill>
                <a:latin typeface="JetBrains Mono Bold"/>
                <a:ea typeface="JetBrains Mono Bold"/>
                <a:cs typeface="JetBrains Mono Bold"/>
                <a:sym typeface="JetBrains Mono Bold"/>
              </a:rPr>
              <a:t>Outline the solution :</a:t>
            </a:r>
            <a:r>
              <a:rPr lang="en-US" sz="3000">
                <a:solidFill>
                  <a:srgbClr val="1F1F47"/>
                </a:solidFill>
                <a:latin typeface="JetBrains Mono"/>
                <a:ea typeface="JetBrains Mono"/>
                <a:cs typeface="JetBrains Mono"/>
                <a:sym typeface="JetBrains Mono"/>
              </a:rPr>
              <a:t> Our solution uses OpenCV and a 3D CNN model to analyze classroom video feeds, enabling real-time behavior recognition and attendance validation through facial recognition. Teachers receive instant feedback on both student engagement and their own performance, allowing them to adapt and improve teaching strategies effectively.</a:t>
            </a:r>
          </a:p>
        </p:txBody>
      </p:sp>
      <p:grpSp>
        <p:nvGrpSpPr>
          <p:cNvPr name="Group 31" id="31"/>
          <p:cNvGrpSpPr/>
          <p:nvPr/>
        </p:nvGrpSpPr>
        <p:grpSpPr>
          <a:xfrm rot="0">
            <a:off x="7027568" y="1028700"/>
            <a:ext cx="4691101" cy="996298"/>
            <a:chOff x="0" y="0"/>
            <a:chExt cx="1156463" cy="245610"/>
          </a:xfrm>
        </p:grpSpPr>
        <p:sp>
          <p:nvSpPr>
            <p:cNvPr name="Freeform 32" id="32"/>
            <p:cNvSpPr/>
            <p:nvPr/>
          </p:nvSpPr>
          <p:spPr>
            <a:xfrm flipH="false" flipV="false" rot="0">
              <a:off x="0" y="0"/>
              <a:ext cx="1156463" cy="245610"/>
            </a:xfrm>
            <a:custGeom>
              <a:avLst/>
              <a:gdLst/>
              <a:ahLst/>
              <a:cxnLst/>
              <a:rect r="r" b="b" t="t" l="l"/>
              <a:pathLst>
                <a:path h="245610" w="1156463">
                  <a:moveTo>
                    <a:pt x="37958" y="0"/>
                  </a:moveTo>
                  <a:lnTo>
                    <a:pt x="1118505" y="0"/>
                  </a:lnTo>
                  <a:cubicBezTo>
                    <a:pt x="1128572" y="0"/>
                    <a:pt x="1138227" y="3999"/>
                    <a:pt x="1145346" y="11118"/>
                  </a:cubicBezTo>
                  <a:cubicBezTo>
                    <a:pt x="1152464" y="18236"/>
                    <a:pt x="1156463" y="27891"/>
                    <a:pt x="1156463" y="37958"/>
                  </a:cubicBezTo>
                  <a:lnTo>
                    <a:pt x="1156463" y="207652"/>
                  </a:lnTo>
                  <a:cubicBezTo>
                    <a:pt x="1156463" y="217719"/>
                    <a:pt x="1152464" y="227374"/>
                    <a:pt x="1145346" y="234493"/>
                  </a:cubicBezTo>
                  <a:cubicBezTo>
                    <a:pt x="1138227" y="241611"/>
                    <a:pt x="1128572" y="245610"/>
                    <a:pt x="1118505" y="245610"/>
                  </a:cubicBezTo>
                  <a:lnTo>
                    <a:pt x="37958" y="245610"/>
                  </a:lnTo>
                  <a:cubicBezTo>
                    <a:pt x="27891" y="245610"/>
                    <a:pt x="18236" y="241611"/>
                    <a:pt x="11118" y="234493"/>
                  </a:cubicBezTo>
                  <a:cubicBezTo>
                    <a:pt x="3999" y="227374"/>
                    <a:pt x="0" y="217719"/>
                    <a:pt x="0" y="207652"/>
                  </a:cubicBezTo>
                  <a:lnTo>
                    <a:pt x="0" y="37958"/>
                  </a:lnTo>
                  <a:cubicBezTo>
                    <a:pt x="0" y="27891"/>
                    <a:pt x="3999" y="18236"/>
                    <a:pt x="11118" y="11118"/>
                  </a:cubicBezTo>
                  <a:cubicBezTo>
                    <a:pt x="18236" y="3999"/>
                    <a:pt x="27891" y="0"/>
                    <a:pt x="37958" y="0"/>
                  </a:cubicBezTo>
                  <a:close/>
                </a:path>
              </a:pathLst>
            </a:custGeom>
            <a:solidFill>
              <a:srgbClr val="E9C7E9"/>
            </a:solidFill>
            <a:ln w="76200" cap="rnd">
              <a:solidFill>
                <a:srgbClr val="1F1F47"/>
              </a:solidFill>
              <a:prstDash val="solid"/>
              <a:round/>
            </a:ln>
          </p:spPr>
        </p:sp>
        <p:sp>
          <p:nvSpPr>
            <p:cNvPr name="TextBox 33" id="33"/>
            <p:cNvSpPr txBox="true"/>
            <p:nvPr/>
          </p:nvSpPr>
          <p:spPr>
            <a:xfrm>
              <a:off x="0" y="-38100"/>
              <a:ext cx="1156463" cy="283710"/>
            </a:xfrm>
            <a:prstGeom prst="rect">
              <a:avLst/>
            </a:prstGeom>
          </p:spPr>
          <p:txBody>
            <a:bodyPr anchor="ctr" rtlCol="false" tIns="54273" lIns="54273" bIns="54273" rIns="54273"/>
            <a:lstStyle/>
            <a:p>
              <a:pPr algn="ctr">
                <a:lnSpc>
                  <a:spcPts val="2659"/>
                </a:lnSpc>
              </a:pPr>
            </a:p>
          </p:txBody>
        </p:sp>
      </p:grpSp>
      <p:sp>
        <p:nvSpPr>
          <p:cNvPr name="TextBox 34" id="34"/>
          <p:cNvSpPr txBox="true"/>
          <p:nvPr/>
        </p:nvSpPr>
        <p:spPr>
          <a:xfrm rot="0">
            <a:off x="1944300" y="1229352"/>
            <a:ext cx="14386967" cy="537845"/>
          </a:xfrm>
          <a:prstGeom prst="rect">
            <a:avLst/>
          </a:prstGeom>
        </p:spPr>
        <p:txBody>
          <a:bodyPr anchor="t" rtlCol="false" tIns="0" lIns="0" bIns="0" rIns="0">
            <a:spAutoFit/>
          </a:bodyPr>
          <a:lstStyle/>
          <a:p>
            <a:pPr algn="ctr">
              <a:lnSpc>
                <a:spcPts val="4480"/>
              </a:lnSpc>
              <a:spcBef>
                <a:spcPct val="0"/>
              </a:spcBef>
            </a:pPr>
            <a:r>
              <a:rPr lang="en-US" sz="3200" spc="259">
                <a:solidFill>
                  <a:srgbClr val="846EB1"/>
                </a:solidFill>
                <a:latin typeface="Press Start 2P"/>
                <a:ea typeface="Press Start 2P"/>
                <a:cs typeface="Press Start 2P"/>
                <a:sym typeface="Press Start 2P"/>
              </a:rPr>
              <a:t> IDEA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6ED"/>
        </a:solidFill>
      </p:bgPr>
    </p:bg>
    <p:spTree>
      <p:nvGrpSpPr>
        <p:cNvPr id="1" name=""/>
        <p:cNvGrpSpPr/>
        <p:nvPr/>
      </p:nvGrpSpPr>
      <p:grpSpPr>
        <a:xfrm>
          <a:off x="0" y="0"/>
          <a:ext cx="0" cy="0"/>
          <a:chOff x="0" y="0"/>
          <a:chExt cx="0" cy="0"/>
        </a:xfrm>
      </p:grpSpPr>
      <p:grpSp>
        <p:nvGrpSpPr>
          <p:cNvPr name="Group 2" id="2"/>
          <p:cNvGrpSpPr/>
          <p:nvPr/>
        </p:nvGrpSpPr>
        <p:grpSpPr>
          <a:xfrm rot="0">
            <a:off x="-288375" y="-377017"/>
            <a:ext cx="406496" cy="11036681"/>
            <a:chOff x="0" y="0"/>
            <a:chExt cx="396651" cy="10769374"/>
          </a:xfrm>
        </p:grpSpPr>
        <p:sp>
          <p:nvSpPr>
            <p:cNvPr name="Freeform 3" id="3"/>
            <p:cNvSpPr/>
            <p:nvPr/>
          </p:nvSpPr>
          <p:spPr>
            <a:xfrm flipH="false" flipV="false" rot="0">
              <a:off x="0" y="0"/>
              <a:ext cx="396651" cy="10769374"/>
            </a:xfrm>
            <a:custGeom>
              <a:avLst/>
              <a:gdLst/>
              <a:ahLst/>
              <a:cxnLst/>
              <a:rect r="r" b="b" t="t" l="l"/>
              <a:pathLst>
                <a:path h="10769374" w="396651">
                  <a:moveTo>
                    <a:pt x="0" y="0"/>
                  </a:moveTo>
                  <a:lnTo>
                    <a:pt x="396651" y="0"/>
                  </a:lnTo>
                  <a:lnTo>
                    <a:pt x="396651" y="10769374"/>
                  </a:lnTo>
                  <a:lnTo>
                    <a:pt x="0" y="10769374"/>
                  </a:lnTo>
                  <a:close/>
                </a:path>
              </a:pathLst>
            </a:custGeom>
            <a:solidFill>
              <a:srgbClr val="846EB1"/>
            </a:solidFill>
          </p:spPr>
        </p:sp>
        <p:sp>
          <p:nvSpPr>
            <p:cNvPr name="TextBox 4" id="4"/>
            <p:cNvSpPr txBox="true"/>
            <p:nvPr/>
          </p:nvSpPr>
          <p:spPr>
            <a:xfrm>
              <a:off x="0" y="-38100"/>
              <a:ext cx="396651"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8120" y="-374788"/>
            <a:ext cx="247828" cy="11036681"/>
            <a:chOff x="0" y="0"/>
            <a:chExt cx="241826" cy="10769374"/>
          </a:xfrm>
        </p:grpSpPr>
        <p:sp>
          <p:nvSpPr>
            <p:cNvPr name="Freeform 6" id="6"/>
            <p:cNvSpPr/>
            <p:nvPr/>
          </p:nvSpPr>
          <p:spPr>
            <a:xfrm flipH="false" flipV="false" rot="0">
              <a:off x="0" y="0"/>
              <a:ext cx="241826" cy="10769374"/>
            </a:xfrm>
            <a:custGeom>
              <a:avLst/>
              <a:gdLst/>
              <a:ahLst/>
              <a:cxnLst/>
              <a:rect r="r" b="b" t="t" l="l"/>
              <a:pathLst>
                <a:path h="10769374" w="241826">
                  <a:moveTo>
                    <a:pt x="0" y="0"/>
                  </a:moveTo>
                  <a:lnTo>
                    <a:pt x="241826" y="0"/>
                  </a:lnTo>
                  <a:lnTo>
                    <a:pt x="241826" y="10769374"/>
                  </a:lnTo>
                  <a:lnTo>
                    <a:pt x="0" y="10769374"/>
                  </a:lnTo>
                  <a:close/>
                </a:path>
              </a:pathLst>
            </a:custGeom>
            <a:solidFill>
              <a:srgbClr val="E9C7E9"/>
            </a:solidFill>
          </p:spPr>
        </p:sp>
        <p:sp>
          <p:nvSpPr>
            <p:cNvPr name="TextBox 7" id="7"/>
            <p:cNvSpPr txBox="true"/>
            <p:nvPr/>
          </p:nvSpPr>
          <p:spPr>
            <a:xfrm>
              <a:off x="0" y="-38100"/>
              <a:ext cx="241826"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793139" y="-979879"/>
            <a:ext cx="4925530" cy="1335051"/>
            <a:chOff x="0" y="0"/>
            <a:chExt cx="6567373" cy="1780068"/>
          </a:xfrm>
        </p:grpSpPr>
        <p:grpSp>
          <p:nvGrpSpPr>
            <p:cNvPr name="Group 9" id="9"/>
            <p:cNvGrpSpPr/>
            <p:nvPr/>
          </p:nvGrpSpPr>
          <p:grpSpPr>
            <a:xfrm rot="0">
              <a:off x="2605183" y="149377"/>
              <a:ext cx="1320730" cy="1630691"/>
              <a:chOff x="0" y="0"/>
              <a:chExt cx="812800" cy="1003555"/>
            </a:xfrm>
          </p:grpSpPr>
          <p:sp>
            <p:nvSpPr>
              <p:cNvPr name="Freeform 10" id="10"/>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B79BCD"/>
              </a:solidFill>
            </p:spPr>
          </p:sp>
          <p:sp>
            <p:nvSpPr>
              <p:cNvPr name="TextBox 11" id="11"/>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320730" y="0"/>
              <a:ext cx="1320730" cy="1780068"/>
              <a:chOff x="0" y="0"/>
              <a:chExt cx="812800" cy="1095484"/>
            </a:xfrm>
          </p:grpSpPr>
          <p:sp>
            <p:nvSpPr>
              <p:cNvPr name="Freeform 13" id="13"/>
              <p:cNvSpPr/>
              <p:nvPr/>
            </p:nvSpPr>
            <p:spPr>
              <a:xfrm flipH="false" flipV="false" rot="0">
                <a:off x="0" y="0"/>
                <a:ext cx="812800" cy="1095484"/>
              </a:xfrm>
              <a:custGeom>
                <a:avLst/>
                <a:gdLst/>
                <a:ahLst/>
                <a:cxnLst/>
                <a:rect r="r" b="b" t="t" l="l"/>
                <a:pathLst>
                  <a:path h="1095484" w="812800">
                    <a:moveTo>
                      <a:pt x="0" y="0"/>
                    </a:moveTo>
                    <a:lnTo>
                      <a:pt x="812800" y="0"/>
                    </a:lnTo>
                    <a:lnTo>
                      <a:pt x="812800" y="1095484"/>
                    </a:lnTo>
                    <a:lnTo>
                      <a:pt x="0" y="1095484"/>
                    </a:lnTo>
                    <a:close/>
                  </a:path>
                </a:pathLst>
              </a:custGeom>
              <a:solidFill>
                <a:srgbClr val="846EB1"/>
              </a:solidFill>
            </p:spPr>
          </p:sp>
          <p:sp>
            <p:nvSpPr>
              <p:cNvPr name="TextBox 14" id="14"/>
              <p:cNvSpPr txBox="true"/>
              <p:nvPr/>
            </p:nvSpPr>
            <p:spPr>
              <a:xfrm>
                <a:off x="0" y="-38100"/>
                <a:ext cx="812800" cy="1133584"/>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0" y="146406"/>
              <a:ext cx="1320730" cy="1633662"/>
              <a:chOff x="0" y="0"/>
              <a:chExt cx="812800" cy="1005383"/>
            </a:xfrm>
          </p:grpSpPr>
          <p:sp>
            <p:nvSpPr>
              <p:cNvPr name="Freeform 16" id="16"/>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1F1F47"/>
              </a:solidFill>
            </p:spPr>
          </p:sp>
          <p:sp>
            <p:nvSpPr>
              <p:cNvPr name="TextBox 17" id="17"/>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3925913" y="146406"/>
              <a:ext cx="1320730" cy="1633662"/>
              <a:chOff x="0" y="0"/>
              <a:chExt cx="812800" cy="1005383"/>
            </a:xfrm>
          </p:grpSpPr>
          <p:sp>
            <p:nvSpPr>
              <p:cNvPr name="Freeform 19" id="19"/>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E9C7E9"/>
              </a:solidFill>
            </p:spPr>
          </p:sp>
          <p:sp>
            <p:nvSpPr>
              <p:cNvPr name="TextBox 20" id="20"/>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246643" y="149377"/>
              <a:ext cx="1320730" cy="1630691"/>
              <a:chOff x="0" y="0"/>
              <a:chExt cx="812800" cy="1003555"/>
            </a:xfrm>
          </p:grpSpPr>
          <p:sp>
            <p:nvSpPr>
              <p:cNvPr name="Freeform 22" id="22"/>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F8E4CB"/>
              </a:solidFill>
            </p:spPr>
          </p:sp>
          <p:sp>
            <p:nvSpPr>
              <p:cNvPr name="TextBox 23" id="23"/>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4" id="24"/>
          <p:cNvGrpSpPr/>
          <p:nvPr/>
        </p:nvGrpSpPr>
        <p:grpSpPr>
          <a:xfrm rot="-10800000">
            <a:off x="18145860" y="-312354"/>
            <a:ext cx="370117" cy="10907460"/>
            <a:chOff x="0" y="0"/>
            <a:chExt cx="378867" cy="11165329"/>
          </a:xfrm>
        </p:grpSpPr>
        <p:sp>
          <p:nvSpPr>
            <p:cNvPr name="Freeform 25" id="25"/>
            <p:cNvSpPr/>
            <p:nvPr/>
          </p:nvSpPr>
          <p:spPr>
            <a:xfrm flipH="false" flipV="false" rot="0">
              <a:off x="0" y="0"/>
              <a:ext cx="378867" cy="11165329"/>
            </a:xfrm>
            <a:custGeom>
              <a:avLst/>
              <a:gdLst/>
              <a:ahLst/>
              <a:cxnLst/>
              <a:rect r="r" b="b" t="t" l="l"/>
              <a:pathLst>
                <a:path h="11165329" w="378867">
                  <a:moveTo>
                    <a:pt x="0" y="0"/>
                  </a:moveTo>
                  <a:lnTo>
                    <a:pt x="378867" y="0"/>
                  </a:lnTo>
                  <a:lnTo>
                    <a:pt x="378867" y="11165329"/>
                  </a:lnTo>
                  <a:lnTo>
                    <a:pt x="0" y="11165329"/>
                  </a:lnTo>
                  <a:close/>
                </a:path>
              </a:pathLst>
            </a:custGeom>
            <a:solidFill>
              <a:srgbClr val="846EB1"/>
            </a:solidFill>
          </p:spPr>
        </p:sp>
        <p:sp>
          <p:nvSpPr>
            <p:cNvPr name="TextBox 26" id="26"/>
            <p:cNvSpPr txBox="true"/>
            <p:nvPr/>
          </p:nvSpPr>
          <p:spPr>
            <a:xfrm>
              <a:off x="0" y="-38100"/>
              <a:ext cx="378867" cy="11203429"/>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10800000">
            <a:off x="17909619" y="-316602"/>
            <a:ext cx="236241" cy="10911708"/>
            <a:chOff x="0" y="0"/>
            <a:chExt cx="241826" cy="11169677"/>
          </a:xfrm>
        </p:grpSpPr>
        <p:sp>
          <p:nvSpPr>
            <p:cNvPr name="Freeform 28" id="28"/>
            <p:cNvSpPr/>
            <p:nvPr/>
          </p:nvSpPr>
          <p:spPr>
            <a:xfrm flipH="false" flipV="false" rot="0">
              <a:off x="0" y="0"/>
              <a:ext cx="241826" cy="11169677"/>
            </a:xfrm>
            <a:custGeom>
              <a:avLst/>
              <a:gdLst/>
              <a:ahLst/>
              <a:cxnLst/>
              <a:rect r="r" b="b" t="t" l="l"/>
              <a:pathLst>
                <a:path h="11169677" w="241826">
                  <a:moveTo>
                    <a:pt x="0" y="0"/>
                  </a:moveTo>
                  <a:lnTo>
                    <a:pt x="241826" y="0"/>
                  </a:lnTo>
                  <a:lnTo>
                    <a:pt x="241826" y="11169677"/>
                  </a:lnTo>
                  <a:lnTo>
                    <a:pt x="0" y="11169677"/>
                  </a:lnTo>
                  <a:close/>
                </a:path>
              </a:pathLst>
            </a:custGeom>
            <a:solidFill>
              <a:srgbClr val="E9C7E9"/>
            </a:solidFill>
          </p:spPr>
        </p:sp>
        <p:sp>
          <p:nvSpPr>
            <p:cNvPr name="TextBox 29" id="29"/>
            <p:cNvSpPr txBox="true"/>
            <p:nvPr/>
          </p:nvSpPr>
          <p:spPr>
            <a:xfrm>
              <a:off x="0" y="-38100"/>
              <a:ext cx="241826" cy="11207777"/>
            </a:xfrm>
            <a:prstGeom prst="rect">
              <a:avLst/>
            </a:prstGeom>
          </p:spPr>
          <p:txBody>
            <a:bodyPr anchor="ctr" rtlCol="false" tIns="50800" lIns="50800" bIns="50800" rIns="50800"/>
            <a:lstStyle/>
            <a:p>
              <a:pPr algn="ctr">
                <a:lnSpc>
                  <a:spcPts val="2659"/>
                </a:lnSpc>
                <a:spcBef>
                  <a:spcPct val="0"/>
                </a:spcBef>
              </a:pPr>
            </a:p>
          </p:txBody>
        </p:sp>
      </p:grpSp>
      <p:sp>
        <p:nvSpPr>
          <p:cNvPr name="TextBox 30" id="30"/>
          <p:cNvSpPr txBox="true"/>
          <p:nvPr/>
        </p:nvSpPr>
        <p:spPr>
          <a:xfrm rot="0">
            <a:off x="759015" y="2202702"/>
            <a:ext cx="16769970" cy="9250709"/>
          </a:xfrm>
          <a:prstGeom prst="rect">
            <a:avLst/>
          </a:prstGeom>
        </p:spPr>
        <p:txBody>
          <a:bodyPr anchor="t" rtlCol="false" tIns="0" lIns="0" bIns="0" rIns="0">
            <a:spAutoFit/>
          </a:bodyPr>
          <a:lstStyle/>
          <a:p>
            <a:pPr algn="just">
              <a:lnSpc>
                <a:spcPts val="4596"/>
              </a:lnSpc>
            </a:pPr>
            <a:r>
              <a:rPr lang="en-US" b="true" sz="2965">
                <a:solidFill>
                  <a:srgbClr val="1F1F47"/>
                </a:solidFill>
                <a:latin typeface="JetBrains Mono Bold"/>
                <a:ea typeface="JetBrains Mono Bold"/>
                <a:cs typeface="JetBrains Mono Bold"/>
                <a:sym typeface="JetBrains Mono Bold"/>
              </a:rPr>
              <a:t>List core functionalities :</a:t>
            </a:r>
            <a:r>
              <a:rPr lang="en-US" sz="2965">
                <a:solidFill>
                  <a:srgbClr val="1F1F47"/>
                </a:solidFill>
                <a:latin typeface="JetBrains Mono"/>
                <a:ea typeface="JetBrains Mono"/>
                <a:cs typeface="JetBrains Mono"/>
                <a:sym typeface="JetBrains Mono"/>
              </a:rPr>
              <a:t> </a:t>
            </a:r>
          </a:p>
          <a:p>
            <a:pPr algn="just" marL="640230" indent="-320115" lvl="1">
              <a:lnSpc>
                <a:spcPts val="4596"/>
              </a:lnSpc>
              <a:buFont typeface="Arial"/>
              <a:buChar char="•"/>
            </a:pPr>
            <a:r>
              <a:rPr lang="en-US" sz="2965">
                <a:solidFill>
                  <a:srgbClr val="1F1F47"/>
                </a:solidFill>
                <a:latin typeface="JetBrains Mono"/>
                <a:ea typeface="JetBrains Mono"/>
                <a:cs typeface="JetBrains Mono"/>
                <a:sym typeface="JetBrains Mono"/>
              </a:rPr>
              <a:t>Real-Time Engagement Detection: Analyzes live classroom video to detect student states such as Engaged, Distracted, Sleeping, or Using Phone.</a:t>
            </a:r>
          </a:p>
          <a:p>
            <a:pPr algn="just" marL="640230" indent="-320115" lvl="1">
              <a:lnSpc>
                <a:spcPts val="4596"/>
              </a:lnSpc>
              <a:buFont typeface="Arial"/>
              <a:buChar char="•"/>
            </a:pPr>
            <a:r>
              <a:rPr lang="en-US" sz="2965">
                <a:solidFill>
                  <a:srgbClr val="1F1F47"/>
                </a:solidFill>
                <a:latin typeface="JetBrains Mono"/>
                <a:ea typeface="JetBrains Mono"/>
                <a:cs typeface="JetBrains Mono"/>
                <a:sym typeface="JetBrains Mono"/>
              </a:rPr>
              <a:t>Behavior Classification: Uses a 3D CNN model for accurate spatiotemporal recognition of student actions.</a:t>
            </a:r>
          </a:p>
          <a:p>
            <a:pPr algn="just" marL="640230" indent="-320115" lvl="1">
              <a:lnSpc>
                <a:spcPts val="4596"/>
              </a:lnSpc>
              <a:buFont typeface="Arial"/>
              <a:buChar char="•"/>
            </a:pPr>
            <a:r>
              <a:rPr lang="en-US" sz="2965">
                <a:solidFill>
                  <a:srgbClr val="1F1F47"/>
                </a:solidFill>
                <a:latin typeface="JetBrains Mono"/>
                <a:ea typeface="JetBrains Mono"/>
                <a:cs typeface="JetBrains Mono"/>
                <a:sym typeface="JetBrains Mono"/>
              </a:rPr>
              <a:t>Teacher Dashboard: Displays dynamic engagement metrics and allows interactive visualization of student behavior.</a:t>
            </a:r>
          </a:p>
          <a:p>
            <a:pPr algn="just" marL="640230" indent="-320115" lvl="1">
              <a:lnSpc>
                <a:spcPts val="4596"/>
              </a:lnSpc>
              <a:buFont typeface="Arial"/>
              <a:buChar char="•"/>
            </a:pPr>
            <a:r>
              <a:rPr lang="en-US" sz="2965">
                <a:solidFill>
                  <a:srgbClr val="1F1F47"/>
                </a:solidFill>
                <a:latin typeface="JetBrains Mono"/>
                <a:ea typeface="JetBrains Mono"/>
                <a:cs typeface="JetBrains Mono"/>
                <a:sym typeface="JetBrains Mono"/>
              </a:rPr>
              <a:t>Real-Time Feedback: Provides instant behavioral alerts and insights, empowering teachers to make timely interventions.</a:t>
            </a:r>
          </a:p>
          <a:p>
            <a:pPr algn="just">
              <a:lnSpc>
                <a:spcPts val="4596"/>
              </a:lnSpc>
            </a:pPr>
            <a:r>
              <a:rPr lang="en-US" b="true" sz="2965">
                <a:solidFill>
                  <a:srgbClr val="1F1F47"/>
                </a:solidFill>
                <a:latin typeface="JetBrains Mono Bold"/>
                <a:ea typeface="JetBrains Mono Bold"/>
                <a:cs typeface="JetBrains Mono Bold"/>
                <a:sym typeface="JetBrains Mono Bold"/>
              </a:rPr>
              <a:t>Explain benefits :</a:t>
            </a:r>
          </a:p>
          <a:p>
            <a:pPr algn="just">
              <a:lnSpc>
                <a:spcPts val="4596"/>
              </a:lnSpc>
            </a:pPr>
            <a:r>
              <a:rPr lang="en-US" sz="2965">
                <a:solidFill>
                  <a:srgbClr val="1F1F47"/>
                </a:solidFill>
                <a:latin typeface="JetBrains Mono"/>
                <a:ea typeface="JetBrains Mono"/>
                <a:cs typeface="JetBrains Mono"/>
                <a:sym typeface="JetBrains Mono"/>
              </a:rPr>
              <a:t>These features reduce manual monitoring, prevent proxy attendance, and provide continuous feedback on student and teacher performance—drastically improving classroom effectiveness.</a:t>
            </a:r>
          </a:p>
          <a:p>
            <a:pPr algn="just">
              <a:lnSpc>
                <a:spcPts val="4596"/>
              </a:lnSpc>
            </a:pPr>
          </a:p>
          <a:p>
            <a:pPr algn="just">
              <a:lnSpc>
                <a:spcPts val="4596"/>
              </a:lnSpc>
            </a:pPr>
          </a:p>
          <a:p>
            <a:pPr algn="just">
              <a:lnSpc>
                <a:spcPts val="4596"/>
              </a:lnSpc>
            </a:pPr>
          </a:p>
        </p:txBody>
      </p:sp>
      <p:sp>
        <p:nvSpPr>
          <p:cNvPr name="Freeform 31" id="31"/>
          <p:cNvSpPr/>
          <p:nvPr/>
        </p:nvSpPr>
        <p:spPr>
          <a:xfrm flipH="false" flipV="false" rot="0">
            <a:off x="16459579" y="4705854"/>
            <a:ext cx="362764" cy="586732"/>
          </a:xfrm>
          <a:custGeom>
            <a:avLst/>
            <a:gdLst/>
            <a:ahLst/>
            <a:cxnLst/>
            <a:rect r="r" b="b" t="t" l="l"/>
            <a:pathLst>
              <a:path h="586732" w="362764">
                <a:moveTo>
                  <a:pt x="0" y="0"/>
                </a:moveTo>
                <a:lnTo>
                  <a:pt x="362765" y="0"/>
                </a:lnTo>
                <a:lnTo>
                  <a:pt x="362765" y="586732"/>
                </a:lnTo>
                <a:lnTo>
                  <a:pt x="0" y="586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2" id="32"/>
          <p:cNvGrpSpPr/>
          <p:nvPr/>
        </p:nvGrpSpPr>
        <p:grpSpPr>
          <a:xfrm rot="0">
            <a:off x="5796070" y="1028700"/>
            <a:ext cx="6792927" cy="939786"/>
            <a:chOff x="0" y="0"/>
            <a:chExt cx="1963377" cy="271629"/>
          </a:xfrm>
        </p:grpSpPr>
        <p:sp>
          <p:nvSpPr>
            <p:cNvPr name="Freeform 33" id="33"/>
            <p:cNvSpPr/>
            <p:nvPr/>
          </p:nvSpPr>
          <p:spPr>
            <a:xfrm flipH="false" flipV="false" rot="0">
              <a:off x="0" y="0"/>
              <a:ext cx="1963377" cy="271629"/>
            </a:xfrm>
            <a:custGeom>
              <a:avLst/>
              <a:gdLst/>
              <a:ahLst/>
              <a:cxnLst/>
              <a:rect r="r" b="b" t="t" l="l"/>
              <a:pathLst>
                <a:path h="271629" w="1963377">
                  <a:moveTo>
                    <a:pt x="26213" y="0"/>
                  </a:moveTo>
                  <a:lnTo>
                    <a:pt x="1937164" y="0"/>
                  </a:lnTo>
                  <a:cubicBezTo>
                    <a:pt x="1944116" y="0"/>
                    <a:pt x="1950783" y="2762"/>
                    <a:pt x="1955699" y="7678"/>
                  </a:cubicBezTo>
                  <a:cubicBezTo>
                    <a:pt x="1960615" y="12594"/>
                    <a:pt x="1963377" y="19261"/>
                    <a:pt x="1963377" y="26213"/>
                  </a:cubicBezTo>
                  <a:lnTo>
                    <a:pt x="1963377" y="245416"/>
                  </a:lnTo>
                  <a:cubicBezTo>
                    <a:pt x="1963377" y="252368"/>
                    <a:pt x="1960615" y="259035"/>
                    <a:pt x="1955699" y="263951"/>
                  </a:cubicBezTo>
                  <a:cubicBezTo>
                    <a:pt x="1950783" y="268867"/>
                    <a:pt x="1944116" y="271629"/>
                    <a:pt x="1937164" y="271629"/>
                  </a:cubicBezTo>
                  <a:lnTo>
                    <a:pt x="26213" y="271629"/>
                  </a:lnTo>
                  <a:cubicBezTo>
                    <a:pt x="19261" y="271629"/>
                    <a:pt x="12594" y="268867"/>
                    <a:pt x="7678" y="263951"/>
                  </a:cubicBezTo>
                  <a:cubicBezTo>
                    <a:pt x="2762" y="259035"/>
                    <a:pt x="0" y="252368"/>
                    <a:pt x="0" y="245416"/>
                  </a:cubicBezTo>
                  <a:lnTo>
                    <a:pt x="0" y="26213"/>
                  </a:lnTo>
                  <a:cubicBezTo>
                    <a:pt x="0" y="19261"/>
                    <a:pt x="2762" y="12594"/>
                    <a:pt x="7678" y="7678"/>
                  </a:cubicBezTo>
                  <a:cubicBezTo>
                    <a:pt x="12594" y="2762"/>
                    <a:pt x="19261" y="0"/>
                    <a:pt x="26213" y="0"/>
                  </a:cubicBezTo>
                  <a:close/>
                </a:path>
              </a:pathLst>
            </a:custGeom>
            <a:solidFill>
              <a:srgbClr val="E9C7E9"/>
            </a:solidFill>
            <a:ln w="76200" cap="rnd">
              <a:solidFill>
                <a:srgbClr val="1F1F47"/>
              </a:solidFill>
              <a:prstDash val="solid"/>
              <a:round/>
            </a:ln>
          </p:spPr>
        </p:sp>
        <p:sp>
          <p:nvSpPr>
            <p:cNvPr name="TextBox 34" id="34"/>
            <p:cNvSpPr txBox="true"/>
            <p:nvPr/>
          </p:nvSpPr>
          <p:spPr>
            <a:xfrm>
              <a:off x="0" y="-38100"/>
              <a:ext cx="1963377" cy="309729"/>
            </a:xfrm>
            <a:prstGeom prst="rect">
              <a:avLst/>
            </a:prstGeom>
          </p:spPr>
          <p:txBody>
            <a:bodyPr anchor="ctr" rtlCol="false" tIns="46290" lIns="46290" bIns="46290" rIns="46290"/>
            <a:lstStyle/>
            <a:p>
              <a:pPr algn="ctr">
                <a:lnSpc>
                  <a:spcPts val="2660"/>
                </a:lnSpc>
              </a:pPr>
            </a:p>
          </p:txBody>
        </p:sp>
      </p:grpSp>
      <p:sp>
        <p:nvSpPr>
          <p:cNvPr name="TextBox 35" id="35"/>
          <p:cNvSpPr txBox="true"/>
          <p:nvPr/>
        </p:nvSpPr>
        <p:spPr>
          <a:xfrm rot="0">
            <a:off x="2053290" y="1201096"/>
            <a:ext cx="14278486" cy="537845"/>
          </a:xfrm>
          <a:prstGeom prst="rect">
            <a:avLst/>
          </a:prstGeom>
        </p:spPr>
        <p:txBody>
          <a:bodyPr anchor="t" rtlCol="false" tIns="0" lIns="0" bIns="0" rIns="0">
            <a:spAutoFit/>
          </a:bodyPr>
          <a:lstStyle/>
          <a:p>
            <a:pPr algn="ctr">
              <a:lnSpc>
                <a:spcPts val="4480"/>
              </a:lnSpc>
              <a:spcBef>
                <a:spcPct val="0"/>
              </a:spcBef>
            </a:pPr>
            <a:r>
              <a:rPr lang="en-US" sz="3200" spc="259">
                <a:solidFill>
                  <a:srgbClr val="846EB1"/>
                </a:solidFill>
                <a:latin typeface="Press Start 2P"/>
                <a:ea typeface="Press Start 2P"/>
                <a:cs typeface="Press Start 2P"/>
                <a:sym typeface="Press Start 2P"/>
              </a:rPr>
              <a:t> KEY FEATURES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6ED"/>
        </a:solidFill>
      </p:bgPr>
    </p:bg>
    <p:spTree>
      <p:nvGrpSpPr>
        <p:cNvPr id="1" name=""/>
        <p:cNvGrpSpPr/>
        <p:nvPr/>
      </p:nvGrpSpPr>
      <p:grpSpPr>
        <a:xfrm>
          <a:off x="0" y="0"/>
          <a:ext cx="0" cy="0"/>
          <a:chOff x="0" y="0"/>
          <a:chExt cx="0" cy="0"/>
        </a:xfrm>
      </p:grpSpPr>
      <p:grpSp>
        <p:nvGrpSpPr>
          <p:cNvPr name="Group 2" id="2"/>
          <p:cNvGrpSpPr/>
          <p:nvPr/>
        </p:nvGrpSpPr>
        <p:grpSpPr>
          <a:xfrm rot="0">
            <a:off x="-288375" y="-377017"/>
            <a:ext cx="406496" cy="11036681"/>
            <a:chOff x="0" y="0"/>
            <a:chExt cx="396651" cy="10769374"/>
          </a:xfrm>
        </p:grpSpPr>
        <p:sp>
          <p:nvSpPr>
            <p:cNvPr name="Freeform 3" id="3"/>
            <p:cNvSpPr/>
            <p:nvPr/>
          </p:nvSpPr>
          <p:spPr>
            <a:xfrm flipH="false" flipV="false" rot="0">
              <a:off x="0" y="0"/>
              <a:ext cx="396651" cy="10769374"/>
            </a:xfrm>
            <a:custGeom>
              <a:avLst/>
              <a:gdLst/>
              <a:ahLst/>
              <a:cxnLst/>
              <a:rect r="r" b="b" t="t" l="l"/>
              <a:pathLst>
                <a:path h="10769374" w="396651">
                  <a:moveTo>
                    <a:pt x="0" y="0"/>
                  </a:moveTo>
                  <a:lnTo>
                    <a:pt x="396651" y="0"/>
                  </a:lnTo>
                  <a:lnTo>
                    <a:pt x="396651" y="10769374"/>
                  </a:lnTo>
                  <a:lnTo>
                    <a:pt x="0" y="10769374"/>
                  </a:lnTo>
                  <a:close/>
                </a:path>
              </a:pathLst>
            </a:custGeom>
            <a:solidFill>
              <a:srgbClr val="846EB1"/>
            </a:solidFill>
          </p:spPr>
        </p:sp>
        <p:sp>
          <p:nvSpPr>
            <p:cNvPr name="TextBox 4" id="4"/>
            <p:cNvSpPr txBox="true"/>
            <p:nvPr/>
          </p:nvSpPr>
          <p:spPr>
            <a:xfrm>
              <a:off x="0" y="-38100"/>
              <a:ext cx="396651"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8120" y="-374788"/>
            <a:ext cx="247828" cy="11036681"/>
            <a:chOff x="0" y="0"/>
            <a:chExt cx="241826" cy="10769374"/>
          </a:xfrm>
        </p:grpSpPr>
        <p:sp>
          <p:nvSpPr>
            <p:cNvPr name="Freeform 6" id="6"/>
            <p:cNvSpPr/>
            <p:nvPr/>
          </p:nvSpPr>
          <p:spPr>
            <a:xfrm flipH="false" flipV="false" rot="0">
              <a:off x="0" y="0"/>
              <a:ext cx="241826" cy="10769374"/>
            </a:xfrm>
            <a:custGeom>
              <a:avLst/>
              <a:gdLst/>
              <a:ahLst/>
              <a:cxnLst/>
              <a:rect r="r" b="b" t="t" l="l"/>
              <a:pathLst>
                <a:path h="10769374" w="241826">
                  <a:moveTo>
                    <a:pt x="0" y="0"/>
                  </a:moveTo>
                  <a:lnTo>
                    <a:pt x="241826" y="0"/>
                  </a:lnTo>
                  <a:lnTo>
                    <a:pt x="241826" y="10769374"/>
                  </a:lnTo>
                  <a:lnTo>
                    <a:pt x="0" y="10769374"/>
                  </a:lnTo>
                  <a:close/>
                </a:path>
              </a:pathLst>
            </a:custGeom>
            <a:solidFill>
              <a:srgbClr val="E9C7E9"/>
            </a:solidFill>
          </p:spPr>
        </p:sp>
        <p:sp>
          <p:nvSpPr>
            <p:cNvPr name="TextBox 7" id="7"/>
            <p:cNvSpPr txBox="true"/>
            <p:nvPr/>
          </p:nvSpPr>
          <p:spPr>
            <a:xfrm>
              <a:off x="0" y="-38100"/>
              <a:ext cx="241826"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793139" y="-979879"/>
            <a:ext cx="4925530" cy="1335051"/>
            <a:chOff x="0" y="0"/>
            <a:chExt cx="6567373" cy="1780068"/>
          </a:xfrm>
        </p:grpSpPr>
        <p:grpSp>
          <p:nvGrpSpPr>
            <p:cNvPr name="Group 9" id="9"/>
            <p:cNvGrpSpPr/>
            <p:nvPr/>
          </p:nvGrpSpPr>
          <p:grpSpPr>
            <a:xfrm rot="0">
              <a:off x="2605183" y="149377"/>
              <a:ext cx="1320730" cy="1630691"/>
              <a:chOff x="0" y="0"/>
              <a:chExt cx="812800" cy="1003555"/>
            </a:xfrm>
          </p:grpSpPr>
          <p:sp>
            <p:nvSpPr>
              <p:cNvPr name="Freeform 10" id="10"/>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B79BCD"/>
              </a:solidFill>
            </p:spPr>
          </p:sp>
          <p:sp>
            <p:nvSpPr>
              <p:cNvPr name="TextBox 11" id="11"/>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320730" y="0"/>
              <a:ext cx="1320730" cy="1780068"/>
              <a:chOff x="0" y="0"/>
              <a:chExt cx="812800" cy="1095484"/>
            </a:xfrm>
          </p:grpSpPr>
          <p:sp>
            <p:nvSpPr>
              <p:cNvPr name="Freeform 13" id="13"/>
              <p:cNvSpPr/>
              <p:nvPr/>
            </p:nvSpPr>
            <p:spPr>
              <a:xfrm flipH="false" flipV="false" rot="0">
                <a:off x="0" y="0"/>
                <a:ext cx="812800" cy="1095484"/>
              </a:xfrm>
              <a:custGeom>
                <a:avLst/>
                <a:gdLst/>
                <a:ahLst/>
                <a:cxnLst/>
                <a:rect r="r" b="b" t="t" l="l"/>
                <a:pathLst>
                  <a:path h="1095484" w="812800">
                    <a:moveTo>
                      <a:pt x="0" y="0"/>
                    </a:moveTo>
                    <a:lnTo>
                      <a:pt x="812800" y="0"/>
                    </a:lnTo>
                    <a:lnTo>
                      <a:pt x="812800" y="1095484"/>
                    </a:lnTo>
                    <a:lnTo>
                      <a:pt x="0" y="1095484"/>
                    </a:lnTo>
                    <a:close/>
                  </a:path>
                </a:pathLst>
              </a:custGeom>
              <a:solidFill>
                <a:srgbClr val="846EB1"/>
              </a:solidFill>
            </p:spPr>
          </p:sp>
          <p:sp>
            <p:nvSpPr>
              <p:cNvPr name="TextBox 14" id="14"/>
              <p:cNvSpPr txBox="true"/>
              <p:nvPr/>
            </p:nvSpPr>
            <p:spPr>
              <a:xfrm>
                <a:off x="0" y="-38100"/>
                <a:ext cx="812800" cy="1133584"/>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0" y="146406"/>
              <a:ext cx="1320730" cy="1633662"/>
              <a:chOff x="0" y="0"/>
              <a:chExt cx="812800" cy="1005383"/>
            </a:xfrm>
          </p:grpSpPr>
          <p:sp>
            <p:nvSpPr>
              <p:cNvPr name="Freeform 16" id="16"/>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1F1F47"/>
              </a:solidFill>
            </p:spPr>
          </p:sp>
          <p:sp>
            <p:nvSpPr>
              <p:cNvPr name="TextBox 17" id="17"/>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3925913" y="146406"/>
              <a:ext cx="1320730" cy="1633662"/>
              <a:chOff x="0" y="0"/>
              <a:chExt cx="812800" cy="1005383"/>
            </a:xfrm>
          </p:grpSpPr>
          <p:sp>
            <p:nvSpPr>
              <p:cNvPr name="Freeform 19" id="19"/>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E9C7E9"/>
              </a:solidFill>
            </p:spPr>
          </p:sp>
          <p:sp>
            <p:nvSpPr>
              <p:cNvPr name="TextBox 20" id="20"/>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246643" y="149377"/>
              <a:ext cx="1320730" cy="1630691"/>
              <a:chOff x="0" y="0"/>
              <a:chExt cx="812800" cy="1003555"/>
            </a:xfrm>
          </p:grpSpPr>
          <p:sp>
            <p:nvSpPr>
              <p:cNvPr name="Freeform 22" id="22"/>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F8E4CB"/>
              </a:solidFill>
            </p:spPr>
          </p:sp>
          <p:sp>
            <p:nvSpPr>
              <p:cNvPr name="TextBox 23" id="23"/>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4" id="24"/>
          <p:cNvGrpSpPr/>
          <p:nvPr/>
        </p:nvGrpSpPr>
        <p:grpSpPr>
          <a:xfrm rot="-10800000">
            <a:off x="18145860" y="-312354"/>
            <a:ext cx="370117" cy="10907460"/>
            <a:chOff x="0" y="0"/>
            <a:chExt cx="378867" cy="11165329"/>
          </a:xfrm>
        </p:grpSpPr>
        <p:sp>
          <p:nvSpPr>
            <p:cNvPr name="Freeform 25" id="25"/>
            <p:cNvSpPr/>
            <p:nvPr/>
          </p:nvSpPr>
          <p:spPr>
            <a:xfrm flipH="false" flipV="false" rot="0">
              <a:off x="0" y="0"/>
              <a:ext cx="378867" cy="11165329"/>
            </a:xfrm>
            <a:custGeom>
              <a:avLst/>
              <a:gdLst/>
              <a:ahLst/>
              <a:cxnLst/>
              <a:rect r="r" b="b" t="t" l="l"/>
              <a:pathLst>
                <a:path h="11165329" w="378867">
                  <a:moveTo>
                    <a:pt x="0" y="0"/>
                  </a:moveTo>
                  <a:lnTo>
                    <a:pt x="378867" y="0"/>
                  </a:lnTo>
                  <a:lnTo>
                    <a:pt x="378867" y="11165329"/>
                  </a:lnTo>
                  <a:lnTo>
                    <a:pt x="0" y="11165329"/>
                  </a:lnTo>
                  <a:close/>
                </a:path>
              </a:pathLst>
            </a:custGeom>
            <a:solidFill>
              <a:srgbClr val="846EB1"/>
            </a:solidFill>
          </p:spPr>
        </p:sp>
        <p:sp>
          <p:nvSpPr>
            <p:cNvPr name="TextBox 26" id="26"/>
            <p:cNvSpPr txBox="true"/>
            <p:nvPr/>
          </p:nvSpPr>
          <p:spPr>
            <a:xfrm>
              <a:off x="0" y="-38100"/>
              <a:ext cx="378867" cy="11203429"/>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10800000">
            <a:off x="17909619" y="-316602"/>
            <a:ext cx="236241" cy="10911708"/>
            <a:chOff x="0" y="0"/>
            <a:chExt cx="241826" cy="11169677"/>
          </a:xfrm>
        </p:grpSpPr>
        <p:sp>
          <p:nvSpPr>
            <p:cNvPr name="Freeform 28" id="28"/>
            <p:cNvSpPr/>
            <p:nvPr/>
          </p:nvSpPr>
          <p:spPr>
            <a:xfrm flipH="false" flipV="false" rot="0">
              <a:off x="0" y="0"/>
              <a:ext cx="241826" cy="11169677"/>
            </a:xfrm>
            <a:custGeom>
              <a:avLst/>
              <a:gdLst/>
              <a:ahLst/>
              <a:cxnLst/>
              <a:rect r="r" b="b" t="t" l="l"/>
              <a:pathLst>
                <a:path h="11169677" w="241826">
                  <a:moveTo>
                    <a:pt x="0" y="0"/>
                  </a:moveTo>
                  <a:lnTo>
                    <a:pt x="241826" y="0"/>
                  </a:lnTo>
                  <a:lnTo>
                    <a:pt x="241826" y="11169677"/>
                  </a:lnTo>
                  <a:lnTo>
                    <a:pt x="0" y="11169677"/>
                  </a:lnTo>
                  <a:close/>
                </a:path>
              </a:pathLst>
            </a:custGeom>
            <a:solidFill>
              <a:srgbClr val="E9C7E9"/>
            </a:solidFill>
          </p:spPr>
        </p:sp>
        <p:sp>
          <p:nvSpPr>
            <p:cNvPr name="TextBox 29" id="29"/>
            <p:cNvSpPr txBox="true"/>
            <p:nvPr/>
          </p:nvSpPr>
          <p:spPr>
            <a:xfrm>
              <a:off x="0" y="-38100"/>
              <a:ext cx="241826" cy="11207777"/>
            </a:xfrm>
            <a:prstGeom prst="rect">
              <a:avLst/>
            </a:prstGeom>
          </p:spPr>
          <p:txBody>
            <a:bodyPr anchor="ctr" rtlCol="false" tIns="50800" lIns="50800" bIns="50800" rIns="50800"/>
            <a:lstStyle/>
            <a:p>
              <a:pPr algn="ctr">
                <a:lnSpc>
                  <a:spcPts val="2659"/>
                </a:lnSpc>
                <a:spcBef>
                  <a:spcPct val="0"/>
                </a:spcBef>
              </a:pPr>
            </a:p>
          </p:txBody>
        </p:sp>
      </p:grpSp>
      <p:sp>
        <p:nvSpPr>
          <p:cNvPr name="TextBox 30" id="30"/>
          <p:cNvSpPr txBox="true"/>
          <p:nvPr/>
        </p:nvSpPr>
        <p:spPr>
          <a:xfrm rot="0">
            <a:off x="9139238" y="4962842"/>
            <a:ext cx="9525" cy="323215"/>
          </a:xfrm>
          <a:prstGeom prst="rect">
            <a:avLst/>
          </a:prstGeom>
        </p:spPr>
        <p:txBody>
          <a:bodyPr anchor="t" rtlCol="false" tIns="0" lIns="0" bIns="0" rIns="0">
            <a:spAutoFit/>
          </a:bodyPr>
          <a:lstStyle/>
          <a:p>
            <a:pPr algn="ctr">
              <a:lnSpc>
                <a:spcPts val="2659"/>
              </a:lnSpc>
              <a:spcBef>
                <a:spcPct val="0"/>
              </a:spcBef>
            </a:pPr>
          </a:p>
        </p:txBody>
      </p:sp>
      <p:sp>
        <p:nvSpPr>
          <p:cNvPr name="TextBox 31" id="31"/>
          <p:cNvSpPr txBox="true"/>
          <p:nvPr/>
        </p:nvSpPr>
        <p:spPr>
          <a:xfrm rot="0">
            <a:off x="1734570" y="2146543"/>
            <a:ext cx="14806428" cy="8515350"/>
          </a:xfrm>
          <a:prstGeom prst="rect">
            <a:avLst/>
          </a:prstGeom>
        </p:spPr>
        <p:txBody>
          <a:bodyPr anchor="t" rtlCol="false" tIns="0" lIns="0" bIns="0" rIns="0">
            <a:spAutoFit/>
          </a:bodyPr>
          <a:lstStyle/>
          <a:p>
            <a:pPr algn="just">
              <a:lnSpc>
                <a:spcPts val="4200"/>
              </a:lnSpc>
            </a:pPr>
            <a:r>
              <a:rPr lang="en-US" b="true" sz="3000">
                <a:solidFill>
                  <a:srgbClr val="1F1F47"/>
                </a:solidFill>
                <a:latin typeface="JetBrains Mono Bold"/>
                <a:ea typeface="JetBrains Mono Bold"/>
                <a:cs typeface="JetBrains Mono Bold"/>
                <a:sym typeface="JetBrains Mono Bold"/>
              </a:rPr>
              <a:t>Tech Stack Overview :</a:t>
            </a:r>
            <a:r>
              <a:rPr lang="en-US" sz="3000">
                <a:solidFill>
                  <a:srgbClr val="1F1F47"/>
                </a:solidFill>
                <a:latin typeface="JetBrains Mono"/>
                <a:ea typeface="JetBrains Mono"/>
                <a:cs typeface="JetBrains Mono"/>
                <a:sym typeface="JetBrains Mono"/>
              </a:rPr>
              <a:t> </a:t>
            </a:r>
          </a:p>
          <a:p>
            <a:pPr algn="just">
              <a:lnSpc>
                <a:spcPts val="4200"/>
              </a:lnSpc>
            </a:pPr>
            <a:r>
              <a:rPr lang="en-US" b="true" sz="3000">
                <a:solidFill>
                  <a:srgbClr val="1F1F47"/>
                </a:solidFill>
                <a:latin typeface="JetBrains Mono Bold"/>
                <a:ea typeface="JetBrains Mono Bold"/>
                <a:cs typeface="JetBrains Mono Bold"/>
                <a:sym typeface="JetBrains Mono Bold"/>
              </a:rPr>
              <a:t>Frontend:</a:t>
            </a:r>
          </a:p>
          <a:p>
            <a:pPr algn="just" marL="647703" indent="-323852" lvl="1">
              <a:lnSpc>
                <a:spcPts val="4200"/>
              </a:lnSpc>
              <a:spcBef>
                <a:spcPct val="0"/>
              </a:spcBef>
              <a:buFont typeface="Arial"/>
              <a:buChar char="•"/>
            </a:pPr>
            <a:r>
              <a:rPr lang="en-US" sz="3000">
                <a:solidFill>
                  <a:srgbClr val="1F1F47"/>
                </a:solidFill>
                <a:latin typeface="JetBrains Mono"/>
                <a:ea typeface="JetBrains Mono"/>
                <a:cs typeface="JetBrains Mono"/>
                <a:sym typeface="JetBrains Mono"/>
              </a:rPr>
              <a:t>React</a:t>
            </a:r>
          </a:p>
          <a:p>
            <a:pPr algn="just" marL="647703" indent="-323852" lvl="1">
              <a:lnSpc>
                <a:spcPts val="4200"/>
              </a:lnSpc>
              <a:spcBef>
                <a:spcPct val="0"/>
              </a:spcBef>
              <a:buFont typeface="Arial"/>
              <a:buChar char="•"/>
            </a:pPr>
            <a:r>
              <a:rPr lang="en-US" sz="3000">
                <a:solidFill>
                  <a:srgbClr val="1F1F47"/>
                </a:solidFill>
                <a:latin typeface="JetBrains Mono"/>
                <a:ea typeface="JetBrains Mono"/>
                <a:cs typeface="JetBrains Mono"/>
                <a:sym typeface="JetBrains Mono"/>
              </a:rPr>
              <a:t>Material-UI / Tailwind CSS</a:t>
            </a:r>
          </a:p>
          <a:p>
            <a:pPr algn="just">
              <a:lnSpc>
                <a:spcPts val="4200"/>
              </a:lnSpc>
              <a:spcBef>
                <a:spcPct val="0"/>
              </a:spcBef>
            </a:pPr>
          </a:p>
          <a:p>
            <a:pPr algn="just">
              <a:lnSpc>
                <a:spcPts val="4200"/>
              </a:lnSpc>
            </a:pPr>
            <a:r>
              <a:rPr lang="en-US" b="true" sz="3000">
                <a:solidFill>
                  <a:srgbClr val="1F1F47"/>
                </a:solidFill>
                <a:latin typeface="JetBrains Mono Bold"/>
                <a:ea typeface="JetBrains Mono Bold"/>
                <a:cs typeface="JetBrains Mono Bold"/>
                <a:sym typeface="JetBrains Mono Bold"/>
              </a:rPr>
              <a:t>AI/ML:</a:t>
            </a:r>
          </a:p>
          <a:p>
            <a:pPr algn="just" marL="647703" indent="-323852" lvl="1">
              <a:lnSpc>
                <a:spcPts val="4200"/>
              </a:lnSpc>
              <a:spcBef>
                <a:spcPct val="0"/>
              </a:spcBef>
              <a:buFont typeface="Arial"/>
              <a:buChar char="•"/>
            </a:pPr>
            <a:r>
              <a:rPr lang="en-US" sz="3000">
                <a:solidFill>
                  <a:srgbClr val="1F1F47"/>
                </a:solidFill>
                <a:latin typeface="JetBrains Mono"/>
                <a:ea typeface="JetBrains Mono"/>
                <a:cs typeface="JetBrains Mono"/>
                <a:sym typeface="JetBrains Mono"/>
              </a:rPr>
              <a:t>Python (TensorFlow)</a:t>
            </a:r>
          </a:p>
          <a:p>
            <a:pPr algn="just" marL="647703" indent="-323852" lvl="1">
              <a:lnSpc>
                <a:spcPts val="4200"/>
              </a:lnSpc>
              <a:spcBef>
                <a:spcPct val="0"/>
              </a:spcBef>
              <a:buFont typeface="Arial"/>
              <a:buChar char="•"/>
            </a:pPr>
            <a:r>
              <a:rPr lang="en-US" sz="3000">
                <a:solidFill>
                  <a:srgbClr val="1F1F47"/>
                </a:solidFill>
                <a:latin typeface="JetBrains Mono"/>
                <a:ea typeface="JetBrains Mono"/>
                <a:cs typeface="JetBrains Mono"/>
                <a:sym typeface="JetBrains Mono"/>
              </a:rPr>
              <a:t>OpenCV</a:t>
            </a:r>
          </a:p>
          <a:p>
            <a:pPr algn="just" marL="647703" indent="-323852" lvl="1">
              <a:lnSpc>
                <a:spcPts val="4200"/>
              </a:lnSpc>
              <a:spcBef>
                <a:spcPct val="0"/>
              </a:spcBef>
              <a:buFont typeface="Arial"/>
              <a:buChar char="•"/>
            </a:pPr>
            <a:r>
              <a:rPr lang="en-US" sz="3000">
                <a:solidFill>
                  <a:srgbClr val="1F1F47"/>
                </a:solidFill>
                <a:latin typeface="JetBrains Mono"/>
                <a:ea typeface="JetBrains Mono"/>
                <a:cs typeface="JetBrains Mono"/>
                <a:sym typeface="JetBrains Mono"/>
              </a:rPr>
              <a:t>Mediapipe</a:t>
            </a:r>
          </a:p>
          <a:p>
            <a:pPr algn="just">
              <a:lnSpc>
                <a:spcPts val="4200"/>
              </a:lnSpc>
              <a:spcBef>
                <a:spcPct val="0"/>
              </a:spcBef>
            </a:pPr>
          </a:p>
          <a:p>
            <a:pPr algn="just">
              <a:lnSpc>
                <a:spcPts val="4200"/>
              </a:lnSpc>
            </a:pPr>
            <a:r>
              <a:rPr lang="en-US" b="true" sz="3000">
                <a:solidFill>
                  <a:srgbClr val="1F1F47"/>
                </a:solidFill>
                <a:latin typeface="JetBrains Mono Bold"/>
                <a:ea typeface="JetBrains Mono Bold"/>
                <a:cs typeface="JetBrains Mono Bold"/>
                <a:sym typeface="JetBrains Mono Bold"/>
              </a:rPr>
              <a:t>Deployment:</a:t>
            </a:r>
          </a:p>
          <a:p>
            <a:pPr algn="just" marL="647703" indent="-323852" lvl="1">
              <a:lnSpc>
                <a:spcPts val="4200"/>
              </a:lnSpc>
              <a:spcBef>
                <a:spcPct val="0"/>
              </a:spcBef>
              <a:buFont typeface="Arial"/>
              <a:buChar char="•"/>
            </a:pPr>
            <a:r>
              <a:rPr lang="en-US" sz="3000">
                <a:solidFill>
                  <a:srgbClr val="1F1F47"/>
                </a:solidFill>
                <a:latin typeface="JetBrains Mono"/>
                <a:ea typeface="JetBrains Mono"/>
                <a:cs typeface="JetBrains Mono"/>
                <a:sym typeface="JetBrains Mono"/>
              </a:rPr>
              <a:t>Docker</a:t>
            </a:r>
          </a:p>
          <a:p>
            <a:pPr algn="just" marL="647703" indent="-323852" lvl="1">
              <a:lnSpc>
                <a:spcPts val="4200"/>
              </a:lnSpc>
              <a:spcBef>
                <a:spcPct val="0"/>
              </a:spcBef>
              <a:buFont typeface="Arial"/>
              <a:buChar char="•"/>
            </a:pPr>
            <a:r>
              <a:rPr lang="en-US" sz="3000">
                <a:solidFill>
                  <a:srgbClr val="1F1F47"/>
                </a:solidFill>
                <a:latin typeface="JetBrains Mono"/>
                <a:ea typeface="JetBrains Mono"/>
                <a:cs typeface="JetBrains Mono"/>
                <a:sym typeface="JetBrains Mono"/>
              </a:rPr>
              <a:t>Kubernetes (optional)</a:t>
            </a:r>
          </a:p>
          <a:p>
            <a:pPr algn="just">
              <a:lnSpc>
                <a:spcPts val="4200"/>
              </a:lnSpc>
              <a:spcBef>
                <a:spcPct val="0"/>
              </a:spcBef>
            </a:pPr>
          </a:p>
          <a:p>
            <a:pPr algn="just">
              <a:lnSpc>
                <a:spcPts val="4200"/>
              </a:lnSpc>
              <a:spcBef>
                <a:spcPct val="0"/>
              </a:spcBef>
            </a:pPr>
          </a:p>
          <a:p>
            <a:pPr algn="just">
              <a:lnSpc>
                <a:spcPts val="4200"/>
              </a:lnSpc>
              <a:spcBef>
                <a:spcPct val="0"/>
              </a:spcBef>
            </a:pPr>
          </a:p>
        </p:txBody>
      </p:sp>
      <p:grpSp>
        <p:nvGrpSpPr>
          <p:cNvPr name="Group 32" id="32"/>
          <p:cNvGrpSpPr/>
          <p:nvPr/>
        </p:nvGrpSpPr>
        <p:grpSpPr>
          <a:xfrm rot="0">
            <a:off x="6782160" y="1198200"/>
            <a:ext cx="4789016" cy="934230"/>
            <a:chOff x="0" y="0"/>
            <a:chExt cx="1388943" cy="270952"/>
          </a:xfrm>
        </p:grpSpPr>
        <p:sp>
          <p:nvSpPr>
            <p:cNvPr name="Freeform 33" id="33"/>
            <p:cNvSpPr/>
            <p:nvPr/>
          </p:nvSpPr>
          <p:spPr>
            <a:xfrm flipH="false" flipV="false" rot="0">
              <a:off x="0" y="0"/>
              <a:ext cx="1388943" cy="270952"/>
            </a:xfrm>
            <a:custGeom>
              <a:avLst/>
              <a:gdLst/>
              <a:ahLst/>
              <a:cxnLst/>
              <a:rect r="r" b="b" t="t" l="l"/>
              <a:pathLst>
                <a:path h="270952" w="1388943">
                  <a:moveTo>
                    <a:pt x="37182" y="0"/>
                  </a:moveTo>
                  <a:lnTo>
                    <a:pt x="1351761" y="0"/>
                  </a:lnTo>
                  <a:cubicBezTo>
                    <a:pt x="1361622" y="0"/>
                    <a:pt x="1371079" y="3917"/>
                    <a:pt x="1378052" y="10890"/>
                  </a:cubicBezTo>
                  <a:cubicBezTo>
                    <a:pt x="1385025" y="17863"/>
                    <a:pt x="1388943" y="27321"/>
                    <a:pt x="1388943" y="37182"/>
                  </a:cubicBezTo>
                  <a:lnTo>
                    <a:pt x="1388943" y="233770"/>
                  </a:lnTo>
                  <a:cubicBezTo>
                    <a:pt x="1388943" y="243631"/>
                    <a:pt x="1385025" y="253088"/>
                    <a:pt x="1378052" y="260061"/>
                  </a:cubicBezTo>
                  <a:cubicBezTo>
                    <a:pt x="1371079" y="267034"/>
                    <a:pt x="1361622" y="270952"/>
                    <a:pt x="1351761" y="270952"/>
                  </a:cubicBezTo>
                  <a:lnTo>
                    <a:pt x="37182" y="270952"/>
                  </a:lnTo>
                  <a:cubicBezTo>
                    <a:pt x="27321" y="270952"/>
                    <a:pt x="17863" y="267034"/>
                    <a:pt x="10890" y="260061"/>
                  </a:cubicBezTo>
                  <a:cubicBezTo>
                    <a:pt x="3917" y="253088"/>
                    <a:pt x="0" y="243631"/>
                    <a:pt x="0" y="233770"/>
                  </a:cubicBezTo>
                  <a:lnTo>
                    <a:pt x="0" y="37182"/>
                  </a:lnTo>
                  <a:cubicBezTo>
                    <a:pt x="0" y="27321"/>
                    <a:pt x="3917" y="17863"/>
                    <a:pt x="10890" y="10890"/>
                  </a:cubicBezTo>
                  <a:cubicBezTo>
                    <a:pt x="17863" y="3917"/>
                    <a:pt x="27321" y="0"/>
                    <a:pt x="37182" y="0"/>
                  </a:cubicBezTo>
                  <a:close/>
                </a:path>
              </a:pathLst>
            </a:custGeom>
            <a:solidFill>
              <a:srgbClr val="E9C7E9"/>
            </a:solidFill>
            <a:ln w="76200" cap="rnd">
              <a:solidFill>
                <a:srgbClr val="1F1F47"/>
              </a:solidFill>
              <a:prstDash val="solid"/>
              <a:round/>
            </a:ln>
          </p:spPr>
        </p:sp>
        <p:sp>
          <p:nvSpPr>
            <p:cNvPr name="TextBox 34" id="34"/>
            <p:cNvSpPr txBox="true"/>
            <p:nvPr/>
          </p:nvSpPr>
          <p:spPr>
            <a:xfrm>
              <a:off x="0" y="-38100"/>
              <a:ext cx="1388943" cy="309052"/>
            </a:xfrm>
            <a:prstGeom prst="rect">
              <a:avLst/>
            </a:prstGeom>
          </p:spPr>
          <p:txBody>
            <a:bodyPr anchor="ctr" rtlCol="false" tIns="46132" lIns="46132" bIns="46132" rIns="46132"/>
            <a:lstStyle/>
            <a:p>
              <a:pPr algn="ctr">
                <a:lnSpc>
                  <a:spcPts val="2660"/>
                </a:lnSpc>
              </a:pPr>
            </a:p>
          </p:txBody>
        </p:sp>
      </p:grpSp>
      <p:sp>
        <p:nvSpPr>
          <p:cNvPr name="TextBox 35" id="35"/>
          <p:cNvSpPr txBox="true"/>
          <p:nvPr/>
        </p:nvSpPr>
        <p:spPr>
          <a:xfrm rot="0">
            <a:off x="2023013" y="1367818"/>
            <a:ext cx="14229541" cy="537845"/>
          </a:xfrm>
          <a:prstGeom prst="rect">
            <a:avLst/>
          </a:prstGeom>
        </p:spPr>
        <p:txBody>
          <a:bodyPr anchor="t" rtlCol="false" tIns="0" lIns="0" bIns="0" rIns="0">
            <a:spAutoFit/>
          </a:bodyPr>
          <a:lstStyle/>
          <a:p>
            <a:pPr algn="ctr">
              <a:lnSpc>
                <a:spcPts val="4480"/>
              </a:lnSpc>
              <a:spcBef>
                <a:spcPct val="0"/>
              </a:spcBef>
            </a:pPr>
            <a:r>
              <a:rPr lang="en-US" sz="3200" spc="259">
                <a:solidFill>
                  <a:srgbClr val="846EB1"/>
                </a:solidFill>
                <a:latin typeface="Press Start 2P"/>
                <a:ea typeface="Press Start 2P"/>
                <a:cs typeface="Press Start 2P"/>
                <a:sym typeface="Press Start 2P"/>
              </a:rPr>
              <a:t>TECH STACK</a:t>
            </a:r>
          </a:p>
        </p:txBody>
      </p:sp>
      <p:sp>
        <p:nvSpPr>
          <p:cNvPr name="TextBox 36" id="36"/>
          <p:cNvSpPr txBox="true"/>
          <p:nvPr/>
        </p:nvSpPr>
        <p:spPr>
          <a:xfrm rot="0">
            <a:off x="9462783" y="2677342"/>
            <a:ext cx="6591349" cy="7982322"/>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JetBrains Mono Bold"/>
                <a:ea typeface="JetBrains Mono Bold"/>
                <a:cs typeface="JetBrains Mono Bold"/>
                <a:sym typeface="JetBrains Mono Bold"/>
              </a:rPr>
              <a:t>Backend:</a:t>
            </a:r>
          </a:p>
          <a:p>
            <a:pPr algn="l"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FastAPI</a:t>
            </a:r>
          </a:p>
          <a:p>
            <a:pPr algn="l"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Firebase (Firestore, Auth)</a:t>
            </a:r>
          </a:p>
          <a:p>
            <a:pPr algn="l">
              <a:lnSpc>
                <a:spcPts val="4200"/>
              </a:lnSpc>
              <a:spcBef>
                <a:spcPct val="0"/>
              </a:spcBef>
            </a:pPr>
          </a:p>
          <a:p>
            <a:pPr algn="l">
              <a:lnSpc>
                <a:spcPts val="4200"/>
              </a:lnSpc>
              <a:spcBef>
                <a:spcPct val="0"/>
              </a:spcBef>
            </a:pPr>
            <a:r>
              <a:rPr lang="en-US" b="true" sz="3000">
                <a:solidFill>
                  <a:srgbClr val="000000"/>
                </a:solidFill>
                <a:latin typeface="JetBrains Mono Bold"/>
                <a:ea typeface="JetBrains Mono Bold"/>
                <a:cs typeface="JetBrains Mono Bold"/>
                <a:sym typeface="JetBrains Mono Bold"/>
              </a:rPr>
              <a:t>Storage:</a:t>
            </a:r>
          </a:p>
          <a:p>
            <a:pPr algn="l"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Firebase Firestore</a:t>
            </a:r>
          </a:p>
          <a:p>
            <a:pPr algn="l"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AWS S3</a:t>
            </a:r>
          </a:p>
          <a:p>
            <a:pPr algn="l">
              <a:lnSpc>
                <a:spcPts val="4200"/>
              </a:lnSpc>
              <a:spcBef>
                <a:spcPct val="0"/>
              </a:spcBef>
            </a:pPr>
          </a:p>
          <a:p>
            <a:pPr algn="l">
              <a:lnSpc>
                <a:spcPts val="4200"/>
              </a:lnSpc>
              <a:spcBef>
                <a:spcPct val="0"/>
              </a:spcBef>
            </a:pPr>
          </a:p>
          <a:p>
            <a:pPr algn="l">
              <a:lnSpc>
                <a:spcPts val="4200"/>
              </a:lnSpc>
              <a:spcBef>
                <a:spcPct val="0"/>
              </a:spcBef>
            </a:pPr>
            <a:r>
              <a:rPr lang="en-US" b="true" sz="3000">
                <a:solidFill>
                  <a:srgbClr val="000000"/>
                </a:solidFill>
                <a:latin typeface="JetBrains Mono Bold"/>
                <a:ea typeface="JetBrains Mono Bold"/>
                <a:cs typeface="JetBrains Mono Bold"/>
                <a:sym typeface="JetBrains Mono Bold"/>
              </a:rPr>
              <a:t>Hardware:</a:t>
            </a:r>
          </a:p>
          <a:p>
            <a:pPr algn="l"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Raspberry Pi / Jetson Nano</a:t>
            </a:r>
          </a:p>
          <a:p>
            <a:pPr algn="l"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PoE IP Cameras</a:t>
            </a:r>
          </a:p>
          <a:p>
            <a:pPr algn="l">
              <a:lnSpc>
                <a:spcPts val="4200"/>
              </a:lnSpc>
              <a:spcBef>
                <a:spcPct val="0"/>
              </a:spcBef>
            </a:pPr>
          </a:p>
          <a:p>
            <a:pPr algn="l">
              <a:lnSpc>
                <a:spcPts val="4200"/>
              </a:lnSpc>
              <a:spcBef>
                <a:spcPct val="0"/>
              </a:spcBef>
            </a:pPr>
          </a:p>
          <a:p>
            <a:pPr algn="ctr">
              <a:lnSpc>
                <a:spcPts val="420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DF6ED"/>
        </a:solidFill>
      </p:bgPr>
    </p:bg>
    <p:spTree>
      <p:nvGrpSpPr>
        <p:cNvPr id="1" name=""/>
        <p:cNvGrpSpPr/>
        <p:nvPr/>
      </p:nvGrpSpPr>
      <p:grpSpPr>
        <a:xfrm>
          <a:off x="0" y="0"/>
          <a:ext cx="0" cy="0"/>
          <a:chOff x="0" y="0"/>
          <a:chExt cx="0" cy="0"/>
        </a:xfrm>
      </p:grpSpPr>
      <p:grpSp>
        <p:nvGrpSpPr>
          <p:cNvPr name="Group 2" id="2"/>
          <p:cNvGrpSpPr/>
          <p:nvPr/>
        </p:nvGrpSpPr>
        <p:grpSpPr>
          <a:xfrm rot="0">
            <a:off x="6658246" y="1028700"/>
            <a:ext cx="4789016" cy="934230"/>
            <a:chOff x="0" y="0"/>
            <a:chExt cx="1388943" cy="270952"/>
          </a:xfrm>
        </p:grpSpPr>
        <p:sp>
          <p:nvSpPr>
            <p:cNvPr name="Freeform 3" id="3"/>
            <p:cNvSpPr/>
            <p:nvPr/>
          </p:nvSpPr>
          <p:spPr>
            <a:xfrm flipH="false" flipV="false" rot="0">
              <a:off x="0" y="0"/>
              <a:ext cx="1388943" cy="270952"/>
            </a:xfrm>
            <a:custGeom>
              <a:avLst/>
              <a:gdLst/>
              <a:ahLst/>
              <a:cxnLst/>
              <a:rect r="r" b="b" t="t" l="l"/>
              <a:pathLst>
                <a:path h="270952" w="1388943">
                  <a:moveTo>
                    <a:pt x="37182" y="0"/>
                  </a:moveTo>
                  <a:lnTo>
                    <a:pt x="1351761" y="0"/>
                  </a:lnTo>
                  <a:cubicBezTo>
                    <a:pt x="1361622" y="0"/>
                    <a:pt x="1371079" y="3917"/>
                    <a:pt x="1378052" y="10890"/>
                  </a:cubicBezTo>
                  <a:cubicBezTo>
                    <a:pt x="1385025" y="17863"/>
                    <a:pt x="1388943" y="27321"/>
                    <a:pt x="1388943" y="37182"/>
                  </a:cubicBezTo>
                  <a:lnTo>
                    <a:pt x="1388943" y="233770"/>
                  </a:lnTo>
                  <a:cubicBezTo>
                    <a:pt x="1388943" y="243631"/>
                    <a:pt x="1385025" y="253088"/>
                    <a:pt x="1378052" y="260061"/>
                  </a:cubicBezTo>
                  <a:cubicBezTo>
                    <a:pt x="1371079" y="267034"/>
                    <a:pt x="1361622" y="270952"/>
                    <a:pt x="1351761" y="270952"/>
                  </a:cubicBezTo>
                  <a:lnTo>
                    <a:pt x="37182" y="270952"/>
                  </a:lnTo>
                  <a:cubicBezTo>
                    <a:pt x="27321" y="270952"/>
                    <a:pt x="17863" y="267034"/>
                    <a:pt x="10890" y="260061"/>
                  </a:cubicBezTo>
                  <a:cubicBezTo>
                    <a:pt x="3917" y="253088"/>
                    <a:pt x="0" y="243631"/>
                    <a:pt x="0" y="233770"/>
                  </a:cubicBezTo>
                  <a:lnTo>
                    <a:pt x="0" y="37182"/>
                  </a:lnTo>
                  <a:cubicBezTo>
                    <a:pt x="0" y="27321"/>
                    <a:pt x="3917" y="17863"/>
                    <a:pt x="10890" y="10890"/>
                  </a:cubicBezTo>
                  <a:cubicBezTo>
                    <a:pt x="17863" y="3917"/>
                    <a:pt x="27321" y="0"/>
                    <a:pt x="37182" y="0"/>
                  </a:cubicBezTo>
                  <a:close/>
                </a:path>
              </a:pathLst>
            </a:custGeom>
            <a:solidFill>
              <a:srgbClr val="E9C7E9"/>
            </a:solidFill>
            <a:ln w="76200" cap="rnd">
              <a:solidFill>
                <a:srgbClr val="1F1F47"/>
              </a:solidFill>
              <a:prstDash val="solid"/>
              <a:round/>
            </a:ln>
          </p:spPr>
        </p:sp>
        <p:sp>
          <p:nvSpPr>
            <p:cNvPr name="TextBox 4" id="4"/>
            <p:cNvSpPr txBox="true"/>
            <p:nvPr/>
          </p:nvSpPr>
          <p:spPr>
            <a:xfrm>
              <a:off x="0" y="-38100"/>
              <a:ext cx="1388943" cy="309052"/>
            </a:xfrm>
            <a:prstGeom prst="rect">
              <a:avLst/>
            </a:prstGeom>
          </p:spPr>
          <p:txBody>
            <a:bodyPr anchor="ctr" rtlCol="false" tIns="46132" lIns="46132" bIns="46132" rIns="46132"/>
            <a:lstStyle/>
            <a:p>
              <a:pPr algn="ctr">
                <a:lnSpc>
                  <a:spcPts val="2660"/>
                </a:lnSpc>
              </a:pPr>
            </a:p>
          </p:txBody>
        </p:sp>
      </p:grpSp>
      <p:sp>
        <p:nvSpPr>
          <p:cNvPr name="TextBox 5" id="5"/>
          <p:cNvSpPr txBox="true"/>
          <p:nvPr/>
        </p:nvSpPr>
        <p:spPr>
          <a:xfrm rot="0">
            <a:off x="1899099" y="1198318"/>
            <a:ext cx="14229541" cy="537820"/>
          </a:xfrm>
          <a:prstGeom prst="rect">
            <a:avLst/>
          </a:prstGeom>
        </p:spPr>
        <p:txBody>
          <a:bodyPr anchor="t" rtlCol="false" tIns="0" lIns="0" bIns="0" rIns="0">
            <a:spAutoFit/>
          </a:bodyPr>
          <a:lstStyle/>
          <a:p>
            <a:pPr algn="ctr">
              <a:lnSpc>
                <a:spcPts val="4480"/>
              </a:lnSpc>
              <a:spcBef>
                <a:spcPct val="0"/>
              </a:spcBef>
            </a:pPr>
            <a:r>
              <a:rPr lang="en-US" sz="3200" spc="259">
                <a:solidFill>
                  <a:srgbClr val="846EB1"/>
                </a:solidFill>
                <a:latin typeface="Press Start 2P"/>
                <a:ea typeface="Press Start 2P"/>
                <a:cs typeface="Press Start 2P"/>
                <a:sym typeface="Press Start 2P"/>
              </a:rPr>
              <a:t>TECH STACK</a:t>
            </a:r>
          </a:p>
        </p:txBody>
      </p:sp>
      <p:grpSp>
        <p:nvGrpSpPr>
          <p:cNvPr name="Group 6" id="6"/>
          <p:cNvGrpSpPr/>
          <p:nvPr/>
        </p:nvGrpSpPr>
        <p:grpSpPr>
          <a:xfrm rot="0">
            <a:off x="-288375" y="-377017"/>
            <a:ext cx="406496" cy="11036681"/>
            <a:chOff x="0" y="0"/>
            <a:chExt cx="396651" cy="10769374"/>
          </a:xfrm>
        </p:grpSpPr>
        <p:sp>
          <p:nvSpPr>
            <p:cNvPr name="Freeform 7" id="7"/>
            <p:cNvSpPr/>
            <p:nvPr/>
          </p:nvSpPr>
          <p:spPr>
            <a:xfrm flipH="false" flipV="false" rot="0">
              <a:off x="0" y="0"/>
              <a:ext cx="396651" cy="10769374"/>
            </a:xfrm>
            <a:custGeom>
              <a:avLst/>
              <a:gdLst/>
              <a:ahLst/>
              <a:cxnLst/>
              <a:rect r="r" b="b" t="t" l="l"/>
              <a:pathLst>
                <a:path h="10769374" w="396651">
                  <a:moveTo>
                    <a:pt x="0" y="0"/>
                  </a:moveTo>
                  <a:lnTo>
                    <a:pt x="396651" y="0"/>
                  </a:lnTo>
                  <a:lnTo>
                    <a:pt x="396651" y="10769374"/>
                  </a:lnTo>
                  <a:lnTo>
                    <a:pt x="0" y="10769374"/>
                  </a:lnTo>
                  <a:close/>
                </a:path>
              </a:pathLst>
            </a:custGeom>
            <a:solidFill>
              <a:srgbClr val="846EB1"/>
            </a:solidFill>
          </p:spPr>
        </p:sp>
        <p:sp>
          <p:nvSpPr>
            <p:cNvPr name="TextBox 8" id="8"/>
            <p:cNvSpPr txBox="true"/>
            <p:nvPr/>
          </p:nvSpPr>
          <p:spPr>
            <a:xfrm>
              <a:off x="0" y="-38100"/>
              <a:ext cx="396651"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18120" y="-374788"/>
            <a:ext cx="247828" cy="11036681"/>
            <a:chOff x="0" y="0"/>
            <a:chExt cx="241826" cy="10769374"/>
          </a:xfrm>
        </p:grpSpPr>
        <p:sp>
          <p:nvSpPr>
            <p:cNvPr name="Freeform 10" id="10"/>
            <p:cNvSpPr/>
            <p:nvPr/>
          </p:nvSpPr>
          <p:spPr>
            <a:xfrm flipH="false" flipV="false" rot="0">
              <a:off x="0" y="0"/>
              <a:ext cx="241826" cy="10769374"/>
            </a:xfrm>
            <a:custGeom>
              <a:avLst/>
              <a:gdLst/>
              <a:ahLst/>
              <a:cxnLst/>
              <a:rect r="r" b="b" t="t" l="l"/>
              <a:pathLst>
                <a:path h="10769374" w="241826">
                  <a:moveTo>
                    <a:pt x="0" y="0"/>
                  </a:moveTo>
                  <a:lnTo>
                    <a:pt x="241826" y="0"/>
                  </a:lnTo>
                  <a:lnTo>
                    <a:pt x="241826" y="10769374"/>
                  </a:lnTo>
                  <a:lnTo>
                    <a:pt x="0" y="10769374"/>
                  </a:lnTo>
                  <a:close/>
                </a:path>
              </a:pathLst>
            </a:custGeom>
            <a:solidFill>
              <a:srgbClr val="E9C7E9"/>
            </a:solidFill>
          </p:spPr>
        </p:sp>
        <p:sp>
          <p:nvSpPr>
            <p:cNvPr name="TextBox 11" id="11"/>
            <p:cNvSpPr txBox="true"/>
            <p:nvPr/>
          </p:nvSpPr>
          <p:spPr>
            <a:xfrm>
              <a:off x="0" y="-38100"/>
              <a:ext cx="241826"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10800000">
            <a:off x="18145860" y="-312354"/>
            <a:ext cx="370117" cy="10907460"/>
            <a:chOff x="0" y="0"/>
            <a:chExt cx="378867" cy="11165329"/>
          </a:xfrm>
        </p:grpSpPr>
        <p:sp>
          <p:nvSpPr>
            <p:cNvPr name="Freeform 13" id="13"/>
            <p:cNvSpPr/>
            <p:nvPr/>
          </p:nvSpPr>
          <p:spPr>
            <a:xfrm flipH="false" flipV="false" rot="0">
              <a:off x="0" y="0"/>
              <a:ext cx="378867" cy="11165329"/>
            </a:xfrm>
            <a:custGeom>
              <a:avLst/>
              <a:gdLst/>
              <a:ahLst/>
              <a:cxnLst/>
              <a:rect r="r" b="b" t="t" l="l"/>
              <a:pathLst>
                <a:path h="11165329" w="378867">
                  <a:moveTo>
                    <a:pt x="0" y="0"/>
                  </a:moveTo>
                  <a:lnTo>
                    <a:pt x="378867" y="0"/>
                  </a:lnTo>
                  <a:lnTo>
                    <a:pt x="378867" y="11165329"/>
                  </a:lnTo>
                  <a:lnTo>
                    <a:pt x="0" y="11165329"/>
                  </a:lnTo>
                  <a:close/>
                </a:path>
              </a:pathLst>
            </a:custGeom>
            <a:solidFill>
              <a:srgbClr val="846EB1"/>
            </a:solidFill>
          </p:spPr>
        </p:sp>
        <p:sp>
          <p:nvSpPr>
            <p:cNvPr name="TextBox 14" id="14"/>
            <p:cNvSpPr txBox="true"/>
            <p:nvPr/>
          </p:nvSpPr>
          <p:spPr>
            <a:xfrm>
              <a:off x="0" y="-38100"/>
              <a:ext cx="378867" cy="11203429"/>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10800000">
            <a:off x="17909619" y="-316602"/>
            <a:ext cx="236241" cy="10911708"/>
            <a:chOff x="0" y="0"/>
            <a:chExt cx="241826" cy="11169677"/>
          </a:xfrm>
        </p:grpSpPr>
        <p:sp>
          <p:nvSpPr>
            <p:cNvPr name="Freeform 16" id="16"/>
            <p:cNvSpPr/>
            <p:nvPr/>
          </p:nvSpPr>
          <p:spPr>
            <a:xfrm flipH="false" flipV="false" rot="0">
              <a:off x="0" y="0"/>
              <a:ext cx="241826" cy="11169677"/>
            </a:xfrm>
            <a:custGeom>
              <a:avLst/>
              <a:gdLst/>
              <a:ahLst/>
              <a:cxnLst/>
              <a:rect r="r" b="b" t="t" l="l"/>
              <a:pathLst>
                <a:path h="11169677" w="241826">
                  <a:moveTo>
                    <a:pt x="0" y="0"/>
                  </a:moveTo>
                  <a:lnTo>
                    <a:pt x="241826" y="0"/>
                  </a:lnTo>
                  <a:lnTo>
                    <a:pt x="241826" y="11169677"/>
                  </a:lnTo>
                  <a:lnTo>
                    <a:pt x="0" y="11169677"/>
                  </a:lnTo>
                  <a:close/>
                </a:path>
              </a:pathLst>
            </a:custGeom>
            <a:solidFill>
              <a:srgbClr val="E9C7E9"/>
            </a:solidFill>
          </p:spPr>
        </p:sp>
        <p:sp>
          <p:nvSpPr>
            <p:cNvPr name="TextBox 17" id="17"/>
            <p:cNvSpPr txBox="true"/>
            <p:nvPr/>
          </p:nvSpPr>
          <p:spPr>
            <a:xfrm>
              <a:off x="0" y="-38100"/>
              <a:ext cx="241826" cy="11207777"/>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6793139" y="-979879"/>
            <a:ext cx="4925530" cy="1335051"/>
            <a:chOff x="0" y="0"/>
            <a:chExt cx="6567373" cy="1780068"/>
          </a:xfrm>
        </p:grpSpPr>
        <p:grpSp>
          <p:nvGrpSpPr>
            <p:cNvPr name="Group 19" id="19"/>
            <p:cNvGrpSpPr/>
            <p:nvPr/>
          </p:nvGrpSpPr>
          <p:grpSpPr>
            <a:xfrm rot="0">
              <a:off x="2605183" y="149377"/>
              <a:ext cx="1320730" cy="1630691"/>
              <a:chOff x="0" y="0"/>
              <a:chExt cx="812800" cy="1003555"/>
            </a:xfrm>
          </p:grpSpPr>
          <p:sp>
            <p:nvSpPr>
              <p:cNvPr name="Freeform 20" id="20"/>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B79BCD"/>
              </a:solidFill>
            </p:spPr>
          </p:sp>
          <p:sp>
            <p:nvSpPr>
              <p:cNvPr name="TextBox 21" id="21"/>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1320730" y="0"/>
              <a:ext cx="1320730" cy="1780068"/>
              <a:chOff x="0" y="0"/>
              <a:chExt cx="812800" cy="1095484"/>
            </a:xfrm>
          </p:grpSpPr>
          <p:sp>
            <p:nvSpPr>
              <p:cNvPr name="Freeform 23" id="23"/>
              <p:cNvSpPr/>
              <p:nvPr/>
            </p:nvSpPr>
            <p:spPr>
              <a:xfrm flipH="false" flipV="false" rot="0">
                <a:off x="0" y="0"/>
                <a:ext cx="812800" cy="1095484"/>
              </a:xfrm>
              <a:custGeom>
                <a:avLst/>
                <a:gdLst/>
                <a:ahLst/>
                <a:cxnLst/>
                <a:rect r="r" b="b" t="t" l="l"/>
                <a:pathLst>
                  <a:path h="1095484" w="812800">
                    <a:moveTo>
                      <a:pt x="0" y="0"/>
                    </a:moveTo>
                    <a:lnTo>
                      <a:pt x="812800" y="0"/>
                    </a:lnTo>
                    <a:lnTo>
                      <a:pt x="812800" y="1095484"/>
                    </a:lnTo>
                    <a:lnTo>
                      <a:pt x="0" y="1095484"/>
                    </a:lnTo>
                    <a:close/>
                  </a:path>
                </a:pathLst>
              </a:custGeom>
              <a:solidFill>
                <a:srgbClr val="846EB1"/>
              </a:solidFill>
            </p:spPr>
          </p:sp>
          <p:sp>
            <p:nvSpPr>
              <p:cNvPr name="TextBox 24" id="24"/>
              <p:cNvSpPr txBox="true"/>
              <p:nvPr/>
            </p:nvSpPr>
            <p:spPr>
              <a:xfrm>
                <a:off x="0" y="-38100"/>
                <a:ext cx="812800" cy="1133584"/>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0" y="146406"/>
              <a:ext cx="1320730" cy="1633662"/>
              <a:chOff x="0" y="0"/>
              <a:chExt cx="812800" cy="1005383"/>
            </a:xfrm>
          </p:grpSpPr>
          <p:sp>
            <p:nvSpPr>
              <p:cNvPr name="Freeform 26" id="26"/>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1F1F47"/>
              </a:solidFill>
            </p:spPr>
          </p:sp>
          <p:sp>
            <p:nvSpPr>
              <p:cNvPr name="TextBox 27" id="27"/>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3925913" y="146406"/>
              <a:ext cx="1320730" cy="1633662"/>
              <a:chOff x="0" y="0"/>
              <a:chExt cx="812800" cy="1005383"/>
            </a:xfrm>
          </p:grpSpPr>
          <p:sp>
            <p:nvSpPr>
              <p:cNvPr name="Freeform 29" id="29"/>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E9C7E9"/>
              </a:solidFill>
            </p:spPr>
          </p:sp>
          <p:sp>
            <p:nvSpPr>
              <p:cNvPr name="TextBox 30" id="30"/>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5246643" y="149377"/>
              <a:ext cx="1320730" cy="1630691"/>
              <a:chOff x="0" y="0"/>
              <a:chExt cx="812800" cy="1003555"/>
            </a:xfrm>
          </p:grpSpPr>
          <p:sp>
            <p:nvSpPr>
              <p:cNvPr name="Freeform 32" id="32"/>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F8E4CB"/>
              </a:solidFill>
            </p:spPr>
          </p:sp>
          <p:sp>
            <p:nvSpPr>
              <p:cNvPr name="TextBox 33" id="33"/>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sp>
        <p:nvSpPr>
          <p:cNvPr name="TextBox 34" id="34"/>
          <p:cNvSpPr txBox="true"/>
          <p:nvPr/>
        </p:nvSpPr>
        <p:spPr>
          <a:xfrm rot="0">
            <a:off x="732259" y="2490501"/>
            <a:ext cx="17177359" cy="6363970"/>
          </a:xfrm>
          <a:prstGeom prst="rect">
            <a:avLst/>
          </a:prstGeom>
        </p:spPr>
        <p:txBody>
          <a:bodyPr anchor="t" rtlCol="false" tIns="0" lIns="0" bIns="0" rIns="0">
            <a:spAutoFit/>
          </a:bodyPr>
          <a:lstStyle/>
          <a:p>
            <a:pPr algn="just">
              <a:lnSpc>
                <a:spcPts val="4200"/>
              </a:lnSpc>
              <a:spcBef>
                <a:spcPct val="0"/>
              </a:spcBef>
            </a:pPr>
            <a:r>
              <a:rPr lang="en-US" b="true" sz="3000">
                <a:solidFill>
                  <a:srgbClr val="000000"/>
                </a:solidFill>
                <a:latin typeface="JetBrains Mono Bold"/>
                <a:ea typeface="JetBrains Mono Bold"/>
                <a:cs typeface="JetBrains Mono Bold"/>
                <a:sym typeface="JetBrains Mono Bold"/>
              </a:rPr>
              <a:t>Purpose and Benefits :</a:t>
            </a:r>
            <a:r>
              <a:rPr lang="en-US" sz="3000">
                <a:solidFill>
                  <a:srgbClr val="000000"/>
                </a:solidFill>
                <a:latin typeface="JetBrains Mono"/>
                <a:ea typeface="JetBrains Mono"/>
                <a:cs typeface="JetBrains Mono"/>
                <a:sym typeface="JetBrains Mono"/>
              </a:rPr>
              <a:t> </a:t>
            </a:r>
          </a:p>
          <a:p>
            <a:pPr algn="just"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React + Tailwind CSS: Builds a clean, responsive admin dashboard.</a:t>
            </a:r>
          </a:p>
          <a:p>
            <a:pPr algn="just"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Node.js + Firebase: Handles fast backend logic and real-time data sync.</a:t>
            </a:r>
          </a:p>
          <a:p>
            <a:pPr algn="just"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TensorFlow (Python): Trains and runs behavior analysis models.</a:t>
            </a:r>
          </a:p>
          <a:p>
            <a:pPr algn="just"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OpenCV &amp; Mediapipe: Enable face detection and head pose tracking at the edge.</a:t>
            </a:r>
          </a:p>
          <a:p>
            <a:pPr algn="just"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Firestore + AWS S3: Store real-time data and video clips efficiently.</a:t>
            </a:r>
          </a:p>
          <a:p>
            <a:pPr algn="just"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Docker + Kubernetes: Ensure consistent deployment and easy scaling.</a:t>
            </a:r>
          </a:p>
          <a:p>
            <a:pPr algn="just"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Jetson Nano / Raspberry Pi: Perform local AI tasks to reduce cloud load.</a:t>
            </a:r>
          </a:p>
          <a:p>
            <a:pPr algn="just" marL="647700" indent="-323850" lvl="1">
              <a:lnSpc>
                <a:spcPts val="4200"/>
              </a:lnSpc>
              <a:spcBef>
                <a:spcPct val="0"/>
              </a:spcBef>
              <a:buFont typeface="Arial"/>
              <a:buChar char="•"/>
            </a:pPr>
            <a:r>
              <a:rPr lang="en-US" sz="3000">
                <a:solidFill>
                  <a:srgbClr val="000000"/>
                </a:solidFill>
                <a:latin typeface="JetBrains Mono"/>
                <a:ea typeface="JetBrains Mono"/>
                <a:cs typeface="JetBrains Mono"/>
                <a:sym typeface="JetBrains Mono"/>
              </a:rPr>
              <a:t>IP Cameras: Provide high-quality classroom footage for analysis.</a:t>
            </a:r>
          </a:p>
          <a:p>
            <a:pPr algn="just">
              <a:lnSpc>
                <a:spcPts val="4200"/>
              </a:lnSpc>
              <a:spcBef>
                <a:spcPct val="0"/>
              </a:spcBef>
            </a:pPr>
          </a:p>
          <a:p>
            <a:pPr algn="just">
              <a:lnSpc>
                <a:spcPts val="406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6ED"/>
        </a:solidFill>
      </p:bgPr>
    </p:bg>
    <p:spTree>
      <p:nvGrpSpPr>
        <p:cNvPr id="1" name=""/>
        <p:cNvGrpSpPr/>
        <p:nvPr/>
      </p:nvGrpSpPr>
      <p:grpSpPr>
        <a:xfrm>
          <a:off x="0" y="0"/>
          <a:ext cx="0" cy="0"/>
          <a:chOff x="0" y="0"/>
          <a:chExt cx="0" cy="0"/>
        </a:xfrm>
      </p:grpSpPr>
      <p:grpSp>
        <p:nvGrpSpPr>
          <p:cNvPr name="Group 2" id="2"/>
          <p:cNvGrpSpPr/>
          <p:nvPr/>
        </p:nvGrpSpPr>
        <p:grpSpPr>
          <a:xfrm rot="0">
            <a:off x="-288375" y="-377017"/>
            <a:ext cx="406496" cy="11036681"/>
            <a:chOff x="0" y="0"/>
            <a:chExt cx="396651" cy="10769374"/>
          </a:xfrm>
        </p:grpSpPr>
        <p:sp>
          <p:nvSpPr>
            <p:cNvPr name="Freeform 3" id="3"/>
            <p:cNvSpPr/>
            <p:nvPr/>
          </p:nvSpPr>
          <p:spPr>
            <a:xfrm flipH="false" flipV="false" rot="0">
              <a:off x="0" y="0"/>
              <a:ext cx="396651" cy="10769374"/>
            </a:xfrm>
            <a:custGeom>
              <a:avLst/>
              <a:gdLst/>
              <a:ahLst/>
              <a:cxnLst/>
              <a:rect r="r" b="b" t="t" l="l"/>
              <a:pathLst>
                <a:path h="10769374" w="396651">
                  <a:moveTo>
                    <a:pt x="0" y="0"/>
                  </a:moveTo>
                  <a:lnTo>
                    <a:pt x="396651" y="0"/>
                  </a:lnTo>
                  <a:lnTo>
                    <a:pt x="396651" y="10769374"/>
                  </a:lnTo>
                  <a:lnTo>
                    <a:pt x="0" y="10769374"/>
                  </a:lnTo>
                  <a:close/>
                </a:path>
              </a:pathLst>
            </a:custGeom>
            <a:solidFill>
              <a:srgbClr val="846EB1"/>
            </a:solidFill>
          </p:spPr>
        </p:sp>
        <p:sp>
          <p:nvSpPr>
            <p:cNvPr name="TextBox 4" id="4"/>
            <p:cNvSpPr txBox="true"/>
            <p:nvPr/>
          </p:nvSpPr>
          <p:spPr>
            <a:xfrm>
              <a:off x="0" y="-38100"/>
              <a:ext cx="396651"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8120" y="-374788"/>
            <a:ext cx="247828" cy="11036681"/>
            <a:chOff x="0" y="0"/>
            <a:chExt cx="241826" cy="10769374"/>
          </a:xfrm>
        </p:grpSpPr>
        <p:sp>
          <p:nvSpPr>
            <p:cNvPr name="Freeform 6" id="6"/>
            <p:cNvSpPr/>
            <p:nvPr/>
          </p:nvSpPr>
          <p:spPr>
            <a:xfrm flipH="false" flipV="false" rot="0">
              <a:off x="0" y="0"/>
              <a:ext cx="241826" cy="10769374"/>
            </a:xfrm>
            <a:custGeom>
              <a:avLst/>
              <a:gdLst/>
              <a:ahLst/>
              <a:cxnLst/>
              <a:rect r="r" b="b" t="t" l="l"/>
              <a:pathLst>
                <a:path h="10769374" w="241826">
                  <a:moveTo>
                    <a:pt x="0" y="0"/>
                  </a:moveTo>
                  <a:lnTo>
                    <a:pt x="241826" y="0"/>
                  </a:lnTo>
                  <a:lnTo>
                    <a:pt x="241826" y="10769374"/>
                  </a:lnTo>
                  <a:lnTo>
                    <a:pt x="0" y="10769374"/>
                  </a:lnTo>
                  <a:close/>
                </a:path>
              </a:pathLst>
            </a:custGeom>
            <a:solidFill>
              <a:srgbClr val="E9C7E9"/>
            </a:solidFill>
          </p:spPr>
        </p:sp>
        <p:sp>
          <p:nvSpPr>
            <p:cNvPr name="TextBox 7" id="7"/>
            <p:cNvSpPr txBox="true"/>
            <p:nvPr/>
          </p:nvSpPr>
          <p:spPr>
            <a:xfrm>
              <a:off x="0" y="-38100"/>
              <a:ext cx="241826"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793139" y="-979879"/>
            <a:ext cx="4925530" cy="1335051"/>
            <a:chOff x="0" y="0"/>
            <a:chExt cx="6567373" cy="1780068"/>
          </a:xfrm>
        </p:grpSpPr>
        <p:grpSp>
          <p:nvGrpSpPr>
            <p:cNvPr name="Group 9" id="9"/>
            <p:cNvGrpSpPr/>
            <p:nvPr/>
          </p:nvGrpSpPr>
          <p:grpSpPr>
            <a:xfrm rot="0">
              <a:off x="2605183" y="149377"/>
              <a:ext cx="1320730" cy="1630691"/>
              <a:chOff x="0" y="0"/>
              <a:chExt cx="812800" cy="1003555"/>
            </a:xfrm>
          </p:grpSpPr>
          <p:sp>
            <p:nvSpPr>
              <p:cNvPr name="Freeform 10" id="10"/>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B79BCD"/>
              </a:solidFill>
            </p:spPr>
          </p:sp>
          <p:sp>
            <p:nvSpPr>
              <p:cNvPr name="TextBox 11" id="11"/>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320730" y="0"/>
              <a:ext cx="1320730" cy="1780068"/>
              <a:chOff x="0" y="0"/>
              <a:chExt cx="812800" cy="1095484"/>
            </a:xfrm>
          </p:grpSpPr>
          <p:sp>
            <p:nvSpPr>
              <p:cNvPr name="Freeform 13" id="13"/>
              <p:cNvSpPr/>
              <p:nvPr/>
            </p:nvSpPr>
            <p:spPr>
              <a:xfrm flipH="false" flipV="false" rot="0">
                <a:off x="0" y="0"/>
                <a:ext cx="812800" cy="1095484"/>
              </a:xfrm>
              <a:custGeom>
                <a:avLst/>
                <a:gdLst/>
                <a:ahLst/>
                <a:cxnLst/>
                <a:rect r="r" b="b" t="t" l="l"/>
                <a:pathLst>
                  <a:path h="1095484" w="812800">
                    <a:moveTo>
                      <a:pt x="0" y="0"/>
                    </a:moveTo>
                    <a:lnTo>
                      <a:pt x="812800" y="0"/>
                    </a:lnTo>
                    <a:lnTo>
                      <a:pt x="812800" y="1095484"/>
                    </a:lnTo>
                    <a:lnTo>
                      <a:pt x="0" y="1095484"/>
                    </a:lnTo>
                    <a:close/>
                  </a:path>
                </a:pathLst>
              </a:custGeom>
              <a:solidFill>
                <a:srgbClr val="846EB1"/>
              </a:solidFill>
            </p:spPr>
          </p:sp>
          <p:sp>
            <p:nvSpPr>
              <p:cNvPr name="TextBox 14" id="14"/>
              <p:cNvSpPr txBox="true"/>
              <p:nvPr/>
            </p:nvSpPr>
            <p:spPr>
              <a:xfrm>
                <a:off x="0" y="-38100"/>
                <a:ext cx="812800" cy="1133584"/>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0" y="146406"/>
              <a:ext cx="1320730" cy="1633662"/>
              <a:chOff x="0" y="0"/>
              <a:chExt cx="812800" cy="1005383"/>
            </a:xfrm>
          </p:grpSpPr>
          <p:sp>
            <p:nvSpPr>
              <p:cNvPr name="Freeform 16" id="16"/>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1F1F47"/>
              </a:solidFill>
            </p:spPr>
          </p:sp>
          <p:sp>
            <p:nvSpPr>
              <p:cNvPr name="TextBox 17" id="17"/>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3925913" y="146406"/>
              <a:ext cx="1320730" cy="1633662"/>
              <a:chOff x="0" y="0"/>
              <a:chExt cx="812800" cy="1005383"/>
            </a:xfrm>
          </p:grpSpPr>
          <p:sp>
            <p:nvSpPr>
              <p:cNvPr name="Freeform 19" id="19"/>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E9C7E9"/>
              </a:solidFill>
            </p:spPr>
          </p:sp>
          <p:sp>
            <p:nvSpPr>
              <p:cNvPr name="TextBox 20" id="20"/>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246643" y="149377"/>
              <a:ext cx="1320730" cy="1630691"/>
              <a:chOff x="0" y="0"/>
              <a:chExt cx="812800" cy="1003555"/>
            </a:xfrm>
          </p:grpSpPr>
          <p:sp>
            <p:nvSpPr>
              <p:cNvPr name="Freeform 22" id="22"/>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F8E4CB"/>
              </a:solidFill>
            </p:spPr>
          </p:sp>
          <p:sp>
            <p:nvSpPr>
              <p:cNvPr name="TextBox 23" id="23"/>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4" id="24"/>
          <p:cNvGrpSpPr/>
          <p:nvPr/>
        </p:nvGrpSpPr>
        <p:grpSpPr>
          <a:xfrm rot="-10800000">
            <a:off x="18145860" y="-312354"/>
            <a:ext cx="370117" cy="10907460"/>
            <a:chOff x="0" y="0"/>
            <a:chExt cx="378867" cy="11165329"/>
          </a:xfrm>
        </p:grpSpPr>
        <p:sp>
          <p:nvSpPr>
            <p:cNvPr name="Freeform 25" id="25"/>
            <p:cNvSpPr/>
            <p:nvPr/>
          </p:nvSpPr>
          <p:spPr>
            <a:xfrm flipH="false" flipV="false" rot="0">
              <a:off x="0" y="0"/>
              <a:ext cx="378867" cy="11165329"/>
            </a:xfrm>
            <a:custGeom>
              <a:avLst/>
              <a:gdLst/>
              <a:ahLst/>
              <a:cxnLst/>
              <a:rect r="r" b="b" t="t" l="l"/>
              <a:pathLst>
                <a:path h="11165329" w="378867">
                  <a:moveTo>
                    <a:pt x="0" y="0"/>
                  </a:moveTo>
                  <a:lnTo>
                    <a:pt x="378867" y="0"/>
                  </a:lnTo>
                  <a:lnTo>
                    <a:pt x="378867" y="11165329"/>
                  </a:lnTo>
                  <a:lnTo>
                    <a:pt x="0" y="11165329"/>
                  </a:lnTo>
                  <a:close/>
                </a:path>
              </a:pathLst>
            </a:custGeom>
            <a:solidFill>
              <a:srgbClr val="846EB1"/>
            </a:solidFill>
          </p:spPr>
        </p:sp>
        <p:sp>
          <p:nvSpPr>
            <p:cNvPr name="TextBox 26" id="26"/>
            <p:cNvSpPr txBox="true"/>
            <p:nvPr/>
          </p:nvSpPr>
          <p:spPr>
            <a:xfrm>
              <a:off x="0" y="-38100"/>
              <a:ext cx="378867" cy="11203429"/>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10800000">
            <a:off x="17909619" y="-316602"/>
            <a:ext cx="236241" cy="10911708"/>
            <a:chOff x="0" y="0"/>
            <a:chExt cx="241826" cy="11169677"/>
          </a:xfrm>
        </p:grpSpPr>
        <p:sp>
          <p:nvSpPr>
            <p:cNvPr name="Freeform 28" id="28"/>
            <p:cNvSpPr/>
            <p:nvPr/>
          </p:nvSpPr>
          <p:spPr>
            <a:xfrm flipH="false" flipV="false" rot="0">
              <a:off x="0" y="0"/>
              <a:ext cx="241826" cy="11169677"/>
            </a:xfrm>
            <a:custGeom>
              <a:avLst/>
              <a:gdLst/>
              <a:ahLst/>
              <a:cxnLst/>
              <a:rect r="r" b="b" t="t" l="l"/>
              <a:pathLst>
                <a:path h="11169677" w="241826">
                  <a:moveTo>
                    <a:pt x="0" y="0"/>
                  </a:moveTo>
                  <a:lnTo>
                    <a:pt x="241826" y="0"/>
                  </a:lnTo>
                  <a:lnTo>
                    <a:pt x="241826" y="11169677"/>
                  </a:lnTo>
                  <a:lnTo>
                    <a:pt x="0" y="11169677"/>
                  </a:lnTo>
                  <a:close/>
                </a:path>
              </a:pathLst>
            </a:custGeom>
            <a:solidFill>
              <a:srgbClr val="E9C7E9"/>
            </a:solidFill>
          </p:spPr>
        </p:sp>
        <p:sp>
          <p:nvSpPr>
            <p:cNvPr name="TextBox 29" id="29"/>
            <p:cNvSpPr txBox="true"/>
            <p:nvPr/>
          </p:nvSpPr>
          <p:spPr>
            <a:xfrm>
              <a:off x="0" y="-38100"/>
              <a:ext cx="241826" cy="11207777"/>
            </a:xfrm>
            <a:prstGeom prst="rect">
              <a:avLst/>
            </a:prstGeom>
          </p:spPr>
          <p:txBody>
            <a:bodyPr anchor="ctr" rtlCol="false" tIns="50800" lIns="50800" bIns="50800" rIns="50800"/>
            <a:lstStyle/>
            <a:p>
              <a:pPr algn="ctr">
                <a:lnSpc>
                  <a:spcPts val="2659"/>
                </a:lnSpc>
                <a:spcBef>
                  <a:spcPct val="0"/>
                </a:spcBef>
              </a:pPr>
            </a:p>
          </p:txBody>
        </p:sp>
      </p:grpSp>
      <p:sp>
        <p:nvSpPr>
          <p:cNvPr name="Freeform 30" id="30"/>
          <p:cNvSpPr/>
          <p:nvPr/>
        </p:nvSpPr>
        <p:spPr>
          <a:xfrm flipH="false" flipV="false" rot="0">
            <a:off x="12217966" y="3347791"/>
            <a:ext cx="360838" cy="583617"/>
          </a:xfrm>
          <a:custGeom>
            <a:avLst/>
            <a:gdLst/>
            <a:ahLst/>
            <a:cxnLst/>
            <a:rect r="r" b="b" t="t" l="l"/>
            <a:pathLst>
              <a:path h="583617" w="360838">
                <a:moveTo>
                  <a:pt x="0" y="0"/>
                </a:moveTo>
                <a:lnTo>
                  <a:pt x="360839" y="0"/>
                </a:lnTo>
                <a:lnTo>
                  <a:pt x="360839" y="583617"/>
                </a:lnTo>
                <a:lnTo>
                  <a:pt x="0" y="583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1" id="31"/>
          <p:cNvGrpSpPr/>
          <p:nvPr/>
        </p:nvGrpSpPr>
        <p:grpSpPr>
          <a:xfrm rot="0">
            <a:off x="6040040" y="2246347"/>
            <a:ext cx="6051615" cy="1101445"/>
            <a:chOff x="0" y="0"/>
            <a:chExt cx="1758449" cy="320052"/>
          </a:xfrm>
        </p:grpSpPr>
        <p:sp>
          <p:nvSpPr>
            <p:cNvPr name="Freeform 32" id="32"/>
            <p:cNvSpPr/>
            <p:nvPr/>
          </p:nvSpPr>
          <p:spPr>
            <a:xfrm flipH="false" flipV="false" rot="0">
              <a:off x="0" y="0"/>
              <a:ext cx="1758449" cy="320053"/>
            </a:xfrm>
            <a:custGeom>
              <a:avLst/>
              <a:gdLst/>
              <a:ahLst/>
              <a:cxnLst/>
              <a:rect r="r" b="b" t="t" l="l"/>
              <a:pathLst>
                <a:path h="320053" w="1758449">
                  <a:moveTo>
                    <a:pt x="29424" y="0"/>
                  </a:moveTo>
                  <a:lnTo>
                    <a:pt x="1729025" y="0"/>
                  </a:lnTo>
                  <a:cubicBezTo>
                    <a:pt x="1736829" y="0"/>
                    <a:pt x="1744313" y="3100"/>
                    <a:pt x="1749831" y="8618"/>
                  </a:cubicBezTo>
                  <a:cubicBezTo>
                    <a:pt x="1755349" y="14136"/>
                    <a:pt x="1758449" y="21620"/>
                    <a:pt x="1758449" y="29424"/>
                  </a:cubicBezTo>
                  <a:lnTo>
                    <a:pt x="1758449" y="290628"/>
                  </a:lnTo>
                  <a:cubicBezTo>
                    <a:pt x="1758449" y="306879"/>
                    <a:pt x="1745276" y="320053"/>
                    <a:pt x="1729025" y="320053"/>
                  </a:cubicBezTo>
                  <a:lnTo>
                    <a:pt x="29424" y="320053"/>
                  </a:lnTo>
                  <a:cubicBezTo>
                    <a:pt x="21620" y="320053"/>
                    <a:pt x="14136" y="316952"/>
                    <a:pt x="8618" y="311434"/>
                  </a:cubicBezTo>
                  <a:cubicBezTo>
                    <a:pt x="3100" y="305916"/>
                    <a:pt x="0" y="298432"/>
                    <a:pt x="0" y="290628"/>
                  </a:cubicBezTo>
                  <a:lnTo>
                    <a:pt x="0" y="29424"/>
                  </a:lnTo>
                  <a:cubicBezTo>
                    <a:pt x="0" y="21620"/>
                    <a:pt x="3100" y="14136"/>
                    <a:pt x="8618" y="8618"/>
                  </a:cubicBezTo>
                  <a:cubicBezTo>
                    <a:pt x="14136" y="3100"/>
                    <a:pt x="21620" y="0"/>
                    <a:pt x="29424" y="0"/>
                  </a:cubicBezTo>
                  <a:close/>
                </a:path>
              </a:pathLst>
            </a:custGeom>
            <a:solidFill>
              <a:srgbClr val="E9C7E9"/>
            </a:solidFill>
            <a:ln w="76200" cap="rnd">
              <a:solidFill>
                <a:srgbClr val="1F1F47"/>
              </a:solidFill>
              <a:prstDash val="solid"/>
              <a:round/>
            </a:ln>
          </p:spPr>
        </p:sp>
        <p:sp>
          <p:nvSpPr>
            <p:cNvPr name="TextBox 33" id="33"/>
            <p:cNvSpPr txBox="true"/>
            <p:nvPr/>
          </p:nvSpPr>
          <p:spPr>
            <a:xfrm>
              <a:off x="0" y="-38100"/>
              <a:ext cx="1758449" cy="358152"/>
            </a:xfrm>
            <a:prstGeom prst="rect">
              <a:avLst/>
            </a:prstGeom>
          </p:spPr>
          <p:txBody>
            <a:bodyPr anchor="ctr" rtlCol="false" tIns="46045" lIns="46045" bIns="46045" rIns="46045"/>
            <a:lstStyle/>
            <a:p>
              <a:pPr algn="ctr">
                <a:lnSpc>
                  <a:spcPts val="2659"/>
                </a:lnSpc>
              </a:pPr>
            </a:p>
          </p:txBody>
        </p:sp>
      </p:grpSp>
      <p:sp>
        <p:nvSpPr>
          <p:cNvPr name="TextBox 34" id="34"/>
          <p:cNvSpPr txBox="true"/>
          <p:nvPr/>
        </p:nvSpPr>
        <p:spPr>
          <a:xfrm rot="0">
            <a:off x="1902637" y="2483122"/>
            <a:ext cx="14202680" cy="547370"/>
          </a:xfrm>
          <a:prstGeom prst="rect">
            <a:avLst/>
          </a:prstGeom>
        </p:spPr>
        <p:txBody>
          <a:bodyPr anchor="t" rtlCol="false" tIns="0" lIns="0" bIns="0" rIns="0">
            <a:spAutoFit/>
          </a:bodyPr>
          <a:lstStyle/>
          <a:p>
            <a:pPr algn="ctr">
              <a:lnSpc>
                <a:spcPts val="4479"/>
              </a:lnSpc>
              <a:spcBef>
                <a:spcPct val="0"/>
              </a:spcBef>
            </a:pPr>
            <a:r>
              <a:rPr lang="en-US" sz="3199" spc="259">
                <a:solidFill>
                  <a:srgbClr val="846EB1"/>
                </a:solidFill>
                <a:latin typeface="Press Start 2P"/>
                <a:ea typeface="Press Start 2P"/>
                <a:cs typeface="Press Start 2P"/>
                <a:sym typeface="Press Start 2P"/>
              </a:rPr>
              <a:t>FLOW DIAGRAM</a:t>
            </a:r>
          </a:p>
        </p:txBody>
      </p:sp>
      <p:grpSp>
        <p:nvGrpSpPr>
          <p:cNvPr name="Group 35" id="35"/>
          <p:cNvGrpSpPr/>
          <p:nvPr/>
        </p:nvGrpSpPr>
        <p:grpSpPr>
          <a:xfrm rot="0">
            <a:off x="1902637" y="355172"/>
            <a:ext cx="14482725" cy="2194625"/>
            <a:chOff x="0" y="0"/>
            <a:chExt cx="19310300" cy="2926167"/>
          </a:xfrm>
        </p:grpSpPr>
        <p:grpSp>
          <p:nvGrpSpPr>
            <p:cNvPr name="Group 36" id="36"/>
            <p:cNvGrpSpPr/>
            <p:nvPr/>
          </p:nvGrpSpPr>
          <p:grpSpPr>
            <a:xfrm rot="0">
              <a:off x="2370161" y="569990"/>
              <a:ext cx="16940139" cy="1688418"/>
              <a:chOff x="0" y="0"/>
              <a:chExt cx="3535128" cy="352345"/>
            </a:xfrm>
          </p:grpSpPr>
          <p:sp>
            <p:nvSpPr>
              <p:cNvPr name="Freeform 37" id="37"/>
              <p:cNvSpPr/>
              <p:nvPr/>
            </p:nvSpPr>
            <p:spPr>
              <a:xfrm flipH="false" flipV="false" rot="0">
                <a:off x="0" y="0"/>
                <a:ext cx="3535128" cy="352345"/>
              </a:xfrm>
              <a:custGeom>
                <a:avLst/>
                <a:gdLst/>
                <a:ahLst/>
                <a:cxnLst/>
                <a:rect r="r" b="b" t="t" l="l"/>
                <a:pathLst>
                  <a:path h="352345" w="3535128">
                    <a:moveTo>
                      <a:pt x="17550" y="0"/>
                    </a:moveTo>
                    <a:lnTo>
                      <a:pt x="3517578" y="0"/>
                    </a:lnTo>
                    <a:cubicBezTo>
                      <a:pt x="3522233" y="0"/>
                      <a:pt x="3526697" y="1849"/>
                      <a:pt x="3529988" y="5140"/>
                    </a:cubicBezTo>
                    <a:cubicBezTo>
                      <a:pt x="3533279" y="8431"/>
                      <a:pt x="3535128" y="12895"/>
                      <a:pt x="3535128" y="17550"/>
                    </a:cubicBezTo>
                    <a:lnTo>
                      <a:pt x="3535128" y="334795"/>
                    </a:lnTo>
                    <a:cubicBezTo>
                      <a:pt x="3535128" y="344488"/>
                      <a:pt x="3527271" y="352345"/>
                      <a:pt x="3517578" y="352345"/>
                    </a:cubicBezTo>
                    <a:lnTo>
                      <a:pt x="17550" y="352345"/>
                    </a:lnTo>
                    <a:cubicBezTo>
                      <a:pt x="7857" y="352345"/>
                      <a:pt x="0" y="344488"/>
                      <a:pt x="0" y="334795"/>
                    </a:cubicBezTo>
                    <a:lnTo>
                      <a:pt x="0" y="17550"/>
                    </a:lnTo>
                    <a:cubicBezTo>
                      <a:pt x="0" y="7857"/>
                      <a:pt x="7857" y="0"/>
                      <a:pt x="17550" y="0"/>
                    </a:cubicBezTo>
                    <a:close/>
                  </a:path>
                </a:pathLst>
              </a:custGeom>
              <a:solidFill>
                <a:srgbClr val="1F1F47"/>
              </a:solidFill>
              <a:ln w="95250" cap="rnd">
                <a:solidFill>
                  <a:srgbClr val="B79BCD"/>
                </a:solidFill>
                <a:prstDash val="solid"/>
                <a:round/>
              </a:ln>
            </p:spPr>
          </p:sp>
          <p:sp>
            <p:nvSpPr>
              <p:cNvPr name="TextBox 38" id="38"/>
              <p:cNvSpPr txBox="true"/>
              <p:nvPr/>
            </p:nvSpPr>
            <p:spPr>
              <a:xfrm>
                <a:off x="0" y="-104775"/>
                <a:ext cx="3535128" cy="457120"/>
              </a:xfrm>
              <a:prstGeom prst="rect">
                <a:avLst/>
              </a:prstGeom>
            </p:spPr>
            <p:txBody>
              <a:bodyPr anchor="ctr" rtlCol="false" tIns="53427" lIns="53427" bIns="53427" rIns="53427"/>
              <a:lstStyle/>
              <a:p>
                <a:pPr algn="ctr">
                  <a:lnSpc>
                    <a:spcPts val="7000"/>
                  </a:lnSpc>
                </a:pPr>
              </a:p>
            </p:txBody>
          </p:sp>
        </p:grpSp>
        <p:grpSp>
          <p:nvGrpSpPr>
            <p:cNvPr name="Group 39" id="39"/>
            <p:cNvGrpSpPr/>
            <p:nvPr/>
          </p:nvGrpSpPr>
          <p:grpSpPr>
            <a:xfrm rot="0">
              <a:off x="0" y="0"/>
              <a:ext cx="2926167" cy="292616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F1F47"/>
              </a:solidFill>
              <a:ln w="95250" cap="sq">
                <a:solidFill>
                  <a:srgbClr val="B79BCD"/>
                </a:solidFill>
                <a:prstDash val="solid"/>
                <a:miter/>
              </a:ln>
            </p:spPr>
          </p:sp>
          <p:sp>
            <p:nvSpPr>
              <p:cNvPr name="TextBox 41" id="41"/>
              <p:cNvSpPr txBox="true"/>
              <p:nvPr/>
            </p:nvSpPr>
            <p:spPr>
              <a:xfrm>
                <a:off x="76200" y="47625"/>
                <a:ext cx="660400" cy="688975"/>
              </a:xfrm>
              <a:prstGeom prst="rect">
                <a:avLst/>
              </a:prstGeom>
            </p:spPr>
            <p:txBody>
              <a:bodyPr anchor="ctr" rtlCol="false" tIns="24158" lIns="24158" bIns="24158" rIns="24158"/>
              <a:lstStyle/>
              <a:p>
                <a:pPr algn="ctr">
                  <a:lnSpc>
                    <a:spcPts val="1891"/>
                  </a:lnSpc>
                </a:pPr>
              </a:p>
            </p:txBody>
          </p:sp>
        </p:grpSp>
        <p:sp>
          <p:nvSpPr>
            <p:cNvPr name="Freeform 42" id="42"/>
            <p:cNvSpPr/>
            <p:nvPr/>
          </p:nvSpPr>
          <p:spPr>
            <a:xfrm flipH="false" flipV="false" rot="0">
              <a:off x="418951" y="516250"/>
              <a:ext cx="2088265" cy="1474837"/>
            </a:xfrm>
            <a:custGeom>
              <a:avLst/>
              <a:gdLst/>
              <a:ahLst/>
              <a:cxnLst/>
              <a:rect r="r" b="b" t="t" l="l"/>
              <a:pathLst>
                <a:path h="1474837" w="2088265">
                  <a:moveTo>
                    <a:pt x="0" y="0"/>
                  </a:moveTo>
                  <a:lnTo>
                    <a:pt x="2088265" y="0"/>
                  </a:lnTo>
                  <a:lnTo>
                    <a:pt x="2088265" y="1474838"/>
                  </a:lnTo>
                  <a:lnTo>
                    <a:pt x="0" y="1474838"/>
                  </a:lnTo>
                  <a:lnTo>
                    <a:pt x="0" y="0"/>
                  </a:lnTo>
                  <a:close/>
                </a:path>
              </a:pathLst>
            </a:custGeom>
            <a:blipFill>
              <a:blip r:embed="rId4"/>
              <a:stretch>
                <a:fillRect l="0" t="0" r="0" b="0"/>
              </a:stretch>
            </a:blipFill>
            <a:ln cap="sq">
              <a:noFill/>
              <a:prstDash val="solid"/>
              <a:miter/>
            </a:ln>
          </p:spPr>
        </p:sp>
        <p:sp>
          <p:nvSpPr>
            <p:cNvPr name="TextBox 43" id="43"/>
            <p:cNvSpPr txBox="true"/>
            <p:nvPr/>
          </p:nvSpPr>
          <p:spPr>
            <a:xfrm rot="0">
              <a:off x="388373" y="2132065"/>
              <a:ext cx="2149420" cy="224111"/>
            </a:xfrm>
            <a:prstGeom prst="rect">
              <a:avLst/>
            </a:prstGeom>
          </p:spPr>
          <p:txBody>
            <a:bodyPr anchor="t" rtlCol="false" tIns="0" lIns="0" bIns="0" rIns="0">
              <a:spAutoFit/>
            </a:bodyPr>
            <a:lstStyle/>
            <a:p>
              <a:pPr algn="ctr">
                <a:lnSpc>
                  <a:spcPts val="1352"/>
                </a:lnSpc>
              </a:pPr>
              <a:r>
                <a:rPr lang="en-US" sz="966">
                  <a:solidFill>
                    <a:srgbClr val="E9C7E9"/>
                  </a:solidFill>
                  <a:latin typeface="Press Start 2P"/>
                  <a:ea typeface="Press Start 2P"/>
                  <a:cs typeface="Press Start 2P"/>
                  <a:sym typeface="Press Start 2P"/>
                </a:rPr>
                <a:t>COLOSSUS </a:t>
              </a:r>
              <a:r>
                <a:rPr lang="en-US" sz="966">
                  <a:solidFill>
                    <a:srgbClr val="F8E4CB"/>
                  </a:solidFill>
                  <a:latin typeface="Press Start 2P"/>
                  <a:ea typeface="Press Start 2P"/>
                  <a:cs typeface="Press Start 2P"/>
                  <a:sym typeface="Press Start 2P"/>
                </a:rPr>
                <a:t>2.0</a:t>
              </a:r>
            </a:p>
          </p:txBody>
        </p:sp>
        <p:sp>
          <p:nvSpPr>
            <p:cNvPr name="TextBox 44" id="44"/>
            <p:cNvSpPr txBox="true"/>
            <p:nvPr/>
          </p:nvSpPr>
          <p:spPr>
            <a:xfrm rot="0">
              <a:off x="2940297" y="852344"/>
              <a:ext cx="16146790" cy="1154804"/>
            </a:xfrm>
            <a:prstGeom prst="rect">
              <a:avLst/>
            </a:prstGeom>
          </p:spPr>
          <p:txBody>
            <a:bodyPr anchor="t" rtlCol="false" tIns="0" lIns="0" bIns="0" rIns="0">
              <a:spAutoFit/>
            </a:bodyPr>
            <a:lstStyle/>
            <a:p>
              <a:pPr algn="ctr">
                <a:lnSpc>
                  <a:spcPts val="7074"/>
                </a:lnSpc>
              </a:pPr>
              <a:r>
                <a:rPr lang="en-US" sz="5400" spc="216">
                  <a:solidFill>
                    <a:srgbClr val="E9C7E9"/>
                  </a:solidFill>
                  <a:latin typeface="Press Start 2P"/>
                  <a:ea typeface="Press Start 2P"/>
                  <a:cs typeface="Press Start 2P"/>
                  <a:sym typeface="Press Start 2P"/>
                </a:rPr>
                <a:t>COLOSSUS 2.0</a:t>
              </a:r>
            </a:p>
          </p:txBody>
        </p:sp>
      </p:grpSp>
      <p:sp>
        <p:nvSpPr>
          <p:cNvPr name="Freeform 45" id="45"/>
          <p:cNvSpPr/>
          <p:nvPr/>
        </p:nvSpPr>
        <p:spPr>
          <a:xfrm flipH="false" flipV="false" rot="0">
            <a:off x="0" y="0"/>
            <a:ext cx="18296620" cy="10293926"/>
          </a:xfrm>
          <a:custGeom>
            <a:avLst/>
            <a:gdLst/>
            <a:ahLst/>
            <a:cxnLst/>
            <a:rect r="r" b="b" t="t" l="l"/>
            <a:pathLst>
              <a:path h="10293926" w="18296620">
                <a:moveTo>
                  <a:pt x="0" y="0"/>
                </a:moveTo>
                <a:lnTo>
                  <a:pt x="18296620" y="0"/>
                </a:lnTo>
                <a:lnTo>
                  <a:pt x="18296620" y="10293926"/>
                </a:lnTo>
                <a:lnTo>
                  <a:pt x="0" y="10293926"/>
                </a:lnTo>
                <a:lnTo>
                  <a:pt x="0" y="0"/>
                </a:lnTo>
                <a:close/>
              </a:path>
            </a:pathLst>
          </a:custGeom>
          <a:blipFill>
            <a:blip r:embed="rId5"/>
            <a:stretch>
              <a:fillRect l="-473" t="-1230" r="-449" b="-12005"/>
            </a:stretch>
          </a:blipFill>
        </p:spPr>
      </p:sp>
      <p:grpSp>
        <p:nvGrpSpPr>
          <p:cNvPr name="Group 46" id="46"/>
          <p:cNvGrpSpPr/>
          <p:nvPr/>
        </p:nvGrpSpPr>
        <p:grpSpPr>
          <a:xfrm rot="0">
            <a:off x="496394" y="351039"/>
            <a:ext cx="6051615" cy="1101445"/>
            <a:chOff x="0" y="0"/>
            <a:chExt cx="1758449" cy="320052"/>
          </a:xfrm>
        </p:grpSpPr>
        <p:sp>
          <p:nvSpPr>
            <p:cNvPr name="Freeform 47" id="47"/>
            <p:cNvSpPr/>
            <p:nvPr/>
          </p:nvSpPr>
          <p:spPr>
            <a:xfrm flipH="false" flipV="false" rot="0">
              <a:off x="0" y="0"/>
              <a:ext cx="1758449" cy="320053"/>
            </a:xfrm>
            <a:custGeom>
              <a:avLst/>
              <a:gdLst/>
              <a:ahLst/>
              <a:cxnLst/>
              <a:rect r="r" b="b" t="t" l="l"/>
              <a:pathLst>
                <a:path h="320053" w="1758449">
                  <a:moveTo>
                    <a:pt x="29424" y="0"/>
                  </a:moveTo>
                  <a:lnTo>
                    <a:pt x="1729025" y="0"/>
                  </a:lnTo>
                  <a:cubicBezTo>
                    <a:pt x="1736829" y="0"/>
                    <a:pt x="1744313" y="3100"/>
                    <a:pt x="1749831" y="8618"/>
                  </a:cubicBezTo>
                  <a:cubicBezTo>
                    <a:pt x="1755349" y="14136"/>
                    <a:pt x="1758449" y="21620"/>
                    <a:pt x="1758449" y="29424"/>
                  </a:cubicBezTo>
                  <a:lnTo>
                    <a:pt x="1758449" y="290628"/>
                  </a:lnTo>
                  <a:cubicBezTo>
                    <a:pt x="1758449" y="306879"/>
                    <a:pt x="1745276" y="320053"/>
                    <a:pt x="1729025" y="320053"/>
                  </a:cubicBezTo>
                  <a:lnTo>
                    <a:pt x="29424" y="320053"/>
                  </a:lnTo>
                  <a:cubicBezTo>
                    <a:pt x="21620" y="320053"/>
                    <a:pt x="14136" y="316952"/>
                    <a:pt x="8618" y="311434"/>
                  </a:cubicBezTo>
                  <a:cubicBezTo>
                    <a:pt x="3100" y="305916"/>
                    <a:pt x="0" y="298432"/>
                    <a:pt x="0" y="290628"/>
                  </a:cubicBezTo>
                  <a:lnTo>
                    <a:pt x="0" y="29424"/>
                  </a:lnTo>
                  <a:cubicBezTo>
                    <a:pt x="0" y="21620"/>
                    <a:pt x="3100" y="14136"/>
                    <a:pt x="8618" y="8618"/>
                  </a:cubicBezTo>
                  <a:cubicBezTo>
                    <a:pt x="14136" y="3100"/>
                    <a:pt x="21620" y="0"/>
                    <a:pt x="29424" y="0"/>
                  </a:cubicBezTo>
                  <a:close/>
                </a:path>
              </a:pathLst>
            </a:custGeom>
            <a:solidFill>
              <a:srgbClr val="E9C7E9"/>
            </a:solidFill>
            <a:ln w="76200" cap="rnd">
              <a:solidFill>
                <a:srgbClr val="1F1F47"/>
              </a:solidFill>
              <a:prstDash val="solid"/>
              <a:round/>
            </a:ln>
          </p:spPr>
        </p:sp>
        <p:sp>
          <p:nvSpPr>
            <p:cNvPr name="TextBox 48" id="48"/>
            <p:cNvSpPr txBox="true"/>
            <p:nvPr/>
          </p:nvSpPr>
          <p:spPr>
            <a:xfrm>
              <a:off x="0" y="-38100"/>
              <a:ext cx="1758449" cy="358152"/>
            </a:xfrm>
            <a:prstGeom prst="rect">
              <a:avLst/>
            </a:prstGeom>
          </p:spPr>
          <p:txBody>
            <a:bodyPr anchor="ctr" rtlCol="false" tIns="46045" lIns="46045" bIns="46045" rIns="46045"/>
            <a:lstStyle/>
            <a:p>
              <a:pPr algn="ctr">
                <a:lnSpc>
                  <a:spcPts val="2659"/>
                </a:lnSpc>
              </a:pPr>
            </a:p>
          </p:txBody>
        </p:sp>
      </p:grpSp>
      <p:sp>
        <p:nvSpPr>
          <p:cNvPr name="TextBox 49" id="49"/>
          <p:cNvSpPr txBox="true"/>
          <p:nvPr/>
        </p:nvSpPr>
        <p:spPr>
          <a:xfrm rot="0">
            <a:off x="-3641009" y="587814"/>
            <a:ext cx="14202680" cy="547370"/>
          </a:xfrm>
          <a:prstGeom prst="rect">
            <a:avLst/>
          </a:prstGeom>
        </p:spPr>
        <p:txBody>
          <a:bodyPr anchor="t" rtlCol="false" tIns="0" lIns="0" bIns="0" rIns="0">
            <a:spAutoFit/>
          </a:bodyPr>
          <a:lstStyle/>
          <a:p>
            <a:pPr algn="ctr">
              <a:lnSpc>
                <a:spcPts val="4479"/>
              </a:lnSpc>
              <a:spcBef>
                <a:spcPct val="0"/>
              </a:spcBef>
            </a:pPr>
            <a:r>
              <a:rPr lang="en-US" sz="3199" spc="259">
                <a:solidFill>
                  <a:srgbClr val="846EB1"/>
                </a:solidFill>
                <a:latin typeface="Press Start 2P"/>
                <a:ea typeface="Press Start 2P"/>
                <a:cs typeface="Press Start 2P"/>
                <a:sym typeface="Press Start 2P"/>
              </a:rPr>
              <a:t>FLOW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6ED"/>
        </a:solidFill>
      </p:bgPr>
    </p:bg>
    <p:spTree>
      <p:nvGrpSpPr>
        <p:cNvPr id="1" name=""/>
        <p:cNvGrpSpPr/>
        <p:nvPr/>
      </p:nvGrpSpPr>
      <p:grpSpPr>
        <a:xfrm>
          <a:off x="0" y="0"/>
          <a:ext cx="0" cy="0"/>
          <a:chOff x="0" y="0"/>
          <a:chExt cx="0" cy="0"/>
        </a:xfrm>
      </p:grpSpPr>
      <p:grpSp>
        <p:nvGrpSpPr>
          <p:cNvPr name="Group 2" id="2"/>
          <p:cNvGrpSpPr/>
          <p:nvPr/>
        </p:nvGrpSpPr>
        <p:grpSpPr>
          <a:xfrm rot="0">
            <a:off x="-288375" y="-377017"/>
            <a:ext cx="406496" cy="11036681"/>
            <a:chOff x="0" y="0"/>
            <a:chExt cx="396651" cy="10769374"/>
          </a:xfrm>
        </p:grpSpPr>
        <p:sp>
          <p:nvSpPr>
            <p:cNvPr name="Freeform 3" id="3"/>
            <p:cNvSpPr/>
            <p:nvPr/>
          </p:nvSpPr>
          <p:spPr>
            <a:xfrm flipH="false" flipV="false" rot="0">
              <a:off x="0" y="0"/>
              <a:ext cx="396651" cy="10769374"/>
            </a:xfrm>
            <a:custGeom>
              <a:avLst/>
              <a:gdLst/>
              <a:ahLst/>
              <a:cxnLst/>
              <a:rect r="r" b="b" t="t" l="l"/>
              <a:pathLst>
                <a:path h="10769374" w="396651">
                  <a:moveTo>
                    <a:pt x="0" y="0"/>
                  </a:moveTo>
                  <a:lnTo>
                    <a:pt x="396651" y="0"/>
                  </a:lnTo>
                  <a:lnTo>
                    <a:pt x="396651" y="10769374"/>
                  </a:lnTo>
                  <a:lnTo>
                    <a:pt x="0" y="10769374"/>
                  </a:lnTo>
                  <a:close/>
                </a:path>
              </a:pathLst>
            </a:custGeom>
            <a:solidFill>
              <a:srgbClr val="846EB1"/>
            </a:solidFill>
          </p:spPr>
        </p:sp>
        <p:sp>
          <p:nvSpPr>
            <p:cNvPr name="TextBox 4" id="4"/>
            <p:cNvSpPr txBox="true"/>
            <p:nvPr/>
          </p:nvSpPr>
          <p:spPr>
            <a:xfrm>
              <a:off x="0" y="-38100"/>
              <a:ext cx="396651"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8120" y="-374788"/>
            <a:ext cx="247828" cy="11036681"/>
            <a:chOff x="0" y="0"/>
            <a:chExt cx="241826" cy="10769374"/>
          </a:xfrm>
        </p:grpSpPr>
        <p:sp>
          <p:nvSpPr>
            <p:cNvPr name="Freeform 6" id="6"/>
            <p:cNvSpPr/>
            <p:nvPr/>
          </p:nvSpPr>
          <p:spPr>
            <a:xfrm flipH="false" flipV="false" rot="0">
              <a:off x="0" y="0"/>
              <a:ext cx="241826" cy="10769374"/>
            </a:xfrm>
            <a:custGeom>
              <a:avLst/>
              <a:gdLst/>
              <a:ahLst/>
              <a:cxnLst/>
              <a:rect r="r" b="b" t="t" l="l"/>
              <a:pathLst>
                <a:path h="10769374" w="241826">
                  <a:moveTo>
                    <a:pt x="0" y="0"/>
                  </a:moveTo>
                  <a:lnTo>
                    <a:pt x="241826" y="0"/>
                  </a:lnTo>
                  <a:lnTo>
                    <a:pt x="241826" y="10769374"/>
                  </a:lnTo>
                  <a:lnTo>
                    <a:pt x="0" y="10769374"/>
                  </a:lnTo>
                  <a:close/>
                </a:path>
              </a:pathLst>
            </a:custGeom>
            <a:solidFill>
              <a:srgbClr val="E9C7E9"/>
            </a:solidFill>
          </p:spPr>
        </p:sp>
        <p:sp>
          <p:nvSpPr>
            <p:cNvPr name="TextBox 7" id="7"/>
            <p:cNvSpPr txBox="true"/>
            <p:nvPr/>
          </p:nvSpPr>
          <p:spPr>
            <a:xfrm>
              <a:off x="0" y="-38100"/>
              <a:ext cx="241826" cy="108074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793139" y="-979879"/>
            <a:ext cx="4925530" cy="1335051"/>
            <a:chOff x="0" y="0"/>
            <a:chExt cx="6567373" cy="1780068"/>
          </a:xfrm>
        </p:grpSpPr>
        <p:grpSp>
          <p:nvGrpSpPr>
            <p:cNvPr name="Group 9" id="9"/>
            <p:cNvGrpSpPr/>
            <p:nvPr/>
          </p:nvGrpSpPr>
          <p:grpSpPr>
            <a:xfrm rot="0">
              <a:off x="2605183" y="149377"/>
              <a:ext cx="1320730" cy="1630691"/>
              <a:chOff x="0" y="0"/>
              <a:chExt cx="812800" cy="1003555"/>
            </a:xfrm>
          </p:grpSpPr>
          <p:sp>
            <p:nvSpPr>
              <p:cNvPr name="Freeform 10" id="10"/>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B79BCD"/>
              </a:solidFill>
            </p:spPr>
          </p:sp>
          <p:sp>
            <p:nvSpPr>
              <p:cNvPr name="TextBox 11" id="11"/>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320730" y="0"/>
              <a:ext cx="1320730" cy="1780068"/>
              <a:chOff x="0" y="0"/>
              <a:chExt cx="812800" cy="1095484"/>
            </a:xfrm>
          </p:grpSpPr>
          <p:sp>
            <p:nvSpPr>
              <p:cNvPr name="Freeform 13" id="13"/>
              <p:cNvSpPr/>
              <p:nvPr/>
            </p:nvSpPr>
            <p:spPr>
              <a:xfrm flipH="false" flipV="false" rot="0">
                <a:off x="0" y="0"/>
                <a:ext cx="812800" cy="1095484"/>
              </a:xfrm>
              <a:custGeom>
                <a:avLst/>
                <a:gdLst/>
                <a:ahLst/>
                <a:cxnLst/>
                <a:rect r="r" b="b" t="t" l="l"/>
                <a:pathLst>
                  <a:path h="1095484" w="812800">
                    <a:moveTo>
                      <a:pt x="0" y="0"/>
                    </a:moveTo>
                    <a:lnTo>
                      <a:pt x="812800" y="0"/>
                    </a:lnTo>
                    <a:lnTo>
                      <a:pt x="812800" y="1095484"/>
                    </a:lnTo>
                    <a:lnTo>
                      <a:pt x="0" y="1095484"/>
                    </a:lnTo>
                    <a:close/>
                  </a:path>
                </a:pathLst>
              </a:custGeom>
              <a:solidFill>
                <a:srgbClr val="846EB1"/>
              </a:solidFill>
            </p:spPr>
          </p:sp>
          <p:sp>
            <p:nvSpPr>
              <p:cNvPr name="TextBox 14" id="14"/>
              <p:cNvSpPr txBox="true"/>
              <p:nvPr/>
            </p:nvSpPr>
            <p:spPr>
              <a:xfrm>
                <a:off x="0" y="-38100"/>
                <a:ext cx="812800" cy="1133584"/>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0" y="146406"/>
              <a:ext cx="1320730" cy="1633662"/>
              <a:chOff x="0" y="0"/>
              <a:chExt cx="812800" cy="1005383"/>
            </a:xfrm>
          </p:grpSpPr>
          <p:sp>
            <p:nvSpPr>
              <p:cNvPr name="Freeform 16" id="16"/>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1F1F47"/>
              </a:solidFill>
            </p:spPr>
          </p:sp>
          <p:sp>
            <p:nvSpPr>
              <p:cNvPr name="TextBox 17" id="17"/>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3925913" y="146406"/>
              <a:ext cx="1320730" cy="1633662"/>
              <a:chOff x="0" y="0"/>
              <a:chExt cx="812800" cy="1005383"/>
            </a:xfrm>
          </p:grpSpPr>
          <p:sp>
            <p:nvSpPr>
              <p:cNvPr name="Freeform 19" id="19"/>
              <p:cNvSpPr/>
              <p:nvPr/>
            </p:nvSpPr>
            <p:spPr>
              <a:xfrm flipH="false" flipV="false" rot="0">
                <a:off x="0" y="0"/>
                <a:ext cx="812800" cy="1005383"/>
              </a:xfrm>
              <a:custGeom>
                <a:avLst/>
                <a:gdLst/>
                <a:ahLst/>
                <a:cxnLst/>
                <a:rect r="r" b="b" t="t" l="l"/>
                <a:pathLst>
                  <a:path h="1005383" w="812800">
                    <a:moveTo>
                      <a:pt x="0" y="0"/>
                    </a:moveTo>
                    <a:lnTo>
                      <a:pt x="812800" y="0"/>
                    </a:lnTo>
                    <a:lnTo>
                      <a:pt x="812800" y="1005383"/>
                    </a:lnTo>
                    <a:lnTo>
                      <a:pt x="0" y="1005383"/>
                    </a:lnTo>
                    <a:close/>
                  </a:path>
                </a:pathLst>
              </a:custGeom>
              <a:solidFill>
                <a:srgbClr val="E9C7E9"/>
              </a:solidFill>
            </p:spPr>
          </p:sp>
          <p:sp>
            <p:nvSpPr>
              <p:cNvPr name="TextBox 20" id="20"/>
              <p:cNvSpPr txBox="true"/>
              <p:nvPr/>
            </p:nvSpPr>
            <p:spPr>
              <a:xfrm>
                <a:off x="0" y="-38100"/>
                <a:ext cx="812800" cy="104348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246643" y="149377"/>
              <a:ext cx="1320730" cy="1630691"/>
              <a:chOff x="0" y="0"/>
              <a:chExt cx="812800" cy="1003555"/>
            </a:xfrm>
          </p:grpSpPr>
          <p:sp>
            <p:nvSpPr>
              <p:cNvPr name="Freeform 22" id="22"/>
              <p:cNvSpPr/>
              <p:nvPr/>
            </p:nvSpPr>
            <p:spPr>
              <a:xfrm flipH="false" flipV="false" rot="0">
                <a:off x="0" y="0"/>
                <a:ext cx="812800" cy="1003555"/>
              </a:xfrm>
              <a:custGeom>
                <a:avLst/>
                <a:gdLst/>
                <a:ahLst/>
                <a:cxnLst/>
                <a:rect r="r" b="b" t="t" l="l"/>
                <a:pathLst>
                  <a:path h="1003555" w="812800">
                    <a:moveTo>
                      <a:pt x="0" y="0"/>
                    </a:moveTo>
                    <a:lnTo>
                      <a:pt x="812800" y="0"/>
                    </a:lnTo>
                    <a:lnTo>
                      <a:pt x="812800" y="1003555"/>
                    </a:lnTo>
                    <a:lnTo>
                      <a:pt x="0" y="1003555"/>
                    </a:lnTo>
                    <a:close/>
                  </a:path>
                </a:pathLst>
              </a:custGeom>
              <a:solidFill>
                <a:srgbClr val="F8E4CB"/>
              </a:solidFill>
            </p:spPr>
          </p:sp>
          <p:sp>
            <p:nvSpPr>
              <p:cNvPr name="TextBox 23" id="23"/>
              <p:cNvSpPr txBox="true"/>
              <p:nvPr/>
            </p:nvSpPr>
            <p:spPr>
              <a:xfrm>
                <a:off x="0" y="-38100"/>
                <a:ext cx="812800" cy="1041655"/>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4" id="24"/>
          <p:cNvGrpSpPr/>
          <p:nvPr/>
        </p:nvGrpSpPr>
        <p:grpSpPr>
          <a:xfrm rot="-10800000">
            <a:off x="18145860" y="-312354"/>
            <a:ext cx="370117" cy="10907460"/>
            <a:chOff x="0" y="0"/>
            <a:chExt cx="378867" cy="11165329"/>
          </a:xfrm>
        </p:grpSpPr>
        <p:sp>
          <p:nvSpPr>
            <p:cNvPr name="Freeform 25" id="25"/>
            <p:cNvSpPr/>
            <p:nvPr/>
          </p:nvSpPr>
          <p:spPr>
            <a:xfrm flipH="false" flipV="false" rot="0">
              <a:off x="0" y="0"/>
              <a:ext cx="378867" cy="11165329"/>
            </a:xfrm>
            <a:custGeom>
              <a:avLst/>
              <a:gdLst/>
              <a:ahLst/>
              <a:cxnLst/>
              <a:rect r="r" b="b" t="t" l="l"/>
              <a:pathLst>
                <a:path h="11165329" w="378867">
                  <a:moveTo>
                    <a:pt x="0" y="0"/>
                  </a:moveTo>
                  <a:lnTo>
                    <a:pt x="378867" y="0"/>
                  </a:lnTo>
                  <a:lnTo>
                    <a:pt x="378867" y="11165329"/>
                  </a:lnTo>
                  <a:lnTo>
                    <a:pt x="0" y="11165329"/>
                  </a:lnTo>
                  <a:close/>
                </a:path>
              </a:pathLst>
            </a:custGeom>
            <a:solidFill>
              <a:srgbClr val="846EB1"/>
            </a:solidFill>
          </p:spPr>
        </p:sp>
        <p:sp>
          <p:nvSpPr>
            <p:cNvPr name="TextBox 26" id="26"/>
            <p:cNvSpPr txBox="true"/>
            <p:nvPr/>
          </p:nvSpPr>
          <p:spPr>
            <a:xfrm>
              <a:off x="0" y="-38100"/>
              <a:ext cx="378867" cy="11203429"/>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10800000">
            <a:off x="17909619" y="-316602"/>
            <a:ext cx="236241" cy="10911708"/>
            <a:chOff x="0" y="0"/>
            <a:chExt cx="241826" cy="11169677"/>
          </a:xfrm>
        </p:grpSpPr>
        <p:sp>
          <p:nvSpPr>
            <p:cNvPr name="Freeform 28" id="28"/>
            <p:cNvSpPr/>
            <p:nvPr/>
          </p:nvSpPr>
          <p:spPr>
            <a:xfrm flipH="false" flipV="false" rot="0">
              <a:off x="0" y="0"/>
              <a:ext cx="241826" cy="11169677"/>
            </a:xfrm>
            <a:custGeom>
              <a:avLst/>
              <a:gdLst/>
              <a:ahLst/>
              <a:cxnLst/>
              <a:rect r="r" b="b" t="t" l="l"/>
              <a:pathLst>
                <a:path h="11169677" w="241826">
                  <a:moveTo>
                    <a:pt x="0" y="0"/>
                  </a:moveTo>
                  <a:lnTo>
                    <a:pt x="241826" y="0"/>
                  </a:lnTo>
                  <a:lnTo>
                    <a:pt x="241826" y="11169677"/>
                  </a:lnTo>
                  <a:lnTo>
                    <a:pt x="0" y="11169677"/>
                  </a:lnTo>
                  <a:close/>
                </a:path>
              </a:pathLst>
            </a:custGeom>
            <a:solidFill>
              <a:srgbClr val="E9C7E9"/>
            </a:solidFill>
          </p:spPr>
        </p:sp>
        <p:sp>
          <p:nvSpPr>
            <p:cNvPr name="TextBox 29" id="29"/>
            <p:cNvSpPr txBox="true"/>
            <p:nvPr/>
          </p:nvSpPr>
          <p:spPr>
            <a:xfrm>
              <a:off x="0" y="-38100"/>
              <a:ext cx="241826" cy="11207777"/>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1902637" y="355172"/>
            <a:ext cx="14482725" cy="2194625"/>
            <a:chOff x="0" y="0"/>
            <a:chExt cx="19310300" cy="2926167"/>
          </a:xfrm>
        </p:grpSpPr>
        <p:grpSp>
          <p:nvGrpSpPr>
            <p:cNvPr name="Group 31" id="31"/>
            <p:cNvGrpSpPr/>
            <p:nvPr/>
          </p:nvGrpSpPr>
          <p:grpSpPr>
            <a:xfrm rot="0">
              <a:off x="2370161" y="569990"/>
              <a:ext cx="16940139" cy="1688418"/>
              <a:chOff x="0" y="0"/>
              <a:chExt cx="3535128" cy="352345"/>
            </a:xfrm>
          </p:grpSpPr>
          <p:sp>
            <p:nvSpPr>
              <p:cNvPr name="Freeform 32" id="32"/>
              <p:cNvSpPr/>
              <p:nvPr/>
            </p:nvSpPr>
            <p:spPr>
              <a:xfrm flipH="false" flipV="false" rot="0">
                <a:off x="0" y="0"/>
                <a:ext cx="3535128" cy="352345"/>
              </a:xfrm>
              <a:custGeom>
                <a:avLst/>
                <a:gdLst/>
                <a:ahLst/>
                <a:cxnLst/>
                <a:rect r="r" b="b" t="t" l="l"/>
                <a:pathLst>
                  <a:path h="352345" w="3535128">
                    <a:moveTo>
                      <a:pt x="17550" y="0"/>
                    </a:moveTo>
                    <a:lnTo>
                      <a:pt x="3517578" y="0"/>
                    </a:lnTo>
                    <a:cubicBezTo>
                      <a:pt x="3522233" y="0"/>
                      <a:pt x="3526697" y="1849"/>
                      <a:pt x="3529988" y="5140"/>
                    </a:cubicBezTo>
                    <a:cubicBezTo>
                      <a:pt x="3533279" y="8431"/>
                      <a:pt x="3535128" y="12895"/>
                      <a:pt x="3535128" y="17550"/>
                    </a:cubicBezTo>
                    <a:lnTo>
                      <a:pt x="3535128" y="334795"/>
                    </a:lnTo>
                    <a:cubicBezTo>
                      <a:pt x="3535128" y="344488"/>
                      <a:pt x="3527271" y="352345"/>
                      <a:pt x="3517578" y="352345"/>
                    </a:cubicBezTo>
                    <a:lnTo>
                      <a:pt x="17550" y="352345"/>
                    </a:lnTo>
                    <a:cubicBezTo>
                      <a:pt x="7857" y="352345"/>
                      <a:pt x="0" y="344488"/>
                      <a:pt x="0" y="334795"/>
                    </a:cubicBezTo>
                    <a:lnTo>
                      <a:pt x="0" y="17550"/>
                    </a:lnTo>
                    <a:cubicBezTo>
                      <a:pt x="0" y="7857"/>
                      <a:pt x="7857" y="0"/>
                      <a:pt x="17550" y="0"/>
                    </a:cubicBezTo>
                    <a:close/>
                  </a:path>
                </a:pathLst>
              </a:custGeom>
              <a:solidFill>
                <a:srgbClr val="1F1F47"/>
              </a:solidFill>
              <a:ln w="95250" cap="rnd">
                <a:solidFill>
                  <a:srgbClr val="B79BCD"/>
                </a:solidFill>
                <a:prstDash val="solid"/>
                <a:round/>
              </a:ln>
            </p:spPr>
          </p:sp>
          <p:sp>
            <p:nvSpPr>
              <p:cNvPr name="TextBox 33" id="33"/>
              <p:cNvSpPr txBox="true"/>
              <p:nvPr/>
            </p:nvSpPr>
            <p:spPr>
              <a:xfrm>
                <a:off x="0" y="-104775"/>
                <a:ext cx="3535128" cy="457120"/>
              </a:xfrm>
              <a:prstGeom prst="rect">
                <a:avLst/>
              </a:prstGeom>
            </p:spPr>
            <p:txBody>
              <a:bodyPr anchor="ctr" rtlCol="false" tIns="53427" lIns="53427" bIns="53427" rIns="53427"/>
              <a:lstStyle/>
              <a:p>
                <a:pPr algn="ctr">
                  <a:lnSpc>
                    <a:spcPts val="7000"/>
                  </a:lnSpc>
                </a:pPr>
              </a:p>
            </p:txBody>
          </p:sp>
        </p:grpSp>
        <p:grpSp>
          <p:nvGrpSpPr>
            <p:cNvPr name="Group 34" id="34"/>
            <p:cNvGrpSpPr/>
            <p:nvPr/>
          </p:nvGrpSpPr>
          <p:grpSpPr>
            <a:xfrm rot="0">
              <a:off x="0" y="0"/>
              <a:ext cx="2926167" cy="292616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F1F47"/>
              </a:solidFill>
              <a:ln w="95250" cap="sq">
                <a:solidFill>
                  <a:srgbClr val="B79BCD"/>
                </a:solidFill>
                <a:prstDash val="solid"/>
                <a:miter/>
              </a:ln>
            </p:spPr>
          </p:sp>
          <p:sp>
            <p:nvSpPr>
              <p:cNvPr name="TextBox 36" id="36"/>
              <p:cNvSpPr txBox="true"/>
              <p:nvPr/>
            </p:nvSpPr>
            <p:spPr>
              <a:xfrm>
                <a:off x="76200" y="47625"/>
                <a:ext cx="660400" cy="688975"/>
              </a:xfrm>
              <a:prstGeom prst="rect">
                <a:avLst/>
              </a:prstGeom>
            </p:spPr>
            <p:txBody>
              <a:bodyPr anchor="ctr" rtlCol="false" tIns="24158" lIns="24158" bIns="24158" rIns="24158"/>
              <a:lstStyle/>
              <a:p>
                <a:pPr algn="ctr">
                  <a:lnSpc>
                    <a:spcPts val="1891"/>
                  </a:lnSpc>
                </a:pPr>
              </a:p>
            </p:txBody>
          </p:sp>
        </p:grpSp>
        <p:sp>
          <p:nvSpPr>
            <p:cNvPr name="Freeform 37" id="37"/>
            <p:cNvSpPr/>
            <p:nvPr/>
          </p:nvSpPr>
          <p:spPr>
            <a:xfrm flipH="false" flipV="false" rot="0">
              <a:off x="418951" y="516250"/>
              <a:ext cx="2088265" cy="1474837"/>
            </a:xfrm>
            <a:custGeom>
              <a:avLst/>
              <a:gdLst/>
              <a:ahLst/>
              <a:cxnLst/>
              <a:rect r="r" b="b" t="t" l="l"/>
              <a:pathLst>
                <a:path h="1474837" w="2088265">
                  <a:moveTo>
                    <a:pt x="0" y="0"/>
                  </a:moveTo>
                  <a:lnTo>
                    <a:pt x="2088265" y="0"/>
                  </a:lnTo>
                  <a:lnTo>
                    <a:pt x="2088265" y="1474838"/>
                  </a:lnTo>
                  <a:lnTo>
                    <a:pt x="0" y="1474838"/>
                  </a:lnTo>
                  <a:lnTo>
                    <a:pt x="0" y="0"/>
                  </a:lnTo>
                  <a:close/>
                </a:path>
              </a:pathLst>
            </a:custGeom>
            <a:blipFill>
              <a:blip r:embed="rId2"/>
              <a:stretch>
                <a:fillRect l="0" t="0" r="0" b="0"/>
              </a:stretch>
            </a:blipFill>
            <a:ln cap="sq">
              <a:noFill/>
              <a:prstDash val="solid"/>
              <a:miter/>
            </a:ln>
          </p:spPr>
        </p:sp>
        <p:sp>
          <p:nvSpPr>
            <p:cNvPr name="TextBox 38" id="38"/>
            <p:cNvSpPr txBox="true"/>
            <p:nvPr/>
          </p:nvSpPr>
          <p:spPr>
            <a:xfrm rot="0">
              <a:off x="388373" y="2132065"/>
              <a:ext cx="2149420" cy="224111"/>
            </a:xfrm>
            <a:prstGeom prst="rect">
              <a:avLst/>
            </a:prstGeom>
          </p:spPr>
          <p:txBody>
            <a:bodyPr anchor="t" rtlCol="false" tIns="0" lIns="0" bIns="0" rIns="0">
              <a:spAutoFit/>
            </a:bodyPr>
            <a:lstStyle/>
            <a:p>
              <a:pPr algn="ctr">
                <a:lnSpc>
                  <a:spcPts val="1352"/>
                </a:lnSpc>
              </a:pPr>
              <a:r>
                <a:rPr lang="en-US" sz="966">
                  <a:solidFill>
                    <a:srgbClr val="E9C7E9"/>
                  </a:solidFill>
                  <a:latin typeface="Press Start 2P"/>
                  <a:ea typeface="Press Start 2P"/>
                  <a:cs typeface="Press Start 2P"/>
                  <a:sym typeface="Press Start 2P"/>
                </a:rPr>
                <a:t>COLOSSUS </a:t>
              </a:r>
              <a:r>
                <a:rPr lang="en-US" sz="966">
                  <a:solidFill>
                    <a:srgbClr val="F8E4CB"/>
                  </a:solidFill>
                  <a:latin typeface="Press Start 2P"/>
                  <a:ea typeface="Press Start 2P"/>
                  <a:cs typeface="Press Start 2P"/>
                  <a:sym typeface="Press Start 2P"/>
                </a:rPr>
                <a:t>2.0</a:t>
              </a:r>
            </a:p>
          </p:txBody>
        </p:sp>
        <p:sp>
          <p:nvSpPr>
            <p:cNvPr name="TextBox 39" id="39"/>
            <p:cNvSpPr txBox="true"/>
            <p:nvPr/>
          </p:nvSpPr>
          <p:spPr>
            <a:xfrm rot="0">
              <a:off x="2940297" y="852344"/>
              <a:ext cx="16146790" cy="1154804"/>
            </a:xfrm>
            <a:prstGeom prst="rect">
              <a:avLst/>
            </a:prstGeom>
          </p:spPr>
          <p:txBody>
            <a:bodyPr anchor="t" rtlCol="false" tIns="0" lIns="0" bIns="0" rIns="0">
              <a:spAutoFit/>
            </a:bodyPr>
            <a:lstStyle/>
            <a:p>
              <a:pPr algn="ctr">
                <a:lnSpc>
                  <a:spcPts val="7074"/>
                </a:lnSpc>
              </a:pPr>
              <a:r>
                <a:rPr lang="en-US" sz="5400" spc="216">
                  <a:solidFill>
                    <a:srgbClr val="E9C7E9"/>
                  </a:solidFill>
                  <a:latin typeface="Press Start 2P"/>
                  <a:ea typeface="Press Start 2P"/>
                  <a:cs typeface="Press Start 2P"/>
                  <a:sym typeface="Press Start 2P"/>
                </a:rPr>
                <a:t>COLOSSUS 2.0</a:t>
              </a:r>
            </a:p>
          </p:txBody>
        </p:sp>
      </p:grpSp>
      <p:grpSp>
        <p:nvGrpSpPr>
          <p:cNvPr name="Group 40" id="40"/>
          <p:cNvGrpSpPr/>
          <p:nvPr/>
        </p:nvGrpSpPr>
        <p:grpSpPr>
          <a:xfrm rot="0">
            <a:off x="1902637" y="3053394"/>
            <a:ext cx="14545056" cy="1156552"/>
            <a:chOff x="0" y="0"/>
            <a:chExt cx="3577287" cy="284448"/>
          </a:xfrm>
        </p:grpSpPr>
        <p:sp>
          <p:nvSpPr>
            <p:cNvPr name="Freeform 41" id="41"/>
            <p:cNvSpPr/>
            <p:nvPr/>
          </p:nvSpPr>
          <p:spPr>
            <a:xfrm flipH="false" flipV="false" rot="0">
              <a:off x="0" y="0"/>
              <a:ext cx="3577287" cy="284448"/>
            </a:xfrm>
            <a:custGeom>
              <a:avLst/>
              <a:gdLst/>
              <a:ahLst/>
              <a:cxnLst/>
              <a:rect r="r" b="b" t="t" l="l"/>
              <a:pathLst>
                <a:path h="284448" w="3577287">
                  <a:moveTo>
                    <a:pt x="12242" y="0"/>
                  </a:moveTo>
                  <a:lnTo>
                    <a:pt x="3565045" y="0"/>
                  </a:lnTo>
                  <a:cubicBezTo>
                    <a:pt x="3571806" y="0"/>
                    <a:pt x="3577287" y="5481"/>
                    <a:pt x="3577287" y="12242"/>
                  </a:cubicBezTo>
                  <a:lnTo>
                    <a:pt x="3577287" y="272206"/>
                  </a:lnTo>
                  <a:cubicBezTo>
                    <a:pt x="3577287" y="278967"/>
                    <a:pt x="3571806" y="284448"/>
                    <a:pt x="3565045" y="284448"/>
                  </a:cubicBezTo>
                  <a:lnTo>
                    <a:pt x="12242" y="284448"/>
                  </a:lnTo>
                  <a:cubicBezTo>
                    <a:pt x="5481" y="284448"/>
                    <a:pt x="0" y="278967"/>
                    <a:pt x="0" y="272206"/>
                  </a:cubicBezTo>
                  <a:lnTo>
                    <a:pt x="0" y="12242"/>
                  </a:lnTo>
                  <a:cubicBezTo>
                    <a:pt x="0" y="5481"/>
                    <a:pt x="5481" y="0"/>
                    <a:pt x="12242" y="0"/>
                  </a:cubicBezTo>
                  <a:close/>
                </a:path>
              </a:pathLst>
            </a:custGeom>
            <a:solidFill>
              <a:srgbClr val="E9C7E9"/>
            </a:solidFill>
            <a:ln w="76200" cap="rnd">
              <a:solidFill>
                <a:srgbClr val="1F1F47"/>
              </a:solidFill>
              <a:prstDash val="solid"/>
              <a:round/>
            </a:ln>
          </p:spPr>
        </p:sp>
        <p:sp>
          <p:nvSpPr>
            <p:cNvPr name="TextBox 42" id="42"/>
            <p:cNvSpPr txBox="true"/>
            <p:nvPr/>
          </p:nvSpPr>
          <p:spPr>
            <a:xfrm>
              <a:off x="0" y="-38100"/>
              <a:ext cx="3577287" cy="322548"/>
            </a:xfrm>
            <a:prstGeom prst="rect">
              <a:avLst/>
            </a:prstGeom>
          </p:spPr>
          <p:txBody>
            <a:bodyPr anchor="ctr" rtlCol="false" tIns="54400" lIns="54400" bIns="54400" rIns="54400"/>
            <a:lstStyle/>
            <a:p>
              <a:pPr algn="ctr">
                <a:lnSpc>
                  <a:spcPts val="2659"/>
                </a:lnSpc>
              </a:pPr>
            </a:p>
          </p:txBody>
        </p:sp>
      </p:grpSp>
      <p:sp>
        <p:nvSpPr>
          <p:cNvPr name="TextBox 43" id="43"/>
          <p:cNvSpPr txBox="true"/>
          <p:nvPr/>
        </p:nvSpPr>
        <p:spPr>
          <a:xfrm rot="0">
            <a:off x="2020284" y="3276709"/>
            <a:ext cx="14420752" cy="581435"/>
          </a:xfrm>
          <a:prstGeom prst="rect">
            <a:avLst/>
          </a:prstGeom>
        </p:spPr>
        <p:txBody>
          <a:bodyPr anchor="t" rtlCol="false" tIns="0" lIns="0" bIns="0" rIns="0">
            <a:spAutoFit/>
          </a:bodyPr>
          <a:lstStyle/>
          <a:p>
            <a:pPr algn="ctr">
              <a:lnSpc>
                <a:spcPts val="4797"/>
              </a:lnSpc>
              <a:spcBef>
                <a:spcPct val="0"/>
              </a:spcBef>
            </a:pPr>
            <a:r>
              <a:rPr lang="en-US" sz="3426" spc="277">
                <a:solidFill>
                  <a:srgbClr val="846EB1"/>
                </a:solidFill>
                <a:latin typeface="Press Start 2P"/>
                <a:ea typeface="Press Start 2P"/>
                <a:cs typeface="Press Start 2P"/>
                <a:sym typeface="Press Start 2P"/>
              </a:rPr>
              <a:t>TEAM MEMBERS DETAILS</a:t>
            </a:r>
          </a:p>
        </p:txBody>
      </p:sp>
      <p:grpSp>
        <p:nvGrpSpPr>
          <p:cNvPr name="Group 44" id="44"/>
          <p:cNvGrpSpPr/>
          <p:nvPr/>
        </p:nvGrpSpPr>
        <p:grpSpPr>
          <a:xfrm rot="0">
            <a:off x="1312692" y="4504118"/>
            <a:ext cx="7632096" cy="2601142"/>
            <a:chOff x="0" y="0"/>
            <a:chExt cx="2103313" cy="716843"/>
          </a:xfrm>
        </p:grpSpPr>
        <p:sp>
          <p:nvSpPr>
            <p:cNvPr name="Freeform 45" id="45"/>
            <p:cNvSpPr/>
            <p:nvPr/>
          </p:nvSpPr>
          <p:spPr>
            <a:xfrm flipH="false" flipV="false" rot="0">
              <a:off x="0" y="0"/>
              <a:ext cx="2103313" cy="716843"/>
            </a:xfrm>
            <a:custGeom>
              <a:avLst/>
              <a:gdLst/>
              <a:ahLst/>
              <a:cxnLst/>
              <a:rect r="r" b="b" t="t" l="l"/>
              <a:pathLst>
                <a:path h="716843" w="2103313">
                  <a:moveTo>
                    <a:pt x="21302" y="0"/>
                  </a:moveTo>
                  <a:lnTo>
                    <a:pt x="2082011" y="0"/>
                  </a:lnTo>
                  <a:cubicBezTo>
                    <a:pt x="2087660" y="0"/>
                    <a:pt x="2093078" y="2244"/>
                    <a:pt x="2097073" y="6239"/>
                  </a:cubicBezTo>
                  <a:cubicBezTo>
                    <a:pt x="2101068" y="10234"/>
                    <a:pt x="2103313" y="15652"/>
                    <a:pt x="2103313" y="21302"/>
                  </a:cubicBezTo>
                  <a:lnTo>
                    <a:pt x="2103313" y="695541"/>
                  </a:lnTo>
                  <a:cubicBezTo>
                    <a:pt x="2103313" y="707306"/>
                    <a:pt x="2093775" y="716843"/>
                    <a:pt x="2082011" y="716843"/>
                  </a:cubicBezTo>
                  <a:lnTo>
                    <a:pt x="21302" y="716843"/>
                  </a:lnTo>
                  <a:cubicBezTo>
                    <a:pt x="15652" y="716843"/>
                    <a:pt x="10234" y="714599"/>
                    <a:pt x="6239" y="710604"/>
                  </a:cubicBezTo>
                  <a:cubicBezTo>
                    <a:pt x="2244" y="706609"/>
                    <a:pt x="0" y="701191"/>
                    <a:pt x="0" y="695541"/>
                  </a:cubicBezTo>
                  <a:lnTo>
                    <a:pt x="0" y="21302"/>
                  </a:lnTo>
                  <a:cubicBezTo>
                    <a:pt x="0" y="15652"/>
                    <a:pt x="2244" y="10234"/>
                    <a:pt x="6239" y="6239"/>
                  </a:cubicBezTo>
                  <a:cubicBezTo>
                    <a:pt x="10234" y="2244"/>
                    <a:pt x="15652" y="0"/>
                    <a:pt x="21302" y="0"/>
                  </a:cubicBezTo>
                  <a:close/>
                </a:path>
              </a:pathLst>
            </a:custGeom>
            <a:solidFill>
              <a:srgbClr val="F8E4CB"/>
            </a:solidFill>
            <a:ln w="85725" cap="rnd">
              <a:solidFill>
                <a:srgbClr val="846EB1"/>
              </a:solidFill>
              <a:prstDash val="solid"/>
              <a:round/>
            </a:ln>
          </p:spPr>
        </p:sp>
        <p:sp>
          <p:nvSpPr>
            <p:cNvPr name="TextBox 46" id="46"/>
            <p:cNvSpPr txBox="true"/>
            <p:nvPr/>
          </p:nvSpPr>
          <p:spPr>
            <a:xfrm>
              <a:off x="0" y="-38100"/>
              <a:ext cx="2103313" cy="754943"/>
            </a:xfrm>
            <a:prstGeom prst="rect">
              <a:avLst/>
            </a:prstGeom>
          </p:spPr>
          <p:txBody>
            <a:bodyPr anchor="ctr" rtlCol="false" tIns="50800" lIns="50800" bIns="50800" rIns="50800"/>
            <a:lstStyle/>
            <a:p>
              <a:pPr algn="ctr">
                <a:lnSpc>
                  <a:spcPts val="2659"/>
                </a:lnSpc>
              </a:pPr>
            </a:p>
          </p:txBody>
        </p:sp>
      </p:grpSp>
      <p:sp>
        <p:nvSpPr>
          <p:cNvPr name="TextBox 47" id="47"/>
          <p:cNvSpPr txBox="true"/>
          <p:nvPr/>
        </p:nvSpPr>
        <p:spPr>
          <a:xfrm rot="0">
            <a:off x="1614025" y="5324205"/>
            <a:ext cx="6858000" cy="1589405"/>
          </a:xfrm>
          <a:prstGeom prst="rect">
            <a:avLst/>
          </a:prstGeom>
        </p:spPr>
        <p:txBody>
          <a:bodyPr anchor="t" rtlCol="false" tIns="0" lIns="0" bIns="0" rIns="0">
            <a:spAutoFit/>
          </a:bodyPr>
          <a:lstStyle/>
          <a:p>
            <a:pPr algn="l">
              <a:lnSpc>
                <a:spcPts val="3220"/>
              </a:lnSpc>
              <a:spcBef>
                <a:spcPct val="0"/>
              </a:spcBef>
            </a:pPr>
            <a:r>
              <a:rPr lang="en-US" b="true" sz="2300">
                <a:solidFill>
                  <a:srgbClr val="1F1F47"/>
                </a:solidFill>
                <a:latin typeface="JetBrains Mono Bold"/>
                <a:ea typeface="JetBrains Mono Bold"/>
                <a:cs typeface="JetBrains Mono Bold"/>
                <a:sym typeface="JetBrains Mono Bold"/>
              </a:rPr>
              <a:t>Name : Rishabh Prajapati</a:t>
            </a:r>
          </a:p>
          <a:p>
            <a:pPr algn="l">
              <a:lnSpc>
                <a:spcPts val="3220"/>
              </a:lnSpc>
              <a:spcBef>
                <a:spcPct val="0"/>
              </a:spcBef>
            </a:pPr>
            <a:r>
              <a:rPr lang="en-US" b="true" sz="2300">
                <a:solidFill>
                  <a:srgbClr val="1F1F47"/>
                </a:solidFill>
                <a:latin typeface="JetBrains Mono Bold"/>
                <a:ea typeface="JetBrains Mono Bold"/>
                <a:cs typeface="JetBrains Mono Bold"/>
                <a:sym typeface="JetBrains Mono Bold"/>
              </a:rPr>
              <a:t>College : NIE, Mysore</a:t>
            </a:r>
          </a:p>
          <a:p>
            <a:pPr algn="l">
              <a:lnSpc>
                <a:spcPts val="3220"/>
              </a:lnSpc>
              <a:spcBef>
                <a:spcPct val="0"/>
              </a:spcBef>
            </a:pPr>
            <a:r>
              <a:rPr lang="en-US" b="true" sz="2300">
                <a:solidFill>
                  <a:srgbClr val="1F1F47"/>
                </a:solidFill>
                <a:latin typeface="JetBrains Mono Bold"/>
                <a:ea typeface="JetBrains Mono Bold"/>
                <a:cs typeface="JetBrains Mono Bold"/>
                <a:sym typeface="JetBrains Mono Bold"/>
              </a:rPr>
              <a:t>Email :  rishabh4u07@gmail.com </a:t>
            </a:r>
          </a:p>
          <a:p>
            <a:pPr algn="l">
              <a:lnSpc>
                <a:spcPts val="3220"/>
              </a:lnSpc>
              <a:spcBef>
                <a:spcPct val="0"/>
              </a:spcBef>
            </a:pPr>
            <a:r>
              <a:rPr lang="en-US" b="true" sz="2300">
                <a:solidFill>
                  <a:srgbClr val="1F1F47"/>
                </a:solidFill>
                <a:latin typeface="JetBrains Mono Bold"/>
                <a:ea typeface="JetBrains Mono Bold"/>
                <a:cs typeface="JetBrains Mono Bold"/>
                <a:sym typeface="JetBrains Mono Bold"/>
              </a:rPr>
              <a:t>Phone Number : 9257975211</a:t>
            </a:r>
          </a:p>
        </p:txBody>
      </p:sp>
      <p:sp>
        <p:nvSpPr>
          <p:cNvPr name="TextBox 48" id="48"/>
          <p:cNvSpPr txBox="true"/>
          <p:nvPr/>
        </p:nvSpPr>
        <p:spPr>
          <a:xfrm rot="0">
            <a:off x="4060081" y="4769557"/>
            <a:ext cx="1965889" cy="484986"/>
          </a:xfrm>
          <a:prstGeom prst="rect">
            <a:avLst/>
          </a:prstGeom>
        </p:spPr>
        <p:txBody>
          <a:bodyPr anchor="t" rtlCol="false" tIns="0" lIns="0" bIns="0" rIns="0">
            <a:spAutoFit/>
          </a:bodyPr>
          <a:lstStyle/>
          <a:p>
            <a:pPr algn="ctr">
              <a:lnSpc>
                <a:spcPts val="4013"/>
              </a:lnSpc>
              <a:spcBef>
                <a:spcPct val="0"/>
              </a:spcBef>
            </a:pPr>
            <a:r>
              <a:rPr lang="en-US" b="true" sz="2867">
                <a:solidFill>
                  <a:srgbClr val="1F1F47"/>
                </a:solidFill>
                <a:latin typeface="JetBrains Mono Bold"/>
                <a:ea typeface="JetBrains Mono Bold"/>
                <a:cs typeface="JetBrains Mono Bold"/>
                <a:sym typeface="JetBrains Mono Bold"/>
              </a:rPr>
              <a:t>Team Lead</a:t>
            </a:r>
          </a:p>
        </p:txBody>
      </p:sp>
      <p:grpSp>
        <p:nvGrpSpPr>
          <p:cNvPr name="Group 49" id="49"/>
          <p:cNvGrpSpPr/>
          <p:nvPr/>
        </p:nvGrpSpPr>
        <p:grpSpPr>
          <a:xfrm rot="0">
            <a:off x="9444510" y="4570793"/>
            <a:ext cx="7429500" cy="2467792"/>
            <a:chOff x="0" y="0"/>
            <a:chExt cx="2047480" cy="680093"/>
          </a:xfrm>
        </p:grpSpPr>
        <p:sp>
          <p:nvSpPr>
            <p:cNvPr name="Freeform 50" id="50"/>
            <p:cNvSpPr/>
            <p:nvPr/>
          </p:nvSpPr>
          <p:spPr>
            <a:xfrm flipH="false" flipV="false" rot="0">
              <a:off x="0" y="0"/>
              <a:ext cx="2047480" cy="680093"/>
            </a:xfrm>
            <a:custGeom>
              <a:avLst/>
              <a:gdLst/>
              <a:ahLst/>
              <a:cxnLst/>
              <a:rect r="r" b="b" t="t" l="l"/>
              <a:pathLst>
                <a:path h="680093" w="2047480">
                  <a:moveTo>
                    <a:pt x="14589" y="0"/>
                  </a:moveTo>
                  <a:lnTo>
                    <a:pt x="2032891" y="0"/>
                  </a:lnTo>
                  <a:cubicBezTo>
                    <a:pt x="2040948" y="0"/>
                    <a:pt x="2047480" y="6532"/>
                    <a:pt x="2047480" y="14589"/>
                  </a:cubicBezTo>
                  <a:lnTo>
                    <a:pt x="2047480" y="665505"/>
                  </a:lnTo>
                  <a:cubicBezTo>
                    <a:pt x="2047480" y="673562"/>
                    <a:pt x="2040948" y="680093"/>
                    <a:pt x="2032891" y="680093"/>
                  </a:cubicBezTo>
                  <a:lnTo>
                    <a:pt x="14589" y="680093"/>
                  </a:lnTo>
                  <a:cubicBezTo>
                    <a:pt x="6532" y="680093"/>
                    <a:pt x="0" y="673562"/>
                    <a:pt x="0" y="665505"/>
                  </a:cubicBezTo>
                  <a:lnTo>
                    <a:pt x="0" y="14589"/>
                  </a:lnTo>
                  <a:cubicBezTo>
                    <a:pt x="0" y="6532"/>
                    <a:pt x="6532" y="0"/>
                    <a:pt x="14589" y="0"/>
                  </a:cubicBezTo>
                  <a:close/>
                </a:path>
              </a:pathLst>
            </a:custGeom>
            <a:solidFill>
              <a:srgbClr val="F8E4CB"/>
            </a:solidFill>
            <a:ln w="47625" cap="sq">
              <a:solidFill>
                <a:srgbClr val="846EB1"/>
              </a:solidFill>
              <a:prstDash val="solid"/>
              <a:miter/>
            </a:ln>
          </p:spPr>
        </p:sp>
        <p:sp>
          <p:nvSpPr>
            <p:cNvPr name="TextBox 51" id="51"/>
            <p:cNvSpPr txBox="true"/>
            <p:nvPr/>
          </p:nvSpPr>
          <p:spPr>
            <a:xfrm>
              <a:off x="0" y="-38100"/>
              <a:ext cx="2047480" cy="718193"/>
            </a:xfrm>
            <a:prstGeom prst="rect">
              <a:avLst/>
            </a:prstGeom>
          </p:spPr>
          <p:txBody>
            <a:bodyPr anchor="ctr" rtlCol="false" tIns="50800" lIns="50800" bIns="50800" rIns="50800"/>
            <a:lstStyle/>
            <a:p>
              <a:pPr algn="ctr">
                <a:lnSpc>
                  <a:spcPts val="2659"/>
                </a:lnSpc>
              </a:pPr>
            </a:p>
          </p:txBody>
        </p:sp>
      </p:grpSp>
      <p:sp>
        <p:nvSpPr>
          <p:cNvPr name="TextBox 52" id="52"/>
          <p:cNvSpPr txBox="true"/>
          <p:nvPr/>
        </p:nvSpPr>
        <p:spPr>
          <a:xfrm rot="0">
            <a:off x="9644546" y="5324205"/>
            <a:ext cx="6858000" cy="1589405"/>
          </a:xfrm>
          <a:prstGeom prst="rect">
            <a:avLst/>
          </a:prstGeom>
        </p:spPr>
        <p:txBody>
          <a:bodyPr anchor="t" rtlCol="false" tIns="0" lIns="0" bIns="0" rIns="0">
            <a:spAutoFit/>
          </a:bodyPr>
          <a:lstStyle/>
          <a:p>
            <a:pPr algn="l">
              <a:lnSpc>
                <a:spcPts val="3220"/>
              </a:lnSpc>
              <a:spcBef>
                <a:spcPct val="0"/>
              </a:spcBef>
            </a:pPr>
            <a:r>
              <a:rPr lang="en-US" b="true" sz="2300">
                <a:solidFill>
                  <a:srgbClr val="1F1F47"/>
                </a:solidFill>
                <a:latin typeface="JetBrains Mono Bold"/>
                <a:ea typeface="JetBrains Mono Bold"/>
                <a:cs typeface="JetBrains Mono Bold"/>
                <a:sym typeface="JetBrains Mono Bold"/>
              </a:rPr>
              <a:t>Name : Aditya Pareek</a:t>
            </a:r>
          </a:p>
          <a:p>
            <a:pPr algn="l">
              <a:lnSpc>
                <a:spcPts val="3220"/>
              </a:lnSpc>
              <a:spcBef>
                <a:spcPct val="0"/>
              </a:spcBef>
            </a:pPr>
            <a:r>
              <a:rPr lang="en-US" b="true" sz="2300">
                <a:solidFill>
                  <a:srgbClr val="1F1F47"/>
                </a:solidFill>
                <a:latin typeface="JetBrains Mono Bold"/>
                <a:ea typeface="JetBrains Mono Bold"/>
                <a:cs typeface="JetBrains Mono Bold"/>
                <a:sym typeface="JetBrains Mono Bold"/>
              </a:rPr>
              <a:t>College : NIE, Mysore</a:t>
            </a:r>
          </a:p>
          <a:p>
            <a:pPr algn="l">
              <a:lnSpc>
                <a:spcPts val="3220"/>
              </a:lnSpc>
              <a:spcBef>
                <a:spcPct val="0"/>
              </a:spcBef>
            </a:pPr>
            <a:r>
              <a:rPr lang="en-US" b="true" sz="2300">
                <a:solidFill>
                  <a:srgbClr val="1F1F47"/>
                </a:solidFill>
                <a:latin typeface="JetBrains Mono Bold"/>
                <a:ea typeface="JetBrains Mono Bold"/>
                <a:cs typeface="JetBrains Mono Bold"/>
                <a:sym typeface="JetBrains Mono Bold"/>
              </a:rPr>
              <a:t>Email : adpaniitian@gmail.com</a:t>
            </a:r>
          </a:p>
          <a:p>
            <a:pPr algn="l">
              <a:lnSpc>
                <a:spcPts val="3220"/>
              </a:lnSpc>
              <a:spcBef>
                <a:spcPct val="0"/>
              </a:spcBef>
            </a:pPr>
            <a:r>
              <a:rPr lang="en-US" b="true" sz="2300">
                <a:solidFill>
                  <a:srgbClr val="1F1F47"/>
                </a:solidFill>
                <a:latin typeface="JetBrains Mono Bold"/>
                <a:ea typeface="JetBrains Mono Bold"/>
                <a:cs typeface="JetBrains Mono Bold"/>
                <a:sym typeface="JetBrains Mono Bold"/>
              </a:rPr>
              <a:t>Phone Number : 8829099340</a:t>
            </a:r>
          </a:p>
        </p:txBody>
      </p:sp>
      <p:sp>
        <p:nvSpPr>
          <p:cNvPr name="TextBox 53" id="53"/>
          <p:cNvSpPr txBox="true"/>
          <p:nvPr/>
        </p:nvSpPr>
        <p:spPr>
          <a:xfrm rot="0">
            <a:off x="11624547" y="4758771"/>
            <a:ext cx="2897999" cy="484986"/>
          </a:xfrm>
          <a:prstGeom prst="rect">
            <a:avLst/>
          </a:prstGeom>
        </p:spPr>
        <p:txBody>
          <a:bodyPr anchor="t" rtlCol="false" tIns="0" lIns="0" bIns="0" rIns="0">
            <a:spAutoFit/>
          </a:bodyPr>
          <a:lstStyle/>
          <a:p>
            <a:pPr algn="ctr">
              <a:lnSpc>
                <a:spcPts val="4013"/>
              </a:lnSpc>
              <a:spcBef>
                <a:spcPct val="0"/>
              </a:spcBef>
            </a:pPr>
            <a:r>
              <a:rPr lang="en-US" b="true" sz="2867">
                <a:solidFill>
                  <a:srgbClr val="F8E4CB"/>
                </a:solidFill>
                <a:latin typeface="JetBrains Mono Bold"/>
                <a:ea typeface="JetBrains Mono Bold"/>
                <a:cs typeface="JetBrains Mono Bold"/>
                <a:sym typeface="JetBrains Mono Bold"/>
              </a:rPr>
              <a:t>Team Member 2</a:t>
            </a:r>
          </a:p>
        </p:txBody>
      </p:sp>
      <p:grpSp>
        <p:nvGrpSpPr>
          <p:cNvPr name="Group 54" id="54"/>
          <p:cNvGrpSpPr/>
          <p:nvPr/>
        </p:nvGrpSpPr>
        <p:grpSpPr>
          <a:xfrm rot="0">
            <a:off x="5423034" y="7400535"/>
            <a:ext cx="7429500" cy="2467792"/>
            <a:chOff x="0" y="0"/>
            <a:chExt cx="2047480" cy="680093"/>
          </a:xfrm>
        </p:grpSpPr>
        <p:sp>
          <p:nvSpPr>
            <p:cNvPr name="Freeform 55" id="55"/>
            <p:cNvSpPr/>
            <p:nvPr/>
          </p:nvSpPr>
          <p:spPr>
            <a:xfrm flipH="false" flipV="false" rot="0">
              <a:off x="0" y="0"/>
              <a:ext cx="2047480" cy="680093"/>
            </a:xfrm>
            <a:custGeom>
              <a:avLst/>
              <a:gdLst/>
              <a:ahLst/>
              <a:cxnLst/>
              <a:rect r="r" b="b" t="t" l="l"/>
              <a:pathLst>
                <a:path h="680093" w="2047480">
                  <a:moveTo>
                    <a:pt x="14589" y="0"/>
                  </a:moveTo>
                  <a:lnTo>
                    <a:pt x="2032891" y="0"/>
                  </a:lnTo>
                  <a:cubicBezTo>
                    <a:pt x="2040948" y="0"/>
                    <a:pt x="2047480" y="6532"/>
                    <a:pt x="2047480" y="14589"/>
                  </a:cubicBezTo>
                  <a:lnTo>
                    <a:pt x="2047480" y="665505"/>
                  </a:lnTo>
                  <a:cubicBezTo>
                    <a:pt x="2047480" y="673562"/>
                    <a:pt x="2040948" y="680093"/>
                    <a:pt x="2032891" y="680093"/>
                  </a:cubicBezTo>
                  <a:lnTo>
                    <a:pt x="14589" y="680093"/>
                  </a:lnTo>
                  <a:cubicBezTo>
                    <a:pt x="6532" y="680093"/>
                    <a:pt x="0" y="673562"/>
                    <a:pt x="0" y="665505"/>
                  </a:cubicBezTo>
                  <a:lnTo>
                    <a:pt x="0" y="14589"/>
                  </a:lnTo>
                  <a:cubicBezTo>
                    <a:pt x="0" y="6532"/>
                    <a:pt x="6532" y="0"/>
                    <a:pt x="14589" y="0"/>
                  </a:cubicBezTo>
                  <a:close/>
                </a:path>
              </a:pathLst>
            </a:custGeom>
            <a:solidFill>
              <a:srgbClr val="F8E4CB"/>
            </a:solidFill>
            <a:ln w="47625" cap="sq">
              <a:solidFill>
                <a:srgbClr val="846EB1"/>
              </a:solidFill>
              <a:prstDash val="solid"/>
              <a:miter/>
            </a:ln>
          </p:spPr>
        </p:sp>
        <p:sp>
          <p:nvSpPr>
            <p:cNvPr name="TextBox 56" id="56"/>
            <p:cNvSpPr txBox="true"/>
            <p:nvPr/>
          </p:nvSpPr>
          <p:spPr>
            <a:xfrm>
              <a:off x="0" y="-38100"/>
              <a:ext cx="2047480" cy="718193"/>
            </a:xfrm>
            <a:prstGeom prst="rect">
              <a:avLst/>
            </a:prstGeom>
          </p:spPr>
          <p:txBody>
            <a:bodyPr anchor="ctr" rtlCol="false" tIns="50800" lIns="50800" bIns="50800" rIns="50800"/>
            <a:lstStyle/>
            <a:p>
              <a:pPr algn="ctr">
                <a:lnSpc>
                  <a:spcPts val="2659"/>
                </a:lnSpc>
              </a:pPr>
            </a:p>
          </p:txBody>
        </p:sp>
      </p:grpSp>
      <p:sp>
        <p:nvSpPr>
          <p:cNvPr name="TextBox 57" id="57"/>
          <p:cNvSpPr txBox="true"/>
          <p:nvPr/>
        </p:nvSpPr>
        <p:spPr>
          <a:xfrm rot="0">
            <a:off x="5623070" y="8164772"/>
            <a:ext cx="6858000" cy="1589603"/>
          </a:xfrm>
          <a:prstGeom prst="rect">
            <a:avLst/>
          </a:prstGeom>
        </p:spPr>
        <p:txBody>
          <a:bodyPr anchor="t" rtlCol="false" tIns="0" lIns="0" bIns="0" rIns="0">
            <a:spAutoFit/>
          </a:bodyPr>
          <a:lstStyle/>
          <a:p>
            <a:pPr algn="l">
              <a:lnSpc>
                <a:spcPts val="3220"/>
              </a:lnSpc>
              <a:spcBef>
                <a:spcPct val="0"/>
              </a:spcBef>
            </a:pPr>
            <a:r>
              <a:rPr lang="en-US" b="true" sz="2300">
                <a:solidFill>
                  <a:srgbClr val="1F1F47"/>
                </a:solidFill>
                <a:latin typeface="JetBrains Mono Bold"/>
                <a:ea typeface="JetBrains Mono Bold"/>
                <a:cs typeface="JetBrains Mono Bold"/>
                <a:sym typeface="JetBrains Mono Bold"/>
              </a:rPr>
              <a:t>Name : Pranav Thakur</a:t>
            </a:r>
          </a:p>
          <a:p>
            <a:pPr algn="l">
              <a:lnSpc>
                <a:spcPts val="3220"/>
              </a:lnSpc>
              <a:spcBef>
                <a:spcPct val="0"/>
              </a:spcBef>
            </a:pPr>
            <a:r>
              <a:rPr lang="en-US" b="true" sz="2300">
                <a:solidFill>
                  <a:srgbClr val="1F1F47"/>
                </a:solidFill>
                <a:latin typeface="JetBrains Mono Bold"/>
                <a:ea typeface="JetBrains Mono Bold"/>
                <a:cs typeface="JetBrains Mono Bold"/>
                <a:sym typeface="JetBrains Mono Bold"/>
              </a:rPr>
              <a:t>College : NIE, Mysore</a:t>
            </a:r>
          </a:p>
          <a:p>
            <a:pPr algn="l">
              <a:lnSpc>
                <a:spcPts val="3220"/>
              </a:lnSpc>
              <a:spcBef>
                <a:spcPct val="0"/>
              </a:spcBef>
            </a:pPr>
            <a:r>
              <a:rPr lang="en-US" b="true" sz="2300">
                <a:solidFill>
                  <a:srgbClr val="1F1F47"/>
                </a:solidFill>
                <a:latin typeface="JetBrains Mono Bold"/>
                <a:ea typeface="JetBrains Mono Bold"/>
                <a:cs typeface="JetBrains Mono Bold"/>
                <a:sym typeface="JetBrains Mono Bold"/>
              </a:rPr>
              <a:t>Email : thakur504.pranav@gmail.com</a:t>
            </a:r>
          </a:p>
          <a:p>
            <a:pPr algn="l">
              <a:lnSpc>
                <a:spcPts val="3220"/>
              </a:lnSpc>
              <a:spcBef>
                <a:spcPct val="0"/>
              </a:spcBef>
            </a:pPr>
            <a:r>
              <a:rPr lang="en-US" b="true" sz="2300">
                <a:solidFill>
                  <a:srgbClr val="1F1F47"/>
                </a:solidFill>
                <a:latin typeface="JetBrains Mono Bold"/>
                <a:ea typeface="JetBrains Mono Bold"/>
                <a:cs typeface="JetBrains Mono Bold"/>
                <a:sym typeface="JetBrains Mono Bold"/>
              </a:rPr>
              <a:t>Phone Number : 7091522536</a:t>
            </a:r>
          </a:p>
        </p:txBody>
      </p:sp>
      <p:sp>
        <p:nvSpPr>
          <p:cNvPr name="TextBox 58" id="58"/>
          <p:cNvSpPr txBox="true"/>
          <p:nvPr/>
        </p:nvSpPr>
        <p:spPr>
          <a:xfrm rot="0">
            <a:off x="7603070" y="7608734"/>
            <a:ext cx="2897999" cy="484986"/>
          </a:xfrm>
          <a:prstGeom prst="rect">
            <a:avLst/>
          </a:prstGeom>
        </p:spPr>
        <p:txBody>
          <a:bodyPr anchor="t" rtlCol="false" tIns="0" lIns="0" bIns="0" rIns="0">
            <a:spAutoFit/>
          </a:bodyPr>
          <a:lstStyle/>
          <a:p>
            <a:pPr algn="ctr">
              <a:lnSpc>
                <a:spcPts val="4013"/>
              </a:lnSpc>
              <a:spcBef>
                <a:spcPct val="0"/>
              </a:spcBef>
            </a:pPr>
            <a:r>
              <a:rPr lang="en-US" b="true" sz="2867">
                <a:solidFill>
                  <a:srgbClr val="F8E4CB"/>
                </a:solidFill>
                <a:latin typeface="JetBrains Mono Bold"/>
                <a:ea typeface="JetBrains Mono Bold"/>
                <a:cs typeface="JetBrains Mono Bold"/>
                <a:sym typeface="JetBrains Mono Bold"/>
              </a:rPr>
              <a:t>Team Member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DAGj9VsZJg0</dc:identifier>
  <dcterms:modified xsi:type="dcterms:W3CDTF">2011-08-01T06:04:30Z</dcterms:modified>
  <cp:revision>1</cp:revision>
  <dc:title>Copy of Copy of Copy of Presentation Template</dc:title>
</cp:coreProperties>
</file>