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9" r:id="rId6"/>
    <p:sldId id="270" r:id="rId7"/>
    <p:sldId id="271" r:id="rId8"/>
    <p:sldId id="276" r:id="rId9"/>
    <p:sldId id="275" r:id="rId10"/>
    <p:sldId id="273" r:id="rId11"/>
    <p:sldId id="274" r:id="rId12"/>
    <p:sldId id="277" r:id="rId13"/>
    <p:sldId id="278" r:id="rId14"/>
    <p:sldId id="279" r:id="rId15"/>
    <p:sldId id="280" r:id="rId16"/>
    <p:sldId id="281" r:id="rId17"/>
  </p:sldIdLst>
  <p:sldSz cx="9144000" cy="6858000" type="screen4x3"/>
  <p:notesSz cx="6858000" cy="9144000"/>
  <p:embeddedFontLst>
    <p:embeddedFont>
      <p:font typeface="Arial Black" panose="020B0A04020102020204" pitchFamily="34" charset="0"/>
      <p:bold r:id="rId19"/>
    </p:embeddedFont>
    <p:embeddedFont>
      <p:font typeface="Calibri" panose="020F0502020204030204" pitchFamily="34" charset="0"/>
      <p:regular r:id="rId20"/>
      <p:bold r:id="rId21"/>
      <p:italic r:id="rId22"/>
      <p:boldItalic r:id="rId23"/>
    </p:embeddedFont>
    <p:embeddedFont>
      <p:font typeface="Corben"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33" userDrawn="1">
          <p15:clr>
            <a:srgbClr val="000000"/>
          </p15:clr>
        </p15:guide>
        <p15:guide id="2" pos="2868"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61" d="100"/>
          <a:sy n="61" d="100"/>
        </p:scale>
        <p:origin x="1464" y="60"/>
      </p:cViewPr>
      <p:guideLst>
        <p:guide orient="horz" pos="2133"/>
        <p:guide pos="28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p1"/>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p1"/>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p1"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pic>
        <p:nvPicPr>
          <p:cNvPr id="14" name="Google Shape;14;p1" descr="LOGO.gif"/>
          <p:cNvPicPr preferRelativeResize="0"/>
          <p:nvPr/>
        </p:nvPicPr>
        <p:blipFill rotWithShape="1">
          <a:blip r:embed="rId3"/>
          <a:srcRect b="10713"/>
          <a:stretch>
            <a:fillRect/>
          </a:stretch>
        </p:blipFill>
        <p:spPr>
          <a:xfrm>
            <a:off x="6553200" y="228600"/>
            <a:ext cx="2057400" cy="635000"/>
          </a:xfrm>
          <a:prstGeom prst="rect">
            <a:avLst/>
          </a:prstGeom>
          <a:noFill/>
          <a:ln>
            <a:noFill/>
          </a:ln>
        </p:spPr>
      </p:pic>
      <p:grpSp>
        <p:nvGrpSpPr>
          <p:cNvPr id="15" name="Google Shape;15;p1"/>
          <p:cNvGrpSpPr/>
          <p:nvPr/>
        </p:nvGrpSpPr>
        <p:grpSpPr>
          <a:xfrm>
            <a:off x="6146800" y="0"/>
            <a:ext cx="2997200" cy="876300"/>
            <a:chOff x="6096000" y="3924300"/>
            <a:chExt cx="2997200" cy="876300"/>
          </a:xfrm>
        </p:grpSpPr>
        <p:sp>
          <p:nvSpPr>
            <p:cNvPr id="16" name="Google Shape;16;p1"/>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1" descr="LOGO.gif"/>
            <p:cNvPicPr preferRelativeResize="0"/>
            <p:nvPr/>
          </p:nvPicPr>
          <p:blipFill rotWithShape="1">
            <a:blip r:embed="rId3"/>
            <a:srcRect b="10713"/>
            <a:stretch>
              <a:fillRect/>
            </a:stretch>
          </p:blipFill>
          <p:spPr>
            <a:xfrm>
              <a:off x="6502400" y="4152900"/>
              <a:ext cx="2057400" cy="635000"/>
            </a:xfrm>
            <a:prstGeom prst="rect">
              <a:avLst/>
            </a:prstGeom>
            <a:noFill/>
            <a:ln>
              <a:noFill/>
            </a:ln>
          </p:spPr>
        </p:pic>
        <p:sp>
          <p:nvSpPr>
            <p:cNvPr id="18" name="Google Shape;18;p1"/>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19" name="Google Shape;19;p1" descr="logo.jpg"/>
          <p:cNvPicPr preferRelativeResize="0"/>
          <p:nvPr/>
        </p:nvPicPr>
        <p:blipFill rotWithShape="1">
          <a:blip r:embed="rId4"/>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transition spd="slow">
    <p:fade/>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5"/>
          <p:cNvSpPr txBox="1"/>
          <p:nvPr/>
        </p:nvSpPr>
        <p:spPr>
          <a:xfrm>
            <a:off x="1348531" y="1156881"/>
            <a:ext cx="6624736" cy="520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dirty="0">
                <a:solidFill>
                  <a:srgbClr val="FF0000"/>
                </a:solidFill>
                <a:latin typeface="Arial Black" panose="020B0A04020102020204" charset="0"/>
                <a:ea typeface="Arial Black" panose="020B0A04020102020204"/>
                <a:cs typeface="Arial Black" panose="020B0A04020102020204" charset="0"/>
                <a:sym typeface="Arial Black" panose="020B0A04020102020204"/>
              </a:rPr>
              <a:t>Database Management System</a:t>
            </a:r>
            <a:endParaRPr sz="2800" dirty="0">
              <a:solidFill>
                <a:srgbClr val="FF0000"/>
              </a:solidFill>
              <a:latin typeface="Arial Black" panose="020B0A04020102020204" charset="0"/>
              <a:ea typeface="Arial Black" panose="020B0A04020102020204"/>
              <a:cs typeface="Arial Black" panose="020B0A04020102020204" charset="0"/>
              <a:sym typeface="Arial Black" panose="020B0A04020102020204"/>
            </a:endParaRPr>
          </a:p>
        </p:txBody>
      </p:sp>
      <p:sp>
        <p:nvSpPr>
          <p:cNvPr id="48" name="Google Shape;48;p5"/>
          <p:cNvSpPr txBox="1"/>
          <p:nvPr/>
        </p:nvSpPr>
        <p:spPr>
          <a:xfrm>
            <a:off x="2339332" y="3876630"/>
            <a:ext cx="4643678" cy="1323399"/>
          </a:xfrm>
          <a:prstGeom prst="rect">
            <a:avLst/>
          </a:prstGeom>
          <a:solidFill>
            <a:srgbClr val="FABF8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orben" panose="020B0604020202020204" charset="0"/>
                <a:ea typeface="Calibri" panose="020F0502020204030204"/>
                <a:cs typeface="Corben" panose="020B0604020202020204" charset="0"/>
                <a:sym typeface="Calibri" panose="020F0502020204030204"/>
              </a:rPr>
              <a:t>Team Details:</a:t>
            </a:r>
          </a:p>
          <a:p>
            <a:pPr marL="457200" marR="0" lvl="0" indent="-457200" algn="l" rtl="0">
              <a:spcBef>
                <a:spcPts val="0"/>
              </a:spcBef>
              <a:spcAft>
                <a:spcPts val="0"/>
              </a:spcAft>
              <a:buAutoNum type="arabicPeriod"/>
            </a:pPr>
            <a:r>
              <a:rPr lang="en-US" sz="2000" dirty="0">
                <a:solidFill>
                  <a:schemeClr val="dk1"/>
                </a:solidFill>
                <a:latin typeface="Corben" panose="020B0604020202020204" charset="0"/>
                <a:ea typeface="Calibri" panose="020F0502020204030204"/>
                <a:cs typeface="Corben" panose="020B0604020202020204" charset="0"/>
                <a:sym typeface="Calibri" panose="020F0502020204030204"/>
              </a:rPr>
              <a:t>Rishabh Aggarwal : 2410991813</a:t>
            </a:r>
          </a:p>
          <a:p>
            <a:pPr marL="457200" marR="0" lvl="0" indent="-457200" algn="l" rtl="0">
              <a:spcBef>
                <a:spcPts val="0"/>
              </a:spcBef>
              <a:spcAft>
                <a:spcPts val="0"/>
              </a:spcAft>
              <a:buAutoNum type="arabicPeriod"/>
            </a:pPr>
            <a:r>
              <a:rPr lang="en-US" sz="2000" dirty="0">
                <a:solidFill>
                  <a:schemeClr val="dk1"/>
                </a:solidFill>
                <a:latin typeface="Corben" panose="020B0604020202020204" charset="0"/>
                <a:ea typeface="Calibri" panose="020F0502020204030204"/>
                <a:cs typeface="Corben" panose="020B0604020202020204" charset="0"/>
                <a:sym typeface="Calibri" panose="020F0502020204030204"/>
              </a:rPr>
              <a:t>Rhythm                  : 2410991812</a:t>
            </a:r>
            <a:endParaRPr lang="en-IN" sz="2000" dirty="0">
              <a:solidFill>
                <a:schemeClr val="dk1"/>
              </a:solidFill>
              <a:latin typeface="Corben" panose="020B0604020202020204" charset="0"/>
              <a:ea typeface="Calibri" panose="020F0502020204030204"/>
              <a:cs typeface="Corben" panose="020B0604020202020204" charset="0"/>
              <a:sym typeface="Calibri" panose="020F0502020204030204"/>
            </a:endParaRPr>
          </a:p>
          <a:p>
            <a:pPr marL="457200" indent="-457200">
              <a:buAutoNum type="arabicPeriod" startAt="3"/>
            </a:pPr>
            <a:r>
              <a:rPr lang="en-US" sz="2000" dirty="0">
                <a:solidFill>
                  <a:schemeClr val="dk1"/>
                </a:solidFill>
                <a:latin typeface="Corben" panose="020B0604020202020204" charset="0"/>
                <a:ea typeface="Calibri" panose="020F0502020204030204"/>
                <a:cs typeface="Corben" panose="020B0604020202020204" charset="0"/>
                <a:sym typeface="Calibri" panose="020F0502020204030204"/>
              </a:rPr>
              <a:t>Rishi                      :  2410991815</a:t>
            </a:r>
          </a:p>
        </p:txBody>
      </p:sp>
      <p:sp>
        <p:nvSpPr>
          <p:cNvPr id="49" name="Google Shape;49;p5"/>
          <p:cNvSpPr txBox="1"/>
          <p:nvPr/>
        </p:nvSpPr>
        <p:spPr>
          <a:xfrm>
            <a:off x="1187624" y="5661248"/>
            <a:ext cx="694709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Chitkara University Institute of Engineering and Technology, </a:t>
            </a:r>
            <a:endParaRPr dirty="0"/>
          </a:p>
          <a:p>
            <a:pPr marL="0" marR="0" lvl="0" indent="0" algn="ctr" rtl="0">
              <a:spcBef>
                <a:spcPts val="0"/>
              </a:spcBef>
              <a:spcAft>
                <a:spcPts val="0"/>
              </a:spcAft>
              <a:buNone/>
            </a:pPr>
            <a:r>
              <a:rPr lang="en-US" sz="2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rPr>
              <a:t>Chitkara University, Punjab</a:t>
            </a:r>
            <a:endParaRPr sz="2000" b="1" dirty="0">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Box 1"/>
          <p:cNvSpPr txBox="1"/>
          <p:nvPr/>
        </p:nvSpPr>
        <p:spPr>
          <a:xfrm>
            <a:off x="130354" y="2346236"/>
            <a:ext cx="8748470" cy="521970"/>
          </a:xfrm>
          <a:prstGeom prst="rect">
            <a:avLst/>
          </a:prstGeom>
          <a:noFill/>
        </p:spPr>
        <p:txBody>
          <a:bodyPr wrap="square" rtlCol="0">
            <a:spAutoFit/>
          </a:bodyPr>
          <a:lstStyle/>
          <a:p>
            <a:pPr algn="ctr"/>
            <a:r>
              <a:rPr lang="en-US" sz="2800" b="1" dirty="0">
                <a:solidFill>
                  <a:srgbClr val="00B0F0"/>
                </a:solidFill>
                <a:latin typeface="Arial" panose="020B0604020202020204" pitchFamily="34" charset="0"/>
                <a:cs typeface="Arial" panose="020B0604020202020204" pitchFamily="34" charset="0"/>
              </a:rPr>
              <a:t>Online Voting and Allocation System</a:t>
            </a:r>
            <a:endParaRPr lang="en-IN" sz="2800" b="1" dirty="0">
              <a:solidFill>
                <a:srgbClr val="00B0F0"/>
              </a:solidFill>
              <a:latin typeface="Arial" panose="020B0604020202020204" pitchFamily="34" charset="0"/>
              <a:cs typeface="Arial" panose="020B0604020202020204" pitchFamily="34"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8"/>
          <p:cNvSpPr txBox="1"/>
          <p:nvPr/>
        </p:nvSpPr>
        <p:spPr>
          <a:xfrm>
            <a:off x="395535" y="173421"/>
            <a:ext cx="6183940"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latin typeface="Corben" panose="020B0604020202020204" charset="0"/>
                <a:cs typeface="Corben" panose="020B0604020202020204" charset="0"/>
              </a:rPr>
              <a:t>ER Diagram</a:t>
            </a:r>
            <a:endParaRPr sz="2800" b="1" dirty="0">
              <a:latin typeface="Corben" panose="020B0604020202020204" charset="0"/>
              <a:cs typeface="Corben" panose="020B0604020202020204" charset="0"/>
            </a:endParaRPr>
          </a:p>
        </p:txBody>
      </p:sp>
      <p:sp>
        <p:nvSpPr>
          <p:cNvPr id="67" name="Google Shape;67;p8"/>
          <p:cNvSpPr/>
          <p:nvPr/>
        </p:nvSpPr>
        <p:spPr>
          <a:xfrm>
            <a:off x="395535" y="1196752"/>
            <a:ext cx="8423999" cy="50663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8236969-A242-4CB0-A963-78A9BCFAC644}"/>
              </a:ext>
            </a:extLst>
          </p:cNvPr>
          <p:cNvPicPr>
            <a:picLocks noChangeAspect="1"/>
          </p:cNvPicPr>
          <p:nvPr/>
        </p:nvPicPr>
        <p:blipFill>
          <a:blip r:embed="rId3"/>
          <a:stretch>
            <a:fillRect/>
          </a:stretch>
        </p:blipFill>
        <p:spPr>
          <a:xfrm>
            <a:off x="0" y="882869"/>
            <a:ext cx="9144000" cy="5801709"/>
          </a:xfrm>
          <a:prstGeom prst="rect">
            <a:avLst/>
          </a:prstGeom>
        </p:spPr>
      </p:pic>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8"/>
          <p:cNvSpPr txBox="1"/>
          <p:nvPr/>
        </p:nvSpPr>
        <p:spPr>
          <a:xfrm>
            <a:off x="210207" y="252248"/>
            <a:ext cx="642182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800" b="1">
                <a:latin typeface="Corben" panose="020B0604020202020204" charset="0"/>
                <a:cs typeface="Corben" panose="020B0604020202020204" charset="0"/>
              </a:rPr>
              <a:t>ER Modal</a:t>
            </a:r>
            <a:endParaRPr sz="2800" b="1" dirty="0">
              <a:latin typeface="Corben" panose="020B0604020202020204" charset="0"/>
              <a:cs typeface="Corben" panose="020B0604020202020204" charset="0"/>
            </a:endParaRPr>
          </a:p>
        </p:txBody>
      </p:sp>
      <p:pic>
        <p:nvPicPr>
          <p:cNvPr id="3" name="Picture 2">
            <a:extLst>
              <a:ext uri="{FF2B5EF4-FFF2-40B4-BE49-F238E27FC236}">
                <a16:creationId xmlns:a16="http://schemas.microsoft.com/office/drawing/2014/main" id="{5B1E7E0D-4BF8-4213-8B4B-68CF6064682C}"/>
              </a:ext>
            </a:extLst>
          </p:cNvPr>
          <p:cNvPicPr>
            <a:picLocks noChangeAspect="1"/>
          </p:cNvPicPr>
          <p:nvPr/>
        </p:nvPicPr>
        <p:blipFill>
          <a:blip r:embed="rId3"/>
          <a:stretch>
            <a:fillRect/>
          </a:stretch>
        </p:blipFill>
        <p:spPr>
          <a:xfrm>
            <a:off x="0" y="851337"/>
            <a:ext cx="9143999" cy="5896303"/>
          </a:xfrm>
          <a:prstGeom prst="rect">
            <a:avLst/>
          </a:prstGeom>
        </p:spPr>
      </p:pic>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8"/>
          <p:cNvSpPr txBox="1"/>
          <p:nvPr/>
        </p:nvSpPr>
        <p:spPr>
          <a:xfrm>
            <a:off x="77469" y="154305"/>
            <a:ext cx="6508955"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cs typeface="Corben" panose="020B0604020202020204" charset="0"/>
                <a:sym typeface="Times New Roman" panose="02020603050405020304"/>
              </a:rPr>
              <a:t>Relation Algebra Queries</a:t>
            </a:r>
            <a:endParaRPr sz="2800" b="1" dirty="0">
              <a:latin typeface="Corben" panose="020B0604020202020204" charset="0"/>
              <a:cs typeface="Corben" panose="020B0604020202020204" charset="0"/>
            </a:endParaRPr>
          </a:p>
        </p:txBody>
      </p:sp>
      <p:sp>
        <p:nvSpPr>
          <p:cNvPr id="67" name="Google Shape;67;p8"/>
          <p:cNvSpPr/>
          <p:nvPr/>
        </p:nvSpPr>
        <p:spPr>
          <a:xfrm>
            <a:off x="395535" y="1196752"/>
            <a:ext cx="8423999" cy="50663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latin typeface="Times New Roman" panose="02020603050405020304" pitchFamily="18" charset="0"/>
              <a:cs typeface="Times New Roman" panose="02020603050405020304" pitchFamily="18" charset="0"/>
            </a:endParaRPr>
          </a:p>
        </p:txBody>
      </p:sp>
      <p:sp>
        <p:nvSpPr>
          <p:cNvPr id="6" name="TextBox 5"/>
          <p:cNvSpPr txBox="1"/>
          <p:nvPr/>
        </p:nvSpPr>
        <p:spPr>
          <a:xfrm>
            <a:off x="0" y="441433"/>
            <a:ext cx="9921766" cy="6093463"/>
          </a:xfrm>
          <a:prstGeom prst="rect">
            <a:avLst/>
          </a:prstGeom>
          <a:noFill/>
        </p:spPr>
        <p:txBody>
          <a:bodyPr wrap="square">
            <a:spAutoFit/>
          </a:bodyPr>
          <a:lstStyle/>
          <a:p>
            <a:endParaRPr lang="en-IN" sz="1800" dirty="0"/>
          </a:p>
          <a:p>
            <a:pPr>
              <a:lnSpc>
                <a:spcPct val="130000"/>
              </a:lnSpc>
              <a:defRPr sz="1400"/>
            </a:pPr>
            <a:r>
              <a:rPr lang="en-IN" sz="1800" dirty="0">
                <a:sym typeface="+mn-ea"/>
              </a:rPr>
              <a:t>Q1. </a:t>
            </a:r>
            <a:r>
              <a:rPr lang="en-US" altLang="en-IN" sz="1800" dirty="0">
                <a:sym typeface="+mn-ea"/>
              </a:rPr>
              <a:t>Get all details of voters who are Active.</a:t>
            </a:r>
            <a:endParaRPr lang="en-IN" sz="1800" dirty="0">
              <a:sym typeface="+mn-ea"/>
            </a:endParaRPr>
          </a:p>
          <a:p>
            <a:pPr lvl="1">
              <a:lnSpc>
                <a:spcPct val="130000"/>
              </a:lnSpc>
            </a:pPr>
            <a:r>
              <a:rPr lang="en-IN" sz="1800" dirty="0">
                <a:sym typeface="+mn-ea"/>
              </a:rPr>
              <a:t>  </a:t>
            </a:r>
            <a:r>
              <a:rPr lang="en-IN" sz="1800" dirty="0"/>
              <a:t>→ </a:t>
            </a:r>
            <a:r>
              <a:rPr lang="en-US" altLang="en-US" sz="1800" dirty="0">
                <a:sym typeface="+mn-ea"/>
              </a:rPr>
              <a:t>σ </a:t>
            </a:r>
            <a:r>
              <a:rPr lang="en-US" altLang="en-US" sz="1800" dirty="0" err="1">
                <a:sym typeface="+mn-ea"/>
              </a:rPr>
              <a:t>Voter_Status</a:t>
            </a:r>
            <a:r>
              <a:rPr lang="en-US" altLang="en-US" sz="1800" dirty="0">
                <a:sym typeface="+mn-ea"/>
              </a:rPr>
              <a:t>= ′Active′ ​(Voter)</a:t>
            </a:r>
          </a:p>
          <a:p>
            <a:pPr>
              <a:lnSpc>
                <a:spcPct val="130000"/>
              </a:lnSpc>
              <a:defRPr sz="1400"/>
            </a:pPr>
            <a:r>
              <a:rPr lang="en-IN" sz="1800" dirty="0">
                <a:sym typeface="+mn-ea"/>
              </a:rPr>
              <a:t>Q2. </a:t>
            </a:r>
            <a:r>
              <a:rPr lang="en-US" altLang="en-US" sz="1800" dirty="0">
                <a:sym typeface="+mn-ea"/>
              </a:rPr>
              <a:t>Get names and Aadhaar numbers of all voters.</a:t>
            </a:r>
          </a:p>
          <a:p>
            <a:pPr lvl="1">
              <a:lnSpc>
                <a:spcPct val="130000"/>
              </a:lnSpc>
            </a:pPr>
            <a:r>
              <a:rPr lang="en-IN" sz="1800" dirty="0"/>
              <a:t>  →</a:t>
            </a:r>
            <a:r>
              <a:rPr lang="en-IN" sz="1800" dirty="0">
                <a:sym typeface="+mn-ea"/>
              </a:rPr>
              <a:t> </a:t>
            </a:r>
            <a:r>
              <a:rPr lang="en-US" altLang="en-US" sz="1800" dirty="0">
                <a:sym typeface="+mn-ea"/>
              </a:rPr>
              <a:t>π Name, </a:t>
            </a:r>
            <a:r>
              <a:rPr lang="en-US" altLang="en-US" sz="1800" dirty="0" err="1">
                <a:sym typeface="+mn-ea"/>
              </a:rPr>
              <a:t>Aadhaar_No</a:t>
            </a:r>
            <a:r>
              <a:rPr lang="en-US" altLang="en-US" sz="1800" dirty="0">
                <a:sym typeface="+mn-ea"/>
              </a:rPr>
              <a:t>​ (Voter)</a:t>
            </a:r>
          </a:p>
          <a:p>
            <a:pPr>
              <a:lnSpc>
                <a:spcPct val="130000"/>
              </a:lnSpc>
              <a:defRPr sz="1400"/>
            </a:pPr>
            <a:r>
              <a:rPr lang="en-IN" sz="1800" dirty="0">
                <a:sym typeface="+mn-ea"/>
              </a:rPr>
              <a:t>Q3. </a:t>
            </a:r>
            <a:r>
              <a:rPr lang="en-US" altLang="en-US" sz="1800" dirty="0">
                <a:sym typeface="+mn-ea"/>
              </a:rPr>
              <a:t>Find names of voters who have not voted.</a:t>
            </a:r>
          </a:p>
          <a:p>
            <a:pPr lvl="1">
              <a:lnSpc>
                <a:spcPct val="130000"/>
              </a:lnSpc>
            </a:pPr>
            <a:r>
              <a:rPr lang="en-IN" sz="1800" dirty="0">
                <a:sym typeface="+mn-ea"/>
              </a:rPr>
              <a:t>  </a:t>
            </a:r>
            <a:r>
              <a:rPr lang="en-IN" sz="1800" dirty="0"/>
              <a:t>→</a:t>
            </a:r>
            <a:r>
              <a:rPr lang="en-IN" sz="1800" dirty="0">
                <a:sym typeface="+mn-ea"/>
              </a:rPr>
              <a:t> </a:t>
            </a:r>
            <a:r>
              <a:rPr lang="en-US" altLang="en-US" sz="1800" dirty="0">
                <a:sym typeface="+mn-ea"/>
              </a:rPr>
              <a:t>π Name​(σ </a:t>
            </a:r>
            <a:r>
              <a:rPr lang="en-US" altLang="en-US" sz="1800" dirty="0" err="1">
                <a:sym typeface="+mn-ea"/>
              </a:rPr>
              <a:t>Voter_Status</a:t>
            </a:r>
            <a:r>
              <a:rPr lang="en-US" altLang="en-US" sz="1800" dirty="0">
                <a:sym typeface="+mn-ea"/>
              </a:rPr>
              <a:t>= ′</a:t>
            </a:r>
            <a:r>
              <a:rPr lang="en-US" altLang="en-US" sz="1800" dirty="0" err="1">
                <a:sym typeface="+mn-ea"/>
              </a:rPr>
              <a:t>NotVoted</a:t>
            </a:r>
            <a:r>
              <a:rPr lang="en-US" altLang="en-US" sz="1800" dirty="0">
                <a:sym typeface="+mn-ea"/>
              </a:rPr>
              <a:t>′​ (Voter))</a:t>
            </a:r>
          </a:p>
          <a:p>
            <a:pPr lvl="1">
              <a:lnSpc>
                <a:spcPct val="130000"/>
              </a:lnSpc>
            </a:pPr>
            <a:r>
              <a:rPr lang="en-IN" sz="1800" dirty="0">
                <a:sym typeface="+mn-ea"/>
              </a:rPr>
              <a:t>Q4. </a:t>
            </a:r>
            <a:r>
              <a:rPr lang="en-US" altLang="en-US" sz="1800" dirty="0">
                <a:sym typeface="+mn-ea"/>
              </a:rPr>
              <a:t>Retrieve voter names who are either Inactive or Already Voted.</a:t>
            </a:r>
            <a:r>
              <a:rPr lang="en-IN" sz="1800" dirty="0">
                <a:sym typeface="+mn-ea"/>
              </a:rPr>
              <a:t>  </a:t>
            </a:r>
          </a:p>
          <a:p>
            <a:pPr lvl="1">
              <a:lnSpc>
                <a:spcPct val="130000"/>
              </a:lnSpc>
            </a:pPr>
            <a:r>
              <a:rPr lang="en-IN" sz="1800" dirty="0">
                <a:sym typeface="+mn-ea"/>
              </a:rPr>
              <a:t> </a:t>
            </a:r>
            <a:r>
              <a:rPr lang="en-US" altLang="en-IN" sz="1800" dirty="0">
                <a:sym typeface="+mn-ea"/>
              </a:rPr>
              <a:t> </a:t>
            </a:r>
            <a:r>
              <a:rPr lang="en-IN" sz="1800" dirty="0"/>
              <a:t>→</a:t>
            </a:r>
            <a:r>
              <a:rPr lang="en-IN" sz="1800" dirty="0">
                <a:sym typeface="+mn-ea"/>
              </a:rPr>
              <a:t> </a:t>
            </a:r>
            <a:r>
              <a:rPr lang="en-US" altLang="en-US" sz="1800" dirty="0">
                <a:sym typeface="+mn-ea"/>
              </a:rPr>
              <a:t>π Name​(σ </a:t>
            </a:r>
            <a:r>
              <a:rPr lang="en-US" altLang="en-US" sz="1800" dirty="0" err="1">
                <a:sym typeface="+mn-ea"/>
              </a:rPr>
              <a:t>Voter_Status</a:t>
            </a:r>
            <a:r>
              <a:rPr lang="en-US" altLang="en-US" sz="1800" dirty="0">
                <a:sym typeface="+mn-ea"/>
              </a:rPr>
              <a:t>= ′Inactive′​ (Voter)) ∪ π Name​(σ </a:t>
            </a:r>
            <a:r>
              <a:rPr lang="en-US" altLang="en-US" sz="1800" dirty="0" err="1">
                <a:sym typeface="+mn-ea"/>
              </a:rPr>
              <a:t>Voter_Status</a:t>
            </a:r>
            <a:r>
              <a:rPr lang="en-US" altLang="en-US" sz="1800" dirty="0">
                <a:sym typeface="+mn-ea"/>
              </a:rPr>
              <a:t>=′</a:t>
            </a:r>
            <a:r>
              <a:rPr lang="en-US" altLang="en-US" sz="1800" dirty="0" err="1">
                <a:sym typeface="+mn-ea"/>
              </a:rPr>
              <a:t>AlreadyVoted</a:t>
            </a:r>
            <a:r>
              <a:rPr lang="en-US" altLang="en-US" sz="1800" dirty="0">
                <a:sym typeface="+mn-ea"/>
              </a:rPr>
              <a:t>′​(Voter))</a:t>
            </a:r>
          </a:p>
          <a:p>
            <a:pPr lvl="1">
              <a:lnSpc>
                <a:spcPct val="130000"/>
              </a:lnSpc>
            </a:pPr>
            <a:r>
              <a:rPr lang="en-IN" sz="1800" dirty="0">
                <a:sym typeface="+mn-ea"/>
              </a:rPr>
              <a:t>Q5. </a:t>
            </a:r>
            <a:r>
              <a:rPr lang="en-US" altLang="en-US" sz="1800" dirty="0">
                <a:sym typeface="+mn-ea"/>
              </a:rPr>
              <a:t>Find voters who are Active and Not Voted yet.</a:t>
            </a:r>
          </a:p>
          <a:p>
            <a:pPr lvl="1">
              <a:lnSpc>
                <a:spcPct val="130000"/>
              </a:lnSpc>
            </a:pPr>
            <a:r>
              <a:rPr lang="en-IN" sz="1800" dirty="0">
                <a:sym typeface="+mn-ea"/>
              </a:rPr>
              <a:t>  </a:t>
            </a:r>
            <a:r>
              <a:rPr lang="en-IN" sz="1800" dirty="0"/>
              <a:t>→</a:t>
            </a:r>
            <a:r>
              <a:rPr lang="en-IN" sz="1800" dirty="0">
                <a:sym typeface="+mn-ea"/>
              </a:rPr>
              <a:t> </a:t>
            </a:r>
            <a:r>
              <a:rPr lang="en-US" altLang="en-US" sz="1800" dirty="0">
                <a:sym typeface="+mn-ea"/>
              </a:rPr>
              <a:t>π Name​(σ </a:t>
            </a:r>
            <a:r>
              <a:rPr lang="en-US" altLang="en-US" sz="1800" dirty="0" err="1">
                <a:sym typeface="+mn-ea"/>
              </a:rPr>
              <a:t>Voter_Status</a:t>
            </a:r>
            <a:r>
              <a:rPr lang="en-US" altLang="en-US" sz="1800" dirty="0">
                <a:sym typeface="+mn-ea"/>
              </a:rPr>
              <a:t>= ′Active′​ (Voter)) ∩ π Name​(σ </a:t>
            </a:r>
            <a:r>
              <a:rPr lang="en-US" altLang="en-US" sz="1800" dirty="0" err="1">
                <a:sym typeface="+mn-ea"/>
              </a:rPr>
              <a:t>Voter_Status</a:t>
            </a:r>
            <a:r>
              <a:rPr lang="en-US" altLang="en-US" sz="1800" dirty="0">
                <a:sym typeface="+mn-ea"/>
              </a:rPr>
              <a:t>= ′</a:t>
            </a:r>
            <a:r>
              <a:rPr lang="en-US" altLang="en-US" sz="1800" dirty="0" err="1">
                <a:sym typeface="+mn-ea"/>
              </a:rPr>
              <a:t>NotVoted</a:t>
            </a:r>
            <a:r>
              <a:rPr lang="en-US" altLang="en-US" sz="1800" dirty="0">
                <a:sym typeface="+mn-ea"/>
              </a:rPr>
              <a:t>′ ​(Voter))</a:t>
            </a:r>
          </a:p>
          <a:p>
            <a:pPr lvl="1">
              <a:lnSpc>
                <a:spcPct val="130000"/>
              </a:lnSpc>
            </a:pPr>
            <a:r>
              <a:rPr lang="en-IN" sz="1800" dirty="0">
                <a:sym typeface="+mn-ea"/>
              </a:rPr>
              <a:t>Q6. </a:t>
            </a:r>
            <a:r>
              <a:rPr lang="en-US" altLang="en-US" sz="1800" dirty="0">
                <a:sym typeface="+mn-ea"/>
              </a:rPr>
              <a:t>Get voters with their constituency name (assuming Address ~ </a:t>
            </a:r>
            <a:r>
              <a:rPr lang="en-US" altLang="en-US" sz="1800" dirty="0" err="1">
                <a:sym typeface="+mn-ea"/>
              </a:rPr>
              <a:t>Constituency.Name</a:t>
            </a:r>
            <a:r>
              <a:rPr lang="en-US" altLang="en-US" sz="1800" dirty="0">
                <a:sym typeface="+mn-ea"/>
              </a:rPr>
              <a:t>).</a:t>
            </a:r>
            <a:r>
              <a:rPr lang="en-IN" sz="1800" dirty="0">
                <a:sym typeface="+mn-ea"/>
              </a:rPr>
              <a:t>  </a:t>
            </a:r>
          </a:p>
          <a:p>
            <a:pPr lvl="1">
              <a:lnSpc>
                <a:spcPct val="130000"/>
              </a:lnSpc>
            </a:pPr>
            <a:r>
              <a:rPr lang="en-US" altLang="en-IN" sz="1800" dirty="0"/>
              <a:t>  </a:t>
            </a:r>
            <a:r>
              <a:rPr lang="en-IN" sz="1800" dirty="0"/>
              <a:t>→ </a:t>
            </a:r>
            <a:r>
              <a:rPr lang="en-US" altLang="en-US" sz="1800" dirty="0">
                <a:sym typeface="+mn-ea"/>
              </a:rPr>
              <a:t>π </a:t>
            </a:r>
            <a:r>
              <a:rPr lang="en-US" altLang="en-US" sz="1800" dirty="0" err="1">
                <a:sym typeface="+mn-ea"/>
              </a:rPr>
              <a:t>Voter.Name,Constituency.Name</a:t>
            </a:r>
            <a:r>
              <a:rPr lang="en-US" altLang="en-US" sz="1800" dirty="0">
                <a:sym typeface="+mn-ea"/>
              </a:rPr>
              <a:t> (Voter ⋈</a:t>
            </a:r>
            <a:r>
              <a:rPr lang="en-US" altLang="en-US" sz="1800" dirty="0" err="1">
                <a:sym typeface="+mn-ea"/>
              </a:rPr>
              <a:t>Voter.Address</a:t>
            </a:r>
            <a:r>
              <a:rPr lang="en-US" altLang="en-US" sz="1800" dirty="0">
                <a:sym typeface="+mn-ea"/>
              </a:rPr>
              <a:t>=</a:t>
            </a:r>
            <a:r>
              <a:rPr lang="en-US" altLang="en-US" sz="1800" dirty="0" err="1">
                <a:sym typeface="+mn-ea"/>
              </a:rPr>
              <a:t>Constituency.Name</a:t>
            </a:r>
            <a:r>
              <a:rPr lang="en-US" altLang="en-US" sz="1800" dirty="0">
                <a:sym typeface="+mn-ea"/>
              </a:rPr>
              <a:t> Constituency)</a:t>
            </a:r>
          </a:p>
          <a:p>
            <a:pPr>
              <a:lnSpc>
                <a:spcPct val="130000"/>
              </a:lnSpc>
              <a:defRPr sz="1400"/>
            </a:pPr>
            <a:r>
              <a:rPr lang="en-IN" sz="1800" dirty="0">
                <a:sym typeface="+mn-ea"/>
              </a:rPr>
              <a:t> Q7. </a:t>
            </a:r>
            <a:r>
              <a:rPr lang="en-US" altLang="en-IN" sz="1800" dirty="0">
                <a:sym typeface="+mn-ea"/>
              </a:rPr>
              <a:t>Get names of all candidates</a:t>
            </a:r>
            <a:endParaRPr lang="en-IN" sz="1800" dirty="0">
              <a:sym typeface="+mn-ea"/>
            </a:endParaRPr>
          </a:p>
          <a:p>
            <a:pPr lvl="1">
              <a:lnSpc>
                <a:spcPct val="130000"/>
              </a:lnSpc>
            </a:pPr>
            <a:r>
              <a:rPr lang="en-IN" sz="1800" dirty="0">
                <a:sym typeface="+mn-ea"/>
              </a:rPr>
              <a:t>  </a:t>
            </a:r>
            <a:r>
              <a:rPr lang="en-IN" sz="1800" dirty="0"/>
              <a:t>→ </a:t>
            </a:r>
            <a:r>
              <a:rPr lang="en-US" altLang="en-US" sz="1800" dirty="0">
                <a:sym typeface="+mn-ea"/>
              </a:rPr>
              <a:t>π Name​ (Candidate)</a:t>
            </a: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8"/>
          <p:cNvSpPr/>
          <p:nvPr/>
        </p:nvSpPr>
        <p:spPr>
          <a:xfrm>
            <a:off x="395535" y="1196752"/>
            <a:ext cx="8423999" cy="50663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latin typeface="Times New Roman" panose="02020603050405020304" pitchFamily="18" charset="0"/>
              <a:cs typeface="Times New Roman" panose="02020603050405020304" pitchFamily="18" charset="0"/>
            </a:endParaRPr>
          </a:p>
        </p:txBody>
      </p:sp>
      <p:sp>
        <p:nvSpPr>
          <p:cNvPr id="6" name="TextBox 5"/>
          <p:cNvSpPr txBox="1"/>
          <p:nvPr/>
        </p:nvSpPr>
        <p:spPr>
          <a:xfrm>
            <a:off x="1" y="851339"/>
            <a:ext cx="9144000" cy="6830082"/>
          </a:xfrm>
          <a:prstGeom prst="rect">
            <a:avLst/>
          </a:prstGeom>
          <a:noFill/>
        </p:spPr>
        <p:txBody>
          <a:bodyPr wrap="square">
            <a:spAutoFit/>
          </a:bodyPr>
          <a:lstStyle/>
          <a:p>
            <a:pPr>
              <a:lnSpc>
                <a:spcPct val="110000"/>
              </a:lnSpc>
              <a:defRPr sz="1400"/>
            </a:pPr>
            <a:r>
              <a:rPr lang="en-US" sz="2000" dirty="0">
                <a:sym typeface="+mn-ea"/>
              </a:rPr>
              <a:t>Q8. </a:t>
            </a:r>
            <a:r>
              <a:rPr lang="en-US" altLang="en-US" sz="2000" dirty="0"/>
              <a:t>Find details of female candidates.</a:t>
            </a:r>
          </a:p>
          <a:p>
            <a:pPr>
              <a:lnSpc>
                <a:spcPct val="110000"/>
              </a:lnSpc>
              <a:defRPr sz="1400"/>
            </a:pPr>
            <a:r>
              <a:rPr lang="en-IN" sz="2000" dirty="0"/>
              <a:t>  → </a:t>
            </a:r>
            <a:r>
              <a:rPr lang="en-US" altLang="en-US" sz="2000" dirty="0">
                <a:sym typeface="+mn-ea"/>
              </a:rPr>
              <a:t>σ Gender= ′Female′​ (Candidate)</a:t>
            </a:r>
          </a:p>
          <a:p>
            <a:pPr>
              <a:lnSpc>
                <a:spcPct val="110000"/>
              </a:lnSpc>
              <a:defRPr sz="1400"/>
            </a:pPr>
            <a:r>
              <a:rPr lang="en-US" sz="2000" dirty="0">
                <a:sym typeface="+mn-ea"/>
              </a:rPr>
              <a:t>Q9. </a:t>
            </a:r>
            <a:r>
              <a:rPr lang="en-US" altLang="en-US" sz="2000" dirty="0">
                <a:sym typeface="+mn-ea"/>
              </a:rPr>
              <a:t>List candidates above 40 years old.</a:t>
            </a:r>
          </a:p>
          <a:p>
            <a:pPr lvl="1">
              <a:lnSpc>
                <a:spcPct val="110000"/>
              </a:lnSpc>
            </a:pPr>
            <a:r>
              <a:rPr lang="en-IN" sz="2000" dirty="0"/>
              <a:t>  → </a:t>
            </a:r>
            <a:r>
              <a:rPr lang="en-US" altLang="en-US" sz="2000" dirty="0">
                <a:sym typeface="+mn-ea"/>
              </a:rPr>
              <a:t>σ Age &gt; 40 ​(Candidate)</a:t>
            </a:r>
          </a:p>
          <a:p>
            <a:pPr lvl="1">
              <a:lnSpc>
                <a:spcPct val="110000"/>
              </a:lnSpc>
            </a:pPr>
            <a:r>
              <a:rPr lang="en-US" sz="2000" dirty="0">
                <a:sym typeface="+mn-ea"/>
              </a:rPr>
              <a:t>Q10. </a:t>
            </a:r>
            <a:r>
              <a:rPr lang="en-US" altLang="en-US" sz="2000" dirty="0"/>
              <a:t>Get candidate names with their party names.</a:t>
            </a:r>
          </a:p>
          <a:p>
            <a:pPr lvl="1">
              <a:lnSpc>
                <a:spcPct val="110000"/>
              </a:lnSpc>
            </a:pPr>
            <a:r>
              <a:rPr lang="en-IN" sz="2000" dirty="0"/>
              <a:t>  → </a:t>
            </a:r>
            <a:r>
              <a:rPr lang="en-US" altLang="en-US" sz="2000" dirty="0">
                <a:sym typeface="+mn-ea"/>
              </a:rPr>
              <a:t>π </a:t>
            </a:r>
            <a:r>
              <a:rPr lang="en-US" altLang="en-US" sz="2000" dirty="0" err="1">
                <a:sym typeface="+mn-ea"/>
              </a:rPr>
              <a:t>Candidate.Name,Party.Party_Name</a:t>
            </a:r>
            <a:r>
              <a:rPr lang="en-US" altLang="en-US" sz="2000" dirty="0">
                <a:sym typeface="+mn-ea"/>
              </a:rPr>
              <a:t>​(Candidate ⋈</a:t>
            </a:r>
            <a:r>
              <a:rPr lang="en-US" altLang="en-US" sz="2000" dirty="0" err="1">
                <a:sym typeface="+mn-ea"/>
              </a:rPr>
              <a:t>Candidate.Party_Name</a:t>
            </a:r>
            <a:r>
              <a:rPr lang="en-US" altLang="en-US" sz="2000" dirty="0">
                <a:sym typeface="+mn-ea"/>
              </a:rPr>
              <a:t>=</a:t>
            </a:r>
            <a:r>
              <a:rPr lang="en-US" altLang="en-US" sz="2000" dirty="0" err="1">
                <a:sym typeface="+mn-ea"/>
              </a:rPr>
              <a:t>Party.Party_Name</a:t>
            </a:r>
            <a:r>
              <a:rPr lang="en-US" altLang="en-US" sz="2000" dirty="0">
                <a:sym typeface="+mn-ea"/>
              </a:rPr>
              <a:t>​Party)</a:t>
            </a:r>
          </a:p>
          <a:p>
            <a:pPr lvl="1">
              <a:lnSpc>
                <a:spcPct val="110000"/>
              </a:lnSpc>
            </a:pPr>
            <a:r>
              <a:rPr lang="en-US" sz="2000" dirty="0">
                <a:sym typeface="+mn-ea"/>
              </a:rPr>
              <a:t>Q11. </a:t>
            </a:r>
            <a:r>
              <a:rPr lang="en-US" altLang="en-US" sz="2000" dirty="0"/>
              <a:t>Candidates contesting in constituency ID = 101.</a:t>
            </a:r>
          </a:p>
          <a:p>
            <a:pPr lvl="1">
              <a:lnSpc>
                <a:spcPct val="110000"/>
              </a:lnSpc>
            </a:pPr>
            <a:r>
              <a:rPr lang="en-IN" sz="2000" dirty="0"/>
              <a:t>  → </a:t>
            </a:r>
            <a:r>
              <a:rPr lang="en-US" altLang="en-US" sz="2000" dirty="0">
                <a:sym typeface="+mn-ea"/>
              </a:rPr>
              <a:t>π </a:t>
            </a:r>
            <a:r>
              <a:rPr lang="en-US" altLang="en-US" sz="2000" dirty="0" err="1">
                <a:sym typeface="+mn-ea"/>
              </a:rPr>
              <a:t>Candidate.Name</a:t>
            </a:r>
            <a:r>
              <a:rPr lang="en-US" altLang="en-US" sz="2000" dirty="0">
                <a:sym typeface="+mn-ea"/>
              </a:rPr>
              <a:t>​(σ </a:t>
            </a:r>
            <a:r>
              <a:rPr lang="en-US" altLang="en-US" sz="2000" dirty="0" err="1">
                <a:sym typeface="+mn-ea"/>
              </a:rPr>
              <a:t>Constituency_ID</a:t>
            </a:r>
            <a:r>
              <a:rPr lang="en-US" altLang="en-US" sz="2000" dirty="0">
                <a:sym typeface="+mn-ea"/>
              </a:rPr>
              <a:t>= 101​ (Candidate))</a:t>
            </a:r>
          </a:p>
          <a:p>
            <a:pPr lvl="1">
              <a:lnSpc>
                <a:spcPct val="110000"/>
              </a:lnSpc>
            </a:pPr>
            <a:r>
              <a:rPr lang="en-US" sz="2000" dirty="0">
                <a:sym typeface="+mn-ea"/>
              </a:rPr>
              <a:t>Q12. </a:t>
            </a:r>
            <a:r>
              <a:rPr lang="en-US" altLang="en-US" sz="2000" dirty="0"/>
              <a:t>Find candidates who are from Party “ABC” or “XYZ”.</a:t>
            </a:r>
          </a:p>
          <a:p>
            <a:pPr lvl="1">
              <a:lnSpc>
                <a:spcPct val="110000"/>
              </a:lnSpc>
            </a:pPr>
            <a:r>
              <a:rPr lang="en-IN" sz="2000" dirty="0"/>
              <a:t>  →</a:t>
            </a:r>
            <a:r>
              <a:rPr lang="en-US" sz="2000" dirty="0">
                <a:sym typeface="+mn-ea"/>
              </a:rPr>
              <a:t> </a:t>
            </a:r>
            <a:r>
              <a:rPr lang="en-US" altLang="en-US" sz="2000" dirty="0">
                <a:sym typeface="+mn-ea"/>
              </a:rPr>
              <a:t>σ </a:t>
            </a:r>
            <a:r>
              <a:rPr lang="en-US" altLang="en-US" sz="2000" dirty="0" err="1">
                <a:sym typeface="+mn-ea"/>
              </a:rPr>
              <a:t>Party_Name</a:t>
            </a:r>
            <a:r>
              <a:rPr lang="en-US" altLang="en-US" sz="2000" dirty="0">
                <a:sym typeface="+mn-ea"/>
              </a:rPr>
              <a:t>= ′ABC′​ (Candidate)∪σ </a:t>
            </a:r>
            <a:r>
              <a:rPr lang="en-US" altLang="en-US" sz="2000" dirty="0" err="1">
                <a:sym typeface="+mn-ea"/>
              </a:rPr>
              <a:t>Party_Name</a:t>
            </a:r>
            <a:r>
              <a:rPr lang="en-US" altLang="en-US" sz="2000" dirty="0">
                <a:sym typeface="+mn-ea"/>
              </a:rPr>
              <a:t>= ′XYZ′ ​(Candidate)</a:t>
            </a:r>
            <a:r>
              <a:rPr lang="en-US" sz="2000" dirty="0">
                <a:sym typeface="+mn-ea"/>
              </a:rPr>
              <a:t> </a:t>
            </a:r>
          </a:p>
          <a:p>
            <a:pPr>
              <a:lnSpc>
                <a:spcPct val="110000"/>
              </a:lnSpc>
              <a:defRPr sz="1400"/>
            </a:pPr>
            <a:r>
              <a:rPr lang="en-US" sz="2000" dirty="0">
                <a:sym typeface="+mn-ea"/>
              </a:rPr>
              <a:t>Q13. </a:t>
            </a:r>
            <a:r>
              <a:rPr lang="en-US" altLang="en-US" sz="2000" dirty="0">
                <a:sym typeface="+mn-ea"/>
              </a:rPr>
              <a:t>Candidates belonging to Reserved constituencies.</a:t>
            </a:r>
          </a:p>
          <a:p>
            <a:pPr lvl="1">
              <a:lnSpc>
                <a:spcPct val="110000"/>
              </a:lnSpc>
            </a:pPr>
            <a:r>
              <a:rPr lang="en-IN" sz="2000" dirty="0"/>
              <a:t>→</a:t>
            </a:r>
            <a:r>
              <a:rPr lang="en-US" altLang="en-US" sz="2000" dirty="0">
                <a:sym typeface="+mn-ea"/>
              </a:rPr>
              <a:t>π</a:t>
            </a:r>
            <a:r>
              <a:rPr lang="en-US" altLang="en-US" sz="2000" dirty="0" err="1">
                <a:sym typeface="+mn-ea"/>
              </a:rPr>
              <a:t>Candidate.Name</a:t>
            </a:r>
            <a:r>
              <a:rPr lang="en-US" altLang="en-US" sz="2000" dirty="0">
                <a:sym typeface="+mn-ea"/>
              </a:rPr>
              <a:t>​(</a:t>
            </a:r>
            <a:r>
              <a:rPr lang="en-US" altLang="en-US" sz="2000" dirty="0" err="1">
                <a:sym typeface="+mn-ea"/>
              </a:rPr>
              <a:t>Candidate⋈Candidate.Constituency_ID</a:t>
            </a:r>
            <a:r>
              <a:rPr lang="en-US" altLang="en-US" sz="2000" dirty="0">
                <a:sym typeface="+mn-ea"/>
              </a:rPr>
              <a:t>=</a:t>
            </a:r>
            <a:r>
              <a:rPr lang="en-US" altLang="en-US" sz="2000" dirty="0" err="1">
                <a:sym typeface="+mn-ea"/>
              </a:rPr>
              <a:t>Constituency.Constituency_ID</a:t>
            </a:r>
            <a:r>
              <a:rPr lang="en-US" altLang="en-US" sz="2000" dirty="0">
                <a:sym typeface="+mn-ea"/>
              </a:rPr>
              <a:t>​ σ Type= ′Reserved′​ (Constituency))</a:t>
            </a:r>
          </a:p>
          <a:p>
            <a:pPr>
              <a:lnSpc>
                <a:spcPct val="110000"/>
              </a:lnSpc>
              <a:defRPr sz="1400"/>
            </a:pPr>
            <a:r>
              <a:rPr lang="en-US" sz="2000" dirty="0">
                <a:sym typeface="+mn-ea"/>
              </a:rPr>
              <a:t>Q14. </a:t>
            </a:r>
            <a:r>
              <a:rPr lang="en-US" altLang="en-US" sz="2000" dirty="0"/>
              <a:t>Get all election names.</a:t>
            </a:r>
          </a:p>
          <a:p>
            <a:pPr>
              <a:lnSpc>
                <a:spcPct val="110000"/>
              </a:lnSpc>
              <a:defRPr sz="1400"/>
            </a:pPr>
            <a:r>
              <a:rPr lang="en-IN" sz="2000" dirty="0"/>
              <a:t>  →</a:t>
            </a:r>
            <a:r>
              <a:rPr lang="en-US" sz="2000" dirty="0">
                <a:sym typeface="+mn-ea"/>
              </a:rPr>
              <a:t> </a:t>
            </a:r>
            <a:r>
              <a:rPr lang="en-US" altLang="en-US" sz="2000" dirty="0">
                <a:sym typeface="+mn-ea"/>
              </a:rPr>
              <a:t>π</a:t>
            </a:r>
            <a:r>
              <a:rPr lang="en-US" altLang="en-US" sz="2000" dirty="0" err="1">
                <a:sym typeface="+mn-ea"/>
              </a:rPr>
              <a:t>Election_Name</a:t>
            </a:r>
            <a:r>
              <a:rPr lang="en-US" altLang="en-US" sz="2000" dirty="0">
                <a:sym typeface="+mn-ea"/>
              </a:rPr>
              <a:t>​(Election)</a:t>
            </a:r>
          </a:p>
          <a:p>
            <a:pPr marL="457200" lvl="1" indent="0">
              <a:lnSpc>
                <a:spcPct val="110000"/>
              </a:lnSpc>
              <a:buNone/>
            </a:pPr>
            <a:endParaRPr lang="en-US" sz="2400" dirty="0"/>
          </a:p>
          <a:p>
            <a:pPr lvl="1"/>
            <a:endParaRPr lang="en-US" sz="2400" dirty="0">
              <a:sym typeface="+mn-ea"/>
            </a:endParaRPr>
          </a:p>
          <a:p>
            <a:pPr>
              <a:defRPr sz="1400"/>
            </a:pPr>
            <a:endParaRPr lang="en-US" altLang="en-US" sz="2400" dirty="0"/>
          </a:p>
        </p:txBody>
      </p:sp>
      <p:sp>
        <p:nvSpPr>
          <p:cNvPr id="4" name="Google Shape;66;p8">
            <a:extLst>
              <a:ext uri="{FF2B5EF4-FFF2-40B4-BE49-F238E27FC236}">
                <a16:creationId xmlns:a16="http://schemas.microsoft.com/office/drawing/2014/main" id="{1249F210-2628-433C-8E5D-58B0FFD78B41}"/>
              </a:ext>
            </a:extLst>
          </p:cNvPr>
          <p:cNvSpPr txBox="1"/>
          <p:nvPr/>
        </p:nvSpPr>
        <p:spPr>
          <a:xfrm>
            <a:off x="77469" y="154305"/>
            <a:ext cx="6508955"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cs typeface="Corben" panose="020B0604020202020204" charset="0"/>
                <a:sym typeface="Times New Roman" panose="02020603050405020304"/>
              </a:rPr>
              <a:t>Relation Algebra Queries</a:t>
            </a:r>
            <a:endParaRPr sz="2800" b="1" dirty="0">
              <a:latin typeface="Corben" panose="020B0604020202020204" charset="0"/>
              <a:cs typeface="Corben" panose="020B0604020202020204" charset="0"/>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8"/>
          <p:cNvSpPr/>
          <p:nvPr/>
        </p:nvSpPr>
        <p:spPr>
          <a:xfrm>
            <a:off x="395535" y="1196752"/>
            <a:ext cx="8423999" cy="50663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latin typeface="Times New Roman" panose="02020603050405020304" pitchFamily="18" charset="0"/>
              <a:cs typeface="Times New Roman" panose="02020603050405020304" pitchFamily="18" charset="0"/>
            </a:endParaRPr>
          </a:p>
        </p:txBody>
      </p:sp>
      <p:sp>
        <p:nvSpPr>
          <p:cNvPr id="6" name="TextBox 5"/>
          <p:cNvSpPr txBox="1"/>
          <p:nvPr/>
        </p:nvSpPr>
        <p:spPr>
          <a:xfrm>
            <a:off x="1" y="767255"/>
            <a:ext cx="9144000" cy="5410613"/>
          </a:xfrm>
          <a:prstGeom prst="rect">
            <a:avLst/>
          </a:prstGeom>
          <a:noFill/>
        </p:spPr>
        <p:txBody>
          <a:bodyPr wrap="square">
            <a:spAutoFit/>
          </a:bodyPr>
          <a:lstStyle/>
          <a:p>
            <a:pPr>
              <a:lnSpc>
                <a:spcPct val="110000"/>
              </a:lnSpc>
              <a:defRPr sz="1400"/>
            </a:pPr>
            <a:r>
              <a:rPr lang="en-US" sz="2000" dirty="0">
                <a:sym typeface="+mn-ea"/>
              </a:rPr>
              <a:t>Q15. </a:t>
            </a:r>
            <a:r>
              <a:rPr lang="en-US" altLang="en-US" sz="2000" dirty="0">
                <a:sym typeface="+mn-ea"/>
              </a:rPr>
              <a:t>Find all Parliamentary elections.</a:t>
            </a:r>
          </a:p>
          <a:p>
            <a:pPr>
              <a:lnSpc>
                <a:spcPct val="110000"/>
              </a:lnSpc>
              <a:defRPr sz="1400"/>
            </a:pPr>
            <a:r>
              <a:rPr lang="en-US" sz="2000" dirty="0">
                <a:sym typeface="+mn-ea"/>
              </a:rPr>
              <a:t>  → </a:t>
            </a:r>
            <a:r>
              <a:rPr lang="en-US" altLang="en-US" sz="2000" dirty="0">
                <a:sym typeface="+mn-ea"/>
              </a:rPr>
              <a:t>σ </a:t>
            </a:r>
            <a:r>
              <a:rPr lang="en-US" altLang="en-US" sz="2000" dirty="0" err="1">
                <a:sym typeface="+mn-ea"/>
              </a:rPr>
              <a:t>Election_Type</a:t>
            </a:r>
            <a:r>
              <a:rPr lang="en-US" altLang="en-US" sz="2000" dirty="0">
                <a:sym typeface="+mn-ea"/>
              </a:rPr>
              <a:t>= ′Parliamentary′​ (Election)</a:t>
            </a:r>
          </a:p>
          <a:p>
            <a:pPr>
              <a:lnSpc>
                <a:spcPct val="110000"/>
              </a:lnSpc>
              <a:defRPr sz="1400"/>
            </a:pPr>
            <a:r>
              <a:rPr lang="en-US" sz="2000" dirty="0">
                <a:sym typeface="+mn-ea"/>
              </a:rPr>
              <a:t>Q16. </a:t>
            </a:r>
            <a:r>
              <a:rPr lang="en-US" altLang="en-US" sz="2000" dirty="0">
                <a:sym typeface="+mn-ea"/>
              </a:rPr>
              <a:t>List election IDs and their constituency IDs.</a:t>
            </a:r>
          </a:p>
          <a:p>
            <a:pPr>
              <a:lnSpc>
                <a:spcPct val="110000"/>
              </a:lnSpc>
              <a:defRPr sz="1400"/>
            </a:pPr>
            <a:r>
              <a:rPr lang="en-US" sz="2000" dirty="0">
                <a:sym typeface="+mn-ea"/>
              </a:rPr>
              <a:t>  → </a:t>
            </a:r>
            <a:r>
              <a:rPr lang="en-US" altLang="en-US" sz="2000" dirty="0">
                <a:sym typeface="+mn-ea"/>
              </a:rPr>
              <a:t>π </a:t>
            </a:r>
            <a:r>
              <a:rPr lang="en-US" altLang="en-US" sz="2000" dirty="0" err="1">
                <a:sym typeface="+mn-ea"/>
              </a:rPr>
              <a:t>Election_ID</a:t>
            </a:r>
            <a:r>
              <a:rPr lang="en-US" altLang="en-US" sz="2000" dirty="0">
                <a:sym typeface="+mn-ea"/>
              </a:rPr>
              <a:t>, </a:t>
            </a:r>
            <a:r>
              <a:rPr lang="en-US" altLang="en-US" sz="2000" dirty="0" err="1">
                <a:sym typeface="+mn-ea"/>
              </a:rPr>
              <a:t>Constituency_ID</a:t>
            </a:r>
            <a:r>
              <a:rPr lang="en-US" altLang="en-US" sz="2000" dirty="0">
                <a:sym typeface="+mn-ea"/>
              </a:rPr>
              <a:t>​ (Election)</a:t>
            </a:r>
          </a:p>
          <a:p>
            <a:pPr>
              <a:lnSpc>
                <a:spcPct val="110000"/>
              </a:lnSpc>
              <a:defRPr sz="1400"/>
            </a:pPr>
            <a:r>
              <a:rPr lang="en-US" sz="2000" dirty="0">
                <a:sym typeface="+mn-ea"/>
              </a:rPr>
              <a:t>Q17. </a:t>
            </a:r>
            <a:r>
              <a:rPr lang="en-US" altLang="en-US" sz="2000" dirty="0">
                <a:sym typeface="+mn-ea"/>
              </a:rPr>
              <a:t>Elections of type Assembly or Local.</a:t>
            </a:r>
          </a:p>
          <a:p>
            <a:pPr>
              <a:lnSpc>
                <a:spcPct val="110000"/>
              </a:lnSpc>
              <a:defRPr sz="1400"/>
            </a:pPr>
            <a:r>
              <a:rPr lang="en-US" sz="2000" dirty="0">
                <a:sym typeface="+mn-ea"/>
              </a:rPr>
              <a:t>  → </a:t>
            </a:r>
            <a:r>
              <a:rPr lang="en-US" altLang="en-US" sz="2000" dirty="0">
                <a:sym typeface="+mn-ea"/>
              </a:rPr>
              <a:t>σ </a:t>
            </a:r>
            <a:r>
              <a:rPr lang="en-US" altLang="en-US" sz="2000" dirty="0" err="1">
                <a:sym typeface="+mn-ea"/>
              </a:rPr>
              <a:t>Election_Type</a:t>
            </a:r>
            <a:r>
              <a:rPr lang="en-US" altLang="en-US" sz="2000" dirty="0">
                <a:sym typeface="+mn-ea"/>
              </a:rPr>
              <a:t>=′Assembly′​(Election)</a:t>
            </a:r>
            <a:r>
              <a:rPr lang="en-US" altLang="en-US" sz="2000" b="1" dirty="0">
                <a:sym typeface="+mn-ea"/>
              </a:rPr>
              <a:t>∪</a:t>
            </a:r>
            <a:r>
              <a:rPr lang="en-US" altLang="en-US" sz="2000" dirty="0">
                <a:sym typeface="+mn-ea"/>
              </a:rPr>
              <a:t>σ </a:t>
            </a:r>
            <a:r>
              <a:rPr lang="en-US" altLang="en-US" sz="2000" dirty="0" err="1">
                <a:sym typeface="+mn-ea"/>
              </a:rPr>
              <a:t>Election_Type</a:t>
            </a:r>
            <a:r>
              <a:rPr lang="en-US" altLang="en-US" sz="2000" dirty="0">
                <a:sym typeface="+mn-ea"/>
              </a:rPr>
              <a:t>=′Local′​(Election)</a:t>
            </a:r>
          </a:p>
          <a:p>
            <a:pPr>
              <a:lnSpc>
                <a:spcPct val="110000"/>
              </a:lnSpc>
              <a:defRPr sz="1400"/>
            </a:pPr>
            <a:r>
              <a:rPr lang="en-US" sz="2000" dirty="0">
                <a:sym typeface="+mn-ea"/>
              </a:rPr>
              <a:t>Q18. </a:t>
            </a:r>
            <a:r>
              <a:rPr lang="en-US" altLang="en-US" sz="2000" dirty="0">
                <a:sym typeface="+mn-ea"/>
              </a:rPr>
              <a:t>Parliamentary elections in constituency ID = 101.</a:t>
            </a:r>
          </a:p>
          <a:p>
            <a:pPr>
              <a:lnSpc>
                <a:spcPct val="110000"/>
              </a:lnSpc>
              <a:defRPr sz="1400"/>
            </a:pPr>
            <a:r>
              <a:rPr lang="en-US" sz="2000" dirty="0">
                <a:sym typeface="+mn-ea"/>
              </a:rPr>
              <a:t>  → </a:t>
            </a:r>
            <a:r>
              <a:rPr lang="en-US" altLang="en-US" sz="2000" dirty="0">
                <a:sym typeface="+mn-ea"/>
              </a:rPr>
              <a:t>σ </a:t>
            </a:r>
            <a:r>
              <a:rPr lang="en-US" altLang="en-US" sz="2000" dirty="0" err="1">
                <a:sym typeface="+mn-ea"/>
              </a:rPr>
              <a:t>Election_Type</a:t>
            </a:r>
            <a:r>
              <a:rPr lang="en-US" altLang="en-US" sz="2000" dirty="0">
                <a:sym typeface="+mn-ea"/>
              </a:rPr>
              <a:t>=′Parliamentary′​(Election) ∩ σ </a:t>
            </a:r>
            <a:r>
              <a:rPr lang="en-US" altLang="en-US" sz="2000" dirty="0" err="1">
                <a:sym typeface="+mn-ea"/>
              </a:rPr>
              <a:t>Constituency_ID</a:t>
            </a:r>
            <a:r>
              <a:rPr lang="en-US" altLang="en-US" sz="2000" dirty="0">
                <a:sym typeface="+mn-ea"/>
              </a:rPr>
              <a:t>=101​(Election)</a:t>
            </a:r>
          </a:p>
          <a:p>
            <a:pPr>
              <a:lnSpc>
                <a:spcPct val="110000"/>
              </a:lnSpc>
              <a:defRPr sz="1400"/>
            </a:pPr>
            <a:r>
              <a:rPr lang="en-US" sz="2000" dirty="0">
                <a:sym typeface="+mn-ea"/>
              </a:rPr>
              <a:t>Q19. </a:t>
            </a:r>
            <a:r>
              <a:rPr lang="en-US" altLang="en-US" sz="2000" dirty="0">
                <a:sym typeface="+mn-ea"/>
              </a:rPr>
              <a:t>List elections with their constituency name.</a:t>
            </a:r>
          </a:p>
          <a:p>
            <a:pPr>
              <a:lnSpc>
                <a:spcPct val="120000"/>
              </a:lnSpc>
              <a:defRPr sz="1400"/>
            </a:pPr>
            <a:r>
              <a:rPr lang="en-US" sz="2000" dirty="0">
                <a:sym typeface="+mn-ea"/>
              </a:rPr>
              <a:t>  → </a:t>
            </a:r>
            <a:r>
              <a:rPr lang="en-US" altLang="en-US" sz="2000" dirty="0">
                <a:sym typeface="+mn-ea"/>
              </a:rPr>
              <a:t>π </a:t>
            </a:r>
            <a:r>
              <a:rPr lang="en-US" altLang="en-US" sz="2000" dirty="0" err="1">
                <a:sym typeface="+mn-ea"/>
              </a:rPr>
              <a:t>Election.Election_Name,Constituency.Name</a:t>
            </a:r>
            <a:r>
              <a:rPr lang="en-US" altLang="en-US" sz="2000" dirty="0">
                <a:sym typeface="+mn-ea"/>
              </a:rPr>
              <a:t>​(Election ⋈</a:t>
            </a:r>
            <a:r>
              <a:rPr lang="en-US" altLang="en-US" sz="2000" dirty="0" err="1">
                <a:sym typeface="+mn-ea"/>
              </a:rPr>
              <a:t>Election.Constituency_ID</a:t>
            </a:r>
            <a:r>
              <a:rPr lang="en-US" altLang="en-US" sz="2000" dirty="0">
                <a:sym typeface="+mn-ea"/>
              </a:rPr>
              <a:t>=</a:t>
            </a:r>
            <a:r>
              <a:rPr lang="en-US" altLang="en-US" sz="2000" dirty="0" err="1">
                <a:sym typeface="+mn-ea"/>
              </a:rPr>
              <a:t>Constituency.Constituency_ID</a:t>
            </a:r>
            <a:r>
              <a:rPr lang="en-US" altLang="en-US" sz="2000" dirty="0">
                <a:sym typeface="+mn-ea"/>
              </a:rPr>
              <a:t>​Constituency)</a:t>
            </a:r>
          </a:p>
          <a:p>
            <a:pPr>
              <a:lnSpc>
                <a:spcPct val="120000"/>
              </a:lnSpc>
              <a:defRPr sz="1400"/>
            </a:pPr>
            <a:r>
              <a:rPr lang="en-US" sz="2000" dirty="0">
                <a:sym typeface="+mn-ea"/>
              </a:rPr>
              <a:t>Q20. </a:t>
            </a:r>
            <a:r>
              <a:rPr lang="en-US" altLang="en-US" sz="2000" dirty="0">
                <a:sym typeface="+mn-ea"/>
              </a:rPr>
              <a:t>List candidates contesting in “General Elections 2025”.</a:t>
            </a:r>
          </a:p>
          <a:p>
            <a:pPr>
              <a:lnSpc>
                <a:spcPct val="110000"/>
              </a:lnSpc>
              <a:defRPr sz="1400"/>
            </a:pPr>
            <a:r>
              <a:rPr lang="en-US" sz="2000" dirty="0">
                <a:sym typeface="+mn-ea"/>
              </a:rPr>
              <a:t>→</a:t>
            </a:r>
            <a:r>
              <a:rPr lang="en-US" altLang="en-US" sz="2000" dirty="0">
                <a:sym typeface="+mn-ea"/>
              </a:rPr>
              <a:t>π</a:t>
            </a:r>
            <a:r>
              <a:rPr lang="en-US" altLang="en-US" sz="2000" dirty="0" err="1">
                <a:sym typeface="+mn-ea"/>
              </a:rPr>
              <a:t>Candidate.Name</a:t>
            </a:r>
            <a:r>
              <a:rPr lang="en-US" altLang="en-US" sz="2000" dirty="0">
                <a:sym typeface="+mn-ea"/>
              </a:rPr>
              <a:t>(</a:t>
            </a:r>
            <a:r>
              <a:rPr lang="en-US" altLang="en-US" sz="2000" dirty="0" err="1">
                <a:sym typeface="+mn-ea"/>
              </a:rPr>
              <a:t>Candidate⋈Candidate.Constituency_ID</a:t>
            </a:r>
            <a:r>
              <a:rPr lang="en-US" altLang="en-US" sz="2000" dirty="0">
                <a:sym typeface="+mn-ea"/>
              </a:rPr>
              <a:t>=</a:t>
            </a:r>
            <a:r>
              <a:rPr lang="en-US" altLang="en-US" sz="2000" dirty="0" err="1">
                <a:sym typeface="+mn-ea"/>
              </a:rPr>
              <a:t>Election.Constituency_ID</a:t>
            </a:r>
            <a:r>
              <a:rPr lang="en-US" altLang="en-US" sz="2000" dirty="0">
                <a:sym typeface="+mn-ea"/>
              </a:rPr>
              <a:t> σ </a:t>
            </a:r>
            <a:r>
              <a:rPr lang="en-US" altLang="en-US" sz="2000" dirty="0" err="1">
                <a:sym typeface="+mn-ea"/>
              </a:rPr>
              <a:t>Election_Name</a:t>
            </a:r>
            <a:r>
              <a:rPr lang="en-US" altLang="en-US" sz="2000" dirty="0">
                <a:sym typeface="+mn-ea"/>
              </a:rPr>
              <a:t>=′GeneralElections2025′(Election))</a:t>
            </a:r>
          </a:p>
        </p:txBody>
      </p:sp>
      <p:sp>
        <p:nvSpPr>
          <p:cNvPr id="4" name="Google Shape;66;p8">
            <a:extLst>
              <a:ext uri="{FF2B5EF4-FFF2-40B4-BE49-F238E27FC236}">
                <a16:creationId xmlns:a16="http://schemas.microsoft.com/office/drawing/2014/main" id="{EFB8345D-F753-4A34-9AA4-49728C00318C}"/>
              </a:ext>
            </a:extLst>
          </p:cNvPr>
          <p:cNvSpPr txBox="1"/>
          <p:nvPr/>
        </p:nvSpPr>
        <p:spPr>
          <a:xfrm>
            <a:off x="77469" y="154305"/>
            <a:ext cx="6508955"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cs typeface="Corben" panose="020B0604020202020204" charset="0"/>
                <a:sym typeface="Times New Roman" panose="02020603050405020304"/>
              </a:rPr>
              <a:t>Relation Algebra Queries</a:t>
            </a:r>
            <a:endParaRPr sz="2800" b="1" dirty="0">
              <a:latin typeface="Corben" panose="020B0604020202020204" charset="0"/>
              <a:cs typeface="Corben" panose="020B0604020202020204" charset="0"/>
            </a:endParaRPr>
          </a:p>
        </p:txBody>
      </p:sp>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8"/>
          <p:cNvSpPr/>
          <p:nvPr/>
        </p:nvSpPr>
        <p:spPr>
          <a:xfrm>
            <a:off x="395535" y="1196752"/>
            <a:ext cx="8423999" cy="50663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latin typeface="Times New Roman" panose="02020603050405020304" pitchFamily="18" charset="0"/>
              <a:cs typeface="Times New Roman" panose="02020603050405020304" pitchFamily="18" charset="0"/>
            </a:endParaRPr>
          </a:p>
        </p:txBody>
      </p:sp>
      <p:sp>
        <p:nvSpPr>
          <p:cNvPr id="6" name="TextBox 5"/>
          <p:cNvSpPr txBox="1"/>
          <p:nvPr/>
        </p:nvSpPr>
        <p:spPr>
          <a:xfrm>
            <a:off x="0" y="725214"/>
            <a:ext cx="9108440" cy="4782784"/>
          </a:xfrm>
          <a:prstGeom prst="rect">
            <a:avLst/>
          </a:prstGeom>
          <a:noFill/>
        </p:spPr>
        <p:txBody>
          <a:bodyPr wrap="square">
            <a:spAutoFit/>
          </a:bodyPr>
          <a:lstStyle/>
          <a:p>
            <a:pPr>
              <a:lnSpc>
                <a:spcPct val="140000"/>
              </a:lnSpc>
              <a:defRPr sz="1400"/>
            </a:pPr>
            <a:r>
              <a:rPr lang="en-US" sz="2000" dirty="0">
                <a:sym typeface="+mn-ea"/>
              </a:rPr>
              <a:t>Q21. </a:t>
            </a:r>
            <a:r>
              <a:rPr lang="en-US" altLang="en-US" sz="2000" dirty="0">
                <a:sym typeface="+mn-ea"/>
              </a:rPr>
              <a:t>Get all constituency names.</a:t>
            </a:r>
          </a:p>
          <a:p>
            <a:pPr>
              <a:lnSpc>
                <a:spcPct val="140000"/>
              </a:lnSpc>
              <a:defRPr sz="1400"/>
            </a:pPr>
            <a:r>
              <a:rPr lang="en-US" sz="2000" dirty="0">
                <a:sym typeface="+mn-ea"/>
              </a:rPr>
              <a:t> → </a:t>
            </a:r>
            <a:r>
              <a:rPr lang="en-US" altLang="en-US" sz="2000" dirty="0">
                <a:sym typeface="+mn-ea"/>
              </a:rPr>
              <a:t>π Name​ (Constituency)</a:t>
            </a:r>
          </a:p>
          <a:p>
            <a:pPr>
              <a:lnSpc>
                <a:spcPct val="140000"/>
              </a:lnSpc>
              <a:defRPr sz="1400"/>
            </a:pPr>
            <a:r>
              <a:rPr lang="en-US" sz="2000" dirty="0">
                <a:sym typeface="+mn-ea"/>
              </a:rPr>
              <a:t>Q22. </a:t>
            </a:r>
            <a:r>
              <a:rPr lang="en-US" altLang="en-US" sz="2000" dirty="0">
                <a:sym typeface="+mn-ea"/>
              </a:rPr>
              <a:t>Find urban constituencies.</a:t>
            </a:r>
            <a:endParaRPr lang="en-US" sz="2000" dirty="0">
              <a:sym typeface="+mn-ea"/>
            </a:endParaRPr>
          </a:p>
          <a:p>
            <a:pPr>
              <a:lnSpc>
                <a:spcPct val="140000"/>
              </a:lnSpc>
              <a:defRPr sz="1400"/>
            </a:pPr>
            <a:r>
              <a:rPr lang="en-US" sz="2000" dirty="0">
                <a:sym typeface="+mn-ea"/>
              </a:rPr>
              <a:t> → </a:t>
            </a:r>
            <a:r>
              <a:rPr lang="en-US" altLang="en-US" sz="2000" dirty="0">
                <a:sym typeface="+mn-ea"/>
              </a:rPr>
              <a:t>σ Type= ′Urban′​ (Constituency)</a:t>
            </a:r>
          </a:p>
          <a:p>
            <a:pPr>
              <a:lnSpc>
                <a:spcPct val="140000"/>
              </a:lnSpc>
              <a:defRPr sz="1400"/>
            </a:pPr>
            <a:r>
              <a:rPr lang="en-US" sz="2000" dirty="0">
                <a:sym typeface="+mn-ea"/>
              </a:rPr>
              <a:t>Q23. </a:t>
            </a:r>
            <a:r>
              <a:rPr lang="en-US" altLang="en-US" sz="2000" dirty="0">
                <a:sym typeface="+mn-ea"/>
              </a:rPr>
              <a:t>Find constituencies in Delhi.</a:t>
            </a:r>
          </a:p>
          <a:p>
            <a:pPr>
              <a:lnSpc>
                <a:spcPct val="140000"/>
              </a:lnSpc>
              <a:defRPr sz="1400"/>
            </a:pPr>
            <a:r>
              <a:rPr lang="en-US" sz="2000" dirty="0">
                <a:sym typeface="+mn-ea"/>
              </a:rPr>
              <a:t> → </a:t>
            </a:r>
            <a:r>
              <a:rPr lang="en-US" altLang="en-US" sz="2000" dirty="0">
                <a:sym typeface="+mn-ea"/>
              </a:rPr>
              <a:t>σ State= ′Delhi′ ​(Constituency)</a:t>
            </a:r>
          </a:p>
          <a:p>
            <a:pPr>
              <a:lnSpc>
                <a:spcPct val="140000"/>
              </a:lnSpc>
              <a:defRPr sz="1400"/>
            </a:pPr>
            <a:r>
              <a:rPr lang="en-US" sz="2000" dirty="0">
                <a:sym typeface="+mn-ea"/>
              </a:rPr>
              <a:t>Q24. </a:t>
            </a:r>
            <a:r>
              <a:rPr lang="en-US" altLang="en-US" sz="2000" dirty="0">
                <a:sym typeface="+mn-ea"/>
              </a:rPr>
              <a:t>Constituencies that are Rural or Reserved</a:t>
            </a:r>
            <a:r>
              <a:rPr lang="en-US" sz="2000" dirty="0">
                <a:sym typeface="+mn-ea"/>
              </a:rPr>
              <a:t>.</a:t>
            </a:r>
          </a:p>
          <a:p>
            <a:pPr>
              <a:lnSpc>
                <a:spcPct val="140000"/>
              </a:lnSpc>
              <a:defRPr sz="1400"/>
            </a:pPr>
            <a:r>
              <a:rPr lang="en-US" sz="2000" dirty="0">
                <a:sym typeface="+mn-ea"/>
              </a:rPr>
              <a:t>→</a:t>
            </a:r>
            <a:r>
              <a:rPr lang="en-US" altLang="en-US" sz="2000" dirty="0" err="1">
                <a:sym typeface="+mn-ea"/>
              </a:rPr>
              <a:t>σType</a:t>
            </a:r>
            <a:r>
              <a:rPr lang="en-US" altLang="en-US" sz="2000" dirty="0">
                <a:sym typeface="+mn-ea"/>
              </a:rPr>
              <a:t>=′Rural′​(Constituency)∪</a:t>
            </a:r>
            <a:r>
              <a:rPr lang="en-US" altLang="en-US" sz="2000" dirty="0" err="1">
                <a:sym typeface="+mn-ea"/>
              </a:rPr>
              <a:t>σType</a:t>
            </a:r>
            <a:r>
              <a:rPr lang="en-US" altLang="en-US" sz="2000" dirty="0">
                <a:sym typeface="+mn-ea"/>
              </a:rPr>
              <a:t>=′Reserved′​(Constituency)</a:t>
            </a:r>
          </a:p>
          <a:p>
            <a:pPr>
              <a:lnSpc>
                <a:spcPct val="140000"/>
              </a:lnSpc>
              <a:defRPr sz="1400"/>
            </a:pPr>
            <a:r>
              <a:rPr lang="en-US" sz="2000" dirty="0">
                <a:sym typeface="+mn-ea"/>
              </a:rPr>
              <a:t>Q25. </a:t>
            </a:r>
            <a:r>
              <a:rPr lang="en-US" altLang="en-US" sz="2000" dirty="0">
                <a:sym typeface="+mn-ea"/>
              </a:rPr>
              <a:t>List constituencies with candidates contesting in them.</a:t>
            </a:r>
          </a:p>
          <a:p>
            <a:pPr>
              <a:lnSpc>
                <a:spcPct val="140000"/>
              </a:lnSpc>
              <a:defRPr sz="1400"/>
            </a:pPr>
            <a:r>
              <a:rPr lang="en-US" sz="2000" dirty="0">
                <a:sym typeface="+mn-ea"/>
              </a:rPr>
              <a:t>→</a:t>
            </a:r>
            <a:r>
              <a:rPr lang="en-US" altLang="en-US" sz="2000" dirty="0">
                <a:sym typeface="+mn-ea"/>
              </a:rPr>
              <a:t>π</a:t>
            </a:r>
            <a:r>
              <a:rPr lang="en-US" altLang="en-US" sz="2000" dirty="0" err="1">
                <a:sym typeface="+mn-ea"/>
              </a:rPr>
              <a:t>Constituency.Name,Candidate.Name</a:t>
            </a:r>
            <a:r>
              <a:rPr lang="en-US" altLang="en-US" sz="2000" dirty="0">
                <a:sym typeface="+mn-ea"/>
              </a:rPr>
              <a:t>​(</a:t>
            </a:r>
            <a:r>
              <a:rPr lang="en-US" altLang="en-US" sz="2000" dirty="0" err="1">
                <a:sym typeface="+mn-ea"/>
              </a:rPr>
              <a:t>Constituency⋈Constituency.Constituency_ID</a:t>
            </a:r>
            <a:r>
              <a:rPr lang="en-US" altLang="en-US" sz="2000" dirty="0">
                <a:sym typeface="+mn-ea"/>
              </a:rPr>
              <a:t>=</a:t>
            </a:r>
            <a:r>
              <a:rPr lang="en-US" altLang="en-US" sz="2000" dirty="0" err="1">
                <a:sym typeface="+mn-ea"/>
              </a:rPr>
              <a:t>Candidate.Constituency_ID</a:t>
            </a:r>
            <a:r>
              <a:rPr lang="en-US" altLang="en-US" sz="2000" dirty="0">
                <a:sym typeface="+mn-ea"/>
              </a:rPr>
              <a:t>​Candidate)</a:t>
            </a:r>
          </a:p>
        </p:txBody>
      </p:sp>
      <p:sp>
        <p:nvSpPr>
          <p:cNvPr id="4" name="Google Shape;66;p8">
            <a:extLst>
              <a:ext uri="{FF2B5EF4-FFF2-40B4-BE49-F238E27FC236}">
                <a16:creationId xmlns:a16="http://schemas.microsoft.com/office/drawing/2014/main" id="{11D2055A-F224-4878-B959-9A9D65219677}"/>
              </a:ext>
            </a:extLst>
          </p:cNvPr>
          <p:cNvSpPr txBox="1"/>
          <p:nvPr/>
        </p:nvSpPr>
        <p:spPr>
          <a:xfrm>
            <a:off x="77469" y="154305"/>
            <a:ext cx="6508955"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cs typeface="Corben" panose="020B0604020202020204" charset="0"/>
                <a:sym typeface="Times New Roman" panose="02020603050405020304"/>
              </a:rPr>
              <a:t>Relation Algebra Queries</a:t>
            </a:r>
            <a:endParaRPr sz="2800" b="1" dirty="0">
              <a:latin typeface="Corben" panose="020B0604020202020204" charset="0"/>
              <a:cs typeface="Corben" panose="020B0604020202020204" charset="0"/>
            </a:endParaRP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2121535" y="2950210"/>
            <a:ext cx="5334000" cy="1501775"/>
          </a:xfrm>
          <a:prstGeom prst="rect">
            <a:avLst/>
          </a:prstGeom>
          <a:noFill/>
        </p:spPr>
        <p:txBody>
          <a:bodyPr wrap="square" rtlCol="0">
            <a:noAutofit/>
          </a:bodyPr>
          <a:lstStyle/>
          <a:p>
            <a:r>
              <a:rPr lang="en-US" altLang="en-IN" sz="6000" dirty="0">
                <a:solidFill>
                  <a:srgbClr val="FF0000"/>
                </a:solidFill>
                <a:latin typeface="Arial Black" panose="020B0A04020102020204" charset="0"/>
                <a:ea typeface="Arial Black" panose="020B0A04020102020204"/>
                <a:cs typeface="Arial Black" panose="020B0A04020102020204" charset="0"/>
                <a:sym typeface="Arial Black" panose="020B0A04020102020204"/>
              </a:rPr>
              <a:t>Thank You!</a:t>
            </a: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6"/>
          <p:cNvSpPr txBox="1"/>
          <p:nvPr/>
        </p:nvSpPr>
        <p:spPr>
          <a:xfrm>
            <a:off x="467544" y="260648"/>
            <a:ext cx="5400600"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ea typeface="Times New Roman" panose="02020603050405020304"/>
                <a:cs typeface="Corben" panose="020B0604020202020204" charset="0"/>
                <a:sym typeface="Times New Roman" panose="02020603050405020304"/>
              </a:rPr>
              <a:t>Table of Contents</a:t>
            </a:r>
            <a:endParaRPr sz="2800" b="1" dirty="0">
              <a:solidFill>
                <a:schemeClr val="dk1"/>
              </a:solidFill>
              <a:latin typeface="Corben" panose="020B0604020202020204" charset="0"/>
              <a:ea typeface="Times New Roman" panose="02020603050405020304"/>
              <a:cs typeface="Corben" panose="020B0604020202020204" charset="0"/>
              <a:sym typeface="Times New Roman" panose="02020603050405020304"/>
            </a:endParaRPr>
          </a:p>
        </p:txBody>
      </p:sp>
      <p:sp>
        <p:nvSpPr>
          <p:cNvPr id="55" name="Google Shape;55;p6"/>
          <p:cNvSpPr txBox="1"/>
          <p:nvPr/>
        </p:nvSpPr>
        <p:spPr>
          <a:xfrm>
            <a:off x="0" y="1075323"/>
            <a:ext cx="8111367" cy="5780003"/>
          </a:xfrm>
          <a:prstGeom prst="rect">
            <a:avLst/>
          </a:prstGeom>
          <a:noFill/>
          <a:ln>
            <a:noFill/>
          </a:ln>
        </p:spPr>
        <p:txBody>
          <a:bodyPr spcFirstLastPara="1" wrap="square" lIns="91425" tIns="45700" rIns="91425" bIns="45700" anchor="t" anchorCtr="0">
            <a:spAutoFit/>
          </a:bodyPr>
          <a:lstStyle/>
          <a:p>
            <a:pPr marL="571500" marR="0" lvl="0" indent="-571500" algn="l" rtl="0">
              <a:lnSpc>
                <a:spcPct val="120000"/>
              </a:lnSpc>
              <a:spcBef>
                <a:spcPts val="0"/>
              </a:spcBef>
              <a:spcAft>
                <a:spcPts val="0"/>
              </a:spcAft>
              <a:buClr>
                <a:schemeClr val="dk1"/>
              </a:buClr>
              <a:buSzPts val="2800"/>
              <a:buFont typeface="Arial" panose="020B0604020202020204" pitchFamily="34" charset="0"/>
              <a:buChar char="•"/>
            </a:pPr>
            <a:r>
              <a:rPr lang="en-US" sz="2800" dirty="0">
                <a:latin typeface="Corben" panose="020B0604020202020204" charset="0"/>
                <a:cs typeface="Corben" panose="020B0604020202020204" charset="0"/>
              </a:rPr>
              <a:t>Introduction </a:t>
            </a:r>
          </a:p>
          <a:p>
            <a:pPr marL="571500" indent="-571500">
              <a:lnSpc>
                <a:spcPct val="120000"/>
              </a:lnSpc>
              <a:buClr>
                <a:schemeClr val="dk1"/>
              </a:buClr>
              <a:buSzPts val="2800"/>
              <a:buFont typeface="Arial" panose="020B0604020202020204" pitchFamily="34" charset="0"/>
              <a:buChar char="•"/>
            </a:pPr>
            <a:r>
              <a:rPr lang="en-US" sz="2800" dirty="0">
                <a:solidFill>
                  <a:schemeClr val="dk1"/>
                </a:solidFill>
                <a:latin typeface="Corben" panose="020B0604020202020204" charset="0"/>
                <a:ea typeface="Times New Roman" panose="02020603050405020304"/>
                <a:cs typeface="Corben" panose="020B0604020202020204" charset="0"/>
                <a:sym typeface="Times New Roman" panose="02020603050405020304"/>
              </a:rPr>
              <a:t>Problem Overview</a:t>
            </a:r>
            <a:endParaRPr lang="en-US" sz="2800" dirty="0">
              <a:latin typeface="Corben" panose="020B0604020202020204" charset="0"/>
              <a:cs typeface="Corben" panose="020B0604020202020204" charset="0"/>
            </a:endParaRPr>
          </a:p>
          <a:p>
            <a:pPr marL="571500" marR="0" lvl="0" indent="-571500" algn="l" rtl="0">
              <a:lnSpc>
                <a:spcPct val="120000"/>
              </a:lnSpc>
              <a:spcBef>
                <a:spcPts val="0"/>
              </a:spcBef>
              <a:spcAft>
                <a:spcPts val="0"/>
              </a:spcAft>
              <a:buClr>
                <a:schemeClr val="dk1"/>
              </a:buClr>
              <a:buSzPts val="2800"/>
              <a:buFont typeface="Arial" panose="020B0604020202020204" pitchFamily="34" charset="0"/>
              <a:buChar char="•"/>
            </a:pPr>
            <a:r>
              <a:rPr lang="en-US" sz="2800" dirty="0">
                <a:latin typeface="Corben" panose="020B0604020202020204" charset="0"/>
                <a:cs typeface="Corben" panose="020B0604020202020204" charset="0"/>
              </a:rPr>
              <a:t>Scope of Project</a:t>
            </a:r>
          </a:p>
          <a:p>
            <a:pPr marL="571500" lvl="0" indent="-571500">
              <a:lnSpc>
                <a:spcPct val="120000"/>
              </a:lnSpc>
              <a:buClr>
                <a:schemeClr val="dk1"/>
              </a:buClr>
              <a:buSzPts val="2800"/>
              <a:buFont typeface="Arial" panose="020B0604020202020204" pitchFamily="34" charset="0"/>
              <a:buChar char="•"/>
            </a:pPr>
            <a:r>
              <a:rPr lang="en-IN" sz="2800" dirty="0"/>
              <a:t>Objectives</a:t>
            </a:r>
            <a:endParaRPr lang="en-US" sz="2800" dirty="0">
              <a:latin typeface="Corben" panose="020B0604020202020204" charset="0"/>
              <a:cs typeface="Corben" panose="020B0604020202020204" charset="0"/>
            </a:endParaRPr>
          </a:p>
          <a:p>
            <a:pPr marL="571500" marR="0" lvl="0" indent="-571500" algn="l" rtl="0">
              <a:lnSpc>
                <a:spcPct val="120000"/>
              </a:lnSpc>
              <a:spcBef>
                <a:spcPts val="0"/>
              </a:spcBef>
              <a:spcAft>
                <a:spcPts val="0"/>
              </a:spcAft>
              <a:buClr>
                <a:schemeClr val="dk1"/>
              </a:buClr>
              <a:buSzPts val="2800"/>
              <a:buFont typeface="Arial" panose="020B0604020202020204" pitchFamily="34" charset="0"/>
              <a:buChar char="•"/>
            </a:pPr>
            <a:r>
              <a:rPr lang="en-US" sz="2800" dirty="0">
                <a:latin typeface="Corben" panose="020B0604020202020204" charset="0"/>
                <a:cs typeface="Corben" panose="020B0604020202020204" charset="0"/>
              </a:rPr>
              <a:t>Significance of project</a:t>
            </a:r>
          </a:p>
          <a:p>
            <a:pPr marL="571500" marR="0" lvl="0" indent="-571500" algn="l" rtl="0">
              <a:lnSpc>
                <a:spcPct val="120000"/>
              </a:lnSpc>
              <a:spcBef>
                <a:spcPts val="0"/>
              </a:spcBef>
              <a:spcAft>
                <a:spcPts val="0"/>
              </a:spcAft>
              <a:buClr>
                <a:schemeClr val="dk1"/>
              </a:buClr>
              <a:buSzPts val="2800"/>
              <a:buFont typeface="Arial" panose="020B0604020202020204" pitchFamily="34" charset="0"/>
              <a:buChar char="•"/>
            </a:pPr>
            <a:r>
              <a:rPr lang="en-US" sz="2800" dirty="0">
                <a:latin typeface="Corben" panose="020B0604020202020204" charset="0"/>
                <a:cs typeface="Corben" panose="020B0604020202020204" charset="0"/>
              </a:rPr>
              <a:t>Main Entities and Attributes</a:t>
            </a:r>
          </a:p>
          <a:p>
            <a:pPr marL="571500" indent="-571500">
              <a:lnSpc>
                <a:spcPct val="120000"/>
              </a:lnSpc>
              <a:buClr>
                <a:schemeClr val="dk1"/>
              </a:buClr>
              <a:buSzPts val="2800"/>
              <a:buFont typeface="Arial" panose="020B0604020202020204" pitchFamily="34" charset="0"/>
              <a:buChar char="•"/>
            </a:pPr>
            <a:r>
              <a:rPr lang="en-US" sz="2800" dirty="0">
                <a:solidFill>
                  <a:schemeClr val="dk1"/>
                </a:solidFill>
                <a:latin typeface="Corben" panose="020B0604020202020204" charset="0"/>
                <a:cs typeface="Corben" panose="020B0604020202020204" charset="0"/>
                <a:sym typeface="Times New Roman" panose="02020603050405020304"/>
              </a:rPr>
              <a:t>Relationships</a:t>
            </a:r>
          </a:p>
          <a:p>
            <a:pPr marL="571500" indent="-571500">
              <a:lnSpc>
                <a:spcPct val="120000"/>
              </a:lnSpc>
              <a:buClr>
                <a:schemeClr val="dk1"/>
              </a:buClr>
              <a:buSzPts val="2800"/>
              <a:buFont typeface="Arial" panose="020B0604020202020204" pitchFamily="34" charset="0"/>
              <a:buChar char="•"/>
            </a:pPr>
            <a:r>
              <a:rPr lang="en-IN" sz="2800" dirty="0">
                <a:latin typeface="Corben" panose="020B0604020202020204" charset="0"/>
                <a:cs typeface="Corben" panose="020B0604020202020204" charset="0"/>
              </a:rPr>
              <a:t>ER Diagram</a:t>
            </a:r>
            <a:endParaRPr lang="en-US" sz="2800" dirty="0">
              <a:latin typeface="Corben" panose="020B0604020202020204" charset="0"/>
              <a:cs typeface="Corben" panose="020B0604020202020204" charset="0"/>
            </a:endParaRPr>
          </a:p>
          <a:p>
            <a:pPr marL="571500" marR="0" lvl="0" indent="-571500" algn="l" rtl="0">
              <a:lnSpc>
                <a:spcPct val="120000"/>
              </a:lnSpc>
              <a:spcBef>
                <a:spcPts val="0"/>
              </a:spcBef>
              <a:spcAft>
                <a:spcPts val="0"/>
              </a:spcAft>
              <a:buClr>
                <a:schemeClr val="dk1"/>
              </a:buClr>
              <a:buSzPts val="2800"/>
              <a:buFont typeface="Arial" panose="020B0604020202020204" pitchFamily="34" charset="0"/>
              <a:buChar char="•"/>
            </a:pPr>
            <a:r>
              <a:rPr lang="en-US" sz="2800" dirty="0">
                <a:latin typeface="Corben" panose="020B0604020202020204" charset="0"/>
                <a:cs typeface="Corben" panose="020B0604020202020204" charset="0"/>
              </a:rPr>
              <a:t>ER Modal</a:t>
            </a:r>
          </a:p>
          <a:p>
            <a:pPr marL="571500" indent="-571500">
              <a:lnSpc>
                <a:spcPct val="120000"/>
              </a:lnSpc>
              <a:buClr>
                <a:schemeClr val="dk1"/>
              </a:buClr>
              <a:buSzPts val="2800"/>
              <a:buFont typeface="Arial" panose="020B0604020202020204" pitchFamily="34" charset="0"/>
              <a:buChar char="•"/>
            </a:pPr>
            <a:r>
              <a:rPr lang="en-US" sz="2800" dirty="0">
                <a:solidFill>
                  <a:schemeClr val="dk1"/>
                </a:solidFill>
                <a:latin typeface="Corben" panose="020B0604020202020204" charset="0"/>
                <a:cs typeface="Corben" panose="020B0604020202020204" charset="0"/>
                <a:sym typeface="Times New Roman" panose="02020603050405020304"/>
              </a:rPr>
              <a:t>Relation Algebra Queries</a:t>
            </a:r>
            <a:endParaRPr lang="en-US" sz="2800" dirty="0">
              <a:latin typeface="Corben" panose="020B0604020202020204" charset="0"/>
              <a:cs typeface="Corben" panose="020B0604020202020204" charset="0"/>
            </a:endParaRPr>
          </a:p>
          <a:p>
            <a:pPr marL="571500" marR="0" lvl="0" indent="-571500" algn="l" rtl="0">
              <a:lnSpc>
                <a:spcPct val="120000"/>
              </a:lnSpc>
              <a:spcBef>
                <a:spcPts val="0"/>
              </a:spcBef>
              <a:spcAft>
                <a:spcPts val="0"/>
              </a:spcAft>
              <a:buClr>
                <a:schemeClr val="dk1"/>
              </a:buClr>
              <a:buSzPts val="2800"/>
              <a:buFont typeface="Arial" panose="020B0604020202020204" pitchFamily="34" charset="0"/>
              <a:buChar char="•"/>
            </a:pPr>
            <a:endParaRPr lang="en-US" sz="2800" dirty="0">
              <a:latin typeface="Corben" panose="020B0604020202020204" charset="0"/>
              <a:cs typeface="Corben" panose="020B0604020202020204" charset="0"/>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7"/>
          <p:cNvSpPr txBox="1"/>
          <p:nvPr/>
        </p:nvSpPr>
        <p:spPr>
          <a:xfrm>
            <a:off x="350168" y="250816"/>
            <a:ext cx="5400600"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ea typeface="Times New Roman" panose="02020603050405020304"/>
                <a:cs typeface="Corben" panose="020B0604020202020204" charset="0"/>
                <a:sym typeface="Times New Roman" panose="02020603050405020304"/>
              </a:rPr>
              <a:t>Introduction</a:t>
            </a:r>
            <a:endParaRPr sz="2800" b="1" dirty="0">
              <a:latin typeface="Corben" panose="020B0604020202020204" charset="0"/>
              <a:cs typeface="Corben" panose="020B0604020202020204" charset="0"/>
            </a:endParaRPr>
          </a:p>
        </p:txBody>
      </p:sp>
      <p:sp>
        <p:nvSpPr>
          <p:cNvPr id="61" name="Google Shape;61;p7"/>
          <p:cNvSpPr/>
          <p:nvPr/>
        </p:nvSpPr>
        <p:spPr>
          <a:xfrm>
            <a:off x="350168" y="1112111"/>
            <a:ext cx="8443664" cy="4633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8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Box 2"/>
          <p:cNvSpPr txBox="1"/>
          <p:nvPr/>
        </p:nvSpPr>
        <p:spPr>
          <a:xfrm>
            <a:off x="0" y="771516"/>
            <a:ext cx="9144000" cy="5679183"/>
          </a:xfrm>
          <a:prstGeom prst="rect">
            <a:avLst/>
          </a:prstGeom>
          <a:noFill/>
        </p:spPr>
        <p:txBody>
          <a:bodyPr wrap="square">
            <a:spAutoFit/>
          </a:bodyPr>
          <a:lstStyle/>
          <a:p>
            <a:pPr algn="just">
              <a:lnSpc>
                <a:spcPct val="115000"/>
              </a:lnSpc>
              <a:spcBef>
                <a:spcPts val="600"/>
              </a:spcBef>
              <a:spcAft>
                <a:spcPts val="600"/>
              </a:spcAft>
            </a:pPr>
            <a:r>
              <a:rPr lang="en-GB" sz="2000" dirty="0">
                <a:effectLst/>
                <a:latin typeface="+mj-lt"/>
                <a:ea typeface="Times New Roman" panose="02020603050405020304" pitchFamily="18" charset="0"/>
              </a:rPr>
              <a:t>Voting stands as a fundamental pillar of democracy, requiring the collection and management of highly sensitive data that directly shapes governance. Traditionally, elections have relied on paper ballots and manual counting—methods that can be time-consuming, susceptible to errors, and inefficient for large-scale events.</a:t>
            </a:r>
            <a:endParaRPr lang="en-IN" sz="2000" dirty="0">
              <a:effectLst/>
              <a:latin typeface="+mj-lt"/>
              <a:ea typeface="Arial" panose="020B0604020202020204" pitchFamily="34" charset="0"/>
            </a:endParaRPr>
          </a:p>
          <a:p>
            <a:pPr algn="just">
              <a:lnSpc>
                <a:spcPct val="115000"/>
              </a:lnSpc>
              <a:spcBef>
                <a:spcPts val="600"/>
              </a:spcBef>
              <a:spcAft>
                <a:spcPts val="600"/>
              </a:spcAft>
            </a:pPr>
            <a:r>
              <a:rPr lang="en-GB" sz="2000" dirty="0">
                <a:effectLst/>
                <a:latin typeface="+mj-lt"/>
                <a:ea typeface="Times New Roman" panose="02020603050405020304" pitchFamily="18" charset="0"/>
              </a:rPr>
              <a:t>In today’s digital era, the demand for a secure, transparent, and reliable Online Voting System is more pressing than ever. The proposed solution offers a unified platform for voter registration, secure vote casting, identity verification, and the real-time generation of accurate election results.</a:t>
            </a:r>
            <a:endParaRPr lang="en-IN" sz="2000" dirty="0">
              <a:effectLst/>
              <a:latin typeface="+mj-lt"/>
              <a:ea typeface="Arial" panose="020B0604020202020204" pitchFamily="34" charset="0"/>
            </a:endParaRPr>
          </a:p>
          <a:p>
            <a:pPr algn="just">
              <a:lnSpc>
                <a:spcPct val="115000"/>
              </a:lnSpc>
              <a:spcBef>
                <a:spcPts val="600"/>
              </a:spcBef>
              <a:spcAft>
                <a:spcPts val="600"/>
              </a:spcAft>
            </a:pPr>
            <a:r>
              <a:rPr lang="en-GB" sz="2000" dirty="0">
                <a:effectLst/>
                <a:latin typeface="+mj-lt"/>
                <a:ea typeface="Times New Roman" panose="02020603050405020304" pitchFamily="18" charset="0"/>
              </a:rPr>
              <a:t>This system is designed not only to simplify the voting process but also to enhance security, transparency, and accessibility for both voters and administrators. By incorporating strong encryption techniques and database management principles, it ensures data integrity, confidentiality, and scalability, making it suitable for use in institutions, organizations, and even national elections</a:t>
            </a:r>
            <a:endParaRPr lang="en-IN" sz="2000" dirty="0">
              <a:effectLst/>
              <a:latin typeface="+mj-lt"/>
              <a:ea typeface="Arial" panose="020B0604020202020204" pitchFamily="34" charset="0"/>
            </a:endParaRPr>
          </a:p>
        </p:txBody>
      </p:sp>
    </p:spTree>
  </p:cSld>
  <p:clrMapOvr>
    <a:overrideClrMapping bg1="lt1" tx1="dk1" bg2="dk2" tx2="lt2" accent1="accent1" accent2="accent2" accent3="accent3" accent4="accent4" accent5="accent5" accent6="accent6" hlink="hlink" folHlink="folHlink"/>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8"/>
          <p:cNvSpPr txBox="1"/>
          <p:nvPr/>
        </p:nvSpPr>
        <p:spPr>
          <a:xfrm>
            <a:off x="467544" y="260648"/>
            <a:ext cx="5400600"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ea typeface="Times New Roman" panose="02020603050405020304"/>
                <a:cs typeface="Corben" panose="020B0604020202020204" charset="0"/>
                <a:sym typeface="Times New Roman" panose="02020603050405020304"/>
              </a:rPr>
              <a:t>Problem Overview</a:t>
            </a:r>
            <a:endParaRPr sz="2800" b="1" dirty="0">
              <a:latin typeface="Corben" panose="020B0604020202020204" charset="0"/>
              <a:cs typeface="Corben" panose="020B0604020202020204" charset="0"/>
            </a:endParaRPr>
          </a:p>
        </p:txBody>
      </p:sp>
      <p:sp>
        <p:nvSpPr>
          <p:cNvPr id="67" name="Google Shape;67;p8"/>
          <p:cNvSpPr/>
          <p:nvPr/>
        </p:nvSpPr>
        <p:spPr>
          <a:xfrm>
            <a:off x="395535" y="1196752"/>
            <a:ext cx="8423999" cy="50663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1038359"/>
            <a:ext cx="9144000" cy="4032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lnSpc>
                <a:spcPct val="115000"/>
              </a:lnSpc>
              <a:spcBef>
                <a:spcPts val="600"/>
              </a:spcBef>
              <a:spcAft>
                <a:spcPts val="600"/>
              </a:spcAft>
            </a:pPr>
            <a:r>
              <a:rPr lang="en-GB" sz="2000" dirty="0">
                <a:effectLst/>
                <a:latin typeface="+mj-lt"/>
                <a:ea typeface="Times New Roman" panose="02020603050405020304" pitchFamily="18" charset="0"/>
              </a:rPr>
              <a:t>Online voting involves multiple interconnected entities, including </a:t>
            </a:r>
            <a:r>
              <a:rPr lang="en-GB" sz="2000" b="1" dirty="0">
                <a:effectLst/>
                <a:latin typeface="+mj-lt"/>
                <a:ea typeface="Times New Roman" panose="02020603050405020304" pitchFamily="18" charset="0"/>
              </a:rPr>
              <a:t>Voters, Candidates, Elections, Political Part, Results, and Administrators</a:t>
            </a:r>
            <a:r>
              <a:rPr lang="en-GB" sz="2000" dirty="0">
                <a:effectLst/>
                <a:latin typeface="+mj-lt"/>
                <a:ea typeface="Times New Roman" panose="02020603050405020304" pitchFamily="18" charset="0"/>
              </a:rPr>
              <a:t>. Without a well-structured voting system, several challenges emerge:</a:t>
            </a:r>
            <a:endParaRPr lang="en-IN" sz="2000" dirty="0">
              <a:effectLst/>
              <a:latin typeface="+mj-lt"/>
              <a:ea typeface="Arial" panose="020B0604020202020204" pitchFamily="34" charset="0"/>
            </a:endParaRPr>
          </a:p>
          <a:p>
            <a:pPr marL="342900" lvl="0" indent="-342900" algn="just">
              <a:lnSpc>
                <a:spcPct val="115000"/>
              </a:lnSpc>
              <a:buSzPts val="1200"/>
              <a:buFont typeface="Arial" panose="020B0604020202020204" pitchFamily="34" charset="0"/>
              <a:buChar char="●"/>
            </a:pPr>
            <a:r>
              <a:rPr lang="en-GB" sz="2000" u="none" strike="noStrike" dirty="0">
                <a:effectLst/>
                <a:latin typeface="+mj-lt"/>
                <a:ea typeface="Times New Roman" panose="02020603050405020304" pitchFamily="18" charset="0"/>
                <a:cs typeface="Roboto" panose="02000000000000000000" pitchFamily="2" charset="0"/>
              </a:rPr>
              <a:t>Delays in processing</a:t>
            </a:r>
            <a:r>
              <a:rPr lang="en-GB" sz="2000" b="1" u="none" strike="noStrike" dirty="0">
                <a:effectLst/>
                <a:latin typeface="+mj-lt"/>
                <a:ea typeface="Times New Roman" panose="02020603050405020304" pitchFamily="18" charset="0"/>
                <a:cs typeface="Roboto" panose="02000000000000000000" pitchFamily="2" charset="0"/>
              </a:rPr>
              <a:t> </a:t>
            </a:r>
            <a:r>
              <a:rPr lang="en-GB" sz="2000" u="none" strike="noStrike" dirty="0">
                <a:effectLst/>
                <a:latin typeface="+mj-lt"/>
                <a:ea typeface="Times New Roman" panose="02020603050405020304" pitchFamily="18" charset="0"/>
                <a:cs typeface="Roboto" panose="02000000000000000000" pitchFamily="2" charset="0"/>
              </a:rPr>
              <a:t>due to </a:t>
            </a:r>
            <a:r>
              <a:rPr lang="en-GB" sz="2000" b="1" u="none" strike="noStrike" dirty="0">
                <a:effectLst/>
                <a:latin typeface="+mj-lt"/>
                <a:ea typeface="Times New Roman" panose="02020603050405020304" pitchFamily="18" charset="0"/>
                <a:cs typeface="Roboto" panose="02000000000000000000" pitchFamily="2" charset="0"/>
              </a:rPr>
              <a:t>manual verification</a:t>
            </a:r>
            <a:r>
              <a:rPr lang="en-GB" sz="2000" u="none" strike="noStrike" dirty="0">
                <a:effectLst/>
                <a:latin typeface="+mj-lt"/>
                <a:ea typeface="Times New Roman" panose="02020603050405020304" pitchFamily="18" charset="0"/>
                <a:cs typeface="Roboto" panose="02000000000000000000" pitchFamily="2" charset="0"/>
              </a:rPr>
              <a:t> of voter eligibility and vote counting.</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gn="just">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Data inconsistency and redundancy</a:t>
            </a:r>
            <a:r>
              <a:rPr lang="en-GB" sz="2000" u="none" strike="noStrike" dirty="0">
                <a:effectLst/>
                <a:latin typeface="+mj-lt"/>
                <a:ea typeface="Times New Roman" panose="02020603050405020304" pitchFamily="18" charset="0"/>
                <a:cs typeface="Roboto" panose="02000000000000000000" pitchFamily="2" charset="0"/>
              </a:rPr>
              <a:t> resulting from scattered or poorly maintained records.</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gn="just">
              <a:lnSpc>
                <a:spcPct val="115000"/>
              </a:lnSpc>
              <a:buSzPts val="1200"/>
              <a:buFont typeface="Arial" panose="020B0604020202020204" pitchFamily="34" charset="0"/>
              <a:buChar char="●"/>
            </a:pPr>
            <a:r>
              <a:rPr lang="en-GB" sz="2000" u="none" strike="noStrike" dirty="0">
                <a:effectLst/>
                <a:latin typeface="+mj-lt"/>
                <a:ea typeface="Times New Roman" panose="02020603050405020304" pitchFamily="18" charset="0"/>
                <a:cs typeface="Roboto" panose="02000000000000000000" pitchFamily="2" charset="0"/>
              </a:rPr>
              <a:t>Difficulty in </a:t>
            </a:r>
            <a:r>
              <a:rPr lang="en-GB" sz="2000" b="1" u="none" strike="noStrike" dirty="0">
                <a:effectLst/>
                <a:latin typeface="+mj-lt"/>
                <a:ea typeface="Times New Roman" panose="02020603050405020304" pitchFamily="18" charset="0"/>
                <a:cs typeface="Roboto" panose="02000000000000000000" pitchFamily="2" charset="0"/>
              </a:rPr>
              <a:t>tracking voter participation</a:t>
            </a:r>
            <a:r>
              <a:rPr lang="en-GB" sz="2000" u="none" strike="noStrike" dirty="0">
                <a:effectLst/>
                <a:latin typeface="+mj-lt"/>
                <a:ea typeface="Times New Roman" panose="02020603050405020304" pitchFamily="18" charset="0"/>
                <a:cs typeface="Roboto" panose="02000000000000000000" pitchFamily="2" charset="0"/>
              </a:rPr>
              <a:t> and election results across regions.</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gn="just">
              <a:lnSpc>
                <a:spcPct val="115000"/>
              </a:lnSpc>
              <a:buSzPts val="1200"/>
              <a:buFont typeface="Arial" panose="020B0604020202020204" pitchFamily="34" charset="0"/>
              <a:buChar char="●"/>
            </a:pPr>
            <a:r>
              <a:rPr lang="en-GB" sz="2000" u="none" strike="noStrike" dirty="0">
                <a:effectLst/>
                <a:latin typeface="+mj-lt"/>
                <a:ea typeface="Times New Roman" panose="02020603050405020304" pitchFamily="18" charset="0"/>
                <a:cs typeface="Roboto" panose="02000000000000000000" pitchFamily="2" charset="0"/>
              </a:rPr>
              <a:t>Lack of </a:t>
            </a:r>
            <a:r>
              <a:rPr lang="en-GB" sz="2000" b="1" u="none" strike="noStrike" dirty="0">
                <a:effectLst/>
                <a:latin typeface="+mj-lt"/>
                <a:ea typeface="Times New Roman" panose="02020603050405020304" pitchFamily="18" charset="0"/>
                <a:cs typeface="Roboto" panose="02000000000000000000" pitchFamily="2" charset="0"/>
              </a:rPr>
              <a:t>centralized management</a:t>
            </a:r>
            <a:r>
              <a:rPr lang="en-GB" sz="2000" u="none" strike="noStrike" dirty="0">
                <a:effectLst/>
                <a:latin typeface="+mj-lt"/>
                <a:ea typeface="Times New Roman" panose="02020603050405020304" pitchFamily="18" charset="0"/>
                <a:cs typeface="Roboto" panose="02000000000000000000" pitchFamily="2" charset="0"/>
              </a:rPr>
              <a:t>, limiting transparency and coordination.</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gn="just">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Security vulnerabilities</a:t>
            </a:r>
            <a:r>
              <a:rPr lang="en-GB" sz="2000" u="none" strike="noStrike" dirty="0">
                <a:effectLst/>
                <a:latin typeface="+mj-lt"/>
                <a:ea typeface="Times New Roman" panose="02020603050405020304" pitchFamily="18" charset="0"/>
                <a:cs typeface="Roboto" panose="02000000000000000000" pitchFamily="2" charset="0"/>
              </a:rPr>
              <a:t>, such as unauthorized access, duplicate voting, or vote tampering.</a:t>
            </a:r>
            <a:endParaRPr lang="en-IN" sz="2000" u="none" strike="noStrike" dirty="0">
              <a:effectLst/>
              <a:latin typeface="+mj-lt"/>
              <a:ea typeface="Roboto" panose="02000000000000000000" pitchFamily="2" charset="0"/>
              <a:cs typeface="Roboto" panose="02000000000000000000" pitchFamily="2" charset="0"/>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8"/>
          <p:cNvSpPr txBox="1"/>
          <p:nvPr/>
        </p:nvSpPr>
        <p:spPr>
          <a:xfrm>
            <a:off x="467544" y="260648"/>
            <a:ext cx="5400600"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cs typeface="Corben" panose="020B0604020202020204" charset="0"/>
                <a:sym typeface="Times New Roman" panose="02020603050405020304"/>
              </a:rPr>
              <a:t>Scope of Project</a:t>
            </a:r>
            <a:endParaRPr sz="2800" b="1" dirty="0">
              <a:latin typeface="Corben" panose="020B0604020202020204" charset="0"/>
              <a:cs typeface="Corben" panose="020B0604020202020204" charset="0"/>
            </a:endParaRPr>
          </a:p>
        </p:txBody>
      </p:sp>
      <p:sp>
        <p:nvSpPr>
          <p:cNvPr id="67" name="Google Shape;67;p8"/>
          <p:cNvSpPr/>
          <p:nvPr/>
        </p:nvSpPr>
        <p:spPr>
          <a:xfrm>
            <a:off x="395535" y="1196752"/>
            <a:ext cx="8423999" cy="50663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1" y="804935"/>
            <a:ext cx="9049408" cy="5448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lnSpc>
                <a:spcPct val="115000"/>
              </a:lnSpc>
              <a:spcBef>
                <a:spcPts val="600"/>
              </a:spcBef>
              <a:spcAft>
                <a:spcPts val="600"/>
              </a:spcAft>
            </a:pPr>
            <a:r>
              <a:rPr lang="en-GB" sz="2000" dirty="0">
                <a:effectLst/>
                <a:latin typeface="+mj-lt"/>
                <a:ea typeface="Times New Roman" panose="02020603050405020304" pitchFamily="18" charset="0"/>
              </a:rPr>
              <a:t>The aim of this project is to design and implement a relational database framework capable of handling all essential elements of a secure and scalable voting environment. Specifically, the system will:</a:t>
            </a:r>
            <a:endParaRPr lang="en-IN" sz="2000" dirty="0">
              <a:effectLst/>
              <a:latin typeface="+mj-lt"/>
              <a:ea typeface="Arial" panose="020B0604020202020204" pitchFamily="34" charset="0"/>
            </a:endParaRPr>
          </a:p>
          <a:p>
            <a:pPr marL="342900" lvl="0" indent="-342900" algn="just">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Data Storage &amp; Organization</a:t>
            </a:r>
            <a:r>
              <a:rPr lang="en-GB" sz="2000" u="none" strike="noStrike" dirty="0">
                <a:effectLst/>
                <a:latin typeface="+mj-lt"/>
                <a:ea typeface="Times New Roman" panose="02020603050405020304" pitchFamily="18" charset="0"/>
                <a:cs typeface="Roboto" panose="02000000000000000000" pitchFamily="2" charset="0"/>
              </a:rPr>
              <a:t>: Maintain detailed information about voters, polling stations, candidates, election officials, parties, and cast ballots in a consistent format.</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gn="just">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Entity Relationships</a:t>
            </a:r>
            <a:r>
              <a:rPr lang="en-GB" sz="2000" u="none" strike="noStrike" dirty="0">
                <a:effectLst/>
                <a:latin typeface="+mj-lt"/>
                <a:ea typeface="Times New Roman" panose="02020603050405020304" pitchFamily="18" charset="0"/>
                <a:cs typeface="Roboto" panose="02000000000000000000" pitchFamily="2" charset="0"/>
              </a:rPr>
              <a:t>: Model the real-world interactions between voters, elections, and results through a well-structured schema that minimizes redundancy and ensures data integrity.</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gn="just">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Querying &amp; Operations</a:t>
            </a:r>
            <a:r>
              <a:rPr lang="en-GB" sz="2000" u="none" strike="noStrike" dirty="0">
                <a:effectLst/>
                <a:latin typeface="+mj-lt"/>
                <a:ea typeface="Times New Roman" panose="02020603050405020304" pitchFamily="18" charset="0"/>
                <a:cs typeface="Roboto" panose="02000000000000000000" pitchFamily="2" charset="0"/>
              </a:rPr>
              <a:t>: Support efficient retrieval of voter lists, candidate details, polling results, and election summaries, while also allowing fast updates (e.g., vote counts, voter validations).</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gn="just">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Scalability</a:t>
            </a:r>
            <a:r>
              <a:rPr lang="en-GB" sz="2000" u="none" strike="noStrike" dirty="0">
                <a:effectLst/>
                <a:latin typeface="+mj-lt"/>
                <a:ea typeface="Times New Roman" panose="02020603050405020304" pitchFamily="18" charset="0"/>
                <a:cs typeface="Roboto" panose="02000000000000000000" pitchFamily="2" charset="0"/>
              </a:rPr>
              <a:t>: Be designed to accommodate expansion, such as an increase in the number of registered voters, future elections, and additional constituencies without performance issues.</a:t>
            </a:r>
            <a:endParaRPr lang="en-IN" sz="2000" u="none" strike="noStrike" dirty="0">
              <a:effectLst/>
              <a:latin typeface="+mj-lt"/>
              <a:ea typeface="Roboto" panose="02000000000000000000" pitchFamily="2" charset="0"/>
              <a:cs typeface="Roboto" panose="02000000000000000000" pitchFamily="2" charset="0"/>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8"/>
          <p:cNvSpPr txBox="1"/>
          <p:nvPr/>
        </p:nvSpPr>
        <p:spPr>
          <a:xfrm>
            <a:off x="467544" y="260648"/>
            <a:ext cx="5400600" cy="520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cs typeface="Corben" panose="020B0604020202020204" charset="0"/>
                <a:sym typeface="Times New Roman" panose="02020603050405020304"/>
              </a:rPr>
              <a:t>Objectives</a:t>
            </a:r>
          </a:p>
        </p:txBody>
      </p:sp>
      <p:sp>
        <p:nvSpPr>
          <p:cNvPr id="67" name="Google Shape;67;p8"/>
          <p:cNvSpPr/>
          <p:nvPr/>
        </p:nvSpPr>
        <p:spPr>
          <a:xfrm>
            <a:off x="395535" y="1196752"/>
            <a:ext cx="8423999" cy="50663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1" y="725176"/>
            <a:ext cx="9144001" cy="537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gn="just">
              <a:lnSpc>
                <a:spcPct val="115000"/>
              </a:lnSpc>
            </a:pPr>
            <a:r>
              <a:rPr lang="en-GB" sz="2000" dirty="0">
                <a:effectLst/>
                <a:latin typeface="+mj-lt"/>
                <a:ea typeface="Times New Roman" panose="02020603050405020304" pitchFamily="18" charset="0"/>
              </a:rPr>
              <a:t>The key objective for make this project is to provide a safe ,secure and reliable  platform of online voting and election system for the user and ensure the data validity and safety </a:t>
            </a:r>
            <a:endParaRPr lang="en-IN" sz="2000" dirty="0">
              <a:effectLst/>
              <a:latin typeface="+mj-lt"/>
              <a:ea typeface="Arial" panose="020B0604020202020204" pitchFamily="34" charset="0"/>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Centralized Election Data Repository</a:t>
            </a:r>
            <a:br>
              <a:rPr lang="en-GB" sz="2000" b="1" u="none" strike="noStrike" dirty="0">
                <a:effectLst/>
                <a:latin typeface="+mj-lt"/>
                <a:ea typeface="Times New Roman" panose="02020603050405020304" pitchFamily="18" charset="0"/>
                <a:cs typeface="Roboto" panose="02000000000000000000" pitchFamily="2" charset="0"/>
              </a:rPr>
            </a:br>
            <a:r>
              <a:rPr lang="en-GB" sz="2000" u="none" strike="noStrike" dirty="0">
                <a:effectLst/>
                <a:latin typeface="+mj-lt"/>
                <a:ea typeface="Times New Roman" panose="02020603050405020304" pitchFamily="18" charset="0"/>
                <a:cs typeface="Roboto" panose="02000000000000000000" pitchFamily="2" charset="0"/>
              </a:rPr>
              <a:t>Develop a unified database that eliminates duplication while keeping complete, accurate records of voters, candidates, and results.</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Quick &amp; Accurate Data Access</a:t>
            </a:r>
            <a:br>
              <a:rPr lang="en-GB" sz="2000" b="1" u="none" strike="noStrike" dirty="0">
                <a:effectLst/>
                <a:latin typeface="+mj-lt"/>
                <a:ea typeface="Times New Roman" panose="02020603050405020304" pitchFamily="18" charset="0"/>
                <a:cs typeface="Roboto" panose="02000000000000000000" pitchFamily="2" charset="0"/>
              </a:rPr>
            </a:br>
            <a:r>
              <a:rPr lang="en-GB" sz="2000" u="none" strike="noStrike" dirty="0">
                <a:effectLst/>
                <a:latin typeface="+mj-lt"/>
                <a:ea typeface="Times New Roman" panose="02020603050405020304" pitchFamily="18" charset="0"/>
                <a:cs typeface="Roboto" panose="02000000000000000000" pitchFamily="2" charset="0"/>
              </a:rPr>
              <a:t>Optimize the database for fast retrieval of voter lists, live results, candidate information, and real-time election summaries.</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Data Integrity &amp; Reliability</a:t>
            </a:r>
            <a:br>
              <a:rPr lang="en-GB" sz="2000" b="1" u="none" strike="noStrike" dirty="0">
                <a:effectLst/>
                <a:latin typeface="+mj-lt"/>
                <a:ea typeface="Times New Roman" panose="02020603050405020304" pitchFamily="18" charset="0"/>
                <a:cs typeface="Roboto" panose="02000000000000000000" pitchFamily="2" charset="0"/>
              </a:rPr>
            </a:br>
            <a:r>
              <a:rPr lang="en-GB" sz="2000" u="none" strike="noStrike" dirty="0">
                <a:effectLst/>
                <a:latin typeface="+mj-lt"/>
                <a:ea typeface="Times New Roman" panose="02020603050405020304" pitchFamily="18" charset="0"/>
                <a:cs typeface="Roboto" panose="02000000000000000000" pitchFamily="2" charset="0"/>
              </a:rPr>
              <a:t>Use primary keys, foreign keys, and constraints to prevent duplication, fake votes, or inconsistent election records.</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High-Level Security Measures</a:t>
            </a:r>
            <a:br>
              <a:rPr lang="en-GB" sz="2000" b="1" u="none" strike="noStrike" dirty="0">
                <a:effectLst/>
                <a:latin typeface="+mj-lt"/>
                <a:ea typeface="Times New Roman" panose="02020603050405020304" pitchFamily="18" charset="0"/>
                <a:cs typeface="Roboto" panose="02000000000000000000" pitchFamily="2" charset="0"/>
              </a:rPr>
            </a:br>
            <a:r>
              <a:rPr lang="en-GB" sz="2000" u="none" strike="noStrike" dirty="0">
                <a:effectLst/>
                <a:latin typeface="+mj-lt"/>
                <a:ea typeface="Times New Roman" panose="02020603050405020304" pitchFamily="18" charset="0"/>
                <a:cs typeface="Roboto" panose="02000000000000000000" pitchFamily="2" charset="0"/>
              </a:rPr>
              <a:t>Apply encryption, secure login systems, and role-based permissions to protect voter identities and ensure anonymity of ballots.</a:t>
            </a:r>
            <a:endParaRPr lang="en-IN" sz="2000" u="none" strike="noStrike" dirty="0">
              <a:effectLst/>
              <a:latin typeface="+mj-lt"/>
              <a:ea typeface="Roboto" panose="02000000000000000000" pitchFamily="2" charset="0"/>
              <a:cs typeface="Roboto" panose="02000000000000000000" pitchFamily="2" charset="0"/>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8"/>
          <p:cNvSpPr txBox="1"/>
          <p:nvPr/>
        </p:nvSpPr>
        <p:spPr>
          <a:xfrm>
            <a:off x="395535" y="252248"/>
            <a:ext cx="619088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cs typeface="Corben" panose="020B0604020202020204" charset="0"/>
                <a:sym typeface="Times New Roman" panose="02020603050405020304"/>
              </a:rPr>
              <a:t>Significance of the Project</a:t>
            </a:r>
            <a:endParaRPr sz="2800" b="1" dirty="0">
              <a:latin typeface="Corben" panose="020B0604020202020204" charset="0"/>
              <a:cs typeface="Corben" panose="020B0604020202020204" charset="0"/>
            </a:endParaRPr>
          </a:p>
        </p:txBody>
      </p:sp>
      <p:sp>
        <p:nvSpPr>
          <p:cNvPr id="67" name="Google Shape;67;p8"/>
          <p:cNvSpPr/>
          <p:nvPr/>
        </p:nvSpPr>
        <p:spPr>
          <a:xfrm>
            <a:off x="395535" y="1196752"/>
            <a:ext cx="8423999" cy="506639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320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73572" y="927318"/>
            <a:ext cx="9217572" cy="5068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15000"/>
              </a:lnSpc>
              <a:spcBef>
                <a:spcPts val="1800"/>
              </a:spcBef>
              <a:spcAft>
                <a:spcPts val="400"/>
              </a:spcAft>
            </a:pPr>
            <a:r>
              <a:rPr lang="en-GB" sz="2000" dirty="0">
                <a:effectLst/>
                <a:latin typeface="+mj-lt"/>
                <a:ea typeface="Times New Roman" panose="02020603050405020304" pitchFamily="18" charset="0"/>
              </a:rPr>
              <a:t>The proposed Online Voting and Election System will significantly transform the election process by:</a:t>
            </a:r>
            <a:endParaRPr lang="en-IN" sz="2000" dirty="0">
              <a:effectLst/>
              <a:latin typeface="+mj-lt"/>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Ensuring Security and Privacy</a:t>
            </a:r>
            <a:br>
              <a:rPr lang="en-GB" sz="2000" b="1" u="none" strike="noStrike" dirty="0">
                <a:effectLst/>
                <a:latin typeface="+mj-lt"/>
                <a:ea typeface="Times New Roman" panose="02020603050405020304" pitchFamily="18" charset="0"/>
                <a:cs typeface="Roboto" panose="02000000000000000000" pitchFamily="2" charset="0"/>
              </a:rPr>
            </a:br>
            <a:r>
              <a:rPr lang="en-GB" sz="2000" u="none" strike="noStrike" dirty="0">
                <a:effectLst/>
                <a:latin typeface="+mj-lt"/>
                <a:ea typeface="Times New Roman" panose="02020603050405020304" pitchFamily="18" charset="0"/>
                <a:cs typeface="Roboto" panose="02000000000000000000" pitchFamily="2" charset="0"/>
              </a:rPr>
              <a:t>Protecting voter identities and election data through encryption, authentication, and strict access controls to prevent fraud, tampering, or unauthorized usage.</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Enhancing Efficiency in Voting</a:t>
            </a:r>
            <a:br>
              <a:rPr lang="en-GB" sz="2000" b="1" u="none" strike="noStrike" dirty="0">
                <a:effectLst/>
                <a:latin typeface="+mj-lt"/>
                <a:ea typeface="Times New Roman" panose="02020603050405020304" pitchFamily="18" charset="0"/>
                <a:cs typeface="Roboto" panose="02000000000000000000" pitchFamily="2" charset="0"/>
              </a:rPr>
            </a:br>
            <a:r>
              <a:rPr lang="en-GB" sz="2000" u="none" strike="noStrike" dirty="0">
                <a:effectLst/>
                <a:latin typeface="+mj-lt"/>
                <a:ea typeface="Times New Roman" panose="02020603050405020304" pitchFamily="18" charset="0"/>
                <a:cs typeface="Roboto" panose="02000000000000000000" pitchFamily="2" charset="0"/>
              </a:rPr>
              <a:t>Replacing manual paperwork and ballot counting with a digital platform that enables quick voter registration, instant vote recording, and automated tallying of results.</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Improving Accuracy and Transparency</a:t>
            </a:r>
            <a:br>
              <a:rPr lang="en-GB" sz="2000" b="1" u="none" strike="noStrike" dirty="0">
                <a:effectLst/>
                <a:latin typeface="+mj-lt"/>
                <a:ea typeface="Times New Roman" panose="02020603050405020304" pitchFamily="18" charset="0"/>
                <a:cs typeface="Roboto" panose="02000000000000000000" pitchFamily="2" charset="0"/>
              </a:rPr>
            </a:br>
            <a:r>
              <a:rPr lang="en-GB" sz="2000" u="none" strike="noStrike" dirty="0">
                <a:effectLst/>
                <a:latin typeface="+mj-lt"/>
                <a:ea typeface="Times New Roman" panose="02020603050405020304" pitchFamily="18" charset="0"/>
                <a:cs typeface="Roboto" panose="02000000000000000000" pitchFamily="2" charset="0"/>
              </a:rPr>
              <a:t>Eliminating human counting errors and ensuring that every vote is correctly recorded and reflected in real-time, thereby increasing public trust in the electoral process.</a:t>
            </a:r>
            <a:endParaRPr lang="en-IN" sz="2000" u="none" strike="noStrike" dirty="0">
              <a:effectLst/>
              <a:latin typeface="+mj-lt"/>
              <a:ea typeface="Roboto" panose="02000000000000000000" pitchFamily="2" charset="0"/>
              <a:cs typeface="Roboto" panose="02000000000000000000" pitchFamily="2" charset="0"/>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8"/>
          <p:cNvSpPr txBox="1"/>
          <p:nvPr/>
        </p:nvSpPr>
        <p:spPr>
          <a:xfrm>
            <a:off x="378372" y="336330"/>
            <a:ext cx="630492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latin typeface="Corben" panose="020B0604020202020204" charset="0"/>
                <a:cs typeface="Corben" panose="020B0604020202020204" charset="0"/>
              </a:rPr>
              <a:t>Main Entities and Attributes</a:t>
            </a:r>
          </a:p>
        </p:txBody>
      </p:sp>
      <p:graphicFrame>
        <p:nvGraphicFramePr>
          <p:cNvPr id="6" name="Table 5"/>
          <p:cNvGraphicFramePr>
            <a:graphicFrameLocks noGrp="1"/>
          </p:cNvGraphicFramePr>
          <p:nvPr>
            <p:extLst>
              <p:ext uri="{D42A27DB-BD31-4B8C-83A1-F6EECF244321}">
                <p14:modId xmlns:p14="http://schemas.microsoft.com/office/powerpoint/2010/main" val="2181576426"/>
              </p:ext>
            </p:extLst>
          </p:nvPr>
        </p:nvGraphicFramePr>
        <p:xfrm>
          <a:off x="0" y="845574"/>
          <a:ext cx="9144000" cy="5838434"/>
        </p:xfrm>
        <a:graphic>
          <a:graphicData uri="http://schemas.openxmlformats.org/drawingml/2006/table">
            <a:tbl>
              <a:tblPr firstRow="1" bandRow="1">
                <a:tableStyleId>{5C22544A-7EE6-4342-B048-85BDC9FD1C3A}</a:tableStyleId>
              </a:tblPr>
              <a:tblGrid>
                <a:gridCol w="2576052">
                  <a:extLst>
                    <a:ext uri="{9D8B030D-6E8A-4147-A177-3AD203B41FA5}">
                      <a16:colId xmlns:a16="http://schemas.microsoft.com/office/drawing/2014/main" val="20000"/>
                    </a:ext>
                  </a:extLst>
                </a:gridCol>
                <a:gridCol w="6567948">
                  <a:extLst>
                    <a:ext uri="{9D8B030D-6E8A-4147-A177-3AD203B41FA5}">
                      <a16:colId xmlns:a16="http://schemas.microsoft.com/office/drawing/2014/main" val="20001"/>
                    </a:ext>
                  </a:extLst>
                </a:gridCol>
              </a:tblGrid>
              <a:tr h="834062">
                <a:tc>
                  <a:txBody>
                    <a:bodyPr/>
                    <a:lstStyle/>
                    <a:p>
                      <a:r>
                        <a:rPr lang="en-IN" sz="2000" dirty="0"/>
                        <a:t>Entity</a:t>
                      </a:r>
                    </a:p>
                  </a:txBody>
                  <a:tcPr/>
                </a:tc>
                <a:tc>
                  <a:txBody>
                    <a:bodyPr/>
                    <a:lstStyle/>
                    <a:p>
                      <a:r>
                        <a:rPr lang="en-IN" sz="2000" dirty="0"/>
                        <a:t>Attributes</a:t>
                      </a:r>
                    </a:p>
                  </a:txBody>
                  <a:tcPr/>
                </a:tc>
                <a:extLst>
                  <a:ext uri="{0D108BD9-81ED-4DB2-BD59-A6C34878D82A}">
                    <a16:rowId xmlns:a16="http://schemas.microsoft.com/office/drawing/2014/main" val="10000"/>
                  </a:ext>
                </a:extLst>
              </a:tr>
              <a:tr h="834062">
                <a:tc>
                  <a:txBody>
                    <a:bodyPr/>
                    <a:lstStyle/>
                    <a:p>
                      <a:r>
                        <a:rPr lang="en-US" altLang="en-IN" sz="2000" dirty="0"/>
                        <a:t>Voter</a:t>
                      </a:r>
                    </a:p>
                  </a:txBody>
                  <a:tcPr/>
                </a:tc>
                <a:tc>
                  <a:txBody>
                    <a:bodyPr/>
                    <a:lstStyle/>
                    <a:p>
                      <a:r>
                        <a:rPr lang="en-US" sz="2000" dirty="0" err="1"/>
                        <a:t>Voter_id</a:t>
                      </a:r>
                      <a:r>
                        <a:rPr lang="en-US" sz="2000" dirty="0"/>
                        <a:t> (PK), Name, Date_of_Birth, Gender, Address, Adhaar_No / Govt_ID, Voter_Status</a:t>
                      </a:r>
                      <a:endParaRPr lang="en-IN" sz="2000" dirty="0"/>
                    </a:p>
                  </a:txBody>
                  <a:tcPr/>
                </a:tc>
                <a:extLst>
                  <a:ext uri="{0D108BD9-81ED-4DB2-BD59-A6C34878D82A}">
                    <a16:rowId xmlns:a16="http://schemas.microsoft.com/office/drawing/2014/main" val="10001"/>
                  </a:ext>
                </a:extLst>
              </a:tr>
              <a:tr h="834062">
                <a:tc>
                  <a:txBody>
                    <a:bodyPr/>
                    <a:lstStyle/>
                    <a:p>
                      <a:r>
                        <a:rPr lang="en-US" altLang="en-IN" sz="2000" dirty="0"/>
                        <a:t>Candidate</a:t>
                      </a:r>
                    </a:p>
                  </a:txBody>
                  <a:tcPr/>
                </a:tc>
                <a:tc>
                  <a:txBody>
                    <a:bodyPr/>
                    <a:lstStyle/>
                    <a:p>
                      <a:r>
                        <a:rPr lang="en-US" altLang="en-IN" sz="2000" dirty="0"/>
                        <a:t>Candidate_ID(PK), Name, Party_Name, Age, Gender, Symbol, Constituency_ID(FK)</a:t>
                      </a:r>
                    </a:p>
                  </a:txBody>
                  <a:tcPr/>
                </a:tc>
                <a:extLst>
                  <a:ext uri="{0D108BD9-81ED-4DB2-BD59-A6C34878D82A}">
                    <a16:rowId xmlns:a16="http://schemas.microsoft.com/office/drawing/2014/main" val="10002"/>
                  </a:ext>
                </a:extLst>
              </a:tr>
              <a:tr h="834062">
                <a:tc>
                  <a:txBody>
                    <a:bodyPr/>
                    <a:lstStyle/>
                    <a:p>
                      <a:r>
                        <a:rPr lang="en-US" altLang="en-IN" sz="2000" dirty="0"/>
                        <a:t>Election</a:t>
                      </a:r>
                    </a:p>
                  </a:txBody>
                  <a:tcPr/>
                </a:tc>
                <a:tc>
                  <a:txBody>
                    <a:bodyPr/>
                    <a:lstStyle/>
                    <a:p>
                      <a:r>
                        <a:rPr lang="en-US" altLang="en-IN" sz="2000" dirty="0"/>
                        <a:t>Election_ID(PK), Election_Name, Election_Type, Constituency_ID(FK)</a:t>
                      </a:r>
                    </a:p>
                  </a:txBody>
                  <a:tcPr/>
                </a:tc>
                <a:extLst>
                  <a:ext uri="{0D108BD9-81ED-4DB2-BD59-A6C34878D82A}">
                    <a16:rowId xmlns:a16="http://schemas.microsoft.com/office/drawing/2014/main" val="10003"/>
                  </a:ext>
                </a:extLst>
              </a:tr>
              <a:tr h="834062">
                <a:tc>
                  <a:txBody>
                    <a:bodyPr/>
                    <a:lstStyle/>
                    <a:p>
                      <a:r>
                        <a:rPr lang="en-US" altLang="en-IN" sz="2000" dirty="0"/>
                        <a:t>Constituency</a:t>
                      </a:r>
                    </a:p>
                  </a:txBody>
                  <a:tcPr/>
                </a:tc>
                <a:tc>
                  <a:txBody>
                    <a:bodyPr/>
                    <a:lstStyle/>
                    <a:p>
                      <a:pPr>
                        <a:buNone/>
                      </a:pPr>
                      <a:r>
                        <a:rPr lang="en-US" sz="2000" dirty="0"/>
                        <a:t>Constituency_ID(PK), Name, State/Region, Type(Rural /Urban/ Reserved), No. of Voters</a:t>
                      </a:r>
                    </a:p>
                  </a:txBody>
                  <a:tcPr anchor="ctr"/>
                </a:tc>
                <a:extLst>
                  <a:ext uri="{0D108BD9-81ED-4DB2-BD59-A6C34878D82A}">
                    <a16:rowId xmlns:a16="http://schemas.microsoft.com/office/drawing/2014/main" val="10004"/>
                  </a:ext>
                </a:extLst>
              </a:tr>
              <a:tr h="834062">
                <a:tc>
                  <a:txBody>
                    <a:bodyPr/>
                    <a:lstStyle/>
                    <a:p>
                      <a:r>
                        <a:rPr lang="en-US" altLang="en-IN" sz="2000" dirty="0"/>
                        <a:t>Admin/ </a:t>
                      </a:r>
                    </a:p>
                    <a:p>
                      <a:r>
                        <a:rPr lang="en-US" altLang="en-IN" sz="2000" dirty="0"/>
                        <a:t>Election Commision</a:t>
                      </a:r>
                    </a:p>
                  </a:txBody>
                  <a:tcPr/>
                </a:tc>
                <a:tc>
                  <a:txBody>
                    <a:bodyPr/>
                    <a:lstStyle/>
                    <a:p>
                      <a:r>
                        <a:rPr lang="en-US" altLang="en-IN" sz="2000" dirty="0"/>
                        <a:t>Admin_ID(PK), Role(System Admin/ Returning Officer), Username, Password, Email</a:t>
                      </a:r>
                    </a:p>
                  </a:txBody>
                  <a:tcPr/>
                </a:tc>
                <a:extLst>
                  <a:ext uri="{0D108BD9-81ED-4DB2-BD59-A6C34878D82A}">
                    <a16:rowId xmlns:a16="http://schemas.microsoft.com/office/drawing/2014/main" val="10005"/>
                  </a:ext>
                </a:extLst>
              </a:tr>
              <a:tr h="834062">
                <a:tc>
                  <a:txBody>
                    <a:bodyPr/>
                    <a:lstStyle/>
                    <a:p>
                      <a:r>
                        <a:rPr lang="en-US" altLang="en-IN" sz="2000" dirty="0"/>
                        <a:t>Political Party</a:t>
                      </a:r>
                    </a:p>
                  </a:txBody>
                  <a:tcPr/>
                </a:tc>
                <a:tc>
                  <a:txBody>
                    <a:bodyPr/>
                    <a:lstStyle/>
                    <a:p>
                      <a:r>
                        <a:rPr lang="en-US" sz="2000" dirty="0"/>
                        <a:t>Party_Id(PK), Party_Name, Symbol(Party Logo), Leader</a:t>
                      </a:r>
                    </a:p>
                  </a:txBody>
                  <a:tcPr/>
                </a:tc>
                <a:extLst>
                  <a:ext uri="{0D108BD9-81ED-4DB2-BD59-A6C34878D82A}">
                    <a16:rowId xmlns:a16="http://schemas.microsoft.com/office/drawing/2014/main" val="10006"/>
                  </a:ext>
                </a:extLst>
              </a:tr>
            </a:tbl>
          </a:graphicData>
        </a:graphic>
      </p:graphicFrame>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8"/>
          <p:cNvSpPr txBox="1"/>
          <p:nvPr/>
        </p:nvSpPr>
        <p:spPr>
          <a:xfrm>
            <a:off x="346840" y="252248"/>
            <a:ext cx="6162113"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Corben" panose="020B0604020202020204" charset="0"/>
                <a:cs typeface="Corben" panose="020B0604020202020204" charset="0"/>
                <a:sym typeface="Times New Roman" panose="02020603050405020304"/>
              </a:rPr>
              <a:t>Relationships</a:t>
            </a:r>
            <a:endParaRPr sz="2800" b="1" dirty="0">
              <a:latin typeface="Corben" panose="020B0604020202020204" charset="0"/>
              <a:cs typeface="Corben" panose="020B0604020202020204" charset="0"/>
            </a:endParaRPr>
          </a:p>
        </p:txBody>
      </p:sp>
      <p:sp>
        <p:nvSpPr>
          <p:cNvPr id="6" name="TextBox 5"/>
          <p:cNvSpPr txBox="1"/>
          <p:nvPr/>
        </p:nvSpPr>
        <p:spPr>
          <a:xfrm>
            <a:off x="-1" y="1196752"/>
            <a:ext cx="9144001" cy="3601692"/>
          </a:xfrm>
          <a:prstGeom prst="rect">
            <a:avLst/>
          </a:prstGeom>
          <a:noFill/>
        </p:spPr>
        <p:txBody>
          <a:bodyPr wrap="square">
            <a:spAutoFit/>
          </a:bodyPr>
          <a:lstStyle/>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Political Party-Election</a:t>
            </a:r>
            <a:r>
              <a:rPr lang="en-GB" sz="2000" u="none" strike="noStrike" dirty="0">
                <a:effectLst/>
                <a:latin typeface="+mj-lt"/>
                <a:ea typeface="Times New Roman" panose="02020603050405020304" pitchFamily="18" charset="0"/>
                <a:cs typeface="Roboto" panose="02000000000000000000" pitchFamily="2" charset="0"/>
              </a:rPr>
              <a:t>: One-to-Many (One political party can take part in many election)</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Voter-Election</a:t>
            </a:r>
            <a:r>
              <a:rPr lang="en-GB" sz="2000" u="none" strike="noStrike" dirty="0">
                <a:effectLst/>
                <a:latin typeface="+mj-lt"/>
                <a:ea typeface="Times New Roman" panose="02020603050405020304" pitchFamily="18" charset="0"/>
                <a:cs typeface="Roboto" panose="02000000000000000000" pitchFamily="2" charset="0"/>
              </a:rPr>
              <a:t>: Many-to-Many (Many votes can vote in many elections which happen in a year)</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Candidate-Election</a:t>
            </a:r>
            <a:r>
              <a:rPr lang="en-GB" sz="2000" u="none" strike="noStrike" dirty="0">
                <a:effectLst/>
                <a:latin typeface="+mj-lt"/>
                <a:ea typeface="Times New Roman" panose="02020603050405020304" pitchFamily="18" charset="0"/>
                <a:cs typeface="Roboto" panose="02000000000000000000" pitchFamily="2" charset="0"/>
              </a:rPr>
              <a:t>: One-to-Many (An election has many candidates at a time)</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Candidate-Constituency: </a:t>
            </a:r>
            <a:r>
              <a:rPr lang="en-GB" sz="2000" u="none" strike="noStrike" dirty="0">
                <a:effectLst/>
                <a:latin typeface="+mj-lt"/>
                <a:ea typeface="Times New Roman" panose="02020603050405020304" pitchFamily="18" charset="0"/>
                <a:cs typeface="Roboto" panose="02000000000000000000" pitchFamily="2" charset="0"/>
              </a:rPr>
              <a:t>One-to-Many (A constituency can have many candidates at a time)</a:t>
            </a:r>
            <a:endParaRPr lang="en-IN" sz="2000" u="none" strike="noStrike" dirty="0">
              <a:effectLst/>
              <a:latin typeface="+mj-lt"/>
              <a:ea typeface="Roboto" panose="02000000000000000000" pitchFamily="2" charset="0"/>
              <a:cs typeface="Roboto" panose="02000000000000000000" pitchFamily="2" charset="0"/>
            </a:endParaRPr>
          </a:p>
          <a:p>
            <a:pPr marL="342900" lvl="0" indent="-342900">
              <a:lnSpc>
                <a:spcPct val="115000"/>
              </a:lnSpc>
              <a:buSzPts val="1200"/>
              <a:buFont typeface="Arial" panose="020B0604020202020204" pitchFamily="34" charset="0"/>
              <a:buChar char="●"/>
            </a:pPr>
            <a:r>
              <a:rPr lang="en-GB" sz="2000" b="1" u="none" strike="noStrike" dirty="0">
                <a:effectLst/>
                <a:latin typeface="+mj-lt"/>
                <a:ea typeface="Times New Roman" panose="02020603050405020304" pitchFamily="18" charset="0"/>
                <a:cs typeface="Roboto" panose="02000000000000000000" pitchFamily="2" charset="0"/>
              </a:rPr>
              <a:t>Candidate- Political Party: </a:t>
            </a:r>
            <a:r>
              <a:rPr lang="en-GB" sz="2000" u="none" strike="noStrike" dirty="0">
                <a:effectLst/>
                <a:latin typeface="+mj-lt"/>
                <a:ea typeface="Times New Roman" panose="02020603050405020304" pitchFamily="18" charset="0"/>
                <a:cs typeface="Roboto" panose="02000000000000000000" pitchFamily="2" charset="0"/>
              </a:rPr>
              <a:t>One-to-Many (A political party can have many candidates standing for them)</a:t>
            </a:r>
            <a:endParaRPr lang="en-IN" sz="2000" u="none" strike="noStrike" dirty="0">
              <a:effectLst/>
              <a:latin typeface="+mj-lt"/>
              <a:ea typeface="Roboto" panose="02000000000000000000" pitchFamily="2" charset="0"/>
              <a:cs typeface="Roboto" panose="02000000000000000000" pitchFamily="2" charset="0"/>
            </a:endParaRPr>
          </a:p>
        </p:txBody>
      </p:sp>
    </p:spTree>
  </p:cSld>
  <p:clrMapOvr>
    <a:masterClrMapping/>
  </p:clrMapOvr>
  <p:transition spd="slow">
    <p:fade/>
  </p:transition>
</p:sld>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portfolio_project PPT</Template>
  <TotalTime>29</TotalTime>
  <Words>1701</Words>
  <Application>Microsoft Office PowerPoint</Application>
  <PresentationFormat>On-screen Show (4:3)</PresentationFormat>
  <Paragraphs>128</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Times New Roman</vt:lpstr>
      <vt:lpstr>Calibri</vt:lpstr>
      <vt:lpstr>Corben</vt:lpstr>
      <vt:lpstr>Bubble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Avikash Choudhary</dc:creator>
  <cp:lastModifiedBy>Rishabh Aggarwal</cp:lastModifiedBy>
  <cp:revision>25</cp:revision>
  <dcterms:created xsi:type="dcterms:W3CDTF">2025-08-24T12:50:00Z</dcterms:created>
  <dcterms:modified xsi:type="dcterms:W3CDTF">2025-08-29T17:03:29Z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9FA11EE91E0044ABB3D713268AE148B3_12</vt:lpwstr>
  </property>
  <property fmtid="{D5CDD505-2E9C-101B-9397-08002B2CF9AE}" pid="3" name="KSOProductBuildVer">
    <vt:lpwstr>1033-12.2.0.22530</vt:lpwstr>
  </property>
</Properties>
</file>