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3"/>
  </p:notesMasterIdLst>
  <p:sldIdLst>
    <p:sldId id="256" r:id="rId3"/>
    <p:sldId id="257" r:id="rId4"/>
    <p:sldId id="258" r:id="rId5"/>
    <p:sldId id="259" r:id="rId6"/>
    <p:sldId id="263" r:id="rId7"/>
    <p:sldId id="260" r:id="rId8"/>
    <p:sldId id="261" r:id="rId9"/>
    <p:sldId id="264" r:id="rId10"/>
    <p:sldId id="265" r:id="rId11"/>
    <p:sldId id="262"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Montserrat SemiBold" panose="00000700000000000000" pitchFamily="2" charset="0"/>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0390a7b0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0390a7b07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Internship%20Project.pbix"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205609" y="501518"/>
            <a:ext cx="4076700" cy="45339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457200" marR="0" lvl="0" indent="-317500" algn="l" rtl="0">
              <a:lnSpc>
                <a:spcPct val="100000"/>
              </a:lnSpc>
              <a:spcBef>
                <a:spcPts val="0"/>
              </a:spcBef>
              <a:spcAft>
                <a:spcPts val="0"/>
              </a:spcAft>
              <a:buSzPts val="1400"/>
              <a:buChar char="-"/>
            </a:pPr>
            <a:r>
              <a:rPr lang="en" dirty="0"/>
              <a:t>By Rishabh Chaudhary</a:t>
            </a:r>
            <a:endParaRPr dirty="0"/>
          </a:p>
        </p:txBody>
      </p:sp>
      <p:sp>
        <p:nvSpPr>
          <p:cNvPr id="65" name="Google Shape;65;p15"/>
          <p:cNvSpPr txBox="1"/>
          <p:nvPr/>
        </p:nvSpPr>
        <p:spPr>
          <a:xfrm>
            <a:off x="541825" y="1376350"/>
            <a:ext cx="38475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Montserrat"/>
              <a:buNone/>
            </a:pPr>
            <a:r>
              <a:rPr lang="en" sz="1900" b="1">
                <a:latin typeface="Montserrat"/>
                <a:ea typeface="Montserrat"/>
                <a:cs typeface="Montserrat"/>
                <a:sym typeface="Montserrat"/>
              </a:rPr>
              <a:t>Business Analyst Career Program - Internship Project</a:t>
            </a:r>
            <a:endParaRPr sz="400" b="0" i="0" u="none" strike="noStrike" cap="none">
              <a:solidFill>
                <a:srgbClr val="000000"/>
              </a:solidFill>
              <a:latin typeface="Arial"/>
              <a:ea typeface="Arial"/>
              <a:cs typeface="Arial"/>
              <a:sym typeface="Arial"/>
            </a:endParaRPr>
          </a:p>
        </p:txBody>
      </p:sp>
      <p:sp>
        <p:nvSpPr>
          <p:cNvPr id="66" name="Google Shape;66;p15"/>
          <p:cNvSpPr txBox="1"/>
          <p:nvPr/>
        </p:nvSpPr>
        <p:spPr>
          <a:xfrm>
            <a:off x="312737" y="1528762"/>
            <a:ext cx="55500" cy="758700"/>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8" name="Google Shape;68;p15"/>
          <p:cNvPicPr preferRelativeResize="0"/>
          <p:nvPr/>
        </p:nvPicPr>
        <p:blipFill>
          <a:blip r:embed="rId3">
            <a:alphaModFix/>
          </a:blip>
          <a:stretch>
            <a:fillRect/>
          </a:stretch>
        </p:blipFill>
        <p:spPr>
          <a:xfrm>
            <a:off x="5204479" y="1376350"/>
            <a:ext cx="3018901" cy="301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105" name="Google Shape;105;p21"/>
          <p:cNvSpPr txBox="1"/>
          <p:nvPr/>
        </p:nvSpPr>
        <p:spPr>
          <a:xfrm>
            <a:off x="311700" y="993350"/>
            <a:ext cx="852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ontserrat"/>
                <a:ea typeface="Montserrat"/>
                <a:cs typeface="Montserrat"/>
                <a:sym typeface="Montserrat"/>
              </a:rPr>
              <a:t>Reference Links:- </a:t>
            </a:r>
            <a:endParaRPr b="1" dirty="0">
              <a:latin typeface="Montserrat"/>
              <a:ea typeface="Montserrat"/>
              <a:cs typeface="Montserrat"/>
              <a:sym typeface="Montserrat"/>
            </a:endParaRPr>
          </a:p>
          <a:p>
            <a:pPr marL="0" lvl="0" indent="0" algn="l" rtl="0">
              <a:spcBef>
                <a:spcPts val="0"/>
              </a:spcBef>
              <a:spcAft>
                <a:spcPts val="0"/>
              </a:spcAft>
              <a:buNone/>
            </a:pPr>
            <a:endParaRPr b="1"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 </a:t>
            </a:r>
            <a:r>
              <a:rPr lang="en-IN" dirty="0">
                <a:latin typeface="Montserrat"/>
                <a:ea typeface="Montserrat"/>
                <a:cs typeface="Montserrat"/>
                <a:sym typeface="Montserrat"/>
                <a:hlinkClick r:id="rId3" action="ppaction://hlinkfile"/>
              </a:rPr>
              <a:t>Internship </a:t>
            </a:r>
            <a:r>
              <a:rPr lang="en-IN" dirty="0" err="1">
                <a:latin typeface="Montserrat"/>
                <a:ea typeface="Montserrat"/>
                <a:cs typeface="Montserrat"/>
                <a:sym typeface="Montserrat"/>
                <a:hlinkClick r:id="rId3" action="ppaction://hlinkfile"/>
              </a:rPr>
              <a:t>Project.pbix</a:t>
            </a:r>
            <a:endParaRPr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a:solidFill>
                  <a:srgbClr val="04A57E"/>
                </a:solidFill>
                <a:latin typeface="Montserrat"/>
                <a:ea typeface="Montserrat"/>
                <a:cs typeface="Montserrat"/>
                <a:sym typeface="Montserrat"/>
              </a:rPr>
              <a:t>Agenda</a:t>
            </a:r>
            <a:endParaRPr sz="1400" b="0" i="0" u="none" strike="noStrike" cap="none">
              <a:solidFill>
                <a:srgbClr val="000000"/>
              </a:solidFill>
              <a:latin typeface="Arial"/>
              <a:ea typeface="Arial"/>
              <a:cs typeface="Arial"/>
              <a:sym typeface="Arial"/>
            </a:endParaRPr>
          </a:p>
        </p:txBody>
      </p:sp>
      <p:sp>
        <p:nvSpPr>
          <p:cNvPr id="74" name="Google Shape;74;p16"/>
          <p:cNvSpPr txBox="1"/>
          <p:nvPr/>
        </p:nvSpPr>
        <p:spPr>
          <a:xfrm>
            <a:off x="220175" y="794516"/>
            <a:ext cx="8542200" cy="2016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Import the Data into PowerBI</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Explaining insights from the Plot/Graph Plotted.</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Interactive Dashboard by using visualization tools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Conclusion and Inferences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Endnotes</a:t>
            </a:r>
            <a:endParaRPr>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3">
            <a:alphaModFix/>
          </a:blip>
          <a:srcRect/>
          <a:stretch/>
        </p:blipFill>
        <p:spPr>
          <a:xfrm>
            <a:off x="6088063" y="1103313"/>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12550" y="86775"/>
            <a:ext cx="8520600" cy="508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Import the Data into PowerBI</a:t>
            </a:r>
            <a:endParaRPr sz="1800" b="1">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311700" y="1276575"/>
            <a:ext cx="8520600" cy="3592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94FF9BCB-6578-4CE1-5774-023478D8971C}"/>
              </a:ext>
            </a:extLst>
          </p:cNvPr>
          <p:cNvPicPr>
            <a:picLocks noChangeAspect="1"/>
          </p:cNvPicPr>
          <p:nvPr/>
        </p:nvPicPr>
        <p:blipFill>
          <a:blip r:embed="rId3"/>
          <a:stretch>
            <a:fillRect/>
          </a:stretch>
        </p:blipFill>
        <p:spPr>
          <a:xfrm>
            <a:off x="4497659" y="1276575"/>
            <a:ext cx="4334641" cy="1897805"/>
          </a:xfrm>
          <a:prstGeom prst="rect">
            <a:avLst/>
          </a:prstGeom>
        </p:spPr>
      </p:pic>
      <p:pic>
        <p:nvPicPr>
          <p:cNvPr id="7" name="Picture 6">
            <a:extLst>
              <a:ext uri="{FF2B5EF4-FFF2-40B4-BE49-F238E27FC236}">
                <a16:creationId xmlns:a16="http://schemas.microsoft.com/office/drawing/2014/main" id="{4C76C5CC-D6D1-800F-BB45-6FBCFE53AA4C}"/>
              </a:ext>
            </a:extLst>
          </p:cNvPr>
          <p:cNvPicPr>
            <a:picLocks noChangeAspect="1"/>
          </p:cNvPicPr>
          <p:nvPr/>
        </p:nvPicPr>
        <p:blipFill>
          <a:blip r:embed="rId4"/>
          <a:stretch>
            <a:fillRect/>
          </a:stretch>
        </p:blipFill>
        <p:spPr>
          <a:xfrm>
            <a:off x="311700" y="3192978"/>
            <a:ext cx="4126485" cy="1675797"/>
          </a:xfrm>
          <a:prstGeom prst="rect">
            <a:avLst/>
          </a:prstGeom>
        </p:spPr>
      </p:pic>
      <p:pic>
        <p:nvPicPr>
          <p:cNvPr id="4" name="Picture 3">
            <a:extLst>
              <a:ext uri="{FF2B5EF4-FFF2-40B4-BE49-F238E27FC236}">
                <a16:creationId xmlns:a16="http://schemas.microsoft.com/office/drawing/2014/main" id="{BDD50289-C3BE-AA1C-5483-1A8432BA840F}"/>
              </a:ext>
            </a:extLst>
          </p:cNvPr>
          <p:cNvPicPr>
            <a:picLocks noChangeAspect="1"/>
          </p:cNvPicPr>
          <p:nvPr/>
        </p:nvPicPr>
        <p:blipFill>
          <a:blip r:embed="rId5"/>
          <a:stretch>
            <a:fillRect/>
          </a:stretch>
        </p:blipFill>
        <p:spPr>
          <a:xfrm>
            <a:off x="311700" y="1295175"/>
            <a:ext cx="4126485" cy="1879204"/>
          </a:xfrm>
          <a:prstGeom prst="rect">
            <a:avLst/>
          </a:prstGeom>
        </p:spPr>
      </p:pic>
      <p:pic>
        <p:nvPicPr>
          <p:cNvPr id="8" name="Picture 7">
            <a:extLst>
              <a:ext uri="{FF2B5EF4-FFF2-40B4-BE49-F238E27FC236}">
                <a16:creationId xmlns:a16="http://schemas.microsoft.com/office/drawing/2014/main" id="{B9FBB921-BF13-5CA8-CC36-E0B280842E11}"/>
              </a:ext>
            </a:extLst>
          </p:cNvPr>
          <p:cNvPicPr>
            <a:picLocks noChangeAspect="1"/>
          </p:cNvPicPr>
          <p:nvPr/>
        </p:nvPicPr>
        <p:blipFill>
          <a:blip r:embed="rId6"/>
          <a:stretch>
            <a:fillRect/>
          </a:stretch>
        </p:blipFill>
        <p:spPr>
          <a:xfrm>
            <a:off x="4497658" y="3192977"/>
            <a:ext cx="4334641" cy="16757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12550" y="86775"/>
            <a:ext cx="8520600" cy="508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Insights from the Plot/Graph Plotted.</a:t>
            </a:r>
            <a:endParaRPr sz="1800" b="1" dirty="0">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142211" y="773722"/>
            <a:ext cx="8931451" cy="4369777"/>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997DA7B-644F-2687-8644-7FF0BD6615C9}"/>
              </a:ext>
            </a:extLst>
          </p:cNvPr>
          <p:cNvPicPr>
            <a:picLocks noChangeAspect="1"/>
          </p:cNvPicPr>
          <p:nvPr/>
        </p:nvPicPr>
        <p:blipFill>
          <a:blip r:embed="rId3"/>
          <a:stretch>
            <a:fillRect/>
          </a:stretch>
        </p:blipFill>
        <p:spPr>
          <a:xfrm>
            <a:off x="212550" y="773724"/>
            <a:ext cx="2921419" cy="1883508"/>
          </a:xfrm>
          <a:prstGeom prst="rect">
            <a:avLst/>
          </a:prstGeom>
        </p:spPr>
      </p:pic>
      <p:sp>
        <p:nvSpPr>
          <p:cNvPr id="5" name="TextBox 4">
            <a:extLst>
              <a:ext uri="{FF2B5EF4-FFF2-40B4-BE49-F238E27FC236}">
                <a16:creationId xmlns:a16="http://schemas.microsoft.com/office/drawing/2014/main" id="{D7B98257-0128-5D2F-BFCD-354E9A1659A1}"/>
              </a:ext>
            </a:extLst>
          </p:cNvPr>
          <p:cNvSpPr txBox="1"/>
          <p:nvPr/>
        </p:nvSpPr>
        <p:spPr>
          <a:xfrm>
            <a:off x="235996" y="3039026"/>
            <a:ext cx="4586096" cy="1954381"/>
          </a:xfrm>
          <a:prstGeom prst="rect">
            <a:avLst/>
          </a:prstGeom>
          <a:noFill/>
        </p:spPr>
        <p:txBody>
          <a:bodyPr wrap="square">
            <a:spAutoFit/>
          </a:bodyPr>
          <a:lstStyle/>
          <a:p>
            <a:r>
              <a:rPr lang="en-IN" sz="1100" b="1" dirty="0"/>
              <a:t>Insights from the data:</a:t>
            </a:r>
          </a:p>
          <a:p>
            <a:endParaRPr lang="en-IN" sz="1100" b="1" dirty="0"/>
          </a:p>
          <a:p>
            <a:r>
              <a:rPr lang="en-IN" sz="1100" b="1" dirty="0"/>
              <a:t>1-Sales tend to be higher during the first half of the year (January to June), with a peak in May. This indicates a potential seasonal pattern where sales are stronger in the early part of the year.</a:t>
            </a:r>
          </a:p>
          <a:p>
            <a:r>
              <a:rPr lang="en-IN" sz="1100" b="1" dirty="0"/>
              <a:t>2-Sales start to decrease in the second half of the year (July to December), with a noticeable drop in June. This could be an area of concern for further analysis to understand the reason for the decline.</a:t>
            </a:r>
          </a:p>
          <a:p>
            <a:r>
              <a:rPr lang="en-IN" sz="1100" b="1" dirty="0"/>
              <a:t>3-The highest sales amount was recorded in May, while the lowest was in June, suggesting a significant month-to-month variation.</a:t>
            </a:r>
          </a:p>
        </p:txBody>
      </p:sp>
      <p:sp>
        <p:nvSpPr>
          <p:cNvPr id="7" name="TextBox 6">
            <a:extLst>
              <a:ext uri="{FF2B5EF4-FFF2-40B4-BE49-F238E27FC236}">
                <a16:creationId xmlns:a16="http://schemas.microsoft.com/office/drawing/2014/main" id="{5DE93B7C-787C-7E33-2BAE-8D1D97A5221C}"/>
              </a:ext>
            </a:extLst>
          </p:cNvPr>
          <p:cNvSpPr txBox="1"/>
          <p:nvPr/>
        </p:nvSpPr>
        <p:spPr>
          <a:xfrm>
            <a:off x="3067538" y="773722"/>
            <a:ext cx="1504462" cy="2169825"/>
          </a:xfrm>
          <a:prstGeom prst="rect">
            <a:avLst/>
          </a:prstGeom>
          <a:noFill/>
        </p:spPr>
        <p:txBody>
          <a:bodyPr wrap="square">
            <a:spAutoFit/>
          </a:bodyPr>
          <a:lstStyle/>
          <a:p>
            <a:r>
              <a:rPr lang="en-IN" sz="900" b="1" dirty="0"/>
              <a:t>Clustered Bar Chart: A clustered bar chart be used to display the sales amounts for each month. It will make it easy to compare sales across different months and identify which months had higher or lower sales. The bar graph is especially useful when you want to emphasize the differences between individual months.</a:t>
            </a:r>
          </a:p>
        </p:txBody>
      </p:sp>
      <p:pic>
        <p:nvPicPr>
          <p:cNvPr id="9" name="Picture 8">
            <a:extLst>
              <a:ext uri="{FF2B5EF4-FFF2-40B4-BE49-F238E27FC236}">
                <a16:creationId xmlns:a16="http://schemas.microsoft.com/office/drawing/2014/main" id="{0B64C4A5-CCC8-B6D4-EA63-1AA2B836D070}"/>
              </a:ext>
            </a:extLst>
          </p:cNvPr>
          <p:cNvPicPr>
            <a:picLocks noChangeAspect="1"/>
          </p:cNvPicPr>
          <p:nvPr/>
        </p:nvPicPr>
        <p:blipFill>
          <a:blip r:embed="rId4"/>
          <a:stretch>
            <a:fillRect/>
          </a:stretch>
        </p:blipFill>
        <p:spPr>
          <a:xfrm>
            <a:off x="5896708" y="750949"/>
            <a:ext cx="3176954" cy="2024754"/>
          </a:xfrm>
          <a:prstGeom prst="rect">
            <a:avLst/>
          </a:prstGeom>
        </p:spPr>
      </p:pic>
      <p:sp>
        <p:nvSpPr>
          <p:cNvPr id="11" name="TextBox 10">
            <a:extLst>
              <a:ext uri="{FF2B5EF4-FFF2-40B4-BE49-F238E27FC236}">
                <a16:creationId xmlns:a16="http://schemas.microsoft.com/office/drawing/2014/main" id="{BF53B298-614C-EF30-FE39-8AF81FF2BADE}"/>
              </a:ext>
            </a:extLst>
          </p:cNvPr>
          <p:cNvSpPr txBox="1"/>
          <p:nvPr/>
        </p:nvSpPr>
        <p:spPr>
          <a:xfrm>
            <a:off x="4915877" y="3003480"/>
            <a:ext cx="3970215" cy="1785104"/>
          </a:xfrm>
          <a:prstGeom prst="rect">
            <a:avLst/>
          </a:prstGeom>
          <a:noFill/>
        </p:spPr>
        <p:txBody>
          <a:bodyPr wrap="square">
            <a:spAutoFit/>
          </a:bodyPr>
          <a:lstStyle/>
          <a:p>
            <a:r>
              <a:rPr lang="en-IN" sz="1100" b="1" dirty="0"/>
              <a:t>Insights from the data:</a:t>
            </a:r>
          </a:p>
          <a:p>
            <a:endParaRPr lang="en-IN" sz="1100" b="1" dirty="0"/>
          </a:p>
          <a:p>
            <a:r>
              <a:rPr lang="en-IN" sz="1100" b="1" dirty="0"/>
              <a:t>1-The United States and Australia have the highest sales amounts, indicating that these are the top-performing regions in terms of sales revenue.</a:t>
            </a:r>
          </a:p>
          <a:p>
            <a:r>
              <a:rPr lang="en-IN" sz="1100" b="1" dirty="0"/>
              <a:t>2-The United Kingdom, Germany, and France follow, with reasonably high sales amounts but lower than the United States and Australia.</a:t>
            </a:r>
          </a:p>
          <a:p>
            <a:r>
              <a:rPr lang="en-IN" sz="1100" b="1" dirty="0"/>
              <a:t>3-Canada has the lowest sales amount among the listed regions.</a:t>
            </a:r>
          </a:p>
        </p:txBody>
      </p:sp>
      <p:sp>
        <p:nvSpPr>
          <p:cNvPr id="13" name="TextBox 12">
            <a:extLst>
              <a:ext uri="{FF2B5EF4-FFF2-40B4-BE49-F238E27FC236}">
                <a16:creationId xmlns:a16="http://schemas.microsoft.com/office/drawing/2014/main" id="{24755E7B-ED7C-3D19-025A-6FB516188139}"/>
              </a:ext>
            </a:extLst>
          </p:cNvPr>
          <p:cNvSpPr txBox="1"/>
          <p:nvPr/>
        </p:nvSpPr>
        <p:spPr>
          <a:xfrm>
            <a:off x="4446953" y="773722"/>
            <a:ext cx="1341796" cy="2031325"/>
          </a:xfrm>
          <a:prstGeom prst="rect">
            <a:avLst/>
          </a:prstGeom>
          <a:noFill/>
        </p:spPr>
        <p:txBody>
          <a:bodyPr wrap="square">
            <a:spAutoFit/>
          </a:bodyPr>
          <a:lstStyle/>
          <a:p>
            <a:r>
              <a:rPr lang="en-IN" sz="900" b="1" dirty="0"/>
              <a:t>A clustered column chart would be a great choice for visualizing the sales amounts for different countries or regions. This type of chart displays the data in vertical columns side by side, allowing for easy comparison between the sales amounts of each region.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AD44-AF39-879B-0316-BA8F75D3D18A}"/>
              </a:ext>
            </a:extLst>
          </p:cNvPr>
          <p:cNvSpPr>
            <a:spLocks noGrp="1"/>
          </p:cNvSpPr>
          <p:nvPr>
            <p:ph type="title"/>
          </p:nvPr>
        </p:nvSpPr>
        <p:spPr>
          <a:xfrm>
            <a:off x="311700" y="174890"/>
            <a:ext cx="8520600" cy="688110"/>
          </a:xfrm>
        </p:spPr>
        <p:txBody>
          <a:bodyPr>
            <a:normAutofit/>
          </a:bodyPr>
          <a:lstStyle/>
          <a:p>
            <a:r>
              <a:rPr lang="en" sz="1800" b="1" dirty="0">
                <a:solidFill>
                  <a:srgbClr val="04A57E"/>
                </a:solidFill>
                <a:latin typeface="Montserrat"/>
                <a:ea typeface="Montserrat"/>
                <a:cs typeface="Montserrat"/>
                <a:sym typeface="Montserrat"/>
              </a:rPr>
              <a:t>Insights from the Plot/Graph Plotted.</a:t>
            </a:r>
            <a:endParaRPr lang="en-IN" sz="1800" dirty="0"/>
          </a:p>
        </p:txBody>
      </p:sp>
      <p:sp>
        <p:nvSpPr>
          <p:cNvPr id="3" name="Text Placeholder 2">
            <a:extLst>
              <a:ext uri="{FF2B5EF4-FFF2-40B4-BE49-F238E27FC236}">
                <a16:creationId xmlns:a16="http://schemas.microsoft.com/office/drawing/2014/main" id="{68723315-92E4-601E-8D32-F4B686C0C380}"/>
              </a:ext>
            </a:extLst>
          </p:cNvPr>
          <p:cNvSpPr>
            <a:spLocks noGrp="1"/>
          </p:cNvSpPr>
          <p:nvPr>
            <p:ph type="body" idx="1"/>
          </p:nvPr>
        </p:nvSpPr>
        <p:spPr>
          <a:xfrm>
            <a:off x="2876061" y="804984"/>
            <a:ext cx="5839007" cy="4282831"/>
          </a:xfrm>
        </p:spPr>
        <p:txBody>
          <a:bodyPr>
            <a:noAutofit/>
          </a:bodyPr>
          <a:lstStyle/>
          <a:p>
            <a:pPr marL="114300" indent="0">
              <a:buNone/>
            </a:pPr>
            <a:r>
              <a:rPr lang="en-GB" sz="1000" b="1" i="1" dirty="0"/>
              <a:t>1-Bikes Category Dominates Sales: The "Bikes" category is the clear frontrunner in terms of sales performance, with a sum of sales amount of 28,318,144.65. This indicates that the sale of bikes is a major revenue generator for the company or business.</a:t>
            </a:r>
          </a:p>
          <a:p>
            <a:pPr marL="114300" indent="0">
              <a:buNone/>
            </a:pPr>
            <a:endParaRPr lang="en-GB" sz="1000" b="1" i="1" dirty="0"/>
          </a:p>
          <a:p>
            <a:pPr marL="114300" indent="0">
              <a:buNone/>
            </a:pPr>
            <a:r>
              <a:rPr lang="en-GB" sz="1000" b="1" i="1" dirty="0"/>
              <a:t>2-Accessories and Clothing have Lower Sales: Compared to the "Bikes" category, both "Accessories" and "Clothing" categories have significantly lower sales amounts. "Accessories" generated 700,759.96 in sales, while "Clothing" brought in 339,772.61. This suggests that these categories might be less popular or might have a lower price point than bikes.</a:t>
            </a:r>
          </a:p>
          <a:p>
            <a:pPr marL="114300" indent="0">
              <a:buNone/>
            </a:pPr>
            <a:endParaRPr lang="en-GB" sz="1000" b="1" i="1" dirty="0"/>
          </a:p>
          <a:p>
            <a:pPr marL="114300" indent="0">
              <a:buNone/>
            </a:pPr>
            <a:r>
              <a:rPr lang="en-GB" sz="1000" b="1" i="1" dirty="0"/>
              <a:t>3-Opportunities for Growth in Accessories and Clothing: While "Bikes" dominate sales, there could be opportunities for growth in the "Accessories" and "Clothing" categories. Businesses might consider implementing marketing strategies or introducing new and trendy accessories or clothing products to boost sales in these categories.</a:t>
            </a:r>
          </a:p>
          <a:p>
            <a:pPr marL="114300" indent="0">
              <a:buNone/>
            </a:pPr>
            <a:endParaRPr lang="en-GB" sz="1000" b="1" i="1" dirty="0"/>
          </a:p>
          <a:p>
            <a:pPr marL="114300" indent="0">
              <a:buNone/>
            </a:pPr>
            <a:r>
              <a:rPr lang="en-GB" sz="1000" b="1" i="1" dirty="0"/>
              <a:t>4-Diversification of Product Portfolio: The data shows that the business is not solely reliant on one product category. Having multiple product categories (Bikes, Accessories, and Clothing) can help spread risks and reduce dependency on a single category.</a:t>
            </a:r>
          </a:p>
          <a:p>
            <a:pPr marL="114300" indent="0">
              <a:buNone/>
            </a:pPr>
            <a:endParaRPr lang="en-GB" sz="1000" b="1" i="1" dirty="0"/>
          </a:p>
          <a:p>
            <a:pPr marL="114300" indent="0">
              <a:buNone/>
            </a:pPr>
            <a:r>
              <a:rPr lang="en-GB" sz="1000" b="1" i="1" dirty="0"/>
              <a:t>5-Seasonal Trends: Further analysis would be required to identify if there are any seasonal trends or fluctuations in sales across the different product categories. Understanding such patterns can help in optimizing inventory management and marketing efforts.</a:t>
            </a:r>
          </a:p>
          <a:p>
            <a:pPr marL="114300" indent="0">
              <a:buNone/>
            </a:pPr>
            <a:endParaRPr lang="en-GB" sz="1000" b="1" i="1" dirty="0"/>
          </a:p>
          <a:p>
            <a:pPr marL="114300" indent="0">
              <a:buNone/>
            </a:pPr>
            <a:r>
              <a:rPr lang="en-GB" sz="1000" b="1" i="1" dirty="0"/>
              <a:t>6-Pricing and Margins: </a:t>
            </a:r>
            <a:r>
              <a:rPr lang="en-GB" sz="1000" b="1" i="1" dirty="0" err="1"/>
              <a:t>Analyzing</a:t>
            </a:r>
            <a:r>
              <a:rPr lang="en-GB" sz="1000" b="1" i="1" dirty="0"/>
              <a:t> the sales performance in conjunction with the profit margins for each product category can provide insights into the overall profitability of the business. It might be essential to ensure that even though "Bikes" have higher sales, their production costs and margins are also </a:t>
            </a:r>
            <a:r>
              <a:rPr lang="en-GB" sz="1000" b="1" i="1" dirty="0" err="1"/>
              <a:t>favorable</a:t>
            </a:r>
            <a:r>
              <a:rPr lang="en-GB" sz="1000" b="1" i="1" dirty="0"/>
              <a:t>.</a:t>
            </a:r>
            <a:endParaRPr lang="en-IN" sz="1000" b="1" i="1" dirty="0"/>
          </a:p>
        </p:txBody>
      </p:sp>
      <p:pic>
        <p:nvPicPr>
          <p:cNvPr id="4" name="Picture 3">
            <a:extLst>
              <a:ext uri="{FF2B5EF4-FFF2-40B4-BE49-F238E27FC236}">
                <a16:creationId xmlns:a16="http://schemas.microsoft.com/office/drawing/2014/main" id="{13E4513C-6B48-43C0-B148-79DEA93F8889}"/>
              </a:ext>
            </a:extLst>
          </p:cNvPr>
          <p:cNvPicPr>
            <a:picLocks noChangeAspect="1"/>
          </p:cNvPicPr>
          <p:nvPr/>
        </p:nvPicPr>
        <p:blipFill>
          <a:blip r:embed="rId2"/>
          <a:stretch>
            <a:fillRect/>
          </a:stretch>
        </p:blipFill>
        <p:spPr>
          <a:xfrm>
            <a:off x="311700" y="863000"/>
            <a:ext cx="2564361" cy="4105610"/>
          </a:xfrm>
          <a:prstGeom prst="rect">
            <a:avLst/>
          </a:prstGeom>
        </p:spPr>
      </p:pic>
    </p:spTree>
    <p:extLst>
      <p:ext uri="{BB962C8B-B14F-4D97-AF65-F5344CB8AC3E}">
        <p14:creationId xmlns:p14="http://schemas.microsoft.com/office/powerpoint/2010/main" val="83788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Interactive Dashboard by using visualization tools</a:t>
            </a:r>
            <a:endParaRPr sz="1800" b="1">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296069" y="3806092"/>
            <a:ext cx="8520600" cy="12739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GB" sz="900" b="1" dirty="0">
                <a:latin typeface="Montserrat"/>
                <a:ea typeface="Montserrat"/>
                <a:cs typeface="Montserrat"/>
                <a:sym typeface="Montserrat"/>
              </a:rPr>
              <a:t>The dashboard typically includes information on total sales amounts, sales by region, product category breakdowns, top-selling products, customer segmentation, and sales forecasting. Users can interact with the dashboard, drill down into specific data points, and explore sales data at various levels of granularity to make informed decisions and optimize their sales strategies. Overall, the Sales Dashboard from Power BI helps businesses monitor and </a:t>
            </a:r>
            <a:r>
              <a:rPr lang="en-GB" sz="900" b="1" dirty="0" err="1">
                <a:latin typeface="Montserrat"/>
                <a:ea typeface="Montserrat"/>
                <a:cs typeface="Montserrat"/>
                <a:sym typeface="Montserrat"/>
              </a:rPr>
              <a:t>analyze</a:t>
            </a:r>
            <a:r>
              <a:rPr lang="en-GB" sz="900" b="1" dirty="0">
                <a:latin typeface="Montserrat"/>
                <a:ea typeface="Montserrat"/>
                <a:cs typeface="Montserrat"/>
                <a:sym typeface="Montserrat"/>
              </a:rPr>
              <a:t> their sales performance efficiently and aids in driving growth and profitability. The dashboard typically includes information on total sales amounts, sales by region, product category breakdowns, top-selling products, customer segmentation, and sales forecasting. Users can interact with the dashboard, drill down into specific data points, and explore sales data at various levels of granularity to make informed decisions and optimize their sales strategies. Overall, the Sales Dashboard from Power BI helps businesses monitor and </a:t>
            </a:r>
            <a:r>
              <a:rPr lang="en-GB" sz="900" b="1" dirty="0" err="1">
                <a:latin typeface="Montserrat"/>
                <a:ea typeface="Montserrat"/>
                <a:cs typeface="Montserrat"/>
                <a:sym typeface="Montserrat"/>
              </a:rPr>
              <a:t>analyze</a:t>
            </a:r>
            <a:r>
              <a:rPr lang="en-GB" sz="900" b="1" dirty="0">
                <a:latin typeface="Montserrat"/>
                <a:ea typeface="Montserrat"/>
                <a:cs typeface="Montserrat"/>
                <a:sym typeface="Montserrat"/>
              </a:rPr>
              <a:t> their sales performance efficiently and aids in driving growth and profitability.</a:t>
            </a:r>
            <a:endParaRPr sz="900" b="1"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8EDCFA09-2F24-5BC3-59BB-70E72FC04ED1}"/>
              </a:ext>
            </a:extLst>
          </p:cNvPr>
          <p:cNvPicPr>
            <a:picLocks noChangeAspect="1"/>
          </p:cNvPicPr>
          <p:nvPr/>
        </p:nvPicPr>
        <p:blipFill>
          <a:blip r:embed="rId3"/>
          <a:stretch>
            <a:fillRect/>
          </a:stretch>
        </p:blipFill>
        <p:spPr>
          <a:xfrm>
            <a:off x="296069" y="773723"/>
            <a:ext cx="8536231" cy="30948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Conclusion and Inferences</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311700" y="875323"/>
            <a:ext cx="8520600" cy="416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GB" dirty="0">
                <a:latin typeface="Montserrat"/>
                <a:ea typeface="Montserrat"/>
                <a:cs typeface="Montserrat"/>
                <a:sym typeface="Montserrat"/>
              </a:rPr>
              <a:t>Monthly Sales Trend:</a:t>
            </a:r>
          </a:p>
          <a:p>
            <a:pPr marL="0" lvl="0" indent="0" algn="l" rtl="0">
              <a:lnSpc>
                <a:spcPct val="100000"/>
              </a:lnSpc>
              <a:spcBef>
                <a:spcPts val="0"/>
              </a:spcBef>
              <a:spcAft>
                <a:spcPts val="0"/>
              </a:spcAft>
              <a:buSzPts val="1800"/>
              <a:buNone/>
            </a:pPr>
            <a:endParaRPr lang="en-GB"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dirty="0">
                <a:latin typeface="Montserrat"/>
                <a:ea typeface="Montserrat"/>
                <a:cs typeface="Montserrat"/>
                <a:sym typeface="Montserrat"/>
              </a:rPr>
              <a:t>The sales amount shows fluctuations throughout the year, with some months having higher sales than others. The highest sales were recorded in May, with $3,224,786.807, while the lowest sales were in June, with $1,866,221.438.</a:t>
            </a:r>
          </a:p>
          <a:p>
            <a:pPr marL="285750" lvl="0" indent="-285750" algn="l" rtl="0">
              <a:lnSpc>
                <a:spcPct val="100000"/>
              </a:lnSpc>
              <a:spcBef>
                <a:spcPts val="0"/>
              </a:spcBef>
              <a:spcAft>
                <a:spcPts val="0"/>
              </a:spcAft>
              <a:buSzPts val="1800"/>
              <a:buFont typeface="Wingdings" panose="05000000000000000000" pitchFamily="2" charset="2"/>
              <a:buChar char="q"/>
            </a:pPr>
            <a:r>
              <a:rPr lang="en-GB" dirty="0">
                <a:latin typeface="Montserrat"/>
                <a:ea typeface="Montserrat"/>
                <a:cs typeface="Montserrat"/>
                <a:sym typeface="Montserrat"/>
              </a:rPr>
              <a:t>There is a noticeable increase in sales during the last few months of the year (October to December), which might be due to holiday season shopping.</a:t>
            </a:r>
          </a:p>
          <a:p>
            <a:pPr marL="0" lvl="0" indent="0" algn="l" rtl="0">
              <a:lnSpc>
                <a:spcPct val="100000"/>
              </a:lnSpc>
              <a:spcBef>
                <a:spcPts val="0"/>
              </a:spcBef>
              <a:spcAft>
                <a:spcPts val="0"/>
              </a:spcAft>
              <a:buSzPts val="1800"/>
              <a:buNone/>
            </a:pPr>
            <a:endParaRPr lang="en-GB"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dirty="0">
                <a:latin typeface="Montserrat"/>
                <a:ea typeface="Montserrat"/>
                <a:cs typeface="Montserrat"/>
                <a:sym typeface="Montserrat"/>
              </a:rPr>
              <a:t>Sales by Country/Region:</a:t>
            </a:r>
          </a:p>
          <a:p>
            <a:pPr marL="0" lvl="0" indent="0" algn="l" rtl="0">
              <a:lnSpc>
                <a:spcPct val="100000"/>
              </a:lnSpc>
              <a:spcBef>
                <a:spcPts val="0"/>
              </a:spcBef>
              <a:spcAft>
                <a:spcPts val="0"/>
              </a:spcAft>
              <a:buSzPts val="1800"/>
              <a:buNone/>
            </a:pPr>
            <a:endParaRPr lang="en-GB"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dirty="0">
                <a:latin typeface="Montserrat"/>
                <a:ea typeface="Montserrat"/>
                <a:cs typeface="Montserrat"/>
                <a:sym typeface="Montserrat"/>
              </a:rPr>
              <a:t>The United States and Australia are the top two countries in terms of sales, with $9,389,789.511 and $9,061,000.584, respectively. These two countries contribute significantly to the total sales amount.</a:t>
            </a:r>
          </a:p>
          <a:p>
            <a:pPr marL="285750" lvl="0" indent="-285750" algn="l" rtl="0">
              <a:lnSpc>
                <a:spcPct val="100000"/>
              </a:lnSpc>
              <a:spcBef>
                <a:spcPts val="0"/>
              </a:spcBef>
              <a:spcAft>
                <a:spcPts val="0"/>
              </a:spcAft>
              <a:buSzPts val="1800"/>
              <a:buFont typeface="Wingdings" panose="05000000000000000000" pitchFamily="2" charset="2"/>
              <a:buChar char="q"/>
            </a:pPr>
            <a:r>
              <a:rPr lang="en-GB" dirty="0">
                <a:latin typeface="Montserrat"/>
                <a:ea typeface="Montserrat"/>
                <a:cs typeface="Montserrat"/>
                <a:sym typeface="Montserrat"/>
              </a:rPr>
              <a:t>The United Kingdom, Germany, France, and Canada also have substantial sales figures, although they are lower than the United States and Australia.</a:t>
            </a:r>
          </a:p>
          <a:p>
            <a:pPr marL="0" lvl="0" indent="0" algn="l" rtl="0">
              <a:lnSpc>
                <a:spcPct val="100000"/>
              </a:lnSpc>
              <a:spcBef>
                <a:spcPts val="0"/>
              </a:spcBef>
              <a:spcAft>
                <a:spcPts val="0"/>
              </a:spcAft>
              <a:buSzPts val="1800"/>
              <a:buNone/>
            </a:pPr>
            <a:endParaRPr lang="en-GB" dirty="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FB59-8D83-CF24-8B5A-0DE2E607B433}"/>
              </a:ext>
            </a:extLst>
          </p:cNvPr>
          <p:cNvSpPr>
            <a:spLocks noGrp="1"/>
          </p:cNvSpPr>
          <p:nvPr>
            <p:ph type="title"/>
          </p:nvPr>
        </p:nvSpPr>
        <p:spPr>
          <a:xfrm>
            <a:off x="311700" y="203200"/>
            <a:ext cx="8520600" cy="515815"/>
          </a:xfrm>
        </p:spPr>
        <p:txBody>
          <a:bodyPr>
            <a:normAutofit/>
          </a:bodyPr>
          <a:lstStyle/>
          <a:p>
            <a:r>
              <a:rPr lang="en" sz="1800" b="1" dirty="0">
                <a:solidFill>
                  <a:srgbClr val="04A57E"/>
                </a:solidFill>
                <a:latin typeface="Montserrat"/>
                <a:ea typeface="Montserrat"/>
                <a:cs typeface="Montserrat"/>
                <a:sym typeface="Montserrat"/>
              </a:rPr>
              <a:t>Conclusion and Inferences</a:t>
            </a:r>
            <a:endParaRPr lang="en-IN" sz="1800" dirty="0"/>
          </a:p>
        </p:txBody>
      </p:sp>
      <p:sp>
        <p:nvSpPr>
          <p:cNvPr id="3" name="Text Placeholder 2">
            <a:extLst>
              <a:ext uri="{FF2B5EF4-FFF2-40B4-BE49-F238E27FC236}">
                <a16:creationId xmlns:a16="http://schemas.microsoft.com/office/drawing/2014/main" id="{1413532F-55E5-C1D3-4847-97287355CB57}"/>
              </a:ext>
            </a:extLst>
          </p:cNvPr>
          <p:cNvSpPr>
            <a:spLocks noGrp="1"/>
          </p:cNvSpPr>
          <p:nvPr>
            <p:ph type="body" idx="1"/>
          </p:nvPr>
        </p:nvSpPr>
        <p:spPr>
          <a:xfrm>
            <a:off x="311700" y="890954"/>
            <a:ext cx="8520600" cy="3978031"/>
          </a:xfrm>
        </p:spPr>
        <p:txBody>
          <a:bodyPr>
            <a:noAutofit/>
          </a:bodyPr>
          <a:lstStyle/>
          <a:p>
            <a:pPr marL="0" lvl="0" indent="0" algn="l" rtl="0">
              <a:lnSpc>
                <a:spcPct val="100000"/>
              </a:lnSpc>
              <a:spcBef>
                <a:spcPts val="0"/>
              </a:spcBef>
              <a:spcAft>
                <a:spcPts val="0"/>
              </a:spcAft>
              <a:buSzPts val="1800"/>
              <a:buNone/>
            </a:pPr>
            <a:r>
              <a:rPr lang="en-GB" sz="1200" dirty="0">
                <a:latin typeface="Montserrat"/>
                <a:ea typeface="Montserrat"/>
                <a:cs typeface="Montserrat"/>
                <a:sym typeface="Montserrat"/>
              </a:rPr>
              <a:t>Sales by Product Category:</a:t>
            </a:r>
          </a:p>
          <a:p>
            <a:pPr marL="0" lvl="0" indent="0" algn="l" rtl="0">
              <a:lnSpc>
                <a:spcPct val="100000"/>
              </a:lnSpc>
              <a:spcBef>
                <a:spcPts val="0"/>
              </a:spcBef>
              <a:spcAft>
                <a:spcPts val="0"/>
              </a:spcAft>
              <a:buSzPts val="1800"/>
              <a:buNone/>
            </a:pPr>
            <a:endParaRPr lang="en-GB" sz="12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200" dirty="0">
                <a:latin typeface="Montserrat"/>
                <a:ea typeface="Montserrat"/>
                <a:cs typeface="Montserrat"/>
                <a:sym typeface="Montserrat"/>
              </a:rPr>
              <a:t>Bikes are the highest-selling product category, accounting for a significant portion of the total sales with $28,318,144.65.</a:t>
            </a:r>
          </a:p>
          <a:p>
            <a:pPr marL="285750" lvl="0" indent="-285750" algn="l" rtl="0">
              <a:lnSpc>
                <a:spcPct val="100000"/>
              </a:lnSpc>
              <a:spcBef>
                <a:spcPts val="0"/>
              </a:spcBef>
              <a:spcAft>
                <a:spcPts val="0"/>
              </a:spcAft>
              <a:buSzPts val="1800"/>
              <a:buFont typeface="Wingdings" panose="05000000000000000000" pitchFamily="2" charset="2"/>
              <a:buChar char="q"/>
            </a:pPr>
            <a:r>
              <a:rPr lang="en-GB" sz="1200" dirty="0">
                <a:latin typeface="Montserrat"/>
                <a:ea typeface="Montserrat"/>
                <a:cs typeface="Montserrat"/>
                <a:sym typeface="Montserrat"/>
              </a:rPr>
              <a:t>Accessories and Clothing have much lower sales compared to Bikes, with sales amounts of $700,759.96 and $339,772.61, respectively.</a:t>
            </a:r>
          </a:p>
          <a:p>
            <a:pPr marL="0" lvl="0" indent="0" algn="l" rtl="0">
              <a:lnSpc>
                <a:spcPct val="100000"/>
              </a:lnSpc>
              <a:spcBef>
                <a:spcPts val="0"/>
              </a:spcBef>
              <a:spcAft>
                <a:spcPts val="0"/>
              </a:spcAft>
              <a:buSzPts val="1800"/>
              <a:buNone/>
            </a:pPr>
            <a:endParaRPr lang="en-GB" sz="12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1200" dirty="0">
                <a:latin typeface="Montserrat"/>
                <a:ea typeface="Montserrat"/>
                <a:cs typeface="Montserrat"/>
                <a:sym typeface="Montserrat"/>
              </a:rPr>
              <a:t>Seasonal Sales Pattern:</a:t>
            </a:r>
          </a:p>
          <a:p>
            <a:pPr marL="0" lvl="0" indent="0" algn="l" rtl="0">
              <a:lnSpc>
                <a:spcPct val="100000"/>
              </a:lnSpc>
              <a:spcBef>
                <a:spcPts val="0"/>
              </a:spcBef>
              <a:spcAft>
                <a:spcPts val="0"/>
              </a:spcAft>
              <a:buSzPts val="1800"/>
              <a:buNone/>
            </a:pPr>
            <a:endParaRPr lang="en-GB" sz="12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200" dirty="0">
                <a:latin typeface="Montserrat"/>
                <a:ea typeface="Montserrat"/>
                <a:cs typeface="Montserrat"/>
                <a:sym typeface="Montserrat"/>
              </a:rPr>
              <a:t>The data suggests that there might be a seasonal sales pattern, with higher sales during specific months (e.g., May) and lower sales during others (e.g., June).</a:t>
            </a:r>
          </a:p>
          <a:p>
            <a:pPr marL="285750" lvl="0" indent="-285750" algn="l" rtl="0">
              <a:lnSpc>
                <a:spcPct val="100000"/>
              </a:lnSpc>
              <a:spcBef>
                <a:spcPts val="0"/>
              </a:spcBef>
              <a:spcAft>
                <a:spcPts val="0"/>
              </a:spcAft>
              <a:buSzPts val="1800"/>
              <a:buFont typeface="Wingdings" panose="05000000000000000000" pitchFamily="2" charset="2"/>
              <a:buChar char="q"/>
            </a:pPr>
            <a:r>
              <a:rPr lang="en-GB" sz="1200" dirty="0">
                <a:latin typeface="Montserrat"/>
                <a:ea typeface="Montserrat"/>
                <a:cs typeface="Montserrat"/>
                <a:sym typeface="Montserrat"/>
              </a:rPr>
              <a:t>This could be related to factors like weather, holidays, or specific marketing and promotional activities during certain periods.</a:t>
            </a:r>
          </a:p>
          <a:p>
            <a:pPr marL="0" lvl="0" indent="0" algn="l" rtl="0">
              <a:lnSpc>
                <a:spcPct val="100000"/>
              </a:lnSpc>
              <a:spcBef>
                <a:spcPts val="0"/>
              </a:spcBef>
              <a:spcAft>
                <a:spcPts val="0"/>
              </a:spcAft>
              <a:buSzPts val="1800"/>
              <a:buNone/>
            </a:pPr>
            <a:endParaRPr lang="en-GB" sz="12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1200" dirty="0">
                <a:latin typeface="Montserrat"/>
                <a:ea typeface="Montserrat"/>
                <a:cs typeface="Montserrat"/>
                <a:sym typeface="Montserrat"/>
              </a:rPr>
              <a:t>Market Dominance:</a:t>
            </a:r>
          </a:p>
          <a:p>
            <a:pPr marL="0" lvl="0" indent="0" algn="l" rtl="0">
              <a:lnSpc>
                <a:spcPct val="100000"/>
              </a:lnSpc>
              <a:spcBef>
                <a:spcPts val="0"/>
              </a:spcBef>
              <a:spcAft>
                <a:spcPts val="0"/>
              </a:spcAft>
              <a:buSzPts val="1800"/>
              <a:buNone/>
            </a:pPr>
            <a:endParaRPr lang="en-GB" sz="12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200" dirty="0">
                <a:latin typeface="Montserrat"/>
                <a:ea typeface="Montserrat"/>
                <a:cs typeface="Montserrat"/>
                <a:sym typeface="Montserrat"/>
              </a:rPr>
              <a:t>The United States and Australia seem to be the dominant markets for the company, contributing significantly to the overall sales. Understanding the factors that make these countries successful can help in strategizing for other markets.</a:t>
            </a:r>
          </a:p>
          <a:p>
            <a:pPr marL="0" lvl="0" indent="0" algn="l" rtl="0">
              <a:lnSpc>
                <a:spcPct val="100000"/>
              </a:lnSpc>
              <a:spcBef>
                <a:spcPts val="0"/>
              </a:spcBef>
              <a:spcAft>
                <a:spcPts val="0"/>
              </a:spcAft>
              <a:buSzPts val="1800"/>
              <a:buNone/>
            </a:pPr>
            <a:endParaRPr lang="en-GB" sz="1200" dirty="0">
              <a:latin typeface="Montserrat"/>
              <a:ea typeface="Montserrat"/>
              <a:cs typeface="Montserrat"/>
              <a:sym typeface="Montserrat"/>
            </a:endParaRPr>
          </a:p>
          <a:p>
            <a:pPr marL="114300" indent="0">
              <a:buNone/>
            </a:pPr>
            <a:endParaRPr lang="en-IN" sz="1200" dirty="0"/>
          </a:p>
        </p:txBody>
      </p:sp>
    </p:spTree>
    <p:extLst>
      <p:ext uri="{BB962C8B-B14F-4D97-AF65-F5344CB8AC3E}">
        <p14:creationId xmlns:p14="http://schemas.microsoft.com/office/powerpoint/2010/main" val="200421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91A2-AE69-F8C4-0666-2C8707373EDE}"/>
              </a:ext>
            </a:extLst>
          </p:cNvPr>
          <p:cNvSpPr>
            <a:spLocks noGrp="1"/>
          </p:cNvSpPr>
          <p:nvPr>
            <p:ph type="title"/>
          </p:nvPr>
        </p:nvSpPr>
        <p:spPr>
          <a:xfrm>
            <a:off x="311700" y="171938"/>
            <a:ext cx="8520600" cy="547077"/>
          </a:xfrm>
        </p:spPr>
        <p:txBody>
          <a:bodyPr>
            <a:normAutofit/>
          </a:bodyPr>
          <a:lstStyle/>
          <a:p>
            <a:r>
              <a:rPr lang="en" sz="1800" b="1" dirty="0">
                <a:solidFill>
                  <a:srgbClr val="04A57E"/>
                </a:solidFill>
                <a:latin typeface="Montserrat"/>
                <a:ea typeface="Montserrat"/>
                <a:cs typeface="Montserrat"/>
                <a:sym typeface="Montserrat"/>
              </a:rPr>
              <a:t>Conclusion and Inferences</a:t>
            </a:r>
            <a:endParaRPr lang="en-IN" sz="1800" dirty="0"/>
          </a:p>
        </p:txBody>
      </p:sp>
      <p:sp>
        <p:nvSpPr>
          <p:cNvPr id="3" name="Text Placeholder 2">
            <a:extLst>
              <a:ext uri="{FF2B5EF4-FFF2-40B4-BE49-F238E27FC236}">
                <a16:creationId xmlns:a16="http://schemas.microsoft.com/office/drawing/2014/main" id="{A93E0CEA-380E-EF05-FB59-E40490BC6F0B}"/>
              </a:ext>
            </a:extLst>
          </p:cNvPr>
          <p:cNvSpPr>
            <a:spLocks noGrp="1"/>
          </p:cNvSpPr>
          <p:nvPr>
            <p:ph type="body" idx="1"/>
          </p:nvPr>
        </p:nvSpPr>
        <p:spPr>
          <a:xfrm>
            <a:off x="311700" y="875323"/>
            <a:ext cx="8520600" cy="4040554"/>
          </a:xfrm>
        </p:spPr>
        <p:txBody>
          <a:bodyPr>
            <a:normAutofit fontScale="85000" lnSpcReduction="20000"/>
          </a:bodyPr>
          <a:lstStyle/>
          <a:p>
            <a:pPr marL="0" lvl="0" indent="0" algn="l" rtl="0">
              <a:lnSpc>
                <a:spcPct val="100000"/>
              </a:lnSpc>
              <a:spcBef>
                <a:spcPts val="0"/>
              </a:spcBef>
              <a:spcAft>
                <a:spcPts val="0"/>
              </a:spcAft>
              <a:buSzPts val="1800"/>
              <a:buNone/>
            </a:pPr>
            <a:r>
              <a:rPr lang="en-GB" sz="1400" dirty="0">
                <a:latin typeface="Montserrat"/>
                <a:ea typeface="Montserrat"/>
                <a:cs typeface="Montserrat"/>
                <a:sym typeface="Montserrat"/>
              </a:rPr>
              <a:t>Focus on Bikes:</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400" dirty="0">
                <a:latin typeface="Montserrat"/>
                <a:ea typeface="Montserrat"/>
                <a:cs typeface="Montserrat"/>
                <a:sym typeface="Montserrat"/>
              </a:rPr>
              <a:t>The company should focus on leveraging the popularity of Bikes and invest in marketing, product development, and customer engagement to maintain and potentially increase sales in this category.</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1400" dirty="0">
                <a:latin typeface="Montserrat"/>
                <a:ea typeface="Montserrat"/>
                <a:cs typeface="Montserrat"/>
                <a:sym typeface="Montserrat"/>
              </a:rPr>
              <a:t>Diversification:</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400" dirty="0">
                <a:latin typeface="Montserrat"/>
                <a:ea typeface="Montserrat"/>
                <a:cs typeface="Montserrat"/>
                <a:sym typeface="Montserrat"/>
              </a:rPr>
              <a:t>Although Bikes are the top-selling category, there is room for growth in Accessories and Clothing. The company can explore strategies to boost sales in these categories and diversify its revenue streams.</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1400" dirty="0">
                <a:latin typeface="Montserrat"/>
                <a:ea typeface="Montserrat"/>
                <a:cs typeface="Montserrat"/>
                <a:sym typeface="Montserrat"/>
              </a:rPr>
              <a:t>Targeting High-Performing Regions:</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400" dirty="0">
                <a:latin typeface="Montserrat"/>
                <a:ea typeface="Montserrat"/>
                <a:cs typeface="Montserrat"/>
                <a:sym typeface="Montserrat"/>
              </a:rPr>
              <a:t>The United States and Australia, being the highest-selling regions, could be prioritized for additional marketing efforts and resources to sustain and expand their performance.</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1400" dirty="0">
                <a:latin typeface="Montserrat"/>
                <a:ea typeface="Montserrat"/>
                <a:cs typeface="Montserrat"/>
                <a:sym typeface="Montserrat"/>
              </a:rPr>
              <a:t>Addressing Low-Performing Months:</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r>
              <a:rPr lang="en-GB" sz="1400" dirty="0">
                <a:latin typeface="Montserrat"/>
                <a:ea typeface="Montserrat"/>
                <a:cs typeface="Montserrat"/>
                <a:sym typeface="Montserrat"/>
              </a:rPr>
              <a:t>June and July seem to be the months with the lowest sales. Understanding the reasons behind this trend and implementing targeted campaigns or promotions during these months could help in boosting sales during the off-peak period.</a:t>
            </a: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lang="en-GB" sz="14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1400" dirty="0">
                <a:latin typeface="Montserrat"/>
                <a:ea typeface="Montserrat"/>
                <a:cs typeface="Montserrat"/>
                <a:sym typeface="Montserrat"/>
              </a:rPr>
              <a:t>Overall, a careful analysis of the sales data can help the company make informed business decisions, optimize marketing strategies, and identify opportunities for growth and improvement in both high-performing and low-performing segments of the market</a:t>
            </a:r>
          </a:p>
          <a:p>
            <a:pPr marL="114300" indent="0">
              <a:buNone/>
            </a:pPr>
            <a:endParaRPr lang="en-IN" dirty="0"/>
          </a:p>
        </p:txBody>
      </p:sp>
    </p:spTree>
    <p:extLst>
      <p:ext uri="{BB962C8B-B14F-4D97-AF65-F5344CB8AC3E}">
        <p14:creationId xmlns:p14="http://schemas.microsoft.com/office/powerpoint/2010/main" val="292812702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1308</Words>
  <Application>Microsoft Office PowerPoint</Application>
  <PresentationFormat>On-screen Show (16:9)</PresentationFormat>
  <Paragraphs>102</Paragraphs>
  <Slides>10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Source Code Pro</vt:lpstr>
      <vt:lpstr>Wingdings</vt:lpstr>
      <vt:lpstr>Arial</vt:lpstr>
      <vt:lpstr>Montserrat</vt:lpstr>
      <vt:lpstr>Montserrat SemiBold</vt:lpstr>
      <vt:lpstr>Simple Light</vt:lpstr>
      <vt:lpstr>3_Beach Day</vt:lpstr>
      <vt:lpstr>PowerPoint Presentation</vt:lpstr>
      <vt:lpstr>PowerPoint Presentation</vt:lpstr>
      <vt:lpstr>Import the Data into PowerBI</vt:lpstr>
      <vt:lpstr>Insights from the Plot/Graph Plotted.</vt:lpstr>
      <vt:lpstr>Insights from the Plot/Graph Plotted.</vt:lpstr>
      <vt:lpstr>Interactive Dashboard by using visualization tools</vt:lpstr>
      <vt:lpstr>Conclusion and Inferences</vt:lpstr>
      <vt:lpstr>Conclusion and Inferences</vt:lpstr>
      <vt:lpstr>Conclusion and Inferences</vt:lpstr>
      <vt:lpstr>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Rishabh Chaudhary</cp:lastModifiedBy>
  <cp:revision>8</cp:revision>
  <dcterms:modified xsi:type="dcterms:W3CDTF">2023-08-04T11:16:35Z</dcterms:modified>
</cp:coreProperties>
</file>