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9"/>
  </p:notesMasterIdLst>
  <p:sldIdLst>
    <p:sldId id="256" r:id="rId2"/>
    <p:sldId id="270" r:id="rId3"/>
    <p:sldId id="271" r:id="rId4"/>
    <p:sldId id="272" r:id="rId5"/>
    <p:sldId id="273" r:id="rId6"/>
    <p:sldId id="274" r:id="rId7"/>
    <p:sldId id="281" r:id="rId8"/>
  </p:sldIdLst>
  <p:sldSz cx="18288000" cy="10287000"/>
  <p:notesSz cx="6858000" cy="9144000"/>
  <p:embeddedFontLst>
    <p:embeddedFont>
      <p:font typeface="Algerian" panose="04020705040A02060702" pitchFamily="82" charset="0"/>
      <p:regular r:id="rId10"/>
    </p:embeddedFont>
    <p:embeddedFont>
      <p:font typeface="Franklin Gothic Heavy" panose="020B0903020102020204" pitchFamily="34" charset="0"/>
      <p:regular r:id="rId11"/>
      <p: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34"/>
    <p:restoredTop sz="94646"/>
  </p:normalViewPr>
  <p:slideViewPr>
    <p:cSldViewPr snapToGrid="0">
      <p:cViewPr varScale="1">
        <p:scale>
          <a:sx n="39" d="100"/>
          <a:sy n="39" d="100"/>
        </p:scale>
        <p:origin x="1064" y="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3T13:51:33.93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3T13:56:00.08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141 1 24575,'0'542'0,"-2"-510"0,-1 0 0,-1-1 0,-2 1 0,-1-1 0,-2 0 0,-19 47 0,20-62 0,-17 26 0,17-31 0,1 1 0,0 0 0,1 0 0,1 0 0,-9 24 0,14-32 0,-1-1 0,1 1 0,0-1 0,0 0 0,0 1 0,0-1 0,0 1 0,1-1 0,-1 1 0,1-1 0,0 0 0,0 1 0,1-1 0,-1 0 0,0 0 0,1 0 0,0 0 0,0 0 0,0 0 0,0 0 0,0-1 0,1 1 0,-1-1 0,1 1 0,0-1 0,-1 0 0,6 2 0,3 3 0,1-1 0,-1-1 0,1 0 0,1-1 0,22 6 0,3 0 0,-1 1 0,-21-7 0,-1 0 0,0 1 0,21 11 0,-31-14 0,-1 1 0,1 0 0,-1 0 0,0 0 0,0 1 0,-1-1 0,1 1 0,-1 0 0,1 0 0,-1 0 0,0 1 0,-1-1 0,1 1 0,3 8 0,4 18 115,-6-18-54,1 0 0,10 19 0,-13-27-212,1-1-1,0 0 1,0 0 0,0 0 0,1 0 0,-1 0 0,1-1-1,0 0 1,0 1 0,8 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1191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7645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4017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4013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4120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2563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gineering Project Proposal Presentatio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ctrTitle"/>
          </p:nvPr>
        </p:nvSpPr>
        <p:spPr>
          <a:xfrm>
            <a:off x="3098075" y="2234700"/>
            <a:ext cx="112539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5524625" y="56065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4001250" y="1688938"/>
            <a:ext cx="10285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1725725" y="37896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0" y="10120962"/>
            <a:ext cx="18288000" cy="166038"/>
          </a:xfrm>
          <a:custGeom>
            <a:avLst/>
            <a:gdLst/>
            <a:ahLst/>
            <a:cxnLst/>
            <a:rect l="l" t="t" r="r" b="b"/>
            <a:pathLst>
              <a:path w="18288000" h="166038" extrusionOk="0">
                <a:moveTo>
                  <a:pt x="0" y="0"/>
                </a:moveTo>
                <a:lnTo>
                  <a:pt x="18288000" y="0"/>
                </a:lnTo>
                <a:lnTo>
                  <a:pt x="18288000" y="166038"/>
                </a:lnTo>
                <a:lnTo>
                  <a:pt x="0" y="1660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 t="-6016355" b="-1215030"/>
            </a:stretch>
          </a:blip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2573680" y="1852525"/>
            <a:ext cx="108561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1730138" y="6851238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500"/>
              <a:buNone/>
              <a:defRPr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25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2500"/>
              <a:buNone/>
              <a:defRPr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2500"/>
              <a:buNone/>
              <a:defRPr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2500"/>
              <a:buNone/>
              <a:defRPr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2500"/>
              <a:buNone/>
              <a:defRPr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2500"/>
              <a:buNone/>
              <a:defRPr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2500"/>
              <a:buNone/>
              <a:defRPr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4001250" y="1914838"/>
            <a:ext cx="10285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2594550" y="4415200"/>
            <a:ext cx="63684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735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/>
            </a:lvl1pPr>
            <a:lvl2pPr marL="914400" lvl="1" indent="-38735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500"/>
              <a:buChar char="–"/>
              <a:defRPr/>
            </a:lvl2pPr>
            <a:lvl3pPr marL="1371600" lvl="2" indent="-3873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/>
            </a:lvl3pPr>
            <a:lvl4pPr marL="1828800" lvl="3" indent="-3873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500"/>
              <a:buChar char="–"/>
              <a:defRPr/>
            </a:lvl4pPr>
            <a:lvl5pPr marL="2286000" lvl="4" indent="-3873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500"/>
              <a:buChar char="»"/>
              <a:defRPr/>
            </a:lvl5pPr>
            <a:lvl6pPr marL="2743200" lvl="5" indent="-3873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/>
            </a:lvl6pPr>
            <a:lvl7pPr marL="3200400" lvl="6" indent="-3873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/>
            </a:lvl7pPr>
            <a:lvl8pPr marL="3657600" lvl="7" indent="-3873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/>
            </a:lvl8pPr>
            <a:lvl9pPr marL="4114800" lvl="8" indent="-3873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9203156" y="4415200"/>
            <a:ext cx="63684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735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/>
            </a:lvl1pPr>
            <a:lvl2pPr marL="914400" lvl="1" indent="-38735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500"/>
              <a:buChar char="–"/>
              <a:defRPr/>
            </a:lvl2pPr>
            <a:lvl3pPr marL="1371600" lvl="2" indent="-3873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/>
            </a:lvl3pPr>
            <a:lvl4pPr marL="1828800" lvl="3" indent="-3873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500"/>
              <a:buChar char="–"/>
              <a:defRPr/>
            </a:lvl4pPr>
            <a:lvl5pPr marL="2286000" lvl="4" indent="-3873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500"/>
              <a:buChar char="»"/>
              <a:defRPr/>
            </a:lvl5pPr>
            <a:lvl6pPr marL="2743200" lvl="5" indent="-3873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/>
            </a:lvl6pPr>
            <a:lvl7pPr marL="3200400" lvl="6" indent="-3873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/>
            </a:lvl7pPr>
            <a:lvl8pPr marL="3657600" lvl="7" indent="-3873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/>
            </a:lvl8pPr>
            <a:lvl9pPr marL="4114800" lvl="8" indent="-3873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0" y="8612026"/>
            <a:ext cx="18288000" cy="1674974"/>
          </a:xfrm>
          <a:custGeom>
            <a:avLst/>
            <a:gdLst/>
            <a:ahLst/>
            <a:cxnLst/>
            <a:rect l="l" t="t" r="r" b="b"/>
            <a:pathLst>
              <a:path w="18288000" h="1674974" extrusionOk="0">
                <a:moveTo>
                  <a:pt x="0" y="0"/>
                </a:moveTo>
                <a:lnTo>
                  <a:pt x="18288000" y="0"/>
                </a:lnTo>
                <a:lnTo>
                  <a:pt x="18288000" y="1674974"/>
                </a:lnTo>
                <a:lnTo>
                  <a:pt x="0" y="16749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 t="-133078" b="-494723"/>
            </a:stretch>
          </a:blipFill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001250" y="2018500"/>
            <a:ext cx="10285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2472900" y="4451225"/>
            <a:ext cx="60207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735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/>
            </a:lvl1pPr>
            <a:lvl2pPr marL="914400" lvl="1" indent="-3873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500"/>
              <a:buChar char="–"/>
              <a:defRPr/>
            </a:lvl2pPr>
            <a:lvl3pPr marL="1371600" lvl="2" indent="-3873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/>
            </a:lvl3pPr>
            <a:lvl4pPr marL="1828800" lvl="3" indent="-3873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500"/>
              <a:buChar char="–"/>
              <a:defRPr/>
            </a:lvl4pPr>
            <a:lvl5pPr marL="2286000" lvl="4" indent="-3873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500"/>
              <a:buChar char="»"/>
              <a:defRPr/>
            </a:lvl5pPr>
            <a:lvl6pPr marL="2743200" lvl="5" indent="-3873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/>
            </a:lvl6pPr>
            <a:lvl7pPr marL="3200400" lvl="6" indent="-3873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/>
            </a:lvl7pPr>
            <a:lvl8pPr marL="3657600" lvl="7" indent="-3873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/>
            </a:lvl8pPr>
            <a:lvl9pPr marL="4114800" lvl="8" indent="-3873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8713871" y="4451225"/>
            <a:ext cx="60234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735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/>
            </a:lvl1pPr>
            <a:lvl2pPr marL="914400" lvl="1" indent="-3873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500"/>
              <a:buChar char="–"/>
              <a:defRPr/>
            </a:lvl2pPr>
            <a:lvl3pPr marL="1371600" lvl="2" indent="-3873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/>
            </a:lvl3pPr>
            <a:lvl4pPr marL="1828800" lvl="3" indent="-3873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500"/>
              <a:buChar char="–"/>
              <a:defRPr/>
            </a:lvl4pPr>
            <a:lvl5pPr marL="2286000" lvl="4" indent="-3873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500"/>
              <a:buChar char="»"/>
              <a:defRPr/>
            </a:lvl5pPr>
            <a:lvl6pPr marL="2743200" lvl="5" indent="-3873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/>
            </a:lvl6pPr>
            <a:lvl7pPr marL="3200400" lvl="6" indent="-3873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/>
            </a:lvl7pPr>
            <a:lvl8pPr marL="3657600" lvl="7" indent="-3873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/>
            </a:lvl8pPr>
            <a:lvl9pPr marL="4114800" lvl="8" indent="-3873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105500" y="2227613"/>
            <a:ext cx="10285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1439225" y="2132350"/>
            <a:ext cx="114477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10135675" y="4321975"/>
            <a:ext cx="62352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73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/>
            </a:lvl1pPr>
            <a:lvl2pPr marL="914400" lvl="1" indent="-3873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500"/>
              <a:buChar char="–"/>
              <a:defRPr/>
            </a:lvl2pPr>
            <a:lvl3pPr marL="1371600" lvl="2" indent="-387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/>
            </a:lvl3pPr>
            <a:lvl4pPr marL="1828800" lvl="3" indent="-3873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500"/>
              <a:buChar char="–"/>
              <a:defRPr/>
            </a:lvl4pPr>
            <a:lvl5pPr marL="2286000" lvl="4" indent="-3873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500"/>
              <a:buChar char="»"/>
              <a:defRPr/>
            </a:lvl5pPr>
            <a:lvl6pPr marL="2743200" lvl="5" indent="-3873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/>
            </a:lvl6pPr>
            <a:lvl7pPr marL="3200400" lvl="6" indent="-3873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/>
            </a:lvl7pPr>
            <a:lvl8pPr marL="3657600" lvl="7" indent="-3873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/>
            </a:lvl8pPr>
            <a:lvl9pPr marL="4114800" lvl="8" indent="-3873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2069750" y="4321975"/>
            <a:ext cx="75762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>
            <a:spLocks noGrp="1"/>
          </p:cNvSpPr>
          <p:nvPr>
            <p:ph type="title"/>
          </p:nvPr>
        </p:nvSpPr>
        <p:spPr>
          <a:xfrm>
            <a:off x="2069775" y="2247375"/>
            <a:ext cx="14839800" cy="14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2558613" y="51546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50" name="Google Shape;50;p10"/>
          <p:cNvGrpSpPr/>
          <p:nvPr/>
        </p:nvGrpSpPr>
        <p:grpSpPr>
          <a:xfrm>
            <a:off x="11038373" y="3342147"/>
            <a:ext cx="5832489" cy="5706284"/>
            <a:chOff x="0" y="-47625"/>
            <a:chExt cx="1983300" cy="2010600"/>
          </a:xfrm>
        </p:grpSpPr>
        <p:sp>
          <p:nvSpPr>
            <p:cNvPr id="51" name="Google Shape;51;p10"/>
            <p:cNvSpPr/>
            <p:nvPr/>
          </p:nvSpPr>
          <p:spPr>
            <a:xfrm>
              <a:off x="0" y="0"/>
              <a:ext cx="1983265" cy="1962881"/>
            </a:xfrm>
            <a:custGeom>
              <a:avLst/>
              <a:gdLst/>
              <a:ahLst/>
              <a:cxnLst/>
              <a:rect l="l" t="t" r="r" b="b"/>
              <a:pathLst>
                <a:path w="1983265" h="1962881" extrusionOk="0">
                  <a:moveTo>
                    <a:pt x="52434" y="0"/>
                  </a:moveTo>
                  <a:lnTo>
                    <a:pt x="1930831" y="0"/>
                  </a:lnTo>
                  <a:cubicBezTo>
                    <a:pt x="1944738" y="0"/>
                    <a:pt x="1958074" y="5524"/>
                    <a:pt x="1967908" y="15358"/>
                  </a:cubicBezTo>
                  <a:cubicBezTo>
                    <a:pt x="1977741" y="25191"/>
                    <a:pt x="1983265" y="38528"/>
                    <a:pt x="1983265" y="52434"/>
                  </a:cubicBezTo>
                  <a:lnTo>
                    <a:pt x="1983265" y="1910447"/>
                  </a:lnTo>
                  <a:cubicBezTo>
                    <a:pt x="1983265" y="1939406"/>
                    <a:pt x="1959790" y="1962881"/>
                    <a:pt x="1930831" y="1962881"/>
                  </a:cubicBezTo>
                  <a:lnTo>
                    <a:pt x="52434" y="1962881"/>
                  </a:lnTo>
                  <a:cubicBezTo>
                    <a:pt x="23475" y="1962881"/>
                    <a:pt x="0" y="1939406"/>
                    <a:pt x="0" y="1910447"/>
                  </a:cubicBezTo>
                  <a:lnTo>
                    <a:pt x="0" y="52434"/>
                  </a:lnTo>
                  <a:cubicBezTo>
                    <a:pt x="0" y="23475"/>
                    <a:pt x="23475" y="0"/>
                    <a:pt x="5243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0"/>
            <p:cNvSpPr txBox="1"/>
            <p:nvPr/>
          </p:nvSpPr>
          <p:spPr>
            <a:xfrm>
              <a:off x="0" y="-47625"/>
              <a:ext cx="1983300" cy="201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" name="Google Shape;53;p10"/>
          <p:cNvGrpSpPr/>
          <p:nvPr/>
        </p:nvGrpSpPr>
        <p:grpSpPr>
          <a:xfrm>
            <a:off x="10906824" y="6134781"/>
            <a:ext cx="270581" cy="261153"/>
            <a:chOff x="0" y="0"/>
            <a:chExt cx="812800" cy="812800"/>
          </a:xfrm>
        </p:grpSpPr>
        <p:sp>
          <p:nvSpPr>
            <p:cNvPr id="54" name="Google Shape;54;p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CE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0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" name="Google Shape;56;p10"/>
          <p:cNvSpPr>
            <a:spLocks noGrp="1"/>
          </p:cNvSpPr>
          <p:nvPr>
            <p:ph type="pic" idx="2"/>
          </p:nvPr>
        </p:nvSpPr>
        <p:spPr>
          <a:xfrm>
            <a:off x="11435800" y="3836700"/>
            <a:ext cx="5108700" cy="4857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001250" y="1688938"/>
            <a:ext cx="10285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i="0" u="none" strike="noStrike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71425" y="39808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735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  <a:defRPr sz="2500" i="0" u="none" strike="noStrike" cap="none">
                <a:solidFill>
                  <a:schemeClr val="lt1"/>
                </a:solidFill>
              </a:defRPr>
            </a:lvl1pPr>
            <a:lvl2pPr marL="914400" marR="0" lvl="1" indent="-3873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500"/>
              <a:buChar char="–"/>
              <a:defRPr sz="2500" i="0" u="none" strike="noStrike" cap="none">
                <a:solidFill>
                  <a:schemeClr val="lt1"/>
                </a:solidFill>
              </a:defRPr>
            </a:lvl2pPr>
            <a:lvl3pPr marL="1371600" marR="0" lvl="2" indent="-38735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  <a:defRPr sz="2500" i="0" u="none" strike="noStrike" cap="none">
                <a:solidFill>
                  <a:schemeClr val="lt1"/>
                </a:solidFill>
              </a:defRPr>
            </a:lvl3pPr>
            <a:lvl4pPr marL="1828800" marR="0" lvl="3" indent="-3873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500"/>
              <a:buChar char="–"/>
              <a:defRPr sz="2500" i="0" u="none" strike="noStrike" cap="none">
                <a:solidFill>
                  <a:schemeClr val="lt1"/>
                </a:solidFill>
              </a:defRPr>
            </a:lvl4pPr>
            <a:lvl5pPr marL="2286000" marR="0" lvl="4" indent="-3873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500"/>
              <a:buChar char="»"/>
              <a:defRPr sz="2500" i="0" u="none" strike="noStrike" cap="none">
                <a:solidFill>
                  <a:schemeClr val="lt1"/>
                </a:solidFill>
              </a:defRPr>
            </a:lvl5pPr>
            <a:lvl6pPr marL="2743200" marR="0" lvl="5" indent="-3873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  <a:defRPr sz="2500" i="0" u="none" strike="noStrike" cap="none">
                <a:solidFill>
                  <a:schemeClr val="lt1"/>
                </a:solidFill>
              </a:defRPr>
            </a:lvl6pPr>
            <a:lvl7pPr marL="3200400" marR="0" lvl="6" indent="-3873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  <a:defRPr sz="2500" i="0" u="none" strike="noStrike" cap="none">
                <a:solidFill>
                  <a:schemeClr val="lt1"/>
                </a:solidFill>
              </a:defRPr>
            </a:lvl7pPr>
            <a:lvl8pPr marL="3657600" marR="0" lvl="7" indent="-3873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  <a:defRPr sz="2500" i="0" u="none" strike="noStrike" cap="none">
                <a:solidFill>
                  <a:schemeClr val="lt1"/>
                </a:solidFill>
              </a:defRPr>
            </a:lvl8pPr>
            <a:lvl9pPr marL="4114800" marR="0" lvl="8" indent="-3873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  <a:defRPr sz="25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/>
          <p:nvPr/>
        </p:nvSpPr>
        <p:spPr>
          <a:xfrm rot="5400000">
            <a:off x="9020935" y="-9020935"/>
            <a:ext cx="246131" cy="18288000"/>
          </a:xfrm>
          <a:custGeom>
            <a:avLst/>
            <a:gdLst/>
            <a:ahLst/>
            <a:cxnLst/>
            <a:rect l="l" t="t" r="r" b="b"/>
            <a:pathLst>
              <a:path w="246131" h="18288000" extrusionOk="0">
                <a:moveTo>
                  <a:pt x="0" y="0"/>
                </a:moveTo>
                <a:lnTo>
                  <a:pt x="246130" y="0"/>
                </a:lnTo>
                <a:lnTo>
                  <a:pt x="24613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 l="-291324" r="-10732159"/>
            </a:stretch>
          </a:blipFill>
          <a:ln>
            <a:noFill/>
          </a:ln>
        </p:spPr>
      </p:sp>
      <p:pic>
        <p:nvPicPr>
          <p:cNvPr id="20" name="Google Shape;20;p1"/>
          <p:cNvPicPr preferRelativeResize="0"/>
          <p:nvPr userDrawn="1"/>
        </p:nvPicPr>
        <p:blipFill>
          <a:blip r:embed="rId12"/>
          <a:srcRect/>
          <a:stretch/>
        </p:blipFill>
        <p:spPr>
          <a:xfrm>
            <a:off x="13992045" y="157881"/>
            <a:ext cx="4840076" cy="1669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20;p1">
            <a:extLst>
              <a:ext uri="{FF2B5EF4-FFF2-40B4-BE49-F238E27FC236}">
                <a16:creationId xmlns:a16="http://schemas.microsoft.com/office/drawing/2014/main" id="{413E6BEF-C451-9FFA-5001-32AA778473C6}"/>
              </a:ext>
            </a:extLst>
          </p:cNvPr>
          <p:cNvPicPr preferRelativeResize="0"/>
          <p:nvPr userDrawn="1"/>
        </p:nvPicPr>
        <p:blipFill>
          <a:blip r:embed="rId13"/>
          <a:srcRect/>
          <a:stretch/>
        </p:blipFill>
        <p:spPr>
          <a:xfrm>
            <a:off x="342875" y="293565"/>
            <a:ext cx="1228550" cy="110142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customXml" Target="../ink/ink1.xml"/><Relationship Id="rId4" Type="http://schemas.openxmlformats.org/officeDocument/2006/relationships/image" Target="../media/image8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516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11"/>
          <p:cNvGrpSpPr/>
          <p:nvPr/>
        </p:nvGrpSpPr>
        <p:grpSpPr>
          <a:xfrm>
            <a:off x="10074529" y="2037736"/>
            <a:ext cx="6952721" cy="6952721"/>
            <a:chOff x="0" y="0"/>
            <a:chExt cx="812800" cy="812800"/>
          </a:xfrm>
        </p:grpSpPr>
        <p:sp>
          <p:nvSpPr>
            <p:cNvPr id="62" name="Google Shape;62;p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" name="Google Shape;64;p11"/>
          <p:cNvGrpSpPr/>
          <p:nvPr/>
        </p:nvGrpSpPr>
        <p:grpSpPr>
          <a:xfrm>
            <a:off x="1033338" y="5563407"/>
            <a:ext cx="3725747" cy="1443800"/>
            <a:chOff x="0" y="-47625"/>
            <a:chExt cx="1280510" cy="289907"/>
          </a:xfrm>
        </p:grpSpPr>
        <p:sp>
          <p:nvSpPr>
            <p:cNvPr id="65" name="Google Shape;65;p11"/>
            <p:cNvSpPr/>
            <p:nvPr/>
          </p:nvSpPr>
          <p:spPr>
            <a:xfrm>
              <a:off x="0" y="0"/>
              <a:ext cx="1280510" cy="242282"/>
            </a:xfrm>
            <a:custGeom>
              <a:avLst/>
              <a:gdLst/>
              <a:ahLst/>
              <a:cxnLst/>
              <a:rect l="l" t="t" r="r" b="b"/>
              <a:pathLst>
                <a:path w="1280510" h="242282" extrusionOk="0">
                  <a:moveTo>
                    <a:pt x="121141" y="0"/>
                  </a:moveTo>
                  <a:lnTo>
                    <a:pt x="1159369" y="0"/>
                  </a:lnTo>
                  <a:cubicBezTo>
                    <a:pt x="1191498" y="0"/>
                    <a:pt x="1222310" y="12763"/>
                    <a:pt x="1245029" y="35481"/>
                  </a:cubicBezTo>
                  <a:cubicBezTo>
                    <a:pt x="1267747" y="58200"/>
                    <a:pt x="1280510" y="89012"/>
                    <a:pt x="1280510" y="121141"/>
                  </a:cubicBezTo>
                  <a:lnTo>
                    <a:pt x="1280510" y="121141"/>
                  </a:lnTo>
                  <a:cubicBezTo>
                    <a:pt x="1280510" y="188045"/>
                    <a:pt x="1226273" y="242282"/>
                    <a:pt x="1159369" y="242282"/>
                  </a:cubicBezTo>
                  <a:lnTo>
                    <a:pt x="121141" y="242282"/>
                  </a:lnTo>
                  <a:cubicBezTo>
                    <a:pt x="89012" y="242282"/>
                    <a:pt x="58200" y="229519"/>
                    <a:pt x="35481" y="206800"/>
                  </a:cubicBezTo>
                  <a:cubicBezTo>
                    <a:pt x="12763" y="184082"/>
                    <a:pt x="0" y="153269"/>
                    <a:pt x="0" y="121141"/>
                  </a:cubicBezTo>
                  <a:lnTo>
                    <a:pt x="0" y="121141"/>
                  </a:lnTo>
                  <a:cubicBezTo>
                    <a:pt x="0" y="89012"/>
                    <a:pt x="12763" y="58200"/>
                    <a:pt x="35481" y="35481"/>
                  </a:cubicBezTo>
                  <a:cubicBezTo>
                    <a:pt x="58200" y="12763"/>
                    <a:pt x="89012" y="0"/>
                    <a:pt x="12114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1"/>
            <p:cNvSpPr txBox="1"/>
            <p:nvPr/>
          </p:nvSpPr>
          <p:spPr>
            <a:xfrm>
              <a:off x="0" y="-47625"/>
              <a:ext cx="1280510" cy="2899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" name="Google Shape;67;p11"/>
          <p:cNvSpPr txBox="1"/>
          <p:nvPr/>
        </p:nvSpPr>
        <p:spPr>
          <a:xfrm>
            <a:off x="221226" y="1546556"/>
            <a:ext cx="11217966" cy="362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19003"/>
              </a:lnSpc>
            </a:pPr>
            <a:r>
              <a:rPr lang="en-US" sz="5000" b="1" dirty="0">
                <a:solidFill>
                  <a:srgbClr val="FFFF00"/>
                </a:solidFill>
                <a:latin typeface="+mj-lt"/>
              </a:rPr>
              <a:t>THIRD EYE: ENVISIONING SAFETY</a:t>
            </a:r>
          </a:p>
          <a:p>
            <a:pPr algn="just">
              <a:lnSpc>
                <a:spcPct val="119003"/>
              </a:lnSpc>
            </a:pPr>
            <a:r>
              <a:rPr lang="en-US" sz="2200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Third Eye" aims to revolutionize public safety by integrating real-time face recognition </a:t>
            </a:r>
          </a:p>
          <a:p>
            <a:pPr algn="just">
              <a:lnSpc>
                <a:spcPct val="119003"/>
              </a:lnSpc>
            </a:pPr>
            <a:r>
              <a:rPr lang="en-US" sz="2200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for criminal face Identification. This will be coupled with alarm triggering  and Criminal location tracing system.</a:t>
            </a:r>
            <a:endParaRPr lang="en-US" sz="7200" b="1" dirty="0">
              <a:solidFill>
                <a:srgbClr val="FFFF00"/>
              </a:solidFill>
              <a:latin typeface="+mj-lt"/>
            </a:endParaRPr>
          </a:p>
          <a:p>
            <a:pPr>
              <a:lnSpc>
                <a:spcPct val="119003"/>
              </a:lnSpc>
            </a:pPr>
            <a:endParaRPr lang="en-US" sz="7200" b="1" dirty="0">
              <a:solidFill>
                <a:srgbClr val="FFFF00"/>
              </a:solidFill>
              <a:latin typeface="+mj-lt"/>
            </a:endParaRPr>
          </a:p>
          <a:p>
            <a:pPr>
              <a:lnSpc>
                <a:spcPct val="119003"/>
              </a:lnSpc>
            </a:pPr>
            <a:endParaRPr lang="en-US" sz="10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" name="Google Shape;68;p11"/>
          <p:cNvGrpSpPr/>
          <p:nvPr/>
        </p:nvGrpSpPr>
        <p:grpSpPr>
          <a:xfrm>
            <a:off x="15381766" y="2481692"/>
            <a:ext cx="349367" cy="349367"/>
            <a:chOff x="0" y="0"/>
            <a:chExt cx="812800" cy="812800"/>
          </a:xfrm>
        </p:grpSpPr>
        <p:sp>
          <p:nvSpPr>
            <p:cNvPr id="69" name="Google Shape;69;p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" name="Google Shape;71;p11"/>
          <p:cNvGrpSpPr/>
          <p:nvPr/>
        </p:nvGrpSpPr>
        <p:grpSpPr>
          <a:xfrm>
            <a:off x="5149172" y="6914206"/>
            <a:ext cx="349367" cy="349367"/>
            <a:chOff x="0" y="0"/>
            <a:chExt cx="812800" cy="812800"/>
          </a:xfrm>
        </p:grpSpPr>
        <p:sp>
          <p:nvSpPr>
            <p:cNvPr id="72" name="Google Shape;72;p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4" name="Google Shape;74;p11"/>
          <p:cNvSpPr/>
          <p:nvPr/>
        </p:nvSpPr>
        <p:spPr>
          <a:xfrm rot="5400000">
            <a:off x="9020935" y="-9020935"/>
            <a:ext cx="246131" cy="18288000"/>
          </a:xfrm>
          <a:custGeom>
            <a:avLst/>
            <a:gdLst/>
            <a:ahLst/>
            <a:cxnLst/>
            <a:rect l="l" t="t" r="r" b="b"/>
            <a:pathLst>
              <a:path w="246131" h="18288000" extrusionOk="0">
                <a:moveTo>
                  <a:pt x="0" y="0"/>
                </a:moveTo>
                <a:lnTo>
                  <a:pt x="246130" y="0"/>
                </a:lnTo>
                <a:lnTo>
                  <a:pt x="24613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291760" r="-10744127"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75" name="Google Shape;75;p11"/>
          <p:cNvSpPr txBox="1"/>
          <p:nvPr/>
        </p:nvSpPr>
        <p:spPr>
          <a:xfrm>
            <a:off x="636577" y="6057855"/>
            <a:ext cx="4325375" cy="60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bg1"/>
                </a:solidFill>
                <a:highlight>
                  <a:srgbClr val="212121"/>
                </a:highlight>
                <a:latin typeface="Franklin Gothic Heavy" panose="020B0903020102020204" pitchFamily="34" charset="0"/>
              </a:rPr>
              <a:t>AI/ML</a:t>
            </a:r>
            <a:endParaRPr lang="en-US" sz="20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pic>
        <p:nvPicPr>
          <p:cNvPr id="77" name="Google Shape;77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64581" y="2424850"/>
            <a:ext cx="6172582" cy="61784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1"/>
          <p:cNvSpPr/>
          <p:nvPr/>
        </p:nvSpPr>
        <p:spPr>
          <a:xfrm>
            <a:off x="9296155" y="5899794"/>
            <a:ext cx="2399803" cy="2399803"/>
          </a:xfrm>
          <a:custGeom>
            <a:avLst/>
            <a:gdLst/>
            <a:ahLst/>
            <a:cxnLst/>
            <a:rect l="l" t="t" r="r" b="b"/>
            <a:pathLst>
              <a:path w="812800" h="812800" extrusionOk="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l="-24998" r="-24998"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0CF79D-57C9-B82D-0F16-F90029A0E237}"/>
              </a:ext>
            </a:extLst>
          </p:cNvPr>
          <p:cNvSpPr/>
          <p:nvPr/>
        </p:nvSpPr>
        <p:spPr>
          <a:xfrm>
            <a:off x="437345" y="384600"/>
            <a:ext cx="1191986" cy="13535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1666C9-DFDC-9517-8147-17673BFF3353}"/>
              </a:ext>
            </a:extLst>
          </p:cNvPr>
          <p:cNvSpPr/>
          <p:nvPr/>
        </p:nvSpPr>
        <p:spPr>
          <a:xfrm>
            <a:off x="13766901" y="587095"/>
            <a:ext cx="4259841" cy="135356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51;p16">
            <a:extLst>
              <a:ext uri="{FF2B5EF4-FFF2-40B4-BE49-F238E27FC236}">
                <a16:creationId xmlns:a16="http://schemas.microsoft.com/office/drawing/2014/main" id="{100DF4F2-F9FB-85E9-67DD-AF01AF97C908}"/>
              </a:ext>
            </a:extLst>
          </p:cNvPr>
          <p:cNvSpPr/>
          <p:nvPr/>
        </p:nvSpPr>
        <p:spPr>
          <a:xfrm>
            <a:off x="0" y="10067925"/>
            <a:ext cx="18288000" cy="225433"/>
          </a:xfrm>
          <a:custGeom>
            <a:avLst/>
            <a:gdLst/>
            <a:ahLst/>
            <a:cxnLst/>
            <a:rect l="l" t="t" r="r" b="b"/>
            <a:pathLst>
              <a:path w="18288000" h="225433" extrusionOk="0">
                <a:moveTo>
                  <a:pt x="0" y="0"/>
                </a:moveTo>
                <a:lnTo>
                  <a:pt x="18288000" y="0"/>
                </a:lnTo>
                <a:lnTo>
                  <a:pt x="18288000" y="225433"/>
                </a:lnTo>
                <a:lnTo>
                  <a:pt x="0" y="2254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2336469" b="-2966021"/>
            </a:stretch>
          </a:blipFill>
          <a:ln>
            <a:noFill/>
          </a:ln>
        </p:spPr>
        <p:txBody>
          <a:bodyPr/>
          <a:lstStyle/>
          <a:p>
            <a:endParaRPr lang="en-US" u="sn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CC326D-4F9C-E1AE-5B30-C7D1C9C90F5B}"/>
              </a:ext>
            </a:extLst>
          </p:cNvPr>
          <p:cNvSpPr txBox="1"/>
          <p:nvPr/>
        </p:nvSpPr>
        <p:spPr>
          <a:xfrm>
            <a:off x="4163437" y="683569"/>
            <a:ext cx="11284085" cy="924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9003"/>
              </a:lnSpc>
            </a:pPr>
            <a:r>
              <a:rPr lang="en-US" sz="5000" b="1" u="sng" dirty="0">
                <a:solidFill>
                  <a:srgbClr val="FFFF00"/>
                </a:solidFill>
                <a:latin typeface="+mj-lt"/>
              </a:rPr>
              <a:t>PROBLEM STATEMENT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9C85E4-8DF3-6118-7EB6-FEBC778BB632}"/>
              </a:ext>
            </a:extLst>
          </p:cNvPr>
          <p:cNvSpPr txBox="1"/>
          <p:nvPr/>
        </p:nvSpPr>
        <p:spPr>
          <a:xfrm>
            <a:off x="992221" y="3296129"/>
            <a:ext cx="9863848" cy="29898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583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3500" dirty="0">
                <a:solidFill>
                  <a:schemeClr val="bg1"/>
                </a:solidFill>
                <a:latin typeface="Algerian" panose="04020705040A02060702" pitchFamily="82" charset="0"/>
                <a:cs typeface="Poppins" panose="00000500000000000000" pitchFamily="2" charset="0"/>
              </a:rPr>
              <a:t> The inefficiencies and challenges faced by traditional law enforcement methods in criminal apprehension.</a:t>
            </a:r>
          </a:p>
          <a:p>
            <a:pPr marL="457200" indent="-457200" algn="just">
              <a:lnSpc>
                <a:spcPts val="5830"/>
              </a:lnSpc>
              <a:buFont typeface="Arial" panose="020B0604020202020204" pitchFamily="34" charset="0"/>
              <a:buChar char="•"/>
            </a:pPr>
            <a:endParaRPr lang="en-US" sz="3500" dirty="0">
              <a:solidFill>
                <a:schemeClr val="bg1"/>
              </a:solidFill>
              <a:latin typeface="Algerian" panose="04020705040A02060702" pitchFamily="82" charset="0"/>
              <a:cs typeface="Poppins" panose="00000500000000000000" pitchFamily="2" charset="0"/>
            </a:endParaRPr>
          </a:p>
        </p:txBody>
      </p:sp>
      <p:pic>
        <p:nvPicPr>
          <p:cNvPr id="1032" name="Picture 8" descr="Camera Logo Png - Free Vectors &amp; PSDs to Download">
            <a:extLst>
              <a:ext uri="{FF2B5EF4-FFF2-40B4-BE49-F238E27FC236}">
                <a16:creationId xmlns:a16="http://schemas.microsoft.com/office/drawing/2014/main" id="{3AAAC589-E249-FDDF-CF41-E007E5E5C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6896" y="2162174"/>
            <a:ext cx="5962650" cy="596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8EE02C6-FC02-E8F4-A3E4-C6F62B2E5B9A}"/>
              </a:ext>
            </a:extLst>
          </p:cNvPr>
          <p:cNvSpPr/>
          <p:nvPr/>
        </p:nvSpPr>
        <p:spPr>
          <a:xfrm>
            <a:off x="437345" y="384600"/>
            <a:ext cx="1191986" cy="13535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8070DE-CFC0-B975-47D6-D6D55908F2DB}"/>
              </a:ext>
            </a:extLst>
          </p:cNvPr>
          <p:cNvSpPr/>
          <p:nvPr/>
        </p:nvSpPr>
        <p:spPr>
          <a:xfrm>
            <a:off x="13766901" y="587095"/>
            <a:ext cx="4259841" cy="135356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35887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51;p16">
            <a:extLst>
              <a:ext uri="{FF2B5EF4-FFF2-40B4-BE49-F238E27FC236}">
                <a16:creationId xmlns:a16="http://schemas.microsoft.com/office/drawing/2014/main" id="{100DF4F2-F9FB-85E9-67DD-AF01AF97C908}"/>
              </a:ext>
            </a:extLst>
          </p:cNvPr>
          <p:cNvSpPr/>
          <p:nvPr/>
        </p:nvSpPr>
        <p:spPr>
          <a:xfrm>
            <a:off x="0" y="10067925"/>
            <a:ext cx="18288000" cy="225433"/>
          </a:xfrm>
          <a:custGeom>
            <a:avLst/>
            <a:gdLst/>
            <a:ahLst/>
            <a:cxnLst/>
            <a:rect l="l" t="t" r="r" b="b"/>
            <a:pathLst>
              <a:path w="18288000" h="225433" extrusionOk="0">
                <a:moveTo>
                  <a:pt x="0" y="0"/>
                </a:moveTo>
                <a:lnTo>
                  <a:pt x="18288000" y="0"/>
                </a:lnTo>
                <a:lnTo>
                  <a:pt x="18288000" y="225433"/>
                </a:lnTo>
                <a:lnTo>
                  <a:pt x="0" y="2254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2336469" b="-2966021"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AF5688-E318-BC4E-2462-587E9F941068}"/>
              </a:ext>
            </a:extLst>
          </p:cNvPr>
          <p:cNvSpPr txBox="1"/>
          <p:nvPr/>
        </p:nvSpPr>
        <p:spPr>
          <a:xfrm>
            <a:off x="1284050" y="661205"/>
            <a:ext cx="13968920" cy="924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9003"/>
              </a:lnSpc>
            </a:pPr>
            <a:r>
              <a:rPr lang="en-US" sz="4800" b="1" u="sng" dirty="0">
                <a:solidFill>
                  <a:srgbClr val="FFFF00"/>
                </a:solidFill>
                <a:latin typeface="+mj-lt"/>
              </a:rPr>
              <a:t>REASON FOR CHOOSING THIS PROBLEM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08D0AC-3990-9BA8-C799-37C78C9A2659}"/>
              </a:ext>
            </a:extLst>
          </p:cNvPr>
          <p:cNvSpPr txBox="1"/>
          <p:nvPr/>
        </p:nvSpPr>
        <p:spPr>
          <a:xfrm>
            <a:off x="1284050" y="2411438"/>
            <a:ext cx="9416374" cy="2563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6725"/>
              </a:lnSpc>
            </a:pPr>
            <a:r>
              <a:rPr lang="en-US" sz="3500" dirty="0">
                <a:solidFill>
                  <a:srgbClr val="FFFFFF"/>
                </a:solidFill>
                <a:latin typeface="Algerian" panose="04020705040A02060702" pitchFamily="82" charset="0"/>
              </a:rPr>
              <a:t> 1. Protection of Life</a:t>
            </a:r>
          </a:p>
          <a:p>
            <a:pPr>
              <a:lnSpc>
                <a:spcPts val="6725"/>
              </a:lnSpc>
            </a:pPr>
            <a:r>
              <a:rPr lang="en-US" sz="3500" dirty="0">
                <a:solidFill>
                  <a:srgbClr val="FFFFFF"/>
                </a:solidFill>
                <a:latin typeface="Algerian" panose="04020705040A02060702" pitchFamily="82" charset="0"/>
              </a:rPr>
              <a:t>2.Advanced Surveillance Capabilities</a:t>
            </a:r>
          </a:p>
          <a:p>
            <a:pPr>
              <a:lnSpc>
                <a:spcPts val="6725"/>
              </a:lnSpc>
            </a:pPr>
            <a:r>
              <a:rPr lang="en-US" sz="3500" dirty="0">
                <a:solidFill>
                  <a:srgbClr val="FFFFFF"/>
                </a:solidFill>
                <a:latin typeface="Algerian" panose="04020705040A02060702" pitchFamily="82" charset="0"/>
              </a:rPr>
              <a:t>3.Improved Security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AAC496-1556-80B4-2E75-035326A0C245}"/>
              </a:ext>
            </a:extLst>
          </p:cNvPr>
          <p:cNvSpPr/>
          <p:nvPr/>
        </p:nvSpPr>
        <p:spPr>
          <a:xfrm>
            <a:off x="13766901" y="587095"/>
            <a:ext cx="4259841" cy="135356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1F0C20-6487-87B2-53C7-3EB8A0085104}"/>
              </a:ext>
            </a:extLst>
          </p:cNvPr>
          <p:cNvSpPr/>
          <p:nvPr/>
        </p:nvSpPr>
        <p:spPr>
          <a:xfrm>
            <a:off x="216786" y="308583"/>
            <a:ext cx="1191986" cy="13535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28" name="Picture 4" descr="80+ Free Cctv Surveillance Camera &amp; Cctv Images - Pixabay">
            <a:extLst>
              <a:ext uri="{FF2B5EF4-FFF2-40B4-BE49-F238E27FC236}">
                <a16:creationId xmlns:a16="http://schemas.microsoft.com/office/drawing/2014/main" id="{C4351790-1B4F-62E7-40EA-49C33CCF2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424" y="2689950"/>
            <a:ext cx="7416744" cy="4935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754288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51;p16">
            <a:extLst>
              <a:ext uri="{FF2B5EF4-FFF2-40B4-BE49-F238E27FC236}">
                <a16:creationId xmlns:a16="http://schemas.microsoft.com/office/drawing/2014/main" id="{100DF4F2-F9FB-85E9-67DD-AF01AF97C908}"/>
              </a:ext>
            </a:extLst>
          </p:cNvPr>
          <p:cNvSpPr/>
          <p:nvPr/>
        </p:nvSpPr>
        <p:spPr>
          <a:xfrm>
            <a:off x="0" y="10067925"/>
            <a:ext cx="18288000" cy="225433"/>
          </a:xfrm>
          <a:custGeom>
            <a:avLst/>
            <a:gdLst/>
            <a:ahLst/>
            <a:cxnLst/>
            <a:rect l="l" t="t" r="r" b="b"/>
            <a:pathLst>
              <a:path w="18288000" h="225433" extrusionOk="0">
                <a:moveTo>
                  <a:pt x="0" y="0"/>
                </a:moveTo>
                <a:lnTo>
                  <a:pt x="18288000" y="0"/>
                </a:lnTo>
                <a:lnTo>
                  <a:pt x="18288000" y="225433"/>
                </a:lnTo>
                <a:lnTo>
                  <a:pt x="0" y="2254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2336469" b="-2966021"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5AEEA2-DE05-2491-B6DF-E1B27E859682}"/>
              </a:ext>
            </a:extLst>
          </p:cNvPr>
          <p:cNvSpPr txBox="1"/>
          <p:nvPr/>
        </p:nvSpPr>
        <p:spPr>
          <a:xfrm>
            <a:off x="4980562" y="469561"/>
            <a:ext cx="9416374" cy="7584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9003"/>
              </a:lnSpc>
            </a:pPr>
            <a:r>
              <a:rPr lang="en-US" sz="4000" b="1" u="sng" dirty="0">
                <a:solidFill>
                  <a:srgbClr val="FFFF00"/>
                </a:solidFill>
                <a:latin typeface="+mj-lt"/>
              </a:rPr>
              <a:t>POSSIBLE SOLUTION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02D4A6-17D0-10EA-0926-AB429CD52CA2}"/>
              </a:ext>
            </a:extLst>
          </p:cNvPr>
          <p:cNvSpPr txBox="1"/>
          <p:nvPr/>
        </p:nvSpPr>
        <p:spPr>
          <a:xfrm>
            <a:off x="953311" y="2401449"/>
            <a:ext cx="15291880" cy="49519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7775"/>
              </a:lnSpc>
            </a:pPr>
            <a:r>
              <a:rPr lang="en-US" sz="3500" dirty="0">
                <a:solidFill>
                  <a:srgbClr val="FFFFFF"/>
                </a:solidFill>
                <a:latin typeface="Algerian" panose="04020705040A02060702" pitchFamily="82" charset="0"/>
              </a:rPr>
              <a:t>Develop an integrated system to enhance public safety by alerting authorities to the presence of wanted criminals .in public spaces. Utilize real-time face recognition for criminal detection coupled with alarm triggering and emergency response coordination.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6F2AA0-858A-AFC7-DC19-07E38E7F3A07}"/>
              </a:ext>
            </a:extLst>
          </p:cNvPr>
          <p:cNvSpPr/>
          <p:nvPr/>
        </p:nvSpPr>
        <p:spPr>
          <a:xfrm>
            <a:off x="13766901" y="587095"/>
            <a:ext cx="4259841" cy="135356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743D72-FFCC-3EAA-2110-0B439097376D}"/>
              </a:ext>
            </a:extLst>
          </p:cNvPr>
          <p:cNvSpPr/>
          <p:nvPr/>
        </p:nvSpPr>
        <p:spPr>
          <a:xfrm>
            <a:off x="437345" y="384600"/>
            <a:ext cx="1191986" cy="13535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883119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51;p16">
            <a:extLst>
              <a:ext uri="{FF2B5EF4-FFF2-40B4-BE49-F238E27FC236}">
                <a16:creationId xmlns:a16="http://schemas.microsoft.com/office/drawing/2014/main" id="{100DF4F2-F9FB-85E9-67DD-AF01AF97C908}"/>
              </a:ext>
            </a:extLst>
          </p:cNvPr>
          <p:cNvSpPr/>
          <p:nvPr/>
        </p:nvSpPr>
        <p:spPr>
          <a:xfrm>
            <a:off x="0" y="10067925"/>
            <a:ext cx="18288000" cy="225433"/>
          </a:xfrm>
          <a:custGeom>
            <a:avLst/>
            <a:gdLst/>
            <a:ahLst/>
            <a:cxnLst/>
            <a:rect l="l" t="t" r="r" b="b"/>
            <a:pathLst>
              <a:path w="18288000" h="225433" extrusionOk="0">
                <a:moveTo>
                  <a:pt x="0" y="0"/>
                </a:moveTo>
                <a:lnTo>
                  <a:pt x="18288000" y="0"/>
                </a:lnTo>
                <a:lnTo>
                  <a:pt x="18288000" y="225433"/>
                </a:lnTo>
                <a:lnTo>
                  <a:pt x="0" y="2254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2336469" b="-2966021"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3B3459-6C2F-D0AA-D4D9-878A738C9974}"/>
              </a:ext>
            </a:extLst>
          </p:cNvPr>
          <p:cNvSpPr txBox="1"/>
          <p:nvPr/>
        </p:nvSpPr>
        <p:spPr>
          <a:xfrm>
            <a:off x="5369668" y="411195"/>
            <a:ext cx="9416374" cy="7584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9003"/>
              </a:lnSpc>
            </a:pPr>
            <a:r>
              <a:rPr lang="en-US" sz="4000" b="1" u="sng" dirty="0">
                <a:solidFill>
                  <a:srgbClr val="FFFF00"/>
                </a:solidFill>
                <a:latin typeface="+mj-lt"/>
              </a:rPr>
              <a:t>OUR APPROACH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990EA2-9E72-6AC7-C332-A30542D16A5B}"/>
              </a:ext>
            </a:extLst>
          </p:cNvPr>
          <p:cNvSpPr txBox="1"/>
          <p:nvPr/>
        </p:nvSpPr>
        <p:spPr>
          <a:xfrm>
            <a:off x="1408425" y="1928496"/>
            <a:ext cx="14922230" cy="50673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6595"/>
              </a:lnSpc>
            </a:pPr>
            <a:r>
              <a:rPr lang="en-US" sz="3500" dirty="0">
                <a:solidFill>
                  <a:srgbClr val="FFFFFF"/>
                </a:solidFill>
                <a:latin typeface="Algerian" panose="04020705040A02060702" pitchFamily="82" charset="0"/>
              </a:rPr>
              <a:t>Integrate public surveillance cameras for real-time video access AND Implemented facial recognition for identifying wanted criminals. Develop alarm triggering mechanisms to notify authorities. Ensure privacy compliance and user-friendly interfaces. Collaborate closely with authorities for deployment and continuous improvement of the system.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4532ED-65D0-A38E-CAA1-32AD3DC2F5BB}"/>
              </a:ext>
            </a:extLst>
          </p:cNvPr>
          <p:cNvSpPr/>
          <p:nvPr/>
        </p:nvSpPr>
        <p:spPr>
          <a:xfrm>
            <a:off x="13766901" y="587095"/>
            <a:ext cx="4259841" cy="135356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ED90F9-8FCB-B1C6-D924-3E23DDB85BEC}"/>
              </a:ext>
            </a:extLst>
          </p:cNvPr>
          <p:cNvSpPr/>
          <p:nvPr/>
        </p:nvSpPr>
        <p:spPr>
          <a:xfrm>
            <a:off x="437345" y="384600"/>
            <a:ext cx="1191986" cy="13535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473694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51;p16">
            <a:extLst>
              <a:ext uri="{FF2B5EF4-FFF2-40B4-BE49-F238E27FC236}">
                <a16:creationId xmlns:a16="http://schemas.microsoft.com/office/drawing/2014/main" id="{100DF4F2-F9FB-85E9-67DD-AF01AF97C908}"/>
              </a:ext>
            </a:extLst>
          </p:cNvPr>
          <p:cNvSpPr/>
          <p:nvPr/>
        </p:nvSpPr>
        <p:spPr>
          <a:xfrm>
            <a:off x="0" y="10067925"/>
            <a:ext cx="18288000" cy="225433"/>
          </a:xfrm>
          <a:custGeom>
            <a:avLst/>
            <a:gdLst/>
            <a:ahLst/>
            <a:cxnLst/>
            <a:rect l="l" t="t" r="r" b="b"/>
            <a:pathLst>
              <a:path w="18288000" h="225433" extrusionOk="0">
                <a:moveTo>
                  <a:pt x="0" y="0"/>
                </a:moveTo>
                <a:lnTo>
                  <a:pt x="18288000" y="0"/>
                </a:lnTo>
                <a:lnTo>
                  <a:pt x="18288000" y="225433"/>
                </a:lnTo>
                <a:lnTo>
                  <a:pt x="0" y="2254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2336469" b="-2966021"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377666-70A1-B476-5361-DCE6C01DBF5F}"/>
              </a:ext>
            </a:extLst>
          </p:cNvPr>
          <p:cNvSpPr txBox="1"/>
          <p:nvPr/>
        </p:nvSpPr>
        <p:spPr>
          <a:xfrm>
            <a:off x="4435813" y="566838"/>
            <a:ext cx="9416374" cy="7584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9003"/>
              </a:lnSpc>
            </a:pPr>
            <a:r>
              <a:rPr lang="en-US" sz="4000" b="1" u="sng" dirty="0">
                <a:solidFill>
                  <a:srgbClr val="FFFF00"/>
                </a:solidFill>
                <a:latin typeface="+mj-lt"/>
              </a:rPr>
              <a:t>TECHNOLOGY USING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E31D43-E433-8101-9B15-23B1301D7001}"/>
              </a:ext>
            </a:extLst>
          </p:cNvPr>
          <p:cNvSpPr txBox="1"/>
          <p:nvPr/>
        </p:nvSpPr>
        <p:spPr>
          <a:xfrm>
            <a:off x="1712069" y="2854016"/>
            <a:ext cx="9416374" cy="5025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6970"/>
              </a:lnSpc>
            </a:pPr>
            <a:r>
              <a:rPr lang="en-US" sz="4000" dirty="0">
                <a:solidFill>
                  <a:srgbClr val="FFFFFF"/>
                </a:solidFill>
                <a:latin typeface="Algerian" panose="04020705040A02060702" pitchFamily="82" charset="0"/>
              </a:rPr>
              <a:t> 1. Computer vision</a:t>
            </a:r>
          </a:p>
          <a:p>
            <a:pPr>
              <a:lnSpc>
                <a:spcPts val="6480"/>
              </a:lnSpc>
            </a:pPr>
            <a:r>
              <a:rPr lang="en-US" sz="4000" dirty="0">
                <a:solidFill>
                  <a:srgbClr val="FFFFFF"/>
                </a:solidFill>
                <a:latin typeface="Algerian" panose="04020705040A02060702" pitchFamily="82" charset="0"/>
              </a:rPr>
              <a:t>2. Face Recognition using DL</a:t>
            </a:r>
          </a:p>
          <a:p>
            <a:pPr>
              <a:lnSpc>
                <a:spcPts val="6480"/>
              </a:lnSpc>
            </a:pPr>
            <a:r>
              <a:rPr lang="en-US" sz="4000" dirty="0">
                <a:solidFill>
                  <a:srgbClr val="FFFFFF"/>
                </a:solidFill>
                <a:latin typeface="Algerian" panose="04020705040A02060702" pitchFamily="82" charset="0"/>
              </a:rPr>
              <a:t>3. HTML</a:t>
            </a:r>
          </a:p>
          <a:p>
            <a:pPr>
              <a:lnSpc>
                <a:spcPts val="6480"/>
              </a:lnSpc>
            </a:pPr>
            <a:r>
              <a:rPr lang="en-US" sz="4000" dirty="0">
                <a:solidFill>
                  <a:srgbClr val="FFFFFF"/>
                </a:solidFill>
                <a:latin typeface="Algerian" panose="04020705040A02060702" pitchFamily="82" charset="0"/>
              </a:rPr>
              <a:t>4. CSS</a:t>
            </a:r>
          </a:p>
          <a:p>
            <a:pPr>
              <a:lnSpc>
                <a:spcPts val="6480"/>
              </a:lnSpc>
            </a:pPr>
            <a:r>
              <a:rPr lang="en-US" sz="4000" dirty="0">
                <a:solidFill>
                  <a:srgbClr val="FFFFFF"/>
                </a:solidFill>
                <a:latin typeface="Algerian" panose="04020705040A02060702" pitchFamily="82" charset="0"/>
              </a:rPr>
              <a:t>5. Django</a:t>
            </a:r>
          </a:p>
          <a:p>
            <a:pPr>
              <a:lnSpc>
                <a:spcPts val="5995"/>
              </a:lnSpc>
            </a:pPr>
            <a:endParaRPr lang="en-US" sz="4000" dirty="0">
              <a:solidFill>
                <a:srgbClr val="FFFFFF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AutoShape 8" descr="YOLO Object detection Darknet OpenCV Convolutional neural network, joint, text, logo png thumbnail">
            <a:extLst>
              <a:ext uri="{FF2B5EF4-FFF2-40B4-BE49-F238E27FC236}">
                <a16:creationId xmlns:a16="http://schemas.microsoft.com/office/drawing/2014/main" id="{690E64CF-3C85-5146-5A82-364356114E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090" name="Picture 18" descr="React png images | PNGWing">
            <a:extLst>
              <a:ext uri="{FF2B5EF4-FFF2-40B4-BE49-F238E27FC236}">
                <a16:creationId xmlns:a16="http://schemas.microsoft.com/office/drawing/2014/main" id="{50EAE6E8-4854-88A3-1D8C-C5C95E115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2187" y="3929854"/>
            <a:ext cx="3346315" cy="3642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EF91CFA-2EAF-6645-0AAB-B2A505123FF4}"/>
                  </a:ext>
                </a:extLst>
              </p14:cNvPr>
              <p14:cNvContentPartPr/>
              <p14:nvPr/>
            </p14:nvContentPartPr>
            <p14:xfrm>
              <a:off x="7976826" y="4941574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EF91CFA-2EAF-6645-0AAB-B2A505123FF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14186" y="4878934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962E6128-6998-BDA4-503A-79D22818FF22}"/>
              </a:ext>
            </a:extLst>
          </p:cNvPr>
          <p:cNvSpPr/>
          <p:nvPr/>
        </p:nvSpPr>
        <p:spPr>
          <a:xfrm>
            <a:off x="13852187" y="6614809"/>
            <a:ext cx="1712068" cy="957081"/>
          </a:xfrm>
          <a:prstGeom prst="rt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B37EB36C-F6C7-A305-678A-7C0B90DFED75}"/>
              </a:ext>
            </a:extLst>
          </p:cNvPr>
          <p:cNvSpPr/>
          <p:nvPr/>
        </p:nvSpPr>
        <p:spPr>
          <a:xfrm rot="17744618">
            <a:off x="15651232" y="6579760"/>
            <a:ext cx="1525259" cy="1006710"/>
          </a:xfrm>
          <a:prstGeom prst="rt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ABE0FFD6-23F8-7FDD-60D0-CD188A330D13}"/>
              </a:ext>
            </a:extLst>
          </p:cNvPr>
          <p:cNvSpPr/>
          <p:nvPr/>
        </p:nvSpPr>
        <p:spPr>
          <a:xfrm rot="6744532">
            <a:off x="14038360" y="3535747"/>
            <a:ext cx="1823675" cy="1418212"/>
          </a:xfrm>
          <a:prstGeom prst="rt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835B97-C421-7DB3-B839-B5C894B2D0FE}"/>
              </a:ext>
            </a:extLst>
          </p:cNvPr>
          <p:cNvSpPr/>
          <p:nvPr/>
        </p:nvSpPr>
        <p:spPr>
          <a:xfrm>
            <a:off x="13119485" y="3929854"/>
            <a:ext cx="797668" cy="354812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58170F57-6AD5-6B3E-1F89-5B37C144C77E}"/>
              </a:ext>
            </a:extLst>
          </p:cNvPr>
          <p:cNvSpPr/>
          <p:nvPr/>
        </p:nvSpPr>
        <p:spPr>
          <a:xfrm rot="10800000">
            <a:off x="13544202" y="3807629"/>
            <a:ext cx="797668" cy="957081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3E685505-C098-9B1C-12A1-2D9307BF63E1}"/>
              </a:ext>
            </a:extLst>
          </p:cNvPr>
          <p:cNvSpPr/>
          <p:nvPr/>
        </p:nvSpPr>
        <p:spPr>
          <a:xfrm>
            <a:off x="16413861" y="6614809"/>
            <a:ext cx="1517343" cy="1556425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5D15B263-3DBD-B293-B927-2974FDA5D0DB}"/>
              </a:ext>
            </a:extLst>
          </p:cNvPr>
          <p:cNvSpPr/>
          <p:nvPr/>
        </p:nvSpPr>
        <p:spPr>
          <a:xfrm rot="1810665">
            <a:off x="15679687" y="3518273"/>
            <a:ext cx="1877266" cy="957081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561C86-B55E-E666-9DC6-85DF4024F677}"/>
              </a:ext>
            </a:extLst>
          </p:cNvPr>
          <p:cNvSpPr/>
          <p:nvPr/>
        </p:nvSpPr>
        <p:spPr>
          <a:xfrm>
            <a:off x="16926128" y="3807629"/>
            <a:ext cx="580359" cy="76437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58E61CC-D114-CF4C-B088-36E3DC784D5E}"/>
              </a:ext>
            </a:extLst>
          </p:cNvPr>
          <p:cNvSpPr/>
          <p:nvPr/>
        </p:nvSpPr>
        <p:spPr>
          <a:xfrm>
            <a:off x="17122330" y="4819007"/>
            <a:ext cx="307985" cy="183223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B9662F-F83A-30EA-50CB-2EC814308E08}"/>
                  </a:ext>
                </a:extLst>
              </p14:cNvPr>
              <p14:cNvContentPartPr/>
              <p14:nvPr/>
            </p14:nvContentPartPr>
            <p14:xfrm>
              <a:off x="17167266" y="4358014"/>
              <a:ext cx="154440" cy="4809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B9662F-F83A-30EA-50CB-2EC814308E0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104626" y="4295374"/>
                <a:ext cx="280080" cy="606600"/>
              </a:xfrm>
              <a:prstGeom prst="rect">
                <a:avLst/>
              </a:prstGeom>
            </p:spPr>
          </p:pic>
        </mc:Fallback>
      </mc:AlternateContent>
      <p:pic>
        <p:nvPicPr>
          <p:cNvPr id="3094" name="Picture 22" descr="Opencv[python] imread reads wrong color - Stack Overflow">
            <a:extLst>
              <a:ext uri="{FF2B5EF4-FFF2-40B4-BE49-F238E27FC236}">
                <a16:creationId xmlns:a16="http://schemas.microsoft.com/office/drawing/2014/main" id="{860A9488-BCA5-D8F6-12AE-F65B03E39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325" y="1366275"/>
            <a:ext cx="2848685" cy="3510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CD67E82-0CBE-2582-98EE-E2CDDD2669E2}"/>
              </a:ext>
            </a:extLst>
          </p:cNvPr>
          <p:cNvSpPr/>
          <p:nvPr/>
        </p:nvSpPr>
        <p:spPr>
          <a:xfrm>
            <a:off x="13766901" y="587095"/>
            <a:ext cx="4259841" cy="135356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44504B-F19C-E511-5F9D-EAC14625EDCD}"/>
              </a:ext>
            </a:extLst>
          </p:cNvPr>
          <p:cNvSpPr/>
          <p:nvPr/>
        </p:nvSpPr>
        <p:spPr>
          <a:xfrm>
            <a:off x="437345" y="384600"/>
            <a:ext cx="1191986" cy="13535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17959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51;p16">
            <a:extLst>
              <a:ext uri="{FF2B5EF4-FFF2-40B4-BE49-F238E27FC236}">
                <a16:creationId xmlns:a16="http://schemas.microsoft.com/office/drawing/2014/main" id="{100DF4F2-F9FB-85E9-67DD-AF01AF97C908}"/>
              </a:ext>
            </a:extLst>
          </p:cNvPr>
          <p:cNvSpPr/>
          <p:nvPr/>
        </p:nvSpPr>
        <p:spPr>
          <a:xfrm>
            <a:off x="0" y="10067925"/>
            <a:ext cx="18288000" cy="225433"/>
          </a:xfrm>
          <a:custGeom>
            <a:avLst/>
            <a:gdLst/>
            <a:ahLst/>
            <a:cxnLst/>
            <a:rect l="l" t="t" r="r" b="b"/>
            <a:pathLst>
              <a:path w="18288000" h="225433" extrusionOk="0">
                <a:moveTo>
                  <a:pt x="0" y="0"/>
                </a:moveTo>
                <a:lnTo>
                  <a:pt x="18288000" y="0"/>
                </a:lnTo>
                <a:lnTo>
                  <a:pt x="18288000" y="225433"/>
                </a:lnTo>
                <a:lnTo>
                  <a:pt x="0" y="2254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2336469" b="-2966021"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15DEAB-4A2A-4DC9-FB3F-065CEF1AFE53}"/>
              </a:ext>
            </a:extLst>
          </p:cNvPr>
          <p:cNvSpPr txBox="1"/>
          <p:nvPr/>
        </p:nvSpPr>
        <p:spPr>
          <a:xfrm>
            <a:off x="4241260" y="497124"/>
            <a:ext cx="98054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u="sng" dirty="0">
                <a:solidFill>
                  <a:srgbClr val="FFFF00"/>
                </a:solidFill>
                <a:latin typeface="+mj-lt"/>
              </a:rPr>
              <a:t>BUSINESS IDEAS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0CCA00-47D0-1EB9-8E75-428F8070DEB5}"/>
              </a:ext>
            </a:extLst>
          </p:cNvPr>
          <p:cNvSpPr txBox="1"/>
          <p:nvPr/>
        </p:nvSpPr>
        <p:spPr>
          <a:xfrm>
            <a:off x="864090" y="1610523"/>
            <a:ext cx="9415848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500" b="1" u="sng" dirty="0">
                <a:solidFill>
                  <a:srgbClr val="FFFF00"/>
                </a:solidFill>
                <a:latin typeface="+mj-lt"/>
              </a:rPr>
              <a:t>MONETIZATION STRATEGY: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37B22F-D513-873E-11A0-A95C3E14B642}"/>
              </a:ext>
            </a:extLst>
          </p:cNvPr>
          <p:cNvSpPr txBox="1"/>
          <p:nvPr/>
        </p:nvSpPr>
        <p:spPr>
          <a:xfrm>
            <a:off x="864090" y="2241465"/>
            <a:ext cx="17064681" cy="2371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6150"/>
              </a:lnSpc>
            </a:pPr>
            <a:r>
              <a:rPr lang="en-US" sz="3000" b="0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Algerian" panose="04020705040A02060702" pitchFamily="82" charset="0"/>
              </a:rPr>
              <a:t>We offer subscription-based packages for access to our services, including basic and premium options. Additionally, families can subscribe to personalized alerts for missing persons, providing peace of mind for a reasonable fee.</a:t>
            </a:r>
            <a:endParaRPr lang="en-US" sz="3000" dirty="0">
              <a:solidFill>
                <a:schemeClr val="bg1"/>
              </a:solidFill>
              <a:highlight>
                <a:srgbClr val="000000"/>
              </a:highlight>
              <a:latin typeface="Algerian" panose="04020705040A02060702" pitchFamily="8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EC9F97-4564-674C-511E-1E696CA7D6C2}"/>
              </a:ext>
            </a:extLst>
          </p:cNvPr>
          <p:cNvSpPr txBox="1"/>
          <p:nvPr/>
        </p:nvSpPr>
        <p:spPr>
          <a:xfrm>
            <a:off x="864090" y="4890139"/>
            <a:ext cx="123239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u="sng" dirty="0">
                <a:solidFill>
                  <a:srgbClr val="FFFF00"/>
                </a:solidFill>
                <a:latin typeface="+mj-lt"/>
              </a:rPr>
              <a:t>PARTNERSHIP AND COLLABORATION: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4A9EC6-87D3-7434-BF07-944BB0504EBA}"/>
              </a:ext>
            </a:extLst>
          </p:cNvPr>
          <p:cNvSpPr txBox="1"/>
          <p:nvPr/>
        </p:nvSpPr>
        <p:spPr>
          <a:xfrm>
            <a:off x="866518" y="5875024"/>
            <a:ext cx="16898968" cy="1576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6150"/>
              </a:lnSpc>
            </a:pPr>
            <a:r>
              <a:rPr lang="en-US" sz="3000" b="0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Algerian" panose="04020705040A02060702" pitchFamily="82" charset="0"/>
              </a:rPr>
              <a:t>We collaborate closely with authorities and stakeholders to deploy and improve our system, ensuring it remains at the forefront of innovation and effectiveness.</a:t>
            </a:r>
            <a:endParaRPr lang="en-US" sz="3000" dirty="0">
              <a:solidFill>
                <a:schemeClr val="bg1"/>
              </a:solidFill>
              <a:highlight>
                <a:srgbClr val="000000"/>
              </a:highlight>
              <a:latin typeface="Algerian" panose="04020705040A02060702" pitchFamily="8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AA8732-DB5B-52E2-2C4B-875E88F697AD}"/>
              </a:ext>
            </a:extLst>
          </p:cNvPr>
          <p:cNvSpPr/>
          <p:nvPr/>
        </p:nvSpPr>
        <p:spPr>
          <a:xfrm>
            <a:off x="13766901" y="587095"/>
            <a:ext cx="4259841" cy="135356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9B7295-F39C-4A31-313B-0EFB4288B9D5}"/>
              </a:ext>
            </a:extLst>
          </p:cNvPr>
          <p:cNvSpPr/>
          <p:nvPr/>
        </p:nvSpPr>
        <p:spPr>
          <a:xfrm>
            <a:off x="437345" y="368271"/>
            <a:ext cx="1191986" cy="13535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011133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Engineering Project Proposal Presentatio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256</Words>
  <Application>Microsoft Office PowerPoint</Application>
  <PresentationFormat>Custom</PresentationFormat>
  <Paragraphs>25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Franklin Gothic Heavy</vt:lpstr>
      <vt:lpstr>Wingdings</vt:lpstr>
      <vt:lpstr>Times New Roman</vt:lpstr>
      <vt:lpstr>Calibri</vt:lpstr>
      <vt:lpstr>Arial</vt:lpstr>
      <vt:lpstr>Algerian</vt:lpstr>
      <vt:lpstr>Engineering Project Proposal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Anmol Gupta</cp:lastModifiedBy>
  <cp:revision>14</cp:revision>
  <dcterms:modified xsi:type="dcterms:W3CDTF">2024-04-19T08:55:44Z</dcterms:modified>
</cp:coreProperties>
</file>