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59" r:id="rId6"/>
    <p:sldId id="261" r:id="rId7"/>
    <p:sldId id="262" r:id="rId8"/>
    <p:sldId id="260" r:id="rId9"/>
    <p:sldId id="286" r:id="rId10"/>
    <p:sldId id="263" r:id="rId11"/>
    <p:sldId id="275" r:id="rId12"/>
    <p:sldId id="266" r:id="rId13"/>
    <p:sldId id="267" r:id="rId14"/>
    <p:sldId id="268" r:id="rId15"/>
    <p:sldId id="278" r:id="rId16"/>
    <p:sldId id="279" r:id="rId17"/>
    <p:sldId id="280" r:id="rId18"/>
    <p:sldId id="281" r:id="rId19"/>
    <p:sldId id="285" r:id="rId20"/>
    <p:sldId id="282"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10B48C-DB9D-4FB1-A6F1-550FB706D4EE}" type="doc">
      <dgm:prSet loTypeId="urn:microsoft.com/office/officeart/2005/8/layout/pyramid2" loCatId="list" qsTypeId="urn:microsoft.com/office/officeart/2005/8/quickstyle/simple1" qsCatId="simple" csTypeId="urn:microsoft.com/office/officeart/2005/8/colors/accent1_2" csCatId="accent1" phldr="1"/>
      <dgm:spPr/>
    </dgm:pt>
    <dgm:pt modelId="{9B05F401-4165-4E7E-B5FB-999069DF5D09}">
      <dgm:prSet phldrT="[Text]"/>
      <dgm:spPr/>
      <dgm:t>
        <a:bodyPr/>
        <a:lstStyle/>
        <a:p>
          <a:r>
            <a:rPr lang="en-US" dirty="0"/>
            <a:t>Content Based </a:t>
          </a:r>
        </a:p>
      </dgm:t>
    </dgm:pt>
    <dgm:pt modelId="{29110322-5595-4790-B8F1-40E8F748F91C}" type="parTrans" cxnId="{504825F6-6756-4EBC-BFC8-3C86BDD1D1FA}">
      <dgm:prSet/>
      <dgm:spPr/>
      <dgm:t>
        <a:bodyPr/>
        <a:lstStyle/>
        <a:p>
          <a:endParaRPr lang="en-US"/>
        </a:p>
      </dgm:t>
    </dgm:pt>
    <dgm:pt modelId="{E7EF0149-966C-41FB-BA9A-D6216C9ECD27}" type="sibTrans" cxnId="{504825F6-6756-4EBC-BFC8-3C86BDD1D1FA}">
      <dgm:prSet/>
      <dgm:spPr/>
      <dgm:t>
        <a:bodyPr/>
        <a:lstStyle/>
        <a:p>
          <a:endParaRPr lang="en-US"/>
        </a:p>
      </dgm:t>
    </dgm:pt>
    <dgm:pt modelId="{BB26C656-82B6-4C03-9E92-FC02F91A2CE5}">
      <dgm:prSet phldrT="[Text]"/>
      <dgm:spPr/>
      <dgm:t>
        <a:bodyPr/>
        <a:lstStyle/>
        <a:p>
          <a:r>
            <a:rPr lang="en-US" dirty="0"/>
            <a:t>Collaborative</a:t>
          </a:r>
        </a:p>
      </dgm:t>
    </dgm:pt>
    <dgm:pt modelId="{2EB90BAD-317D-4D21-A95A-87E5672A4098}" type="parTrans" cxnId="{166CEC9A-5006-40D9-8C9C-F19511C2D0E8}">
      <dgm:prSet/>
      <dgm:spPr/>
      <dgm:t>
        <a:bodyPr/>
        <a:lstStyle/>
        <a:p>
          <a:endParaRPr lang="en-US"/>
        </a:p>
      </dgm:t>
    </dgm:pt>
    <dgm:pt modelId="{897042AC-D686-48C7-B167-0B69F638B228}" type="sibTrans" cxnId="{166CEC9A-5006-40D9-8C9C-F19511C2D0E8}">
      <dgm:prSet/>
      <dgm:spPr/>
      <dgm:t>
        <a:bodyPr/>
        <a:lstStyle/>
        <a:p>
          <a:endParaRPr lang="en-US"/>
        </a:p>
      </dgm:t>
    </dgm:pt>
    <dgm:pt modelId="{1C9DCA5A-2A26-43DE-8E4E-020AA21F7894}">
      <dgm:prSet phldrT="[Text]"/>
      <dgm:spPr/>
      <dgm:t>
        <a:bodyPr/>
        <a:lstStyle/>
        <a:p>
          <a:r>
            <a:rPr lang="en-US" dirty="0"/>
            <a:t>Hybrid</a:t>
          </a:r>
        </a:p>
      </dgm:t>
    </dgm:pt>
    <dgm:pt modelId="{A06DA96F-17D3-49BE-8174-EC5A830E67A6}" type="parTrans" cxnId="{0392FD55-E604-4B5C-A84F-2B98A806F728}">
      <dgm:prSet/>
      <dgm:spPr/>
      <dgm:t>
        <a:bodyPr/>
        <a:lstStyle/>
        <a:p>
          <a:endParaRPr lang="en-US"/>
        </a:p>
      </dgm:t>
    </dgm:pt>
    <dgm:pt modelId="{B13881BB-F963-4956-B1D2-866AA0347BD4}" type="sibTrans" cxnId="{0392FD55-E604-4B5C-A84F-2B98A806F728}">
      <dgm:prSet/>
      <dgm:spPr/>
      <dgm:t>
        <a:bodyPr/>
        <a:lstStyle/>
        <a:p>
          <a:endParaRPr lang="en-US"/>
        </a:p>
      </dgm:t>
    </dgm:pt>
    <dgm:pt modelId="{6E09BF77-D1A0-4929-A815-275F5F99ADE1}" type="pres">
      <dgm:prSet presAssocID="{F110B48C-DB9D-4FB1-A6F1-550FB706D4EE}" presName="compositeShape" presStyleCnt="0">
        <dgm:presLayoutVars>
          <dgm:dir/>
          <dgm:resizeHandles/>
        </dgm:presLayoutVars>
      </dgm:prSet>
      <dgm:spPr/>
    </dgm:pt>
    <dgm:pt modelId="{3A8B152F-396C-4B7D-9448-B3DEE3C16487}" type="pres">
      <dgm:prSet presAssocID="{F110B48C-DB9D-4FB1-A6F1-550FB706D4EE}" presName="pyramid" presStyleLbl="node1" presStyleIdx="0" presStyleCnt="1"/>
      <dgm:spPr/>
    </dgm:pt>
    <dgm:pt modelId="{7807E586-A501-4C23-8703-7A56DBDB40EB}" type="pres">
      <dgm:prSet presAssocID="{F110B48C-DB9D-4FB1-A6F1-550FB706D4EE}" presName="theList" presStyleCnt="0"/>
      <dgm:spPr/>
    </dgm:pt>
    <dgm:pt modelId="{7BF4BA67-5329-48E4-8702-474AD3E0CA2E}" type="pres">
      <dgm:prSet presAssocID="{9B05F401-4165-4E7E-B5FB-999069DF5D09}" presName="aNode" presStyleLbl="fgAcc1" presStyleIdx="0" presStyleCnt="3">
        <dgm:presLayoutVars>
          <dgm:bulletEnabled val="1"/>
        </dgm:presLayoutVars>
      </dgm:prSet>
      <dgm:spPr/>
    </dgm:pt>
    <dgm:pt modelId="{C6416B8B-3B7B-420E-A86E-EC73E7BE4664}" type="pres">
      <dgm:prSet presAssocID="{9B05F401-4165-4E7E-B5FB-999069DF5D09}" presName="aSpace" presStyleCnt="0"/>
      <dgm:spPr/>
    </dgm:pt>
    <dgm:pt modelId="{36D9932C-C3A0-44FA-B39A-6F107486881B}" type="pres">
      <dgm:prSet presAssocID="{BB26C656-82B6-4C03-9E92-FC02F91A2CE5}" presName="aNode" presStyleLbl="fgAcc1" presStyleIdx="1" presStyleCnt="3">
        <dgm:presLayoutVars>
          <dgm:bulletEnabled val="1"/>
        </dgm:presLayoutVars>
      </dgm:prSet>
      <dgm:spPr/>
    </dgm:pt>
    <dgm:pt modelId="{9EE73E51-E1C7-4BF6-BAAF-0562CD87240A}" type="pres">
      <dgm:prSet presAssocID="{BB26C656-82B6-4C03-9E92-FC02F91A2CE5}" presName="aSpace" presStyleCnt="0"/>
      <dgm:spPr/>
    </dgm:pt>
    <dgm:pt modelId="{C7BC93A7-7A20-4456-BAE4-AAAA50B10725}" type="pres">
      <dgm:prSet presAssocID="{1C9DCA5A-2A26-43DE-8E4E-020AA21F7894}" presName="aNode" presStyleLbl="fgAcc1" presStyleIdx="2" presStyleCnt="3">
        <dgm:presLayoutVars>
          <dgm:bulletEnabled val="1"/>
        </dgm:presLayoutVars>
      </dgm:prSet>
      <dgm:spPr/>
    </dgm:pt>
    <dgm:pt modelId="{41A07EA8-AF5D-490D-9A4C-821102E79370}" type="pres">
      <dgm:prSet presAssocID="{1C9DCA5A-2A26-43DE-8E4E-020AA21F7894}" presName="aSpace" presStyleCnt="0"/>
      <dgm:spPr/>
    </dgm:pt>
  </dgm:ptLst>
  <dgm:cxnLst>
    <dgm:cxn modelId="{6D772E00-1C27-4BC9-B53E-6F1DAEC22019}" type="presOf" srcId="{9B05F401-4165-4E7E-B5FB-999069DF5D09}" destId="{7BF4BA67-5329-48E4-8702-474AD3E0CA2E}" srcOrd="0" destOrd="0" presId="urn:microsoft.com/office/officeart/2005/8/layout/pyramid2"/>
    <dgm:cxn modelId="{3F4DA855-89FB-427B-A290-19E39A0235A8}" type="presOf" srcId="{1C9DCA5A-2A26-43DE-8E4E-020AA21F7894}" destId="{C7BC93A7-7A20-4456-BAE4-AAAA50B10725}" srcOrd="0" destOrd="0" presId="urn:microsoft.com/office/officeart/2005/8/layout/pyramid2"/>
    <dgm:cxn modelId="{0392FD55-E604-4B5C-A84F-2B98A806F728}" srcId="{F110B48C-DB9D-4FB1-A6F1-550FB706D4EE}" destId="{1C9DCA5A-2A26-43DE-8E4E-020AA21F7894}" srcOrd="2" destOrd="0" parTransId="{A06DA96F-17D3-49BE-8174-EC5A830E67A6}" sibTransId="{B13881BB-F963-4956-B1D2-866AA0347BD4}"/>
    <dgm:cxn modelId="{D5228597-4D22-484E-9248-00A42CD3BA7F}" type="presOf" srcId="{BB26C656-82B6-4C03-9E92-FC02F91A2CE5}" destId="{36D9932C-C3A0-44FA-B39A-6F107486881B}" srcOrd="0" destOrd="0" presId="urn:microsoft.com/office/officeart/2005/8/layout/pyramid2"/>
    <dgm:cxn modelId="{166CEC9A-5006-40D9-8C9C-F19511C2D0E8}" srcId="{F110B48C-DB9D-4FB1-A6F1-550FB706D4EE}" destId="{BB26C656-82B6-4C03-9E92-FC02F91A2CE5}" srcOrd="1" destOrd="0" parTransId="{2EB90BAD-317D-4D21-A95A-87E5672A4098}" sibTransId="{897042AC-D686-48C7-B167-0B69F638B228}"/>
    <dgm:cxn modelId="{1A7CB9A5-7C43-413B-8F3D-58F0B08A1750}" type="presOf" srcId="{F110B48C-DB9D-4FB1-A6F1-550FB706D4EE}" destId="{6E09BF77-D1A0-4929-A815-275F5F99ADE1}" srcOrd="0" destOrd="0" presId="urn:microsoft.com/office/officeart/2005/8/layout/pyramid2"/>
    <dgm:cxn modelId="{504825F6-6756-4EBC-BFC8-3C86BDD1D1FA}" srcId="{F110B48C-DB9D-4FB1-A6F1-550FB706D4EE}" destId="{9B05F401-4165-4E7E-B5FB-999069DF5D09}" srcOrd="0" destOrd="0" parTransId="{29110322-5595-4790-B8F1-40E8F748F91C}" sibTransId="{E7EF0149-966C-41FB-BA9A-D6216C9ECD27}"/>
    <dgm:cxn modelId="{A722EC45-EB75-4066-A2AA-08A1EB6341BC}" type="presParOf" srcId="{6E09BF77-D1A0-4929-A815-275F5F99ADE1}" destId="{3A8B152F-396C-4B7D-9448-B3DEE3C16487}" srcOrd="0" destOrd="0" presId="urn:microsoft.com/office/officeart/2005/8/layout/pyramid2"/>
    <dgm:cxn modelId="{D08AC405-3570-4076-92F8-0216C926D285}" type="presParOf" srcId="{6E09BF77-D1A0-4929-A815-275F5F99ADE1}" destId="{7807E586-A501-4C23-8703-7A56DBDB40EB}" srcOrd="1" destOrd="0" presId="urn:microsoft.com/office/officeart/2005/8/layout/pyramid2"/>
    <dgm:cxn modelId="{5EB7988F-886E-41A6-9FB0-95A3618C1A8C}" type="presParOf" srcId="{7807E586-A501-4C23-8703-7A56DBDB40EB}" destId="{7BF4BA67-5329-48E4-8702-474AD3E0CA2E}" srcOrd="0" destOrd="0" presId="urn:microsoft.com/office/officeart/2005/8/layout/pyramid2"/>
    <dgm:cxn modelId="{B79AD35E-5ADB-4A1C-8B6B-F63A26892A34}" type="presParOf" srcId="{7807E586-A501-4C23-8703-7A56DBDB40EB}" destId="{C6416B8B-3B7B-420E-A86E-EC73E7BE4664}" srcOrd="1" destOrd="0" presId="urn:microsoft.com/office/officeart/2005/8/layout/pyramid2"/>
    <dgm:cxn modelId="{F1BC4BAD-8172-4B13-A1FE-C479608D02BA}" type="presParOf" srcId="{7807E586-A501-4C23-8703-7A56DBDB40EB}" destId="{36D9932C-C3A0-44FA-B39A-6F107486881B}" srcOrd="2" destOrd="0" presId="urn:microsoft.com/office/officeart/2005/8/layout/pyramid2"/>
    <dgm:cxn modelId="{7B8C70D1-3080-4C12-8131-BC23DBE37B64}" type="presParOf" srcId="{7807E586-A501-4C23-8703-7A56DBDB40EB}" destId="{9EE73E51-E1C7-4BF6-BAAF-0562CD87240A}" srcOrd="3" destOrd="0" presId="urn:microsoft.com/office/officeart/2005/8/layout/pyramid2"/>
    <dgm:cxn modelId="{12DA41C1-AB70-462A-9AED-D2D049E1B85B}" type="presParOf" srcId="{7807E586-A501-4C23-8703-7A56DBDB40EB}" destId="{C7BC93A7-7A20-4456-BAE4-AAAA50B10725}" srcOrd="4" destOrd="0" presId="urn:microsoft.com/office/officeart/2005/8/layout/pyramid2"/>
    <dgm:cxn modelId="{BEBC2283-F832-495B-BB4B-4374D3FE64C7}" type="presParOf" srcId="{7807E586-A501-4C23-8703-7A56DBDB40EB}" destId="{41A07EA8-AF5D-490D-9A4C-821102E7937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B152F-396C-4B7D-9448-B3DEE3C16487}">
      <dsp:nvSpPr>
        <dsp:cNvPr id="0" name=""/>
        <dsp:cNvSpPr/>
      </dsp:nvSpPr>
      <dsp:spPr>
        <a:xfrm>
          <a:off x="2818645" y="0"/>
          <a:ext cx="3449638" cy="3449638"/>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F4BA67-5329-48E4-8702-474AD3E0CA2E}">
      <dsp:nvSpPr>
        <dsp:cNvPr id="0" name=""/>
        <dsp:cNvSpPr/>
      </dsp:nvSpPr>
      <dsp:spPr>
        <a:xfrm>
          <a:off x="4543464" y="346816"/>
          <a:ext cx="2242264" cy="81659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Content Based </a:t>
          </a:r>
        </a:p>
      </dsp:txBody>
      <dsp:txXfrm>
        <a:off x="4583327" y="386679"/>
        <a:ext cx="2162538" cy="736867"/>
      </dsp:txXfrm>
    </dsp:sp>
    <dsp:sp modelId="{36D9932C-C3A0-44FA-B39A-6F107486881B}">
      <dsp:nvSpPr>
        <dsp:cNvPr id="0" name=""/>
        <dsp:cNvSpPr/>
      </dsp:nvSpPr>
      <dsp:spPr>
        <a:xfrm>
          <a:off x="4543464" y="1265484"/>
          <a:ext cx="2242264" cy="81659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Collaborative</a:t>
          </a:r>
        </a:p>
      </dsp:txBody>
      <dsp:txXfrm>
        <a:off x="4583327" y="1305347"/>
        <a:ext cx="2162538" cy="736867"/>
      </dsp:txXfrm>
    </dsp:sp>
    <dsp:sp modelId="{C7BC93A7-7A20-4456-BAE4-AAAA50B10725}">
      <dsp:nvSpPr>
        <dsp:cNvPr id="0" name=""/>
        <dsp:cNvSpPr/>
      </dsp:nvSpPr>
      <dsp:spPr>
        <a:xfrm>
          <a:off x="4543464" y="2184153"/>
          <a:ext cx="2242264" cy="81659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Hybrid</a:t>
          </a:r>
        </a:p>
      </dsp:txBody>
      <dsp:txXfrm>
        <a:off x="4583327" y="2224016"/>
        <a:ext cx="2162538" cy="73686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824" y="274321"/>
            <a:ext cx="11207930" cy="1201782"/>
          </a:xfrm>
        </p:spPr>
        <p:txBody>
          <a:bodyPr>
            <a:normAutofit fontScale="90000"/>
          </a:bodyPr>
          <a:lstStyle/>
          <a:p>
            <a:pPr algn="ctr"/>
            <a:r>
              <a:rPr lang="en-US" sz="4800" b="1" dirty="0"/>
              <a:t>Movies Recommendation </a:t>
            </a:r>
            <a:br>
              <a:rPr lang="en-US" sz="4800" b="1" dirty="0"/>
            </a:br>
            <a:r>
              <a:rPr lang="en-US" sz="4800" b="1" dirty="0"/>
              <a:t>System</a:t>
            </a:r>
            <a:endParaRPr lang="en-IN" sz="4800" b="1" dirty="0"/>
          </a:p>
        </p:txBody>
      </p:sp>
      <p:sp>
        <p:nvSpPr>
          <p:cNvPr id="3" name="Subtitle 2"/>
          <p:cNvSpPr>
            <a:spLocks noGrp="1"/>
          </p:cNvSpPr>
          <p:nvPr>
            <p:ph type="subTitle" idx="1"/>
          </p:nvPr>
        </p:nvSpPr>
        <p:spPr/>
        <p:txBody>
          <a:bodyPr>
            <a:normAutofit/>
          </a:bodyPr>
          <a:lstStyle/>
          <a:p>
            <a:pPr algn="just"/>
            <a:r>
              <a:rPr lang="en-US" dirty="0"/>
              <a:t>				                           RISHABH GUPTA (1849210073)</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23208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endParaRPr lang="en-IN" dirty="0"/>
          </a:p>
        </p:txBody>
      </p:sp>
      <p:sp>
        <p:nvSpPr>
          <p:cNvPr id="3" name="Content Placeholder 2"/>
          <p:cNvSpPr>
            <a:spLocks noGrp="1"/>
          </p:cNvSpPr>
          <p:nvPr>
            <p:ph idx="1"/>
          </p:nvPr>
        </p:nvSpPr>
        <p:spPr/>
        <p:txBody>
          <a:bodyPr>
            <a:normAutofit fontScale="32500" lnSpcReduction="20000"/>
          </a:bodyPr>
          <a:lstStyle/>
          <a:p>
            <a:pPr marL="0" indent="0" algn="just">
              <a:buNone/>
            </a:pPr>
            <a:r>
              <a:rPr lang="en-US" sz="5500" dirty="0">
                <a:latin typeface="+mj-lt"/>
              </a:rPr>
              <a:t>Data cleaning has been done by</a:t>
            </a:r>
            <a:r>
              <a:rPr lang="en-US" sz="5500" b="1" dirty="0">
                <a:latin typeface="+mj-lt"/>
              </a:rPr>
              <a:t> fixing or removing incorrect, corrupted, incorrectly formatted, duplicate, or incomplete data within a dataset</a:t>
            </a:r>
            <a:r>
              <a:rPr lang="en-US" sz="5500" dirty="0">
                <a:latin typeface="+mj-lt"/>
              </a:rPr>
              <a:t>. When combining multiple data sources, there are many opportunities for data to be duplicated or mislabeled.</a:t>
            </a:r>
          </a:p>
          <a:p>
            <a:pPr algn="just">
              <a:buFont typeface="Arial" panose="020B0604020202020204" pitchFamily="34" charset="0"/>
              <a:buChar char="•"/>
            </a:pPr>
            <a:r>
              <a:rPr lang="en-US" sz="5500" b="0" i="0" dirty="0">
                <a:solidFill>
                  <a:srgbClr val="292929"/>
                </a:solidFill>
                <a:effectLst/>
                <a:latin typeface="+mj-lt"/>
              </a:rPr>
              <a:t>Missing Data</a:t>
            </a:r>
          </a:p>
          <a:p>
            <a:pPr algn="just">
              <a:buFont typeface="Arial" panose="020B0604020202020204" pitchFamily="34" charset="0"/>
              <a:buChar char="•"/>
            </a:pPr>
            <a:r>
              <a:rPr lang="en-US" sz="5500" b="0" i="0" dirty="0">
                <a:solidFill>
                  <a:srgbClr val="292929"/>
                </a:solidFill>
                <a:effectLst/>
                <a:latin typeface="+mj-lt"/>
              </a:rPr>
              <a:t>Irregular Data (Outliers)</a:t>
            </a:r>
          </a:p>
          <a:p>
            <a:pPr algn="just">
              <a:buFont typeface="Arial" panose="020B0604020202020204" pitchFamily="34" charset="0"/>
              <a:buChar char="•"/>
            </a:pPr>
            <a:r>
              <a:rPr lang="en-US" sz="5500" b="0" i="0" dirty="0">
                <a:solidFill>
                  <a:srgbClr val="292929"/>
                </a:solidFill>
                <a:effectLst/>
                <a:latin typeface="+mj-lt"/>
              </a:rPr>
              <a:t>Unnecessary Data — Repetitive Data, Duplicates and more</a:t>
            </a:r>
          </a:p>
          <a:p>
            <a:pPr algn="just">
              <a:buFont typeface="Arial" panose="020B0604020202020204" pitchFamily="34" charset="0"/>
              <a:buChar char="•"/>
            </a:pPr>
            <a:r>
              <a:rPr lang="en-US" sz="5500" b="0" i="0" dirty="0">
                <a:solidFill>
                  <a:srgbClr val="292929"/>
                </a:solidFill>
                <a:effectLst/>
                <a:latin typeface="+mj-lt"/>
              </a:rPr>
              <a:t>Inconsistent Data — Capitalization, Addresses and more</a:t>
            </a:r>
          </a:p>
          <a:p>
            <a:pPr marL="0" indent="0" algn="just">
              <a:buNone/>
            </a:pPr>
            <a:endParaRPr lang="en-US" sz="1900" dirty="0"/>
          </a:p>
          <a:p>
            <a:pPr marL="0" indent="0" algn="just">
              <a:buNone/>
            </a:pPr>
            <a:br>
              <a:rPr lang="en-US" sz="1900" dirty="0"/>
            </a:br>
            <a:br>
              <a:rPr lang="en-US" sz="1900" dirty="0"/>
            </a:b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88867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integration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sp>
        <p:nvSpPr>
          <p:cNvPr id="5" name="Rectangle 4"/>
          <p:cNvSpPr/>
          <p:nvPr/>
        </p:nvSpPr>
        <p:spPr>
          <a:xfrm>
            <a:off x="1227909" y="2181498"/>
            <a:ext cx="8177348" cy="2431435"/>
          </a:xfrm>
          <a:prstGeom prst="rect">
            <a:avLst/>
          </a:prstGeom>
        </p:spPr>
        <p:txBody>
          <a:bodyPr wrap="square">
            <a:spAutoFit/>
          </a:bodyPr>
          <a:lstStyle/>
          <a:p>
            <a:pPr algn="just"/>
            <a:r>
              <a:rPr lang="en-US" sz="1900" dirty="0">
                <a:solidFill>
                  <a:srgbClr val="202124"/>
                </a:solidFill>
                <a:latin typeface="+mj-lt"/>
              </a:rPr>
              <a:t>Data Integration is a data preprocessing technique that involves combining data from multiple heterogeneous data sources into a coherent data store and provide a unified view of the data. </a:t>
            </a:r>
          </a:p>
          <a:p>
            <a:pPr algn="just"/>
            <a:endParaRPr lang="en-US" sz="1900" dirty="0">
              <a:latin typeface="+mj-lt"/>
            </a:endParaRPr>
          </a:p>
          <a:p>
            <a:pPr algn="just"/>
            <a:r>
              <a:rPr lang="en-US" sz="1900" dirty="0">
                <a:latin typeface="+mj-lt"/>
              </a:rPr>
              <a:t>D</a:t>
            </a:r>
            <a:r>
              <a:rPr lang="en-US" sz="1900" b="0" i="0" dirty="0">
                <a:effectLst/>
                <a:latin typeface="+mj-lt"/>
              </a:rPr>
              <a:t>ata integration produces a single, unified view of a company's data that a business intelligence application can access to provide actionable insights based on the entirety of the organization's data assets, no matter the original source or format.</a:t>
            </a:r>
            <a:endParaRPr lang="en-IN" sz="19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42441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Stemming text with </a:t>
            </a:r>
            <a:r>
              <a:rPr lang="en-US" dirty="0" err="1"/>
              <a:t>nltk</a:t>
            </a:r>
            <a:endParaRPr lang="en-IN" dirty="0"/>
          </a:p>
        </p:txBody>
      </p:sp>
      <p:sp>
        <p:nvSpPr>
          <p:cNvPr id="3" name="Content Placeholder 2"/>
          <p:cNvSpPr>
            <a:spLocks noGrp="1"/>
          </p:cNvSpPr>
          <p:nvPr>
            <p:ph idx="1"/>
          </p:nvPr>
        </p:nvSpPr>
        <p:spPr/>
        <p:txBody>
          <a:bodyPr>
            <a:normAutofit/>
          </a:bodyPr>
          <a:lstStyle/>
          <a:p>
            <a:pPr algn="just"/>
            <a:r>
              <a:rPr lang="en-US" sz="1900" b="0" i="0" dirty="0">
                <a:effectLst/>
                <a:latin typeface="+mj-lt"/>
              </a:rPr>
              <a:t>Stemming is one of the most widely used techniques for text normalization.</a:t>
            </a:r>
          </a:p>
          <a:p>
            <a:pPr algn="just" fontAlgn="base"/>
            <a:r>
              <a:rPr lang="en-US" sz="1900" i="0" dirty="0">
                <a:effectLst/>
                <a:latin typeface="+mj-lt"/>
              </a:rPr>
              <a:t>Stemming is also a type of text normalization that enables you to standardize some words into specific expressions also called stems. </a:t>
            </a:r>
          </a:p>
          <a:p>
            <a:pPr algn="just" fontAlgn="base"/>
            <a:r>
              <a:rPr lang="en-US" sz="1900" b="0" i="0" dirty="0">
                <a:solidFill>
                  <a:srgbClr val="292929"/>
                </a:solidFill>
                <a:effectLst/>
                <a:latin typeface="+mj-lt"/>
              </a:rPr>
              <a:t>Stemming helps us to </a:t>
            </a:r>
            <a:r>
              <a:rPr lang="en-US" sz="1900" i="0" dirty="0">
                <a:solidFill>
                  <a:srgbClr val="292929"/>
                </a:solidFill>
                <a:effectLst/>
                <a:latin typeface="+mj-lt"/>
              </a:rPr>
              <a:t>standardize words</a:t>
            </a:r>
            <a:r>
              <a:rPr lang="en-US" sz="1900" b="0" i="0" dirty="0">
                <a:solidFill>
                  <a:srgbClr val="292929"/>
                </a:solidFill>
                <a:effectLst/>
                <a:latin typeface="+mj-lt"/>
              </a:rPr>
              <a:t> that share the same suffix and that normally are derivations of grammatically similar words.</a:t>
            </a:r>
            <a:endParaRPr lang="en-IN"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63922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Vectorization with scikit</a:t>
            </a:r>
            <a:endParaRPr lang="en-IN" dirty="0"/>
          </a:p>
        </p:txBody>
      </p:sp>
      <p:sp>
        <p:nvSpPr>
          <p:cNvPr id="3" name="Content Placeholder 2"/>
          <p:cNvSpPr>
            <a:spLocks noGrp="1"/>
          </p:cNvSpPr>
          <p:nvPr>
            <p:ph idx="1"/>
          </p:nvPr>
        </p:nvSpPr>
        <p:spPr>
          <a:xfrm>
            <a:off x="1451579" y="1994132"/>
            <a:ext cx="9603275" cy="3450613"/>
          </a:xfrm>
        </p:spPr>
        <p:txBody>
          <a:bodyPr>
            <a:normAutofit/>
          </a:bodyPr>
          <a:lstStyle/>
          <a:p>
            <a:pPr algn="just" fontAlgn="base"/>
            <a:r>
              <a:rPr lang="en-US" sz="1900" i="0" dirty="0" err="1">
                <a:solidFill>
                  <a:srgbClr val="273239"/>
                </a:solidFill>
                <a:effectLst/>
                <a:latin typeface="+mj-lt"/>
              </a:rPr>
              <a:t>CountVectorizer</a:t>
            </a:r>
            <a:r>
              <a:rPr lang="en-US" sz="1900" i="0" dirty="0">
                <a:solidFill>
                  <a:srgbClr val="273239"/>
                </a:solidFill>
                <a:effectLst/>
                <a:latin typeface="+mj-lt"/>
              </a:rPr>
              <a:t> is a great tool provided by the scikit-learn library in Python. It is used to transform a given text into a vector on the basis of the frequency (count) of each word that occurs in the entire text.</a:t>
            </a:r>
            <a:endParaRPr lang="en-US" sz="1900" i="0" dirty="0">
              <a:effectLst/>
              <a:latin typeface="+mj-lt"/>
            </a:endParaRPr>
          </a:p>
          <a:p>
            <a:pPr algn="just" fontAlgn="base"/>
            <a:r>
              <a:rPr lang="en-US" sz="1900" b="0" i="0" dirty="0" err="1">
                <a:effectLst/>
                <a:latin typeface="+mj-lt"/>
              </a:rPr>
              <a:t>Stopwords</a:t>
            </a:r>
            <a:r>
              <a:rPr lang="en-US" sz="1900" b="0" i="0" dirty="0">
                <a:effectLst/>
                <a:latin typeface="+mj-lt"/>
              </a:rPr>
              <a:t> are the words in any language which does not add much meaning to a sentence.  </a:t>
            </a:r>
            <a:r>
              <a:rPr lang="en-US" sz="1900" dirty="0">
                <a:latin typeface="+mj-lt"/>
              </a:rPr>
              <a:t>They are ignored using count vectorizer technique.</a:t>
            </a:r>
          </a:p>
          <a:p>
            <a:pPr algn="just" fontAlgn="base"/>
            <a:r>
              <a:rPr lang="en-US" sz="1900" dirty="0">
                <a:latin typeface="+mj-lt"/>
              </a:rPr>
              <a:t>We also found the 5000 most common words used in our dataset using </a:t>
            </a:r>
            <a:r>
              <a:rPr lang="en-US" sz="1900" dirty="0" err="1">
                <a:latin typeface="+mj-lt"/>
              </a:rPr>
              <a:t>get_feature_names</a:t>
            </a:r>
            <a:r>
              <a:rPr lang="en-US" sz="1900" dirty="0">
                <a:latin typeface="+mj-lt"/>
              </a:rPr>
              <a:t> function in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97773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endParaRPr lang="en-IN" dirty="0"/>
          </a:p>
        </p:txBody>
      </p:sp>
      <p:sp>
        <p:nvSpPr>
          <p:cNvPr id="3" name="Content Placeholder 2"/>
          <p:cNvSpPr>
            <a:spLocks noGrp="1"/>
          </p:cNvSpPr>
          <p:nvPr>
            <p:ph idx="1"/>
          </p:nvPr>
        </p:nvSpPr>
        <p:spPr/>
        <p:txBody>
          <a:bodyPr>
            <a:normAutofit/>
          </a:bodyPr>
          <a:lstStyle/>
          <a:p>
            <a:pPr marL="0" indent="0" algn="just" fontAlgn="base">
              <a:buNone/>
            </a:pPr>
            <a:br>
              <a:rPr lang="en-US" sz="1900" dirty="0"/>
            </a:br>
            <a:r>
              <a:rPr lang="en-US" sz="1900" dirty="0"/>
              <a:t>The movie plots are transformed as vectors in a geometric space. Therefore the angle between two vectors represents the closeness of those two vectors. Cosine similarity calculates similarity by measuring the cosine of the angle between two vectors.</a:t>
            </a:r>
          </a:p>
          <a:p>
            <a:pPr marL="0" indent="0" algn="just">
              <a:buNone/>
            </a:pPr>
            <a:br>
              <a:rPr lang="en-US" sz="1900" dirty="0"/>
            </a:b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319151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Pickle module implementation</a:t>
            </a:r>
          </a:p>
        </p:txBody>
      </p:sp>
      <p:sp>
        <p:nvSpPr>
          <p:cNvPr id="3" name="Content Placeholder 2"/>
          <p:cNvSpPr>
            <a:spLocks noGrp="1"/>
          </p:cNvSpPr>
          <p:nvPr>
            <p:ph idx="1"/>
          </p:nvPr>
        </p:nvSpPr>
        <p:spPr/>
        <p:txBody>
          <a:bodyPr>
            <a:normAutofit/>
          </a:bodyPr>
          <a:lstStyle/>
          <a:p>
            <a:pPr marL="0" indent="0" algn="just">
              <a:lnSpc>
                <a:spcPct val="107000"/>
              </a:lnSpc>
              <a:spcAft>
                <a:spcPts val="0"/>
              </a:spcAft>
              <a:buNone/>
              <a:tabLst>
                <a:tab pos="1209675" algn="l"/>
              </a:tabLst>
            </a:pPr>
            <a:br>
              <a:rPr lang="en-US" sz="1900" dirty="0">
                <a:latin typeface="+mj-lt"/>
              </a:rPr>
            </a:br>
            <a:r>
              <a:rPr lang="en-IN" sz="1900" dirty="0">
                <a:solidFill>
                  <a:srgbClr val="222222"/>
                </a:solidFill>
                <a:latin typeface="+mj-lt"/>
                <a:ea typeface="Calibri" panose="020F0502020204030204" pitchFamily="34" charset="0"/>
                <a:cs typeface="Times New Roman" panose="02020603050405020304" pitchFamily="18" charset="0"/>
              </a:rPr>
              <a:t>The pickle module implements binary protocols for serializing and de-serializing a Python object structure. “Pickling” is the process whereby a Python object hierarchy is converted into a byte stream, and “</a:t>
            </a:r>
            <a:r>
              <a:rPr lang="en-IN" sz="1900" dirty="0" err="1">
                <a:solidFill>
                  <a:srgbClr val="222222"/>
                </a:solidFill>
                <a:latin typeface="+mj-lt"/>
                <a:ea typeface="Calibri" panose="020F0502020204030204" pitchFamily="34" charset="0"/>
                <a:cs typeface="Times New Roman" panose="02020603050405020304" pitchFamily="18" charset="0"/>
              </a:rPr>
              <a:t>unpickling</a:t>
            </a:r>
            <a:r>
              <a:rPr lang="en-IN" sz="1900" dirty="0">
                <a:solidFill>
                  <a:srgbClr val="222222"/>
                </a:solidFill>
                <a:latin typeface="+mj-lt"/>
                <a:ea typeface="Calibri" panose="020F0502020204030204" pitchFamily="34" charset="0"/>
                <a:cs typeface="Times New Roman" panose="02020603050405020304" pitchFamily="18" charset="0"/>
              </a:rPr>
              <a:t>” is the inverse operation.</a:t>
            </a:r>
            <a:endParaRPr lang="en-IN" sz="1900" dirty="0">
              <a:latin typeface="+mj-lt"/>
              <a:ea typeface="Calibri" panose="020F0502020204030204" pitchFamily="34" charset="0"/>
              <a:cs typeface="Times New Roman" panose="02020603050405020304" pitchFamily="18" charset="0"/>
            </a:endParaRPr>
          </a:p>
          <a:p>
            <a:pPr marL="0" indent="0" algn="just">
              <a:buNone/>
            </a:pPr>
            <a:br>
              <a:rPr lang="en-US" sz="1900" dirty="0">
                <a:latin typeface="+mj-lt"/>
              </a:rPr>
            </a:br>
            <a:endParaRPr lang="en-IN"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334442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FRONT END DEV USING </a:t>
            </a:r>
            <a:r>
              <a:rPr lang="en-US" dirty="0" err="1"/>
              <a:t>Pycharm</a:t>
            </a:r>
            <a:r>
              <a:rPr lang="en-US" dirty="0"/>
              <a:t> ide</a:t>
            </a:r>
          </a:p>
        </p:txBody>
      </p:sp>
      <p:sp>
        <p:nvSpPr>
          <p:cNvPr id="3" name="Content Placeholder 2"/>
          <p:cNvSpPr>
            <a:spLocks noGrp="1"/>
          </p:cNvSpPr>
          <p:nvPr>
            <p:ph idx="1"/>
          </p:nvPr>
        </p:nvSpPr>
        <p:spPr/>
        <p:txBody>
          <a:bodyPr>
            <a:normAutofit/>
          </a:bodyPr>
          <a:lstStyle/>
          <a:p>
            <a:pPr algn="just"/>
            <a:r>
              <a:rPr lang="en-US" sz="1900" dirty="0" err="1">
                <a:solidFill>
                  <a:srgbClr val="222222"/>
                </a:solidFill>
                <a:latin typeface="+mj-lt"/>
              </a:rPr>
              <a:t>Streamlit</a:t>
            </a:r>
            <a:r>
              <a:rPr lang="en-US" sz="1900" dirty="0">
                <a:solidFill>
                  <a:srgbClr val="222222"/>
                </a:solidFill>
                <a:latin typeface="+mj-lt"/>
              </a:rPr>
              <a:t> is an open-source python framework for building web apps for Machine Learning and Data Science. We can instantly develop web apps and deploy them easily using </a:t>
            </a:r>
            <a:r>
              <a:rPr lang="en-US" sz="1900" dirty="0" err="1">
                <a:solidFill>
                  <a:srgbClr val="222222"/>
                </a:solidFill>
                <a:latin typeface="+mj-lt"/>
              </a:rPr>
              <a:t>Streamlit</a:t>
            </a:r>
            <a:r>
              <a:rPr lang="en-US" sz="1900" dirty="0">
                <a:solidFill>
                  <a:srgbClr val="222222"/>
                </a:solidFill>
                <a:latin typeface="+mj-lt"/>
              </a:rPr>
              <a:t>. </a:t>
            </a:r>
            <a:r>
              <a:rPr lang="en-US" sz="1900" dirty="0" err="1">
                <a:solidFill>
                  <a:srgbClr val="222222"/>
                </a:solidFill>
                <a:latin typeface="+mj-lt"/>
              </a:rPr>
              <a:t>Streamlit</a:t>
            </a:r>
            <a:r>
              <a:rPr lang="en-US" sz="1900" dirty="0">
                <a:solidFill>
                  <a:srgbClr val="222222"/>
                </a:solidFill>
                <a:latin typeface="+mj-lt"/>
              </a:rPr>
              <a:t> allows you to write an app the same way you write a python code. </a:t>
            </a:r>
            <a:r>
              <a:rPr lang="en-US" sz="1900" dirty="0" err="1">
                <a:solidFill>
                  <a:srgbClr val="222222"/>
                </a:solidFill>
                <a:latin typeface="+mj-lt"/>
              </a:rPr>
              <a:t>Streamlit</a:t>
            </a:r>
            <a:r>
              <a:rPr lang="en-US" sz="1900" dirty="0">
                <a:solidFill>
                  <a:srgbClr val="222222"/>
                </a:solidFill>
                <a:latin typeface="+mj-lt"/>
              </a:rPr>
              <a:t> makes it seamless to work on the interactive loop of coding and viewing results in the web app.</a:t>
            </a:r>
            <a:endParaRPr lang="en-IN"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92028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Heroku for deployment of web app</a:t>
            </a:r>
          </a:p>
        </p:txBody>
      </p:sp>
      <p:sp>
        <p:nvSpPr>
          <p:cNvPr id="3" name="Content Placeholder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ClrTx/>
              <a:buSzTx/>
              <a:buNone/>
            </a:pPr>
            <a:r>
              <a:rPr lang="en-US" altLang="en-US" sz="1900" dirty="0">
                <a:solidFill>
                  <a:srgbClr val="292929"/>
                </a:solidFill>
                <a:latin typeface="+mj-lt"/>
              </a:rPr>
              <a:t>Heroku is a quick and easy to use Platform as a service (PaaS) that facilitates the deployment of web apps so that it is accessible to anyone with a URL. In other words, this will enable you to take your application from your local machine to the cloud. In this tutorial, We will discuss the steps to deploy apps built on Streamlit (Python) on Heroku. Heroku has been selected for deployment mainly because it provides free resource hours when you sign up for a new account.</a:t>
            </a:r>
            <a:endParaRPr lang="en-US" altLang="en-US"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11857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Heroku for deployment of web app</a:t>
            </a:r>
          </a:p>
        </p:txBody>
      </p:sp>
      <p:sp>
        <p:nvSpPr>
          <p:cNvPr id="3" name="Content Placeholder 2"/>
          <p:cNvSpPr>
            <a:spLocks noGrp="1"/>
          </p:cNvSpPr>
          <p:nvPr>
            <p:ph idx="1"/>
          </p:nvPr>
        </p:nvSpPr>
        <p:spPr/>
        <p:txBody>
          <a:bodyPr>
            <a:normAutofit/>
          </a:bodyPr>
          <a:lstStyle/>
          <a:p>
            <a:pPr marL="0" indent="0" algn="just">
              <a:buNone/>
            </a:pPr>
            <a:r>
              <a:rPr lang="en-US" sz="1900" dirty="0">
                <a:solidFill>
                  <a:srgbClr val="292929"/>
                </a:solidFill>
                <a:latin typeface="+mj-lt"/>
              </a:rPr>
              <a:t>We used these three files for Heroku to detect our streamlit app and instructions to execute on run. These are as follows:</a:t>
            </a:r>
          </a:p>
          <a:p>
            <a:pPr algn="just"/>
            <a:r>
              <a:rPr lang="en-US" sz="1900" b="1" i="1" dirty="0">
                <a:solidFill>
                  <a:srgbClr val="292929"/>
                </a:solidFill>
                <a:latin typeface="+mj-lt"/>
              </a:rPr>
              <a:t>1. Process files (Proc file)</a:t>
            </a:r>
            <a:endParaRPr lang="en-US" sz="1900" dirty="0">
              <a:solidFill>
                <a:srgbClr val="292929"/>
              </a:solidFill>
              <a:latin typeface="+mj-lt"/>
            </a:endParaRPr>
          </a:p>
          <a:p>
            <a:pPr algn="just"/>
            <a:r>
              <a:rPr lang="en-US" sz="1900" b="1" i="1" dirty="0">
                <a:solidFill>
                  <a:srgbClr val="292929"/>
                </a:solidFill>
                <a:latin typeface="+mj-lt"/>
              </a:rPr>
              <a:t>2. Requirement files (requirements.txt)</a:t>
            </a:r>
            <a:endParaRPr lang="en-US" sz="1900" dirty="0">
              <a:solidFill>
                <a:srgbClr val="292929"/>
              </a:solidFill>
              <a:latin typeface="+mj-lt"/>
            </a:endParaRPr>
          </a:p>
          <a:p>
            <a:pPr algn="just"/>
            <a:r>
              <a:rPr lang="en-US" sz="1900" b="1" i="1" dirty="0">
                <a:solidFill>
                  <a:srgbClr val="292929"/>
                </a:solidFill>
                <a:latin typeface="+mj-lt"/>
              </a:rPr>
              <a:t>3. Set up files (setup.sh)</a:t>
            </a:r>
            <a:endParaRPr lang="en-US" sz="1900" dirty="0">
              <a:solidFill>
                <a:srgbClr val="292929"/>
              </a:solidFill>
              <a:latin typeface="+mj-lt"/>
            </a:endParaRPr>
          </a:p>
          <a:p>
            <a:pPr marL="0" indent="0" algn="just">
              <a:buNone/>
            </a:pPr>
            <a:br>
              <a:rPr lang="en-US" sz="1900" dirty="0">
                <a:latin typeface="+mj-lt"/>
              </a:rPr>
            </a:br>
            <a:endParaRPr lang="en-IN"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514691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 applications</a:t>
            </a:r>
          </a:p>
        </p:txBody>
      </p:sp>
      <p:sp>
        <p:nvSpPr>
          <p:cNvPr id="3" name="Content Placeholder 2"/>
          <p:cNvSpPr>
            <a:spLocks noGrp="1"/>
          </p:cNvSpPr>
          <p:nvPr>
            <p:ph idx="1"/>
          </p:nvPr>
        </p:nvSpPr>
        <p:spPr/>
        <p:txBody>
          <a:bodyPr>
            <a:noAutofit/>
          </a:bodyPr>
          <a:lstStyle/>
          <a:p>
            <a:r>
              <a:rPr lang="en-US" sz="1900" dirty="0">
                <a:solidFill>
                  <a:srgbClr val="000000"/>
                </a:solidFill>
                <a:effectLst/>
                <a:latin typeface="+mj-lt"/>
              </a:rPr>
              <a:t>e-Commerce</a:t>
            </a:r>
          </a:p>
          <a:p>
            <a:r>
              <a:rPr lang="en-US" sz="1900" dirty="0">
                <a:solidFill>
                  <a:srgbClr val="000000"/>
                </a:solidFill>
                <a:effectLst/>
                <a:latin typeface="+mj-lt"/>
              </a:rPr>
              <a:t>Retail</a:t>
            </a:r>
          </a:p>
          <a:p>
            <a:r>
              <a:rPr lang="en-US" sz="1900" dirty="0">
                <a:solidFill>
                  <a:srgbClr val="292929"/>
                </a:solidFill>
                <a:latin typeface="+mj-lt"/>
              </a:rPr>
              <a:t>Media</a:t>
            </a:r>
          </a:p>
          <a:p>
            <a:r>
              <a:rPr lang="en-US" sz="1900" dirty="0">
                <a:solidFill>
                  <a:srgbClr val="292929"/>
                </a:solidFill>
                <a:latin typeface="+mj-lt"/>
              </a:rPr>
              <a:t>Banking</a:t>
            </a:r>
          </a:p>
          <a:p>
            <a:r>
              <a:rPr lang="en-US" sz="1900" dirty="0">
                <a:solidFill>
                  <a:srgbClr val="292929"/>
                </a:solidFill>
                <a:latin typeface="+mj-lt"/>
              </a:rPr>
              <a:t>Telecom</a:t>
            </a:r>
          </a:p>
          <a:p>
            <a:r>
              <a:rPr lang="en-US" sz="1900" dirty="0">
                <a:solidFill>
                  <a:srgbClr val="292929"/>
                </a:solidFill>
                <a:latin typeface="+mj-lt"/>
              </a:rPr>
              <a:t>Utilities</a:t>
            </a:r>
            <a:br>
              <a:rPr lang="en-US" sz="1900" dirty="0">
                <a:latin typeface="+mj-lt"/>
              </a:rPr>
            </a:br>
            <a:endParaRPr lang="en-IN" sz="19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313673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824" y="274321"/>
            <a:ext cx="11207930" cy="640079"/>
          </a:xfrm>
        </p:spPr>
        <p:txBody>
          <a:bodyPr>
            <a:normAutofit fontScale="90000"/>
          </a:bodyPr>
          <a:lstStyle/>
          <a:p>
            <a:pPr algn="ctr"/>
            <a:r>
              <a:rPr lang="en-US" sz="4800" dirty="0"/>
              <a:t>Outcome of the project</a:t>
            </a:r>
            <a:endParaRPr lang="en-IN" sz="4800" dirty="0"/>
          </a:p>
        </p:txBody>
      </p:sp>
      <p:sp>
        <p:nvSpPr>
          <p:cNvPr id="3" name="Subtitle 2"/>
          <p:cNvSpPr>
            <a:spLocks noGrp="1"/>
          </p:cNvSpPr>
          <p:nvPr>
            <p:ph type="subTitle" idx="1"/>
          </p:nvPr>
        </p:nvSpPr>
        <p:spPr/>
        <p:txBody>
          <a:bodyPr/>
          <a:lstStyle/>
          <a:p>
            <a:pPr algn="r"/>
            <a:r>
              <a:rPr lang="en-US" dirty="0"/>
              <a:t>Ritvik Voleti</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12192000" cy="5943600"/>
          </a:xfrm>
          <a:prstGeom prst="rect">
            <a:avLst/>
          </a:prstGeom>
        </p:spPr>
      </p:pic>
    </p:spTree>
    <p:extLst>
      <p:ext uri="{BB962C8B-B14F-4D97-AF65-F5344CB8AC3E}">
        <p14:creationId xmlns:p14="http://schemas.microsoft.com/office/powerpoint/2010/main" val="381226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68FEEB-096E-4A23-943B-C34C358316F6}"/>
              </a:ext>
            </a:extLst>
          </p:cNvPr>
          <p:cNvPicPr>
            <a:picLocks noChangeAspect="1"/>
          </p:cNvPicPr>
          <p:nvPr/>
        </p:nvPicPr>
        <p:blipFill>
          <a:blip r:embed="rId2"/>
          <a:stretch>
            <a:fillRect/>
          </a:stretch>
        </p:blipFill>
        <p:spPr>
          <a:xfrm>
            <a:off x="0" y="0"/>
            <a:ext cx="12246964" cy="6858000"/>
          </a:xfrm>
          <a:prstGeom prst="rect">
            <a:avLst/>
          </a:prstGeom>
        </p:spPr>
      </p:pic>
    </p:spTree>
    <p:extLst>
      <p:ext uri="{BB962C8B-B14F-4D97-AF65-F5344CB8AC3E}">
        <p14:creationId xmlns:p14="http://schemas.microsoft.com/office/powerpoint/2010/main" val="113585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6057" y="2664823"/>
            <a:ext cx="2658485" cy="707886"/>
          </a:xfrm>
          <a:prstGeom prst="rect">
            <a:avLst/>
          </a:prstGeom>
          <a:noFill/>
        </p:spPr>
        <p:txBody>
          <a:bodyPr wrap="none" rtlCol="0">
            <a:spAutoFit/>
          </a:bodyPr>
          <a:lstStyle/>
          <a:p>
            <a:pPr algn="ctr"/>
            <a:r>
              <a:rPr lang="en-US" sz="4000" b="1" dirty="0"/>
              <a:t>Thank You</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11748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system</a:t>
            </a:r>
            <a:endParaRPr lang="en-IN" dirty="0"/>
          </a:p>
        </p:txBody>
      </p:sp>
      <p:sp>
        <p:nvSpPr>
          <p:cNvPr id="3" name="Content Placeholder 2"/>
          <p:cNvSpPr>
            <a:spLocks noGrp="1"/>
          </p:cNvSpPr>
          <p:nvPr>
            <p:ph idx="1"/>
          </p:nvPr>
        </p:nvSpPr>
        <p:spPr>
          <a:xfrm>
            <a:off x="1451579" y="1853754"/>
            <a:ext cx="9603275" cy="3612591"/>
          </a:xfrm>
        </p:spPr>
        <p:txBody>
          <a:bodyPr>
            <a:normAutofit fontScale="92500" lnSpcReduction="20000"/>
          </a:bodyPr>
          <a:lstStyle/>
          <a:p>
            <a:pPr marL="0" indent="0" algn="just">
              <a:buNone/>
            </a:pPr>
            <a:r>
              <a:rPr lang="en-IN" dirty="0"/>
              <a:t>Recommendation systems produce a ranked list of items on which a user might be interested, in the contest of his current choice of an item.</a:t>
            </a:r>
          </a:p>
          <a:p>
            <a:pPr marL="0" indent="0" algn="just">
              <a:buNone/>
            </a:pPr>
            <a:endParaRPr lang="en-IN" dirty="0"/>
          </a:p>
          <a:p>
            <a:pPr lvl="0" algn="just"/>
            <a:r>
              <a:rPr lang="en-IN" dirty="0"/>
              <a:t>Subclass of information filtering system that seek to predict the ‘rating’ or ‘preference’ that a user would give to them.</a:t>
            </a:r>
          </a:p>
          <a:p>
            <a:pPr lvl="0" algn="just"/>
            <a:r>
              <a:rPr lang="en-IN" dirty="0"/>
              <a:t>Helps deciding in what to wear, what to buy, what stocks to purchase etc.</a:t>
            </a:r>
          </a:p>
          <a:p>
            <a:pPr lvl="0" algn="just"/>
            <a:r>
              <a:rPr lang="en-IN" dirty="0"/>
              <a:t>Applied in variety of applications like movies, books, research articles etc.</a:t>
            </a:r>
          </a:p>
          <a:p>
            <a:pPr marL="0" indent="0" algn="just">
              <a:buNone/>
            </a:pPr>
            <a:endParaRPr lang="en-IN" dirty="0"/>
          </a:p>
          <a:p>
            <a:pPr marL="0" indent="0" algn="just">
              <a:buNone/>
            </a:pPr>
            <a:r>
              <a:rPr lang="en-IN" dirty="0"/>
              <a:t>Recommendation systems has mainly two elements item and user.</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28323"/>
            <a:ext cx="12192000" cy="1247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13557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9304561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sp>
        <p:nvSpPr>
          <p:cNvPr id="7" name="Title 1"/>
          <p:cNvSpPr>
            <a:spLocks noGrp="1"/>
          </p:cNvSpPr>
          <p:nvPr>
            <p:ph type="title"/>
          </p:nvPr>
        </p:nvSpPr>
        <p:spPr>
          <a:xfrm>
            <a:off x="1451579" y="804519"/>
            <a:ext cx="9603275" cy="1049235"/>
          </a:xfrm>
        </p:spPr>
        <p:txBody>
          <a:bodyPr/>
          <a:lstStyle/>
          <a:p>
            <a:r>
              <a:rPr lang="en-US" dirty="0"/>
              <a:t>Types of Recommendation system</a:t>
            </a:r>
            <a:endParaRPr lang="en-IN"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58001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75" y="1853753"/>
            <a:ext cx="4794068" cy="346282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sp>
        <p:nvSpPr>
          <p:cNvPr id="6" name="Title 1"/>
          <p:cNvSpPr>
            <a:spLocks noGrp="1"/>
          </p:cNvSpPr>
          <p:nvPr>
            <p:ph type="title"/>
          </p:nvPr>
        </p:nvSpPr>
        <p:spPr/>
        <p:txBody>
          <a:bodyPr/>
          <a:lstStyle/>
          <a:p>
            <a:r>
              <a:rPr lang="en-US" dirty="0"/>
              <a:t>Movies Recommendation system</a:t>
            </a:r>
            <a:endParaRPr lang="en-IN" dirty="0"/>
          </a:p>
        </p:txBody>
      </p:sp>
      <p:sp>
        <p:nvSpPr>
          <p:cNvPr id="33" name="TextBox 32"/>
          <p:cNvSpPr txBox="1"/>
          <p:nvPr/>
        </p:nvSpPr>
        <p:spPr>
          <a:xfrm>
            <a:off x="5562088" y="2431005"/>
            <a:ext cx="6293223" cy="2431435"/>
          </a:xfrm>
          <a:prstGeom prst="rect">
            <a:avLst/>
          </a:prstGeom>
          <a:noFill/>
        </p:spPr>
        <p:txBody>
          <a:bodyPr wrap="square" rtlCol="0">
            <a:spAutoFit/>
          </a:bodyPr>
          <a:lstStyle/>
          <a:p>
            <a:pPr lvl="0" algn="just"/>
            <a:r>
              <a:rPr lang="en-IN" sz="1900" b="1" dirty="0"/>
              <a:t>Content Based </a:t>
            </a:r>
            <a:r>
              <a:rPr lang="en-IN" sz="1900" dirty="0"/>
              <a:t>: The recommendation system recommends other movies which are similar to that selected movie.</a:t>
            </a:r>
          </a:p>
          <a:p>
            <a:pPr lvl="0" algn="just"/>
            <a:endParaRPr lang="en-US" sz="1900" dirty="0"/>
          </a:p>
          <a:p>
            <a:pPr lvl="0" algn="just"/>
            <a:endParaRPr lang="en-US" sz="1900" dirty="0"/>
          </a:p>
          <a:p>
            <a:pPr algn="just"/>
            <a:r>
              <a:rPr lang="en-IN" sz="1900" b="1" dirty="0"/>
              <a:t>Collaborative:</a:t>
            </a:r>
            <a:r>
              <a:rPr lang="en-IN" sz="1900" dirty="0"/>
              <a:t> The recommendation system recommends movies which are rated highly by the similar users.</a:t>
            </a:r>
          </a:p>
          <a:p>
            <a:pPr lvl="0" algn="just"/>
            <a:endParaRPr lang="en-IN" sz="1900" dirty="0"/>
          </a:p>
          <a:p>
            <a:pPr algn="just"/>
            <a:endParaRPr lang="en-IN" sz="19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7945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recommendation</a:t>
            </a:r>
            <a:endParaRPr lang="en-IN" dirty="0"/>
          </a:p>
        </p:txBody>
      </p:sp>
      <p:sp>
        <p:nvSpPr>
          <p:cNvPr id="3" name="Content Placeholder 2"/>
          <p:cNvSpPr>
            <a:spLocks noGrp="1"/>
          </p:cNvSpPr>
          <p:nvPr>
            <p:ph idx="1"/>
          </p:nvPr>
        </p:nvSpPr>
        <p:spPr/>
        <p:txBody>
          <a:bodyPr>
            <a:normAutofit/>
          </a:bodyPr>
          <a:lstStyle/>
          <a:p>
            <a:pPr algn="just"/>
            <a:r>
              <a:rPr lang="en-IN" sz="1900" dirty="0"/>
              <a:t>It uses only the item data </a:t>
            </a:r>
            <a:r>
              <a:rPr lang="en-IN" sz="1900" dirty="0" err="1"/>
              <a:t>i.e</a:t>
            </a:r>
            <a:r>
              <a:rPr lang="en-IN" sz="1900" dirty="0"/>
              <a:t> an individual profile for each item. Each user is assumed to operate independently. No need for data on other users.</a:t>
            </a:r>
          </a:p>
          <a:p>
            <a:pPr algn="just"/>
            <a:r>
              <a:rPr lang="en-IN" sz="1900" dirty="0"/>
              <a:t> Considering the attributes or feature of the item, it finds the similarity between items and recommends the most similar item for an item.</a:t>
            </a:r>
          </a:p>
          <a:p>
            <a:pPr algn="just"/>
            <a:r>
              <a:rPr lang="en-IN" sz="1900" dirty="0"/>
              <a:t> If we consider the content of a movie as director, writer, cast etc. then each of these attribute can be considered as a feature.</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57602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recommendation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sp>
        <p:nvSpPr>
          <p:cNvPr id="5" name="Rectangle 4"/>
          <p:cNvSpPr/>
          <p:nvPr/>
        </p:nvSpPr>
        <p:spPr>
          <a:xfrm>
            <a:off x="1214847" y="2067759"/>
            <a:ext cx="8969828" cy="3308598"/>
          </a:xfrm>
          <a:prstGeom prst="rect">
            <a:avLst/>
          </a:prstGeom>
        </p:spPr>
        <p:txBody>
          <a:bodyPr wrap="square">
            <a:spAutoFit/>
          </a:bodyPr>
          <a:lstStyle/>
          <a:p>
            <a:pPr algn="just"/>
            <a:r>
              <a:rPr lang="en-US" sz="1900" dirty="0">
                <a:solidFill>
                  <a:srgbClr val="273239"/>
                </a:solidFill>
                <a:latin typeface="+mj-lt"/>
              </a:rPr>
              <a:t>In Content-Based Recommender, we must build a profile for each item, which will represent the important characteristics of that item. </a:t>
            </a:r>
          </a:p>
          <a:p>
            <a:pPr algn="just"/>
            <a:br>
              <a:rPr lang="en-US" sz="1900" dirty="0">
                <a:latin typeface="+mj-lt"/>
              </a:rPr>
            </a:br>
            <a:r>
              <a:rPr lang="en-US" sz="1900" dirty="0">
                <a:solidFill>
                  <a:srgbClr val="273239"/>
                </a:solidFill>
                <a:latin typeface="+mj-lt"/>
              </a:rPr>
              <a:t>For example, if we make a movie as an item then its actors, director, release year and genre are the most significant features of the movie. We can also add its rating from the IMDB (Internet Movie Database) in the Item Profile.</a:t>
            </a:r>
          </a:p>
          <a:p>
            <a:pPr algn="just"/>
            <a:endParaRPr lang="en-US" sz="1900" dirty="0">
              <a:solidFill>
                <a:srgbClr val="273239"/>
              </a:solidFill>
              <a:latin typeface="+mj-lt"/>
            </a:endParaRPr>
          </a:p>
          <a:p>
            <a:pPr algn="just"/>
            <a:r>
              <a:rPr lang="en-US" sz="1900" dirty="0">
                <a:latin typeface="+mj-lt"/>
              </a:rPr>
              <a:t>Based on the plot of a movie that was watched by the user in the past, movies with a similar plot can be recommended to the user. This approach comes under content-based filtering as the recommendations are done only based on the user’s past activity.</a:t>
            </a:r>
          </a:p>
          <a:p>
            <a:pPr algn="just"/>
            <a:endParaRPr lang="en-IN" sz="19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219770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used</a:t>
            </a:r>
            <a:endParaRPr lang="en-IN" dirty="0"/>
          </a:p>
        </p:txBody>
      </p:sp>
      <p:sp>
        <p:nvSpPr>
          <p:cNvPr id="3" name="Content Placeholder 2"/>
          <p:cNvSpPr>
            <a:spLocks noGrp="1"/>
          </p:cNvSpPr>
          <p:nvPr>
            <p:ph idx="1"/>
          </p:nvPr>
        </p:nvSpPr>
        <p:spPr/>
        <p:txBody>
          <a:bodyPr>
            <a:normAutofit/>
          </a:bodyPr>
          <a:lstStyle/>
          <a:p>
            <a:pPr marL="0" indent="0" algn="just">
              <a:buNone/>
            </a:pPr>
            <a:r>
              <a:rPr lang="en-US" sz="1900" dirty="0"/>
              <a:t>    We have used </a:t>
            </a:r>
          </a:p>
          <a:p>
            <a:pPr algn="just"/>
            <a:r>
              <a:rPr lang="en-US" sz="1900" dirty="0"/>
              <a:t>Tmdb_5000_movies dataset has been used from IMDB.</a:t>
            </a:r>
          </a:p>
          <a:p>
            <a:pPr algn="just"/>
            <a:r>
              <a:rPr lang="en-US" sz="1900" dirty="0"/>
              <a:t>Tmdb_5000_credits dataset has been used from IMDB.</a:t>
            </a:r>
          </a:p>
          <a:p>
            <a:pPr marL="0" indent="0" algn="just">
              <a:buNone/>
            </a:pPr>
            <a:endParaRPr lang="en-US" sz="1900" dirty="0"/>
          </a:p>
          <a:p>
            <a:pPr marL="0" indent="0" algn="just">
              <a:buNone/>
            </a:pPr>
            <a:r>
              <a:rPr lang="en-US" sz="1900" dirty="0"/>
              <a:t>The total records used for this purpose for better recommendation system is 4800. </a:t>
            </a:r>
            <a:r>
              <a:rPr lang="en-IN" sz="1900" dirty="0"/>
              <a:t>Since we have developed a content based recommendation system, we have imported the attributes from Kaggle’. </a:t>
            </a:r>
          </a:p>
          <a:p>
            <a:pPr marL="0" indent="0" algn="just">
              <a:buNone/>
            </a:pPr>
            <a:endParaRPr lang="en-US" sz="1900" dirty="0"/>
          </a:p>
          <a:p>
            <a:pPr marL="0" indent="0" algn="just">
              <a:buNone/>
            </a:pPr>
            <a:endParaRPr lang="en-US" sz="1900" dirty="0"/>
          </a:p>
          <a:p>
            <a:pPr marL="0" indent="0" algn="just">
              <a:buNone/>
            </a:pP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86422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used</a:t>
            </a:r>
            <a:endParaRPr lang="en-IN" dirty="0"/>
          </a:p>
        </p:txBody>
      </p:sp>
      <p:sp>
        <p:nvSpPr>
          <p:cNvPr id="3" name="Content Placeholder 2"/>
          <p:cNvSpPr>
            <a:spLocks noGrp="1"/>
          </p:cNvSpPr>
          <p:nvPr>
            <p:ph idx="1"/>
          </p:nvPr>
        </p:nvSpPr>
        <p:spPr/>
        <p:txBody>
          <a:bodyPr>
            <a:normAutofit/>
          </a:bodyPr>
          <a:lstStyle/>
          <a:p>
            <a:pPr algn="just"/>
            <a:r>
              <a:rPr lang="en-US" sz="1900" dirty="0" err="1"/>
              <a:t>Numpy</a:t>
            </a:r>
            <a:endParaRPr lang="en-US" sz="1900" dirty="0"/>
          </a:p>
          <a:p>
            <a:pPr algn="just"/>
            <a:r>
              <a:rPr lang="en-US" sz="1900" dirty="0"/>
              <a:t>Pandas</a:t>
            </a:r>
          </a:p>
          <a:p>
            <a:pPr algn="just"/>
            <a:r>
              <a:rPr lang="en-US" sz="1900" dirty="0" err="1"/>
              <a:t>Ast</a:t>
            </a:r>
            <a:endParaRPr lang="en-US" sz="1900" dirty="0"/>
          </a:p>
          <a:p>
            <a:pPr algn="just"/>
            <a:r>
              <a:rPr lang="en-US" sz="1900" dirty="0" err="1"/>
              <a:t>Nltk</a:t>
            </a:r>
            <a:endParaRPr lang="en-US" sz="1900" dirty="0"/>
          </a:p>
          <a:p>
            <a:pPr algn="just"/>
            <a:r>
              <a:rPr lang="en-US" sz="1900" dirty="0" err="1"/>
              <a:t>Sklearn</a:t>
            </a:r>
            <a:r>
              <a:rPr lang="en-US" sz="1900" dirty="0"/>
              <a:t>: Count Vectorizer, Cosine Similarity</a:t>
            </a:r>
          </a:p>
          <a:p>
            <a:pPr algn="just"/>
            <a:r>
              <a:rPr lang="en-US" sz="1900" dirty="0"/>
              <a:t>Pickle</a:t>
            </a:r>
          </a:p>
          <a:p>
            <a:pPr marL="0" indent="0" algn="just">
              <a:buNone/>
            </a:pPr>
            <a:endParaRPr lang="en-US" sz="1900" dirty="0"/>
          </a:p>
          <a:p>
            <a:pPr marL="0" indent="0" algn="just">
              <a:buNone/>
            </a:pPr>
            <a:endParaRPr lang="en-US" sz="1900" dirty="0"/>
          </a:p>
          <a:p>
            <a:pPr marL="0" indent="0" algn="just">
              <a:buNone/>
            </a:pP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1086"/>
            <a:ext cx="12192000" cy="1436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850" y="-58238"/>
            <a:ext cx="1581150" cy="1866900"/>
          </a:xfrm>
          <a:prstGeom prst="rect">
            <a:avLst/>
          </a:prstGeom>
        </p:spPr>
      </p:pic>
    </p:spTree>
    <p:extLst>
      <p:ext uri="{BB962C8B-B14F-4D97-AF65-F5344CB8AC3E}">
        <p14:creationId xmlns:p14="http://schemas.microsoft.com/office/powerpoint/2010/main" val="14172103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542</TotalTime>
  <Words>1082</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Movies Recommendation  System</vt:lpstr>
      <vt:lpstr>Outcome of the project</vt:lpstr>
      <vt:lpstr>Recommendation system</vt:lpstr>
      <vt:lpstr>Types of Recommendation system</vt:lpstr>
      <vt:lpstr>Movies Recommendation system</vt:lpstr>
      <vt:lpstr>Content based recommendation</vt:lpstr>
      <vt:lpstr>Content based recommendation</vt:lpstr>
      <vt:lpstr>Dataset used</vt:lpstr>
      <vt:lpstr>libraries used</vt:lpstr>
      <vt:lpstr>Data cleaning</vt:lpstr>
      <vt:lpstr>Data integration </vt:lpstr>
      <vt:lpstr>Stemming text with nltk</vt:lpstr>
      <vt:lpstr>COUNT Vectorization with scikit</vt:lpstr>
      <vt:lpstr>Cosine similarity</vt:lpstr>
      <vt:lpstr>Pickle module implementation</vt:lpstr>
      <vt:lpstr>FRONT END DEV USING Pycharm ide</vt:lpstr>
      <vt:lpstr>Heroku for deployment of web app</vt:lpstr>
      <vt:lpstr>Heroku for deployment of web app</vt:lpstr>
      <vt:lpstr> applications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Recommendation System</dc:title>
  <dc:creator>admin</dc:creator>
  <cp:lastModifiedBy>Rishabh Gupta</cp:lastModifiedBy>
  <cp:revision>78</cp:revision>
  <dcterms:created xsi:type="dcterms:W3CDTF">2022-05-15T06:23:02Z</dcterms:created>
  <dcterms:modified xsi:type="dcterms:W3CDTF">2022-06-02T09:13:23Z</dcterms:modified>
</cp:coreProperties>
</file>