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1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2/26/2022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3411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2/26/2022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3519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2/26/2022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0843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2/26/2022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3097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2/26/2022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37249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2/26/2022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95106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2/26/2022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19547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2/26/2022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2651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2/26/2022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95269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2/26/2022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139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2/26/2022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8343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2/26/2022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701654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36" r:id="rId7"/>
    <p:sldLayoutId id="2147483737" r:id="rId8"/>
    <p:sldLayoutId id="2147483738" r:id="rId9"/>
    <p:sldLayoutId id="2147483745" r:id="rId10"/>
    <p:sldLayoutId id="2147483746"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 Id="rId5" Type="http://schemas.openxmlformats.org/officeDocument/2006/relationships/hyperlink" Target="https://www.youtube.com/playlist?list=PLS1QulWo1RIa7D1O6skqDQ-JZ1GGHKK-K" TargetMode="External"/><Relationship Id="rId4" Type="http://schemas.openxmlformats.org/officeDocument/2006/relationships/hyperlink" Target="https://opencv.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1" name="Rectangle 6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2" name="Rectangle 7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05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2055" name="Oval 7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6" name="Oval 7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Oval 7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Oval 7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Oval 7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2" name="Oval 7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Oval 8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4" name="Oval 8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Oval 8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6" name="Oval 8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Freeform: Shape 8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068" name="Freeform: Shape 8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069" name="Freeform: Shape 8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070" name="Oval 8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71" name="Freeform: Shape 8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2072" name="Rectangle 90">
            <a:extLst>
              <a:ext uri="{FF2B5EF4-FFF2-40B4-BE49-F238E27FC236}">
                <a16:creationId xmlns:a16="http://schemas.microsoft.com/office/drawing/2014/main" id="{47707207-8EC4-4366-B3B3-68E04AED2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92">
            <a:extLst>
              <a:ext uri="{FF2B5EF4-FFF2-40B4-BE49-F238E27FC236}">
                <a16:creationId xmlns:a16="http://schemas.microsoft.com/office/drawing/2014/main" id="{649CE0DC-EFA8-4AC1-A833-9CA0D294D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FA5CEB28-CE99-44E2-9363-496EB1828D6F}"/>
              </a:ext>
            </a:extLst>
          </p:cNvPr>
          <p:cNvSpPr>
            <a:spLocks noGrp="1"/>
          </p:cNvSpPr>
          <p:nvPr>
            <p:ph type="title"/>
          </p:nvPr>
        </p:nvSpPr>
        <p:spPr>
          <a:xfrm>
            <a:off x="777238" y="1122363"/>
            <a:ext cx="5490211" cy="2387600"/>
          </a:xfrm>
        </p:spPr>
        <p:txBody>
          <a:bodyPr vert="horz" lIns="91440" tIns="45720" rIns="91440" bIns="45720" rtlCol="0" anchor="b">
            <a:normAutofit fontScale="90000"/>
          </a:bodyPr>
          <a:lstStyle/>
          <a:p>
            <a:pPr marL="0" marR="0" lvl="0" indent="50800" fontAlgn="base">
              <a:spcAft>
                <a:spcPct val="0"/>
              </a:spcAft>
              <a:buClrTx/>
              <a:buSzTx/>
              <a:tabLst/>
            </a:pPr>
            <a:r>
              <a:rPr kumimoji="0" lang="en-US" altLang="en-US" sz="2600" b="1" i="0" u="none" strike="noStrike" cap="none" normalizeH="0" baseline="0" dirty="0">
                <a:ln>
                  <a:noFill/>
                </a:ln>
                <a:effectLst/>
              </a:rPr>
              <a:t>	</a:t>
            </a:r>
            <a:r>
              <a:rPr kumimoji="0" lang="en-US" altLang="en-US" sz="6000" b="1" i="0" u="none" strike="noStrike" cap="none" normalizeH="0" baseline="0" dirty="0">
                <a:ln>
                  <a:noFill/>
                </a:ln>
                <a:effectLst/>
              </a:rPr>
              <a:t>Smart CCTV</a:t>
            </a:r>
            <a:br>
              <a:rPr kumimoji="0" lang="en-US" altLang="en-US" sz="2600" b="1" i="0" u="none" strike="noStrike" cap="none" normalizeH="0" baseline="0" dirty="0">
                <a:ln>
                  <a:noFill/>
                </a:ln>
                <a:effectLst/>
              </a:rPr>
            </a:br>
            <a:br>
              <a:rPr kumimoji="0" lang="en-US" altLang="en-US" sz="2600" b="1" i="0" u="none" strike="noStrike" cap="none" normalizeH="0" baseline="0" dirty="0">
                <a:ln>
                  <a:noFill/>
                </a:ln>
                <a:effectLst/>
              </a:rPr>
            </a:br>
            <a:endParaRPr kumimoji="0" lang="en-US" altLang="en-US" sz="2600" b="1" i="0" u="none" strike="noStrike" cap="none" normalizeH="0" baseline="0" dirty="0">
              <a:ln>
                <a:noFill/>
              </a:ln>
              <a:effectLst/>
            </a:endParaRPr>
          </a:p>
          <a:p>
            <a:pPr marL="0" marR="0" lvl="0" indent="50800" fontAlgn="base">
              <a:spcAft>
                <a:spcPct val="0"/>
              </a:spcAft>
              <a:buClrTx/>
              <a:buSzTx/>
              <a:tabLst/>
            </a:pPr>
            <a:r>
              <a:rPr kumimoji="0" lang="en-US" altLang="en-US" sz="2600" b="1" i="0" u="none" strike="noStrike" cap="none" normalizeH="0" baseline="0" dirty="0">
                <a:ln>
                  <a:noFill/>
                </a:ln>
                <a:effectLst/>
              </a:rPr>
              <a:t>Submitted by: </a:t>
            </a:r>
            <a:r>
              <a:rPr lang="en-US" altLang="en-US" sz="2600" dirty="0"/>
              <a:t>Rishabh Saklani</a:t>
            </a:r>
            <a:r>
              <a:rPr kumimoji="0" lang="en-US" altLang="en-US" sz="2600" b="0" i="0" u="none" strike="noStrike" cap="none" normalizeH="0" baseline="0" dirty="0">
                <a:ln>
                  <a:noFill/>
                </a:ln>
                <a:effectLst/>
              </a:rPr>
              <a:t> </a:t>
            </a:r>
            <a:br>
              <a:rPr kumimoji="0" lang="en-US" altLang="en-US" sz="2600" b="0" i="0" u="none" strike="noStrike" cap="none" normalizeH="0" baseline="0" dirty="0">
                <a:ln>
                  <a:noFill/>
                </a:ln>
                <a:effectLst/>
              </a:rPr>
            </a:br>
            <a:r>
              <a:rPr kumimoji="0" lang="en-US" altLang="en-US" sz="2600" b="1" i="0" u="none" strike="noStrike" cap="none" normalizeH="0" baseline="0" dirty="0">
                <a:ln>
                  <a:noFill/>
                </a:ln>
                <a:effectLst/>
              </a:rPr>
              <a:t>Roll. No</a:t>
            </a:r>
            <a:r>
              <a:rPr lang="en-US" altLang="en-US" sz="2600" b="1" dirty="0"/>
              <a:t>: </a:t>
            </a:r>
            <a:r>
              <a:rPr kumimoji="0" lang="en-US" altLang="en-US" sz="2600" b="0" i="0" u="none" strike="noStrike" cap="none" normalizeH="0" baseline="0" dirty="0">
                <a:ln>
                  <a:noFill/>
                </a:ln>
                <a:effectLst/>
              </a:rPr>
              <a:t>2011094 </a:t>
            </a:r>
            <a:br>
              <a:rPr kumimoji="0" lang="en-US" altLang="en-US" sz="2600" b="0" i="0" u="none" strike="noStrike" cap="none" normalizeH="0" baseline="0" dirty="0">
                <a:ln>
                  <a:noFill/>
                </a:ln>
                <a:effectLst/>
              </a:rPr>
            </a:br>
            <a:r>
              <a:rPr kumimoji="0" lang="en-US" altLang="en-US" sz="2600" b="1" i="0" u="none" strike="noStrike" cap="none" normalizeH="0" baseline="0" dirty="0">
                <a:ln>
                  <a:noFill/>
                </a:ln>
                <a:effectLst/>
              </a:rPr>
              <a:t>Sec: </a:t>
            </a:r>
            <a:r>
              <a:rPr kumimoji="0" lang="en-US" altLang="en-US" sz="2600" b="0" i="0" u="none" strike="noStrike" cap="none" normalizeH="0" baseline="0" dirty="0">
                <a:ln>
                  <a:noFill/>
                </a:ln>
                <a:effectLst/>
              </a:rPr>
              <a:t>L</a:t>
            </a:r>
            <a:br>
              <a:rPr kumimoji="0" lang="en-US" altLang="en-US" sz="2600" b="0" i="0" u="none" strike="noStrike" cap="none" normalizeH="0" baseline="0" dirty="0">
                <a:ln>
                  <a:noFill/>
                </a:ln>
                <a:effectLst/>
              </a:rPr>
            </a:br>
            <a:br>
              <a:rPr kumimoji="0" lang="en-US" altLang="en-US" sz="2600" b="0" i="0" u="none" strike="noStrike" cap="none" normalizeH="0" baseline="0" dirty="0">
                <a:ln>
                  <a:noFill/>
                </a:ln>
                <a:effectLst/>
              </a:rPr>
            </a:br>
            <a:r>
              <a:rPr kumimoji="0" lang="en-US" altLang="en-US" sz="2600" b="0" i="0" u="none" strike="noStrike" cap="none" normalizeH="0" baseline="0" dirty="0">
                <a:ln>
                  <a:noFill/>
                </a:ln>
                <a:effectLst/>
              </a:rPr>
              <a:t>CSE-III-Sem</a:t>
            </a:r>
            <a:br>
              <a:rPr kumimoji="0" lang="en-US" altLang="en-US" sz="2600" b="0" i="0" u="none" strike="noStrike" cap="none" normalizeH="0" baseline="0" dirty="0">
                <a:ln>
                  <a:noFill/>
                </a:ln>
                <a:effectLst/>
              </a:rPr>
            </a:br>
            <a:endParaRPr kumimoji="0" lang="en-US" altLang="en-US" sz="2600" b="0" i="0" u="none" strike="noStrike" cap="none" normalizeH="0" baseline="0" dirty="0">
              <a:ln>
                <a:noFill/>
              </a:ln>
              <a:effectLst/>
            </a:endParaRPr>
          </a:p>
        </p:txBody>
      </p:sp>
      <p:sp>
        <p:nvSpPr>
          <p:cNvPr id="3" name="Subtitle 2">
            <a:extLst>
              <a:ext uri="{FF2B5EF4-FFF2-40B4-BE49-F238E27FC236}">
                <a16:creationId xmlns:a16="http://schemas.microsoft.com/office/drawing/2014/main" id="{5D87C4CA-3232-4AA5-9565-3D8E893ED703}"/>
              </a:ext>
            </a:extLst>
          </p:cNvPr>
          <p:cNvSpPr>
            <a:spLocks noGrp="1"/>
          </p:cNvSpPr>
          <p:nvPr>
            <p:ph type="subTitle" idx="4294967295"/>
          </p:nvPr>
        </p:nvSpPr>
        <p:spPr>
          <a:xfrm>
            <a:off x="777238" y="3602038"/>
            <a:ext cx="5490211" cy="1655762"/>
          </a:xfrm>
        </p:spPr>
        <p:txBody>
          <a:bodyPr vert="horz" lIns="91440" tIns="45720" rIns="91440" bIns="45720" rtlCol="0">
            <a:normAutofit/>
          </a:bodyPr>
          <a:lstStyle/>
          <a:p>
            <a:pPr marL="0" indent="0">
              <a:buNone/>
            </a:pPr>
            <a:r>
              <a:rPr lang="en-US" sz="2400" b="1" dirty="0"/>
              <a:t>Under Guidance of : </a:t>
            </a:r>
            <a:r>
              <a:rPr lang="en-US" sz="2400" dirty="0"/>
              <a:t>Dr Prateek</a:t>
            </a:r>
          </a:p>
        </p:txBody>
      </p:sp>
      <p:grpSp>
        <p:nvGrpSpPr>
          <p:cNvPr id="2074" name="decorative circles">
            <a:extLst>
              <a:ext uri="{FF2B5EF4-FFF2-40B4-BE49-F238E27FC236}">
                <a16:creationId xmlns:a16="http://schemas.microsoft.com/office/drawing/2014/main" id="{22CEBE4A-AEE9-4261-9058-3B2064E67F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12029" y="491188"/>
            <a:ext cx="4676619" cy="5685774"/>
            <a:chOff x="7212029" y="491188"/>
            <a:chExt cx="4676619" cy="5685774"/>
          </a:xfrm>
        </p:grpSpPr>
        <p:sp>
          <p:nvSpPr>
            <p:cNvPr id="96" name="Oval 95">
              <a:extLst>
                <a:ext uri="{FF2B5EF4-FFF2-40B4-BE49-F238E27FC236}">
                  <a16:creationId xmlns:a16="http://schemas.microsoft.com/office/drawing/2014/main" id="{10FCEE8A-E440-46C7-AAA9-ADD3050159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466" y="5741887"/>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5" name="Oval 96">
              <a:extLst>
                <a:ext uri="{FF2B5EF4-FFF2-40B4-BE49-F238E27FC236}">
                  <a16:creationId xmlns:a16="http://schemas.microsoft.com/office/drawing/2014/main" id="{3FE5B1AC-DB38-401D-BF8E-23B52274D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12029" y="49118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6" name="Oval 97">
              <a:extLst>
                <a:ext uri="{FF2B5EF4-FFF2-40B4-BE49-F238E27FC236}">
                  <a16:creationId xmlns:a16="http://schemas.microsoft.com/office/drawing/2014/main" id="{5122F14F-7BD9-472B-B538-8A8764232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75281" y="329463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7" name="Oval 98">
              <a:extLst>
                <a:ext uri="{FF2B5EF4-FFF2-40B4-BE49-F238E27FC236}">
                  <a16:creationId xmlns:a16="http://schemas.microsoft.com/office/drawing/2014/main" id="{2510E916-72A3-4B8F-89BA-F08B2AF2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8" name="Oval 99">
              <a:extLst>
                <a:ext uri="{FF2B5EF4-FFF2-40B4-BE49-F238E27FC236}">
                  <a16:creationId xmlns:a16="http://schemas.microsoft.com/office/drawing/2014/main" id="{C1CDE6A1-2130-4A38-8AF0-105BC11DC4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320" y="3687896"/>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9" name="Oval 100">
              <a:extLst>
                <a:ext uri="{FF2B5EF4-FFF2-40B4-BE49-F238E27FC236}">
                  <a16:creationId xmlns:a16="http://schemas.microsoft.com/office/drawing/2014/main" id="{F853A8D8-2B6F-4A8D-A1D9-307A78E6A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54608" y="117552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0" name="Oval 101">
              <a:extLst>
                <a:ext uri="{FF2B5EF4-FFF2-40B4-BE49-F238E27FC236}">
                  <a16:creationId xmlns:a16="http://schemas.microsoft.com/office/drawing/2014/main" id="{894F4E1A-A8E1-497E-B7D3-6FE3E167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99267" y="5871182"/>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Oval 102">
              <a:extLst>
                <a:ext uri="{FF2B5EF4-FFF2-40B4-BE49-F238E27FC236}">
                  <a16:creationId xmlns:a16="http://schemas.microsoft.com/office/drawing/2014/main" id="{A3A0E255-DB92-4D47-AFBB-C7EC9722F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7221" y="777373"/>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82" name="Oval 1">
            <a:extLst>
              <a:ext uri="{FF2B5EF4-FFF2-40B4-BE49-F238E27FC236}">
                <a16:creationId xmlns:a16="http://schemas.microsoft.com/office/drawing/2014/main" id="{DA8346A9-2BD6-4E02-A0BE-86D806FC0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4084" y="1"/>
            <a:ext cx="2727916" cy="2464421"/>
          </a:xfrm>
          <a:custGeom>
            <a:avLst/>
            <a:gdLst>
              <a:gd name="connsiteX0" fmla="*/ 312799 w 2727916"/>
              <a:gd name="connsiteY0" fmla="*/ 0 h 2464421"/>
              <a:gd name="connsiteX1" fmla="*/ 2727916 w 2727916"/>
              <a:gd name="connsiteY1" fmla="*/ 0 h 2464421"/>
              <a:gd name="connsiteX2" fmla="*/ 2727916 w 2727916"/>
              <a:gd name="connsiteY2" fmla="*/ 1899759 h 2464421"/>
              <a:gd name="connsiteX3" fmla="*/ 2724089 w 2727916"/>
              <a:gd name="connsiteY3" fmla="*/ 1904877 h 2464421"/>
              <a:gd name="connsiteX4" fmla="*/ 1537601 w 2727916"/>
              <a:gd name="connsiteY4" fmla="*/ 2464421 h 2464421"/>
              <a:gd name="connsiteX5" fmla="*/ 0 w 2727916"/>
              <a:gd name="connsiteY5" fmla="*/ 926820 h 2464421"/>
              <a:gd name="connsiteX6" fmla="*/ 262598 w 2727916"/>
              <a:gd name="connsiteY6" fmla="*/ 67133 h 246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7916" h="2464421">
                <a:moveTo>
                  <a:pt x="312799" y="0"/>
                </a:moveTo>
                <a:lnTo>
                  <a:pt x="2727916" y="0"/>
                </a:lnTo>
                <a:lnTo>
                  <a:pt x="2727916" y="1899759"/>
                </a:lnTo>
                <a:lnTo>
                  <a:pt x="2724089" y="1904877"/>
                </a:lnTo>
                <a:cubicBezTo>
                  <a:pt x="2442070" y="2246605"/>
                  <a:pt x="2015273" y="2464421"/>
                  <a:pt x="1537601" y="2464421"/>
                </a:cubicBezTo>
                <a:cubicBezTo>
                  <a:pt x="688407" y="2464421"/>
                  <a:pt x="0" y="1776014"/>
                  <a:pt x="0" y="926820"/>
                </a:cubicBezTo>
                <a:cubicBezTo>
                  <a:pt x="0" y="608372"/>
                  <a:pt x="96807" y="312535"/>
                  <a:pt x="262598" y="67133"/>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Graphic 106">
            <a:extLst>
              <a:ext uri="{FF2B5EF4-FFF2-40B4-BE49-F238E27FC236}">
                <a16:creationId xmlns:a16="http://schemas.microsoft.com/office/drawing/2014/main" id="{83178EDD-0420-4B04-9604-1E3413A0E6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577" t="12146" r="12288" b="21359"/>
          <a:stretch/>
        </p:blipFill>
        <p:spPr>
          <a:xfrm rot="16200000" flipH="1">
            <a:off x="9570825" y="-137773"/>
            <a:ext cx="2489532" cy="2752822"/>
          </a:xfrm>
          <a:prstGeom prst="rect">
            <a:avLst/>
          </a:prstGeom>
        </p:spPr>
      </p:pic>
      <p:sp>
        <p:nvSpPr>
          <p:cNvPr id="109" name="Oval 2">
            <a:extLst>
              <a:ext uri="{FF2B5EF4-FFF2-40B4-BE49-F238E27FC236}">
                <a16:creationId xmlns:a16="http://schemas.microsoft.com/office/drawing/2014/main" id="{E2A31568-E78E-4A4D-AAA6-0CA7A89D4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7575" y="4900677"/>
            <a:ext cx="2091377" cy="1963452"/>
          </a:xfrm>
          <a:custGeom>
            <a:avLst/>
            <a:gdLst>
              <a:gd name="connsiteX0" fmla="*/ 1203819 w 2091377"/>
              <a:gd name="connsiteY0" fmla="*/ 0 h 1963452"/>
              <a:gd name="connsiteX1" fmla="*/ 2055048 w 2091377"/>
              <a:gd name="connsiteY1" fmla="*/ 352591 h 1963452"/>
              <a:gd name="connsiteX2" fmla="*/ 2091377 w 2091377"/>
              <a:gd name="connsiteY2" fmla="*/ 392563 h 1963452"/>
              <a:gd name="connsiteX3" fmla="*/ 2091377 w 2091377"/>
              <a:gd name="connsiteY3" fmla="*/ 1963452 h 1963452"/>
              <a:gd name="connsiteX4" fmla="*/ 270326 w 2091377"/>
              <a:gd name="connsiteY4" fmla="*/ 1963452 h 1963452"/>
              <a:gd name="connsiteX5" fmla="*/ 205593 w 2091377"/>
              <a:gd name="connsiteY5" fmla="*/ 1876886 h 1963452"/>
              <a:gd name="connsiteX6" fmla="*/ 0 w 2091377"/>
              <a:gd name="connsiteY6" fmla="*/ 1203819 h 1963452"/>
              <a:gd name="connsiteX7" fmla="*/ 1203819 w 2091377"/>
              <a:gd name="connsiteY7" fmla="*/ 0 h 1963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1377" h="1963452">
                <a:moveTo>
                  <a:pt x="1203819" y="0"/>
                </a:moveTo>
                <a:cubicBezTo>
                  <a:pt x="1536245" y="0"/>
                  <a:pt x="1837199" y="134742"/>
                  <a:pt x="2055048" y="352591"/>
                </a:cubicBezTo>
                <a:lnTo>
                  <a:pt x="2091377" y="392563"/>
                </a:lnTo>
                <a:lnTo>
                  <a:pt x="2091377" y="1963452"/>
                </a:lnTo>
                <a:lnTo>
                  <a:pt x="270326" y="1963452"/>
                </a:lnTo>
                <a:lnTo>
                  <a:pt x="205593" y="1876886"/>
                </a:lnTo>
                <a:cubicBezTo>
                  <a:pt x="75792" y="1684755"/>
                  <a:pt x="0" y="1453138"/>
                  <a:pt x="0" y="1203819"/>
                </a:cubicBezTo>
                <a:cubicBezTo>
                  <a:pt x="0" y="538968"/>
                  <a:pt x="538968" y="0"/>
                  <a:pt x="1203819" y="0"/>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9" name="image1.jpeg" descr="A picture containing text, gambling house, room, scene  Description automatically generated">
            <a:extLst>
              <a:ext uri="{FF2B5EF4-FFF2-40B4-BE49-F238E27FC236}">
                <a16:creationId xmlns:a16="http://schemas.microsoft.com/office/drawing/2014/main" id="{E6178A91-3AE9-4198-A960-C84F974D15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90"/>
          <a:stretch/>
        </p:blipFill>
        <p:spPr bwMode="auto">
          <a:xfrm>
            <a:off x="6970458" y="1866682"/>
            <a:ext cx="3575077" cy="3575077"/>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pic>
        <p:nvPicPr>
          <p:cNvPr id="111" name="Graphic 110">
            <a:extLst>
              <a:ext uri="{FF2B5EF4-FFF2-40B4-BE49-F238E27FC236}">
                <a16:creationId xmlns:a16="http://schemas.microsoft.com/office/drawing/2014/main" id="{8B445F59-C581-40D4-B646-1939842422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41597" y="4980968"/>
            <a:ext cx="1850403" cy="1850403"/>
          </a:xfrm>
          <a:prstGeom prst="rect">
            <a:avLst/>
          </a:prstGeom>
        </p:spPr>
      </p:pic>
    </p:spTree>
    <p:extLst>
      <p:ext uri="{BB962C8B-B14F-4D97-AF65-F5344CB8AC3E}">
        <p14:creationId xmlns:p14="http://schemas.microsoft.com/office/powerpoint/2010/main" val="4255719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8BCB-24A8-4B87-A9AD-565751E2D195}"/>
              </a:ext>
            </a:extLst>
          </p:cNvPr>
          <p:cNvSpPr>
            <a:spLocks noGrp="1"/>
          </p:cNvSpPr>
          <p:nvPr>
            <p:ph type="title"/>
          </p:nvPr>
        </p:nvSpPr>
        <p:spPr>
          <a:xfrm>
            <a:off x="382772" y="1"/>
            <a:ext cx="11053577" cy="6023428"/>
          </a:xfrm>
        </p:spPr>
        <p:txBody>
          <a:bodyPr>
            <a:normAutofit/>
          </a:bodyPr>
          <a:lstStyle/>
          <a:p>
            <a:pPr algn="ctr"/>
            <a:r>
              <a:rPr lang="en-IN" sz="9600" dirty="0"/>
              <a:t>THANK YOU</a:t>
            </a:r>
          </a:p>
        </p:txBody>
      </p:sp>
      <p:sp>
        <p:nvSpPr>
          <p:cNvPr id="3" name="Content Placeholder 2">
            <a:extLst>
              <a:ext uri="{FF2B5EF4-FFF2-40B4-BE49-F238E27FC236}">
                <a16:creationId xmlns:a16="http://schemas.microsoft.com/office/drawing/2014/main" id="{D45A8653-7A0C-48CF-9C58-1778E53BD14F}"/>
              </a:ext>
            </a:extLst>
          </p:cNvPr>
          <p:cNvSpPr>
            <a:spLocks noGrp="1"/>
          </p:cNvSpPr>
          <p:nvPr>
            <p:ph idx="1"/>
          </p:nvPr>
        </p:nvSpPr>
        <p:spPr>
          <a:xfrm flipV="1">
            <a:off x="777240" y="7176976"/>
            <a:ext cx="10659110" cy="191386"/>
          </a:xfrm>
        </p:spPr>
        <p:txBody>
          <a:bodyPr>
            <a:normAutofit fontScale="40000" lnSpcReduction="20000"/>
          </a:bodyPr>
          <a:lstStyle/>
          <a:p>
            <a:endParaRPr lang="en-IN" dirty="0"/>
          </a:p>
        </p:txBody>
      </p:sp>
    </p:spTree>
    <p:extLst>
      <p:ext uri="{BB962C8B-B14F-4D97-AF65-F5344CB8AC3E}">
        <p14:creationId xmlns:p14="http://schemas.microsoft.com/office/powerpoint/2010/main" val="253657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9238-25E0-48B8-9135-1FB4E490DB10}"/>
              </a:ext>
            </a:extLst>
          </p:cNvPr>
          <p:cNvSpPr>
            <a:spLocks noGrp="1"/>
          </p:cNvSpPr>
          <p:nvPr>
            <p:ph type="title"/>
          </p:nvPr>
        </p:nvSpPr>
        <p:spPr/>
        <p:txBody>
          <a:bodyPr/>
          <a:lstStyle/>
          <a:p>
            <a:r>
              <a:rPr lang="en-IN" dirty="0"/>
              <a:t>				</a:t>
            </a:r>
            <a:r>
              <a:rPr lang="en-IN" u="sng" dirty="0"/>
              <a:t>CONTENT</a:t>
            </a:r>
          </a:p>
        </p:txBody>
      </p:sp>
      <p:sp>
        <p:nvSpPr>
          <p:cNvPr id="3" name="Content Placeholder 2">
            <a:extLst>
              <a:ext uri="{FF2B5EF4-FFF2-40B4-BE49-F238E27FC236}">
                <a16:creationId xmlns:a16="http://schemas.microsoft.com/office/drawing/2014/main" id="{47E57FC4-0498-4414-90E2-29B765A8EEDE}"/>
              </a:ext>
            </a:extLst>
          </p:cNvPr>
          <p:cNvSpPr>
            <a:spLocks noGrp="1"/>
          </p:cNvSpPr>
          <p:nvPr>
            <p:ph idx="1"/>
          </p:nvPr>
        </p:nvSpPr>
        <p:spPr>
          <a:xfrm>
            <a:off x="1276350" y="1594884"/>
            <a:ext cx="10160000" cy="4582079"/>
          </a:xfrm>
        </p:spPr>
        <p:txBody>
          <a:bodyPr>
            <a:normAutofit/>
          </a:bodyPr>
          <a:lstStyle/>
          <a:p>
            <a:r>
              <a:rPr lang="en-IN" dirty="0"/>
              <a:t>Abstract</a:t>
            </a:r>
          </a:p>
          <a:p>
            <a:r>
              <a:rPr lang="en-IN" dirty="0"/>
              <a:t>Introduction</a:t>
            </a:r>
          </a:p>
          <a:p>
            <a:r>
              <a:rPr lang="en-IN" dirty="0"/>
              <a:t>Theory</a:t>
            </a:r>
          </a:p>
          <a:p>
            <a:r>
              <a:rPr lang="en-IN" dirty="0"/>
              <a:t>Methodology</a:t>
            </a:r>
          </a:p>
          <a:p>
            <a:r>
              <a:rPr lang="en-IN" dirty="0"/>
              <a:t>Applications</a:t>
            </a:r>
          </a:p>
          <a:p>
            <a:r>
              <a:rPr lang="en-IN" dirty="0"/>
              <a:t>Conclusion</a:t>
            </a:r>
          </a:p>
          <a:p>
            <a:r>
              <a:rPr lang="en-IN" dirty="0"/>
              <a:t>References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14358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64C7-11B4-45A7-9E73-83C6A2989CE9}"/>
              </a:ext>
            </a:extLst>
          </p:cNvPr>
          <p:cNvSpPr>
            <a:spLocks noGrp="1"/>
          </p:cNvSpPr>
          <p:nvPr>
            <p:ph type="title"/>
          </p:nvPr>
        </p:nvSpPr>
        <p:spPr/>
        <p:txBody>
          <a:bodyPr/>
          <a:lstStyle/>
          <a:p>
            <a:pPr algn="ctr"/>
            <a:r>
              <a:rPr lang="en-IN" u="sng" dirty="0"/>
              <a:t>ABSTRACT</a:t>
            </a:r>
          </a:p>
        </p:txBody>
      </p:sp>
      <p:sp>
        <p:nvSpPr>
          <p:cNvPr id="3" name="Content Placeholder 2">
            <a:extLst>
              <a:ext uri="{FF2B5EF4-FFF2-40B4-BE49-F238E27FC236}">
                <a16:creationId xmlns:a16="http://schemas.microsoft.com/office/drawing/2014/main" id="{83D825F2-8CE3-463E-87A5-3398B2927362}"/>
              </a:ext>
            </a:extLst>
          </p:cNvPr>
          <p:cNvSpPr>
            <a:spLocks noGrp="1"/>
          </p:cNvSpPr>
          <p:nvPr>
            <p:ph idx="1"/>
          </p:nvPr>
        </p:nvSpPr>
        <p:spPr/>
        <p:txBody>
          <a:bodyPr>
            <a:normAutofit/>
          </a:bodyPr>
          <a:lstStyle/>
          <a:p>
            <a:pPr>
              <a:buFont typeface="Courier New" panose="02070309020205020404" pitchFamily="49" charset="0"/>
              <a:buChar char="o"/>
            </a:pPr>
            <a:r>
              <a:rPr lang="en-IN" sz="2800" dirty="0"/>
              <a:t>Smart CCTV is a project which consist of two modules </a:t>
            </a:r>
            <a:r>
              <a:rPr lang="en-IN" sz="2800" b="1" dirty="0"/>
              <a:t>record</a:t>
            </a:r>
            <a:r>
              <a:rPr lang="en-IN" sz="2800" dirty="0"/>
              <a:t> , </a:t>
            </a:r>
            <a:r>
              <a:rPr lang="en-IN" sz="2800" b="1" dirty="0"/>
              <a:t>motion detection</a:t>
            </a:r>
            <a:r>
              <a:rPr lang="en-IN" sz="2800" dirty="0"/>
              <a:t> .</a:t>
            </a:r>
          </a:p>
          <a:p>
            <a:pPr>
              <a:buFont typeface="Courier New" panose="02070309020205020404" pitchFamily="49" charset="0"/>
              <a:buChar char="o"/>
            </a:pPr>
            <a:r>
              <a:rPr lang="en-IN" sz="2800" dirty="0"/>
              <a:t> It uses Open source computer vision library .</a:t>
            </a:r>
          </a:p>
          <a:p>
            <a:pPr>
              <a:buFont typeface="Courier New" panose="02070309020205020404" pitchFamily="49" charset="0"/>
              <a:buChar char="o"/>
            </a:pPr>
            <a:r>
              <a:rPr lang="en-IN" sz="2800" dirty="0"/>
              <a:t>It uses basic concept of video writing, image subtraction and some basic maths to implement motion detection in an frame. </a:t>
            </a:r>
          </a:p>
          <a:p>
            <a:pPr marL="0" indent="0">
              <a:buNone/>
            </a:pPr>
            <a:endParaRPr lang="en-IN" sz="2800" dirty="0"/>
          </a:p>
        </p:txBody>
      </p:sp>
    </p:spTree>
    <p:extLst>
      <p:ext uri="{BB962C8B-B14F-4D97-AF65-F5344CB8AC3E}">
        <p14:creationId xmlns:p14="http://schemas.microsoft.com/office/powerpoint/2010/main" val="52913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CACA-85B8-4500-9E3F-FB6EE1CE900F}"/>
              </a:ext>
            </a:extLst>
          </p:cNvPr>
          <p:cNvSpPr>
            <a:spLocks noGrp="1"/>
          </p:cNvSpPr>
          <p:nvPr>
            <p:ph type="title"/>
          </p:nvPr>
        </p:nvSpPr>
        <p:spPr/>
        <p:txBody>
          <a:bodyPr/>
          <a:lstStyle/>
          <a:p>
            <a:pPr algn="ctr"/>
            <a:r>
              <a:rPr lang="en-IN" u="sng" dirty="0"/>
              <a:t>INTRODUCTION </a:t>
            </a:r>
          </a:p>
        </p:txBody>
      </p:sp>
      <p:sp>
        <p:nvSpPr>
          <p:cNvPr id="3" name="Content Placeholder 2">
            <a:extLst>
              <a:ext uri="{FF2B5EF4-FFF2-40B4-BE49-F238E27FC236}">
                <a16:creationId xmlns:a16="http://schemas.microsoft.com/office/drawing/2014/main" id="{498529A0-2D81-4BBD-8A28-5A0856EF062B}"/>
              </a:ext>
            </a:extLst>
          </p:cNvPr>
          <p:cNvSpPr>
            <a:spLocks noGrp="1"/>
          </p:cNvSpPr>
          <p:nvPr>
            <p:ph idx="1"/>
          </p:nvPr>
        </p:nvSpPr>
        <p:spPr/>
        <p:txBody>
          <a:bodyPr>
            <a:noAutofit/>
          </a:bodyPr>
          <a:lstStyle/>
          <a:p>
            <a:pPr>
              <a:buFont typeface="Courier New" panose="02070309020205020404" pitchFamily="49" charset="0"/>
              <a:buChar char="o"/>
            </a:pPr>
            <a:r>
              <a:rPr lang="en-IN" sz="1800" dirty="0"/>
              <a:t>Smart CCTV is  an application developed using python library </a:t>
            </a:r>
            <a:r>
              <a:rPr lang="en-IN" sz="1800" dirty="0" err="1"/>
              <a:t>tkinter</a:t>
            </a:r>
            <a:r>
              <a:rPr lang="en-IN" sz="1800" dirty="0"/>
              <a:t> to design GUI(Graphic User Interface) for the app which contain two modules:</a:t>
            </a:r>
          </a:p>
          <a:p>
            <a:pPr lvl="2">
              <a:buFont typeface="Wingdings" panose="05000000000000000000" pitchFamily="2" charset="2"/>
              <a:buChar char="Ø"/>
            </a:pPr>
            <a:r>
              <a:rPr lang="en-IN" sz="1800" dirty="0"/>
              <a:t>Record </a:t>
            </a:r>
          </a:p>
          <a:p>
            <a:pPr lvl="3"/>
            <a:r>
              <a:rPr lang="en-IN" sz="1800" dirty="0"/>
              <a:t>It records the feed from the CCTV camera </a:t>
            </a:r>
          </a:p>
          <a:p>
            <a:pPr lvl="2">
              <a:buFont typeface="Wingdings" panose="05000000000000000000" pitchFamily="2" charset="2"/>
              <a:buChar char="Ø"/>
            </a:pPr>
            <a:r>
              <a:rPr lang="en-IN" sz="1800" dirty="0"/>
              <a:t>Motion detection</a:t>
            </a:r>
          </a:p>
          <a:p>
            <a:pPr lvl="3"/>
            <a:r>
              <a:rPr lang="en-IN" sz="1800" dirty="0"/>
              <a:t>It detect the motion in the CCTV camera</a:t>
            </a:r>
            <a:endParaRPr lang="en-IN" sz="1600" dirty="0"/>
          </a:p>
          <a:p>
            <a:pPr>
              <a:buFont typeface="Courier New" panose="02070309020205020404" pitchFamily="49" charset="0"/>
              <a:buChar char="o"/>
            </a:pPr>
            <a:r>
              <a:rPr lang="en-IN" sz="1800" dirty="0"/>
              <a:t>How to detect motion was not a complex problem but to bound a rectangle in the areas of the motion was the issue to form rectangle  then I used  contour  formation </a:t>
            </a:r>
          </a:p>
          <a:p>
            <a:pPr>
              <a:buFont typeface="Courier New" panose="02070309020205020404" pitchFamily="49" charset="0"/>
              <a:buChar char="o"/>
            </a:pPr>
            <a:endParaRPr lang="en-IN" sz="1800" dirty="0"/>
          </a:p>
        </p:txBody>
      </p:sp>
    </p:spTree>
    <p:extLst>
      <p:ext uri="{BB962C8B-B14F-4D97-AF65-F5344CB8AC3E}">
        <p14:creationId xmlns:p14="http://schemas.microsoft.com/office/powerpoint/2010/main" val="479929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5117B-A462-4980-ABFE-B459FB8DEE77}"/>
              </a:ext>
            </a:extLst>
          </p:cNvPr>
          <p:cNvSpPr>
            <a:spLocks noGrp="1"/>
          </p:cNvSpPr>
          <p:nvPr>
            <p:ph type="title"/>
          </p:nvPr>
        </p:nvSpPr>
        <p:spPr/>
        <p:txBody>
          <a:bodyPr/>
          <a:lstStyle/>
          <a:p>
            <a:pPr algn="ctr"/>
            <a:r>
              <a:rPr lang="en-IN" u="sng" dirty="0"/>
              <a:t>THEORY</a:t>
            </a:r>
          </a:p>
        </p:txBody>
      </p:sp>
      <p:sp>
        <p:nvSpPr>
          <p:cNvPr id="3" name="Content Placeholder 2">
            <a:extLst>
              <a:ext uri="{FF2B5EF4-FFF2-40B4-BE49-F238E27FC236}">
                <a16:creationId xmlns:a16="http://schemas.microsoft.com/office/drawing/2014/main" id="{3C0B3EFF-B50C-4C58-BEFB-5ECDE041E8F4}"/>
              </a:ext>
            </a:extLst>
          </p:cNvPr>
          <p:cNvSpPr>
            <a:spLocks noGrp="1"/>
          </p:cNvSpPr>
          <p:nvPr>
            <p:ph idx="1"/>
          </p:nvPr>
        </p:nvSpPr>
        <p:spPr/>
        <p:txBody>
          <a:bodyPr>
            <a:normAutofit/>
          </a:bodyPr>
          <a:lstStyle/>
          <a:p>
            <a:pPr marL="0" indent="0">
              <a:buNone/>
            </a:pPr>
            <a:endParaRPr lang="en-IN" dirty="0"/>
          </a:p>
          <a:p>
            <a:r>
              <a:rPr lang="en-IN" dirty="0"/>
              <a:t>Calculated the area of the moving object if that area if greater than 1000(observed value), then bound the object within rectangle that there is motion in frame .</a:t>
            </a:r>
          </a:p>
          <a:p>
            <a:r>
              <a:rPr lang="en-IN" dirty="0"/>
              <a:t>Calculated the coordinates ,width, height of the moving object to form the rectangle .</a:t>
            </a:r>
          </a:p>
          <a:p>
            <a:endParaRPr lang="en-IN" u="sng" dirty="0"/>
          </a:p>
          <a:p>
            <a:pPr marL="0" indent="0">
              <a:buNone/>
            </a:pPr>
            <a:endParaRPr lang="en-IN" sz="2800" dirty="0"/>
          </a:p>
        </p:txBody>
      </p:sp>
    </p:spTree>
    <p:extLst>
      <p:ext uri="{BB962C8B-B14F-4D97-AF65-F5344CB8AC3E}">
        <p14:creationId xmlns:p14="http://schemas.microsoft.com/office/powerpoint/2010/main" val="4009000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74E8-FFDF-464D-AD69-ADFC682A11BD}"/>
              </a:ext>
            </a:extLst>
          </p:cNvPr>
          <p:cNvSpPr>
            <a:spLocks noGrp="1"/>
          </p:cNvSpPr>
          <p:nvPr>
            <p:ph type="title"/>
          </p:nvPr>
        </p:nvSpPr>
        <p:spPr/>
        <p:txBody>
          <a:bodyPr/>
          <a:lstStyle/>
          <a:p>
            <a:pPr algn="ctr"/>
            <a:r>
              <a:rPr lang="en-IN" u="sng" dirty="0"/>
              <a:t>METHODOLOGY</a:t>
            </a:r>
          </a:p>
        </p:txBody>
      </p:sp>
      <p:sp>
        <p:nvSpPr>
          <p:cNvPr id="3" name="Content Placeholder 2">
            <a:extLst>
              <a:ext uri="{FF2B5EF4-FFF2-40B4-BE49-F238E27FC236}">
                <a16:creationId xmlns:a16="http://schemas.microsoft.com/office/drawing/2014/main" id="{86A5B570-152E-4EAC-BBCB-5AA20CF14D09}"/>
              </a:ext>
            </a:extLst>
          </p:cNvPr>
          <p:cNvSpPr>
            <a:spLocks noGrp="1"/>
          </p:cNvSpPr>
          <p:nvPr>
            <p:ph idx="1"/>
          </p:nvPr>
        </p:nvSpPr>
        <p:spPr/>
        <p:txBody>
          <a:bodyPr/>
          <a:lstStyle/>
          <a:p>
            <a:pPr marL="0" indent="0">
              <a:buNone/>
            </a:pPr>
            <a:r>
              <a:rPr lang="en-IN" dirty="0"/>
              <a:t>STEP 1: Read the video frame by frame and calculate its height and width.</a:t>
            </a:r>
          </a:p>
          <a:p>
            <a:pPr marL="0" indent="0">
              <a:buNone/>
            </a:pPr>
            <a:r>
              <a:rPr lang="en-IN" dirty="0"/>
              <a:t>STEP 2: Create a Filter and apply it to create an mask.</a:t>
            </a:r>
          </a:p>
          <a:p>
            <a:pPr marL="0" indent="0">
              <a:buNone/>
            </a:pPr>
            <a:r>
              <a:rPr lang="en-IN" dirty="0"/>
              <a:t>STEP 3: Calculate the binary threshold .</a:t>
            </a:r>
          </a:p>
          <a:p>
            <a:pPr marL="0" indent="0">
              <a:buNone/>
            </a:pPr>
            <a:r>
              <a:rPr lang="en-IN" dirty="0"/>
              <a:t>STEP 4: Finding the contours of the resultant frame.</a:t>
            </a:r>
          </a:p>
          <a:p>
            <a:pPr marL="0" indent="0">
              <a:buNone/>
            </a:pPr>
            <a:r>
              <a:rPr lang="en-IN" dirty="0"/>
              <a:t>STEP 5: Iterating through every contour and calculating its area.</a:t>
            </a:r>
          </a:p>
          <a:p>
            <a:pPr marL="0" indent="0">
              <a:buNone/>
            </a:pPr>
            <a:r>
              <a:rPr lang="en-IN" dirty="0"/>
              <a:t>STEP 6: If the area is more than 1000 pixels ,then we calculate the coordinates , width, height for the </a:t>
            </a:r>
          </a:p>
          <a:p>
            <a:pPr marL="0" indent="0">
              <a:buNone/>
            </a:pPr>
            <a:r>
              <a:rPr lang="en-IN" dirty="0"/>
              <a:t>	moving object in the frame and create the rectangle .</a:t>
            </a:r>
          </a:p>
          <a:p>
            <a:pPr marL="0" indent="0">
              <a:buNone/>
            </a:pPr>
            <a:r>
              <a:rPr lang="en-IN" dirty="0"/>
              <a:t>STEP 7: Iterating through the moving objects we mark the objects as “Motion” .</a:t>
            </a:r>
          </a:p>
        </p:txBody>
      </p:sp>
    </p:spTree>
    <p:extLst>
      <p:ext uri="{BB962C8B-B14F-4D97-AF65-F5344CB8AC3E}">
        <p14:creationId xmlns:p14="http://schemas.microsoft.com/office/powerpoint/2010/main" val="60259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785C-4AB7-4973-AD0D-825AEF98B9FD}"/>
              </a:ext>
            </a:extLst>
          </p:cNvPr>
          <p:cNvSpPr>
            <a:spLocks noGrp="1"/>
          </p:cNvSpPr>
          <p:nvPr>
            <p:ph type="title"/>
          </p:nvPr>
        </p:nvSpPr>
        <p:spPr/>
        <p:txBody>
          <a:bodyPr/>
          <a:lstStyle/>
          <a:p>
            <a:pPr algn="ctr"/>
            <a:r>
              <a:rPr lang="en-IN" u="sng" dirty="0"/>
              <a:t>APPLICATIONS</a:t>
            </a:r>
          </a:p>
        </p:txBody>
      </p:sp>
      <p:sp>
        <p:nvSpPr>
          <p:cNvPr id="3" name="Content Placeholder 2">
            <a:extLst>
              <a:ext uri="{FF2B5EF4-FFF2-40B4-BE49-F238E27FC236}">
                <a16:creationId xmlns:a16="http://schemas.microsoft.com/office/drawing/2014/main" id="{86B11FA3-DE4A-413F-AF7E-668360B52C7D}"/>
              </a:ext>
            </a:extLst>
          </p:cNvPr>
          <p:cNvSpPr>
            <a:spLocks noGrp="1"/>
          </p:cNvSpPr>
          <p:nvPr>
            <p:ph idx="1"/>
          </p:nvPr>
        </p:nvSpPr>
        <p:spPr/>
        <p:txBody>
          <a:bodyPr>
            <a:normAutofit/>
          </a:bodyPr>
          <a:lstStyle/>
          <a:p>
            <a:r>
              <a:rPr lang="en-IN" sz="2400" dirty="0"/>
              <a:t>It can record and save files according to the date and time of the video that makes it easier to find videos .</a:t>
            </a:r>
          </a:p>
          <a:p>
            <a:r>
              <a:rPr lang="en-IN" sz="2400" dirty="0"/>
              <a:t>It can detect motion in videos. </a:t>
            </a:r>
          </a:p>
        </p:txBody>
      </p:sp>
    </p:spTree>
    <p:extLst>
      <p:ext uri="{BB962C8B-B14F-4D97-AF65-F5344CB8AC3E}">
        <p14:creationId xmlns:p14="http://schemas.microsoft.com/office/powerpoint/2010/main" val="3971917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C3C2-642A-4A18-A5A4-DD8408E8DF64}"/>
              </a:ext>
            </a:extLst>
          </p:cNvPr>
          <p:cNvSpPr>
            <a:spLocks noGrp="1"/>
          </p:cNvSpPr>
          <p:nvPr>
            <p:ph type="title"/>
          </p:nvPr>
        </p:nvSpPr>
        <p:spPr/>
        <p:txBody>
          <a:bodyPr/>
          <a:lstStyle/>
          <a:p>
            <a:pPr algn="ctr"/>
            <a:r>
              <a:rPr lang="en-IN" u="sng" dirty="0"/>
              <a:t>CONCLUSION</a:t>
            </a:r>
          </a:p>
        </p:txBody>
      </p:sp>
      <p:sp>
        <p:nvSpPr>
          <p:cNvPr id="3" name="Content Placeholder 2">
            <a:extLst>
              <a:ext uri="{FF2B5EF4-FFF2-40B4-BE49-F238E27FC236}">
                <a16:creationId xmlns:a16="http://schemas.microsoft.com/office/drawing/2014/main" id="{10DE853D-A8AA-42B1-8CDE-084156154FBD}"/>
              </a:ext>
            </a:extLst>
          </p:cNvPr>
          <p:cNvSpPr>
            <a:spLocks noGrp="1"/>
          </p:cNvSpPr>
          <p:nvPr>
            <p:ph idx="1"/>
          </p:nvPr>
        </p:nvSpPr>
        <p:spPr/>
        <p:txBody>
          <a:bodyPr/>
          <a:lstStyle/>
          <a:p>
            <a:pPr marL="0" indent="0">
              <a:buNone/>
            </a:pPr>
            <a:r>
              <a:rPr lang="en-IN" dirty="0"/>
              <a:t>It was a wonderful learning experience for me while working on this project. This project took me through the various phases of project development and gave me real insight into the world of Computer Vision . The project helped me developing the concept of image processing .The thrill involved while tackling the various problems and challenges gave me a feel of developers industry</a:t>
            </a:r>
          </a:p>
        </p:txBody>
      </p:sp>
    </p:spTree>
    <p:extLst>
      <p:ext uri="{BB962C8B-B14F-4D97-AF65-F5344CB8AC3E}">
        <p14:creationId xmlns:p14="http://schemas.microsoft.com/office/powerpoint/2010/main" val="113779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68BE9-298A-4109-AC0A-4C447B532988}"/>
              </a:ext>
            </a:extLst>
          </p:cNvPr>
          <p:cNvSpPr>
            <a:spLocks noGrp="1"/>
          </p:cNvSpPr>
          <p:nvPr>
            <p:ph type="title"/>
          </p:nvPr>
        </p:nvSpPr>
        <p:spPr/>
        <p:txBody>
          <a:bodyPr/>
          <a:lstStyle/>
          <a:p>
            <a:pPr algn="ctr"/>
            <a:r>
              <a:rPr lang="en-IN" u="sng" dirty="0"/>
              <a:t>REFRENCES</a:t>
            </a:r>
          </a:p>
        </p:txBody>
      </p:sp>
      <p:sp>
        <p:nvSpPr>
          <p:cNvPr id="3" name="Content Placeholder 2">
            <a:extLst>
              <a:ext uri="{FF2B5EF4-FFF2-40B4-BE49-F238E27FC236}">
                <a16:creationId xmlns:a16="http://schemas.microsoft.com/office/drawing/2014/main" id="{1842ECA3-552E-439F-83F0-6F91F0FA15FB}"/>
              </a:ext>
            </a:extLst>
          </p:cNvPr>
          <p:cNvSpPr>
            <a:spLocks noGrp="1"/>
          </p:cNvSpPr>
          <p:nvPr>
            <p:ph idx="1"/>
          </p:nvPr>
        </p:nvSpPr>
        <p:spPr/>
        <p:txBody>
          <a:bodyPr/>
          <a:lstStyle/>
          <a:p>
            <a:pPr marL="577850" indent="-285750">
              <a:buFont typeface="Wingdings" panose="05000000000000000000" pitchFamily="2" charset="2"/>
              <a:buChar char="Ø"/>
            </a:pPr>
            <a:r>
              <a:rPr lang="en-US" sz="1800" u="sng" dirty="0">
                <a:solidFill>
                  <a:srgbClr val="0000FF"/>
                </a:solidFill>
                <a:effectLst/>
                <a:latin typeface="Carlito"/>
                <a:ea typeface="Carlito"/>
                <a:cs typeface="Carlito"/>
                <a:hlinkClick r:id="rId2"/>
              </a:rPr>
              <a:t>Stack Overflow - Where Developers Learn, Share, &amp; Build Careers</a:t>
            </a:r>
            <a:endParaRPr lang="en-IN" sz="1800" dirty="0">
              <a:effectLst/>
              <a:latin typeface="Carlito"/>
              <a:ea typeface="Carlito"/>
              <a:cs typeface="Carlito"/>
            </a:endParaRPr>
          </a:p>
          <a:p>
            <a:pPr marL="577850" indent="-285750">
              <a:buFont typeface="Wingdings" panose="05000000000000000000" pitchFamily="2" charset="2"/>
              <a:buChar char="Ø"/>
            </a:pPr>
            <a:r>
              <a:rPr lang="en-US" sz="1800" dirty="0">
                <a:effectLst/>
                <a:latin typeface="Carlito"/>
                <a:ea typeface="Carlito"/>
                <a:cs typeface="Carlito"/>
              </a:rPr>
              <a:t>Udemy</a:t>
            </a:r>
            <a:endParaRPr lang="en-IN" sz="1800" dirty="0">
              <a:effectLst/>
              <a:latin typeface="Carlito"/>
              <a:ea typeface="Carlito"/>
              <a:cs typeface="Carlito"/>
            </a:endParaRPr>
          </a:p>
          <a:p>
            <a:pPr marL="577850" indent="-285750">
              <a:buFont typeface="Wingdings" panose="05000000000000000000" pitchFamily="2" charset="2"/>
              <a:buChar char="Ø"/>
            </a:pPr>
            <a:r>
              <a:rPr lang="en-US" sz="1800" u="sng" dirty="0" err="1">
                <a:solidFill>
                  <a:srgbClr val="0000FF"/>
                </a:solidFill>
                <a:effectLst/>
                <a:latin typeface="Carlito"/>
                <a:ea typeface="Carlito"/>
                <a:cs typeface="Carlito"/>
                <a:hlinkClick r:id="rId3"/>
              </a:rPr>
              <a:t>GeeksforGeeks</a:t>
            </a:r>
            <a:r>
              <a:rPr lang="en-US" sz="1800" u="sng" dirty="0">
                <a:solidFill>
                  <a:srgbClr val="0000FF"/>
                </a:solidFill>
                <a:effectLst/>
                <a:latin typeface="Carlito"/>
                <a:ea typeface="Carlito"/>
                <a:cs typeface="Carlito"/>
                <a:hlinkClick r:id="rId3"/>
              </a:rPr>
              <a:t> | A computer science portal for geeks</a:t>
            </a:r>
            <a:endParaRPr lang="en-IN" sz="1800" dirty="0">
              <a:effectLst/>
              <a:latin typeface="Carlito"/>
              <a:ea typeface="Carlito"/>
              <a:cs typeface="Carlito"/>
            </a:endParaRPr>
          </a:p>
          <a:p>
            <a:pPr marL="577850" indent="-285750">
              <a:buFont typeface="Wingdings" panose="05000000000000000000" pitchFamily="2" charset="2"/>
              <a:buChar char="Ø"/>
            </a:pPr>
            <a:r>
              <a:rPr lang="en-US" sz="1800" u="sng" dirty="0">
                <a:solidFill>
                  <a:srgbClr val="0000FF"/>
                </a:solidFill>
                <a:effectLst/>
                <a:latin typeface="Carlito"/>
                <a:ea typeface="Carlito"/>
                <a:cs typeface="Carlito"/>
                <a:hlinkClick r:id="rId4"/>
              </a:rPr>
              <a:t>Home – OpenCV</a:t>
            </a:r>
            <a:endParaRPr lang="en-US" sz="1800" u="sng" dirty="0">
              <a:solidFill>
                <a:srgbClr val="0000FF"/>
              </a:solidFill>
              <a:effectLst/>
              <a:latin typeface="Carlito"/>
              <a:ea typeface="Carlito"/>
              <a:cs typeface="Carlito"/>
            </a:endParaRPr>
          </a:p>
          <a:p>
            <a:pPr marL="577850" indent="-285750">
              <a:buFont typeface="Wingdings" panose="05000000000000000000" pitchFamily="2" charset="2"/>
              <a:buChar char="Ø"/>
            </a:pPr>
            <a:r>
              <a:rPr lang="en-US" sz="1600" dirty="0">
                <a:hlinkClick r:id="rId5"/>
              </a:rPr>
              <a:t>OpenCV Python Tutorial For Beginners – YouTube</a:t>
            </a:r>
            <a:r>
              <a:rPr lang="en-US" sz="1600" dirty="0"/>
              <a:t> </a:t>
            </a:r>
            <a:endParaRPr lang="en-IN" sz="1800" dirty="0">
              <a:effectLst/>
              <a:latin typeface="Carlito"/>
              <a:ea typeface="Carlito"/>
              <a:cs typeface="Carlito"/>
            </a:endParaRPr>
          </a:p>
          <a:p>
            <a:endParaRPr lang="en-IN" dirty="0"/>
          </a:p>
        </p:txBody>
      </p:sp>
    </p:spTree>
    <p:extLst>
      <p:ext uri="{BB962C8B-B14F-4D97-AF65-F5344CB8AC3E}">
        <p14:creationId xmlns:p14="http://schemas.microsoft.com/office/powerpoint/2010/main" val="1385205495"/>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314</TotalTime>
  <Words>458</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Carlito</vt:lpstr>
      <vt:lpstr>Courier New</vt:lpstr>
      <vt:lpstr>Gill Sans Nova</vt:lpstr>
      <vt:lpstr>Wingdings</vt:lpstr>
      <vt:lpstr>ConfettiVTI</vt:lpstr>
      <vt:lpstr> Smart CCTV   Submitted by: Rishabh Saklani  Roll. No: 2011094  Sec: L  CSE-III-Sem </vt:lpstr>
      <vt:lpstr>    CONTENT</vt:lpstr>
      <vt:lpstr>ABSTRACT</vt:lpstr>
      <vt:lpstr>INTRODUCTION </vt:lpstr>
      <vt:lpstr>THEORY</vt:lpstr>
      <vt:lpstr>METHODOLOGY</vt:lpstr>
      <vt:lpstr>APPLICATIONS</vt:lpstr>
      <vt:lpstr>CONCLUSION</vt:lpstr>
      <vt:lpstr>REFRENCES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Smart CCTV   Submitted by: Shubham Pokhriyal  Roll. No.:2018763  CSE-III-Sem</dc:title>
  <dc:creator>SHUBHAM  POKHRIYAL</dc:creator>
  <cp:lastModifiedBy>Rishabh Saklani</cp:lastModifiedBy>
  <cp:revision>5</cp:revision>
  <dcterms:created xsi:type="dcterms:W3CDTF">2022-02-25T13:25:23Z</dcterms:created>
  <dcterms:modified xsi:type="dcterms:W3CDTF">2022-02-26T15:33:46Z</dcterms:modified>
</cp:coreProperties>
</file>