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360" r:id="rId3"/>
    <p:sldId id="408" r:id="rId4"/>
    <p:sldId id="460" r:id="rId5"/>
    <p:sldId id="462" r:id="rId6"/>
    <p:sldId id="524" r:id="rId7"/>
    <p:sldId id="463" r:id="rId8"/>
    <p:sldId id="465" r:id="rId9"/>
    <p:sldId id="466" r:id="rId10"/>
    <p:sldId id="468" r:id="rId11"/>
    <p:sldId id="467" r:id="rId12"/>
    <p:sldId id="469" r:id="rId13"/>
    <p:sldId id="470" r:id="rId14"/>
    <p:sldId id="479" r:id="rId15"/>
    <p:sldId id="525" r:id="rId16"/>
    <p:sldId id="526" r:id="rId17"/>
    <p:sldId id="527" r:id="rId18"/>
    <p:sldId id="528" r:id="rId19"/>
    <p:sldId id="529" r:id="rId20"/>
    <p:sldId id="530" r:id="rId21"/>
    <p:sldId id="464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80" r:id="rId31"/>
    <p:sldId id="4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4642" autoAdjust="0"/>
    <p:restoredTop sz="94660"/>
  </p:normalViewPr>
  <p:slideViewPr>
    <p:cSldViewPr>
      <p:cViewPr varScale="1">
        <p:scale>
          <a:sx n="86" d="100"/>
          <a:sy n="86" d="100"/>
        </p:scale>
        <p:origin x="-205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92D7-E427-412F-B11B-0DB2ABCC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bg1"/>
                </a:solidFill>
              </a:rPr>
              <a:t>C PROJECT BATCH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rgbClr val="FFFF00"/>
                </a:solidFill>
              </a:rPr>
              <a:t>So how do we clear the screen then? 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don't need to.</a:t>
            </a:r>
            <a:r>
              <a:rPr lang="en-IN" sz="2800" b="1" dirty="0" smtClean="0">
                <a:solidFill>
                  <a:srgbClr val="00B0F0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Because whenever we will run the application ,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IN" sz="2800" dirty="0" smtClean="0">
                <a:solidFill>
                  <a:schemeClr val="bg1"/>
                </a:solidFill>
              </a:rPr>
              <a:t>automatically launches a 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     fresh console window to display the output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if we want to clear the screen during execution of our application 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If we want to clear the screen during runtime then we have to use the function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 ) </a:t>
            </a:r>
            <a:r>
              <a:rPr lang="en-US" sz="2600" dirty="0" smtClean="0">
                <a:solidFill>
                  <a:schemeClr val="bg1"/>
                </a:solidFill>
              </a:rPr>
              <a:t>available in the header file </a:t>
            </a:r>
            <a:r>
              <a:rPr lang="en-US" sz="2600" b="1" dirty="0" smtClean="0">
                <a:solidFill>
                  <a:srgbClr val="FFFF00"/>
                </a:solidFill>
              </a:rPr>
              <a:t>&lt;</a:t>
            </a:r>
            <a:r>
              <a:rPr lang="en-US" sz="2600" b="1" dirty="0" err="1" smtClean="0">
                <a:solidFill>
                  <a:srgbClr val="FFFF00"/>
                </a:solidFill>
              </a:rPr>
              <a:t>stdlib.h</a:t>
            </a:r>
            <a:r>
              <a:rPr lang="en-US" sz="26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statement</a:t>
            </a:r>
            <a:r>
              <a:rPr lang="en-US" sz="2600" dirty="0" smtClean="0">
                <a:solidFill>
                  <a:schemeClr val="bg1"/>
                </a:solidFill>
              </a:rPr>
              <a:t> will be: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system(“</a:t>
            </a:r>
            <a:r>
              <a:rPr lang="en-US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cls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”);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about </a:t>
            </a:r>
            <a:r>
              <a:rPr lang="en-US" sz="2600" b="1" dirty="0" err="1" smtClean="0">
                <a:solidFill>
                  <a:srgbClr val="FFFF00"/>
                </a:solidFill>
              </a:rPr>
              <a:t>getch</a:t>
            </a:r>
            <a:r>
              <a:rPr lang="en-US" sz="2600" b="1" dirty="0" smtClean="0">
                <a:solidFill>
                  <a:srgbClr val="FFFF00"/>
                </a:solidFill>
              </a:rPr>
              <a:t>( )?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As mentioned 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2600" dirty="0" smtClean="0">
                <a:solidFill>
                  <a:schemeClr val="bg1"/>
                </a:solidFill>
              </a:rPr>
              <a:t>is not supported . However we have 2 alternates to it 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We can use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system(“pause”)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We can use the function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2.  No “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dos.h</a:t>
            </a:r>
            <a:r>
              <a:rPr lang="en-US" sz="2600" b="1" u="sng" dirty="0" smtClean="0">
                <a:solidFill>
                  <a:srgbClr val="FFFF00"/>
                </a:solidFill>
              </a:rPr>
              <a:t>” Present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IN" sz="2400" dirty="0" smtClean="0">
                <a:solidFill>
                  <a:schemeClr val="bg1"/>
                </a:solidFill>
              </a:rPr>
              <a:t>here's no header file named as </a:t>
            </a:r>
            <a:r>
              <a:rPr lang="en-IN" sz="2400" b="1" dirty="0" smtClean="0">
                <a:solidFill>
                  <a:srgbClr val="FFFF00"/>
                </a:solidFill>
              </a:rPr>
              <a:t>‘</a:t>
            </a:r>
            <a:r>
              <a:rPr lang="en-IN" sz="2400" b="1" dirty="0" err="1" smtClean="0">
                <a:solidFill>
                  <a:srgbClr val="FFFF00"/>
                </a:solidFill>
              </a:rPr>
              <a:t>dos.h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dirty="0" smtClean="0">
                <a:solidFill>
                  <a:schemeClr val="bg1"/>
                </a:solidFill>
              </a:rPr>
              <a:t> in </a:t>
            </a:r>
            <a:r>
              <a:rPr lang="en-IN" sz="2400" b="1" dirty="0" smtClean="0">
                <a:solidFill>
                  <a:srgbClr val="FFFF00"/>
                </a:solidFill>
              </a:rPr>
              <a:t>Code Blocks</a:t>
            </a:r>
            <a:r>
              <a:rPr lang="en-IN" sz="24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And so we cannot call the functions like 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delay( )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But we have an alternate to this also, which the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function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Sleep() </a:t>
            </a:r>
            <a:r>
              <a:rPr lang="en-US" sz="2400" dirty="0" smtClean="0">
                <a:solidFill>
                  <a:schemeClr val="bg1"/>
                </a:solidFill>
              </a:rPr>
              <a:t>available in the header file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</a:rPr>
              <a:t>“</a:t>
            </a:r>
            <a:r>
              <a:rPr lang="en-US" sz="2400" b="1" dirty="0" err="1" smtClean="0">
                <a:solidFill>
                  <a:srgbClr val="FFFF00"/>
                </a:solidFill>
              </a:rPr>
              <a:t>windows.h</a:t>
            </a:r>
            <a:r>
              <a:rPr lang="en-US" sz="2400" b="1" dirty="0" smtClean="0">
                <a:solidFill>
                  <a:srgbClr val="FFFF00"/>
                </a:solidFill>
              </a:rPr>
              <a:t>”</a:t>
            </a:r>
          </a:p>
          <a:p>
            <a:pPr lvl="1">
              <a:lnSpc>
                <a:spcPct val="90000"/>
              </a:lnSpc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statement will be: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Sleep(1000);</a:t>
            </a:r>
            <a:endParaRPr lang="en-IN" sz="2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3.  The main( ) function has return type 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int</a:t>
            </a:r>
            <a:endParaRPr lang="en-US" sz="2600" b="1" u="sng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The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function has the default return type of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Just like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2200" dirty="0" smtClean="0">
                <a:solidFill>
                  <a:schemeClr val="bg1"/>
                </a:solidFill>
              </a:rPr>
              <a:t>, here also we write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0</a:t>
            </a:r>
            <a:r>
              <a:rPr lang="en-US" sz="2200" dirty="0" smtClean="0">
                <a:solidFill>
                  <a:schemeClr val="bg1"/>
                </a:solidFill>
              </a:rPr>
              <a:t> as our last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statement in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which indicates successful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termination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Although we can make it as </a:t>
            </a:r>
            <a:r>
              <a:rPr lang="en-US" sz="2200" b="1" dirty="0" smtClean="0">
                <a:solidFill>
                  <a:srgbClr val="FFFF00"/>
                </a:solidFill>
              </a:rPr>
              <a:t>void</a:t>
            </a:r>
            <a:r>
              <a:rPr lang="en-US" sz="2200" dirty="0" smtClean="0">
                <a:solidFill>
                  <a:schemeClr val="bg1"/>
                </a:solidFill>
              </a:rPr>
              <a:t> , but we will get a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warning during compilation :</a:t>
            </a:r>
          </a:p>
          <a:p>
            <a:pPr lvl="2">
              <a:lnSpc>
                <a:spcPct val="90000"/>
              </a:lnSpc>
            </a:pPr>
            <a:endParaRPr lang="en-IN" sz="1800" b="1" i="1" dirty="0" smtClean="0">
              <a:solidFill>
                <a:srgbClr val="00B0F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IN" sz="1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warning: return type of 'main' is not '</a:t>
            </a:r>
            <a:r>
              <a:rPr lang="en-IN" sz="18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IN" sz="1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</a:t>
            </a:r>
            <a:endParaRPr lang="en-US" sz="1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atatyp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8" y="1428736"/>
            <a:ext cx="8814657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With </a:t>
            </a:r>
            <a:r>
              <a:rPr lang="en-US" sz="3600" b="1" dirty="0" err="1" smtClean="0">
                <a:solidFill>
                  <a:schemeClr val="bg1"/>
                </a:solidFill>
              </a:rPr>
              <a:t>TurboC</a:t>
            </a:r>
            <a:r>
              <a:rPr lang="en-US" sz="3600" b="1" dirty="0" smtClean="0">
                <a:solidFill>
                  <a:schemeClr val="bg1"/>
                </a:solidFill>
              </a:rPr>
              <a:t>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785926"/>
          <a:ext cx="835824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Turbo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GCC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short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short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 smtClean="0"/>
                        <a:t> or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dirty="0" smtClean="0"/>
                        <a:t>or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double (10 B)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double </a:t>
                      </a:r>
                      <a:r>
                        <a:rPr lang="en-US" sz="2000" b="1" dirty="0" smtClean="0"/>
                        <a:t>(12 B)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New Data Type:</a:t>
                      </a:r>
                      <a:r>
                        <a:rPr lang="en-US" sz="2000" b="1" baseline="0" dirty="0" smtClean="0"/>
                        <a:t> 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smtClean="0"/>
                        <a:t>(8B) and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 smtClean="0"/>
                        <a:t>(8B)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5500702"/>
            <a:ext cx="78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char </a:t>
            </a:r>
            <a:r>
              <a:rPr lang="en-US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rgbClr val="FFFF00"/>
                </a:solidFill>
              </a:rPr>
              <a:t> signed char 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FF00"/>
                </a:solidFill>
              </a:rPr>
              <a:t>float </a:t>
            </a:r>
            <a:r>
              <a:rPr lang="en-US" b="1" dirty="0" smtClean="0">
                <a:solidFill>
                  <a:schemeClr val="bg1"/>
                </a:solidFill>
              </a:rPr>
              <a:t>and</a:t>
            </a:r>
            <a:r>
              <a:rPr lang="en-US" b="1" dirty="0" smtClean="0">
                <a:solidFill>
                  <a:srgbClr val="FFFF00"/>
                </a:solidFill>
              </a:rPr>
              <a:t> double are exactly same as Turbo C++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will be the output of the following code in Turbo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A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b="1" dirty="0" smtClean="0">
                <a:solidFill>
                  <a:srgbClr val="FFFF00"/>
                </a:solidFill>
              </a:rPr>
              <a:t> however this code will output B?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B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will be the output of the following code in Turbo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=‘ABC’;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Syntax Error: </a:t>
            </a:r>
            <a:r>
              <a:rPr lang="en-US" sz="2600" b="1" dirty="0" smtClean="0">
                <a:solidFill>
                  <a:schemeClr val="bg1"/>
                </a:solidFill>
              </a:rPr>
              <a:t>character constants cannot be more than 2 	  		characters long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</a:t>
            </a:r>
            <a:r>
              <a:rPr lang="en-US" sz="4800" b="1" u="sng" dirty="0" smtClean="0">
                <a:solidFill>
                  <a:schemeClr val="bg1"/>
                </a:solidFill>
              </a:rPr>
              <a:t>CODE BLOCKS  BASICS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rgbClr val="FFFF00"/>
                </a:solidFill>
              </a:rPr>
              <a:t>What Is Code Blocks 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Why Not To Use Turbo C++ 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Differences With Turbo C++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Configuring Code Blocks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Running A C Program In Code Blocks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Creating Our Own Header Files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Adding Support For “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b="1" dirty="0" smtClean="0">
                <a:solidFill>
                  <a:srgbClr val="FFFF00"/>
                </a:solidFill>
              </a:rPr>
              <a:t>” 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IN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b="1" dirty="0" smtClean="0">
                <a:solidFill>
                  <a:srgbClr val="FFFF00"/>
                </a:solidFill>
              </a:rPr>
              <a:t> however this code will output C?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=‘ABC’;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C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Downloading And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Installing </a:t>
            </a:r>
            <a:r>
              <a:rPr lang="en-US" sz="3600" b="1" dirty="0" err="1" smtClean="0">
                <a:solidFill>
                  <a:schemeClr val="bg1"/>
                </a:solidFill>
              </a:rPr>
              <a:t>CodeBlocks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Open </a:t>
            </a:r>
            <a:r>
              <a:rPr lang="en-US" sz="2000" b="1" dirty="0" smtClean="0">
                <a:solidFill>
                  <a:srgbClr val="FFFF00"/>
                </a:solidFill>
              </a:rPr>
              <a:t>https://sourceforge.net/projects/codeblocks/files/Binaries/16.01/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             Windows/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3999" cy="496062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429124" y="2857496"/>
            <a:ext cx="2200284" cy="1428760"/>
          </a:xfrm>
          <a:prstGeom prst="wedgeEllipseCallout">
            <a:avLst>
              <a:gd name="adj1" fmla="val -172045"/>
              <a:gd name="adj2" fmla="val 81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Click on </a:t>
            </a:r>
            <a:r>
              <a:rPr lang="en-US" b="1" dirty="0" err="1" smtClean="0">
                <a:solidFill>
                  <a:srgbClr val="FFFF00"/>
                </a:solidFill>
              </a:rPr>
              <a:t>CodeBlocks</a:t>
            </a:r>
            <a:r>
              <a:rPr lang="en-US" b="1" dirty="0" smtClean="0">
                <a:solidFill>
                  <a:srgbClr val="FFFF00"/>
                </a:solidFill>
              </a:rPr>
              <a:t> 16.01 mingw-setup.exe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Downloading And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Installing </a:t>
            </a:r>
            <a:r>
              <a:rPr lang="en-US" sz="3600" b="1" dirty="0" err="1" smtClean="0">
                <a:solidFill>
                  <a:schemeClr val="bg1"/>
                </a:solidFill>
              </a:rPr>
              <a:t>CodeBlocks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Now double click on downloaded installer.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 process is simple hit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r>
              <a:rPr lang="en-IN" sz="2600" dirty="0" smtClean="0">
                <a:solidFill>
                  <a:schemeClr val="bg1"/>
                </a:solidFill>
              </a:rPr>
              <a:t> couple of times. </a:t>
            </a: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Make sure installation path </a:t>
            </a:r>
            <a:r>
              <a:rPr lang="en-IN" sz="2600" b="1" dirty="0" smtClean="0">
                <a:solidFill>
                  <a:srgbClr val="FFFF00"/>
                </a:solidFill>
              </a:rPr>
              <a:t>C:\Program Files\</a:t>
            </a:r>
            <a:r>
              <a:rPr lang="en-IN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IN" sz="2600" b="1" dirty="0" smtClean="0">
                <a:solidFill>
                  <a:srgbClr val="FFFF00"/>
                </a:solidFill>
              </a:rPr>
              <a:t> </a:t>
            </a:r>
            <a:r>
              <a:rPr lang="en-IN" sz="2600" dirty="0" smtClean="0">
                <a:solidFill>
                  <a:schemeClr val="bg1"/>
                </a:solidFill>
              </a:rPr>
              <a:t>(default location).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launch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86124"/>
            <a:ext cx="800105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Open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Go to </a:t>
            </a:r>
            <a:r>
              <a:rPr lang="en-IN" sz="2600" b="1" dirty="0" smtClean="0">
                <a:solidFill>
                  <a:srgbClr val="FFFF00"/>
                </a:solidFill>
              </a:rPr>
              <a:t>File</a:t>
            </a:r>
            <a:r>
              <a:rPr lang="en-IN" sz="2600" dirty="0" smtClean="0">
                <a:solidFill>
                  <a:schemeClr val="bg1"/>
                </a:solidFill>
              </a:rPr>
              <a:t> –&gt; </a:t>
            </a:r>
            <a:r>
              <a:rPr lang="en-IN" sz="2600" b="1" dirty="0" smtClean="0">
                <a:solidFill>
                  <a:srgbClr val="FFFF00"/>
                </a:solidFill>
              </a:rPr>
              <a:t>New</a:t>
            </a:r>
            <a:r>
              <a:rPr lang="en-IN" sz="2600" dirty="0" smtClean="0">
                <a:solidFill>
                  <a:schemeClr val="bg1"/>
                </a:solidFill>
              </a:rPr>
              <a:t> –&gt; </a:t>
            </a:r>
            <a:r>
              <a:rPr lang="en-IN" sz="2600" b="1" dirty="0" smtClean="0">
                <a:solidFill>
                  <a:srgbClr val="FFFF00"/>
                </a:solidFill>
              </a:rPr>
              <a:t>Project..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7" y="2786058"/>
            <a:ext cx="8470965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Console application</a:t>
            </a:r>
            <a:r>
              <a:rPr lang="en-IN" sz="2600" dirty="0" smtClean="0">
                <a:solidFill>
                  <a:schemeClr val="bg1"/>
                </a:solidFill>
              </a:rPr>
              <a:t> and hit on </a:t>
            </a:r>
            <a:r>
              <a:rPr lang="en-IN" sz="2600" b="1" dirty="0" smtClean="0">
                <a:solidFill>
                  <a:srgbClr val="FFFF00"/>
                </a:solidFill>
              </a:rPr>
              <a:t>Go</a:t>
            </a:r>
            <a:r>
              <a:rPr lang="en-IN" sz="2600" b="1" dirty="0" smtClean="0">
                <a:solidFill>
                  <a:schemeClr val="bg1"/>
                </a:solidFill>
              </a:rPr>
              <a:t>.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501122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Hit on 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86058"/>
            <a:ext cx="835824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 and click on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429683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Fill in the name of your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( In </a:t>
            </a:r>
            <a:r>
              <a:rPr lang="en-IN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IN" sz="2600" dirty="0" smtClean="0">
                <a:solidFill>
                  <a:schemeClr val="bg1"/>
                </a:solidFill>
              </a:rPr>
              <a:t> ,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every program is called a </a:t>
            </a:r>
            <a:r>
              <a:rPr lang="en-IN" sz="2600" b="1" dirty="0" smtClean="0">
                <a:solidFill>
                  <a:srgbClr val="FFFF00"/>
                </a:solidFill>
              </a:rPr>
              <a:t>Projec</a:t>
            </a:r>
            <a:r>
              <a:rPr lang="en-IN" sz="2600" dirty="0" smtClean="0">
                <a:solidFill>
                  <a:srgbClr val="FFFF00"/>
                </a:solidFill>
              </a:rPr>
              <a:t>t</a:t>
            </a:r>
            <a:r>
              <a:rPr lang="en-IN" sz="26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Also set the folder where you want to save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all your projects. In my case it is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D:\C programs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429000"/>
            <a:ext cx="8429684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Hit on </a:t>
            </a:r>
            <a:r>
              <a:rPr lang="en-IN" sz="2600" b="1" dirty="0" smtClean="0">
                <a:solidFill>
                  <a:srgbClr val="FFFF00"/>
                </a:solidFill>
              </a:rPr>
              <a:t>Finish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786058"/>
            <a:ext cx="8643997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dirty="0" smtClean="0">
                <a:solidFill>
                  <a:schemeClr val="bg1"/>
                </a:solidFill>
              </a:rPr>
              <a:t> will automatically generate a file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called 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shown in left pane under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project name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You can now open the </a:t>
            </a:r>
            <a:r>
              <a:rPr lang="en-IN" sz="2600" dirty="0" err="1" smtClean="0">
                <a:solidFill>
                  <a:srgbClr val="FFFF00"/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 file.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95235"/>
            <a:ext cx="8786874" cy="37905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357686" y="4500570"/>
            <a:ext cx="2200284" cy="1428760"/>
          </a:xfrm>
          <a:prstGeom prst="wedgeEllipseCallout">
            <a:avLst>
              <a:gd name="adj1" fmla="val -97880"/>
              <a:gd name="adj2" fmla="val -46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entire code is automatically generated by </a:t>
            </a:r>
            <a:r>
              <a:rPr lang="en-US" b="1" dirty="0" err="1" smtClean="0"/>
              <a:t>CodeBlocks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5826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Is Code Blocks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Code::Blocks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 is a free, open-source cross-platform IDE</a:t>
            </a:r>
            <a:r>
              <a:rPr lang="en-IN" sz="2600" dirty="0" smtClean="0">
                <a:cs typeface="Arial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 smtClean="0">
                <a:cs typeface="Arial" pitchFamily="34" charset="0"/>
              </a:rPr>
              <a:t>    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IN" sz="2600" dirty="0" smtClean="0">
                <a:solidFill>
                  <a:srgbClr val="FFFF00"/>
                </a:solidFill>
                <a:cs typeface="Arial" pitchFamily="34" charset="0"/>
              </a:rPr>
              <a:t>not a compiler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which was designed to support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C</a:t>
            </a:r>
            <a:r>
              <a:rPr lang="en-IN" sz="2600" dirty="0" smtClean="0"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      and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C++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languages.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N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600" b="1" u="sng" dirty="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However now it also supports other languages like 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Fortran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D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sz="2600" b="1" u="sng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chemeClr val="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Compiling And Running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To compile the program, click 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→ </a:t>
            </a:r>
            <a:r>
              <a:rPr lang="en-IN" sz="2600" b="1" dirty="0" smtClean="0">
                <a:solidFill>
                  <a:srgbClr val="FFFF00"/>
                </a:solidFill>
              </a:rPr>
              <a:t>Build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To run the program, click </a:t>
            </a:r>
            <a:r>
              <a:rPr lang="en-IN" sz="2600" b="1" dirty="0" err="1" smtClean="0">
                <a:solidFill>
                  <a:srgbClr val="FFFF00"/>
                </a:solidFill>
              </a:rPr>
              <a:t>Build</a:t>
            </a:r>
            <a:r>
              <a:rPr lang="en-IN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IN" sz="2600" b="1" dirty="0" err="1" smtClean="0">
                <a:solidFill>
                  <a:srgbClr val="FFFF00"/>
                </a:solidFill>
                <a:sym typeface="Wingdings" pitchFamily="2" charset="2"/>
              </a:rPr>
              <a:t>Run</a:t>
            </a:r>
            <a:r>
              <a:rPr lang="en-IN" sz="26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Alternatively we can also select 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and </a:t>
            </a:r>
            <a:r>
              <a:rPr lang="en-IN" sz="2600" b="1" dirty="0" smtClean="0">
                <a:solidFill>
                  <a:srgbClr val="FFFF00"/>
                </a:solidFill>
              </a:rPr>
              <a:t>Run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     </a:t>
            </a:r>
            <a:r>
              <a:rPr lang="en-IN" sz="2600" dirty="0" smtClean="0">
                <a:solidFill>
                  <a:schemeClr val="bg1"/>
                </a:solidFill>
              </a:rPr>
              <a:t>icon located in the toolbar on the top.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The icon has a </a:t>
            </a:r>
            <a:r>
              <a:rPr lang="en-IN" sz="2600" b="1" dirty="0" smtClean="0">
                <a:solidFill>
                  <a:srgbClr val="FFFF00"/>
                </a:solidFill>
              </a:rPr>
              <a:t>yellow gear </a:t>
            </a:r>
            <a:r>
              <a:rPr lang="en-IN" sz="2600" dirty="0" smtClean="0">
                <a:solidFill>
                  <a:schemeClr val="bg1"/>
                </a:solidFill>
              </a:rPr>
              <a:t>and a </a:t>
            </a:r>
            <a:r>
              <a:rPr lang="en-IN" sz="2600" b="1" dirty="0" smtClean="0">
                <a:solidFill>
                  <a:srgbClr val="92D050"/>
                </a:solidFill>
              </a:rPr>
              <a:t>green play </a:t>
            </a:r>
            <a:r>
              <a:rPr lang="en-IN" sz="2600" dirty="0" smtClean="0">
                <a:solidFill>
                  <a:schemeClr val="bg1"/>
                </a:solidFill>
              </a:rPr>
              <a:t>logo.</a:t>
            </a:r>
            <a:endParaRPr lang="en-IN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857892"/>
            <a:ext cx="878687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Compiling And Running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Finally we will get the following output ,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as shown below.</a:t>
            </a:r>
            <a:endParaRPr lang="en-IN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714620"/>
            <a:ext cx="7494930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Which  Compiler 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Code::Blocks  Uses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Code::Blocks </a:t>
            </a:r>
            <a:r>
              <a:rPr lang="en-IN" sz="3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supports multiple compilers like:</a:t>
            </a:r>
          </a:p>
          <a:p>
            <a:pPr marL="571500" indent="-457200">
              <a:buNone/>
            </a:pPr>
            <a:endParaRPr lang="en-IN" b="1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3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GCC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MinGW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Digital Mars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Microsoft Visual C++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Borland C++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LLVM Clang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 </a:t>
            </a:r>
          </a:p>
          <a:p>
            <a:pPr marL="571500" indent="-457200">
              <a:buNone/>
            </a:pPr>
            <a:r>
              <a:rPr lang="en-IN" sz="3100" b="1" dirty="0" err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Watcom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LCC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Intel C++ compiler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endParaRPr lang="en-US" sz="3100" b="1" u="sng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Are GCC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And </a:t>
            </a:r>
            <a:r>
              <a:rPr lang="en-US" sz="3600" b="1" dirty="0" err="1" smtClean="0">
                <a:solidFill>
                  <a:schemeClr val="bg1"/>
                </a:solidFill>
              </a:rPr>
              <a:t>MinGW</a:t>
            </a:r>
            <a:r>
              <a:rPr lang="en-US" sz="3600" b="1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b="1" dirty="0" smtClean="0">
                <a:solidFill>
                  <a:srgbClr val="FFFF00"/>
                </a:solidFill>
              </a:rPr>
              <a:t>GCC</a:t>
            </a:r>
            <a:r>
              <a:rPr lang="en-IN" sz="2600" b="1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stands for </a:t>
            </a:r>
            <a:r>
              <a:rPr lang="en-IN" sz="2600" b="1" dirty="0" smtClean="0">
                <a:solidFill>
                  <a:srgbClr val="FFFF00"/>
                </a:solidFill>
              </a:rPr>
              <a:t>GNU Compiler Collection</a:t>
            </a:r>
            <a:r>
              <a:rPr lang="en-IN" sz="2600" dirty="0" smtClean="0">
                <a:solidFill>
                  <a:schemeClr val="bg1"/>
                </a:solidFill>
              </a:rPr>
              <a:t>, and is a collection of programming compilers including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Objective-C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Fortran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2600" dirty="0" smtClean="0">
                <a:solidFill>
                  <a:schemeClr val="bg1"/>
                </a:solidFill>
              </a:rPr>
              <a:t>, and 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  <a:endParaRPr lang="en-IN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It’s latest version is </a:t>
            </a:r>
            <a:r>
              <a:rPr lang="en-US" sz="2600" b="1" dirty="0" smtClean="0">
                <a:solidFill>
                  <a:srgbClr val="FFFF00"/>
                </a:solidFill>
              </a:rPr>
              <a:t>GCC 7.3 </a:t>
            </a:r>
            <a:r>
              <a:rPr lang="en-US" sz="2600" dirty="0" err="1" smtClean="0">
                <a:solidFill>
                  <a:schemeClr val="bg1"/>
                </a:solidFill>
              </a:rPr>
              <a:t>lauched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on</a:t>
            </a:r>
            <a:r>
              <a:rPr lang="en-US" sz="2600" b="1" dirty="0" smtClean="0">
                <a:solidFill>
                  <a:srgbClr val="FFFF00"/>
                </a:solidFill>
              </a:rPr>
              <a:t> 25</a:t>
            </a:r>
            <a:r>
              <a:rPr lang="en-US" sz="2600" b="1" baseline="30000" dirty="0" smtClean="0">
                <a:solidFill>
                  <a:srgbClr val="FFFF00"/>
                </a:solidFill>
              </a:rPr>
              <a:t>th</a:t>
            </a:r>
            <a:r>
              <a:rPr lang="en-US" sz="2600" b="1" dirty="0" smtClean="0">
                <a:solidFill>
                  <a:srgbClr val="FFFF00"/>
                </a:solidFill>
              </a:rPr>
              <a:t> –Jan-2018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MinGW</a:t>
            </a:r>
            <a:r>
              <a:rPr lang="en-IN" sz="2600" dirty="0" smtClean="0">
                <a:solidFill>
                  <a:schemeClr val="bg1"/>
                </a:solidFill>
              </a:rPr>
              <a:t> stands for </a:t>
            </a:r>
            <a:r>
              <a:rPr lang="en-IN" sz="2600" b="1" dirty="0" smtClean="0">
                <a:solidFill>
                  <a:srgbClr val="FFFF00"/>
                </a:solidFill>
              </a:rPr>
              <a:t>Minimalist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GNU for Windows</a:t>
            </a:r>
            <a:r>
              <a:rPr lang="en-IN" sz="26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This is a project for providing native </a:t>
            </a:r>
            <a:r>
              <a:rPr lang="en-IN" sz="2600" b="1" dirty="0" smtClean="0">
                <a:solidFill>
                  <a:srgbClr val="FFFF00"/>
                </a:solidFill>
              </a:rPr>
              <a:t>GCC compiler </a:t>
            </a:r>
            <a:r>
              <a:rPr lang="en-IN" sz="2600" dirty="0" smtClean="0">
                <a:solidFill>
                  <a:schemeClr val="bg1"/>
                </a:solidFill>
              </a:rPr>
              <a:t>for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Windows platform</a:t>
            </a:r>
            <a:endParaRPr lang="en-US" sz="2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About Turbo C++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600" dirty="0" smtClean="0">
                <a:solidFill>
                  <a:schemeClr val="bg1"/>
                </a:solidFill>
              </a:rPr>
              <a:t>was released on somewhere between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</a:t>
            </a:r>
            <a:r>
              <a:rPr lang="en-IN" sz="2600" dirty="0" smtClean="0">
                <a:solidFill>
                  <a:srgbClr val="FFFF00"/>
                </a:solidFill>
              </a:rPr>
              <a:t>1990-1992</a:t>
            </a:r>
            <a:r>
              <a:rPr lang="en-IN" sz="2600" dirty="0" smtClean="0">
                <a:solidFill>
                  <a:schemeClr val="bg1"/>
                </a:solidFill>
              </a:rPr>
              <a:t> (almost 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 years</a:t>
            </a:r>
            <a:r>
              <a:rPr lang="en-IN" sz="2600" dirty="0" smtClean="0">
                <a:solidFill>
                  <a:schemeClr val="bg1"/>
                </a:solidFill>
              </a:rPr>
              <a:t> ago).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Back then it was a very good </a:t>
            </a:r>
            <a:r>
              <a:rPr lang="en-IN" sz="2600" b="1" dirty="0" smtClean="0">
                <a:solidFill>
                  <a:srgbClr val="FFFF00"/>
                </a:solidFill>
              </a:rPr>
              <a:t>IDE </a:t>
            </a:r>
            <a:r>
              <a:rPr lang="en-IN" sz="2600" dirty="0" smtClean="0">
                <a:solidFill>
                  <a:schemeClr val="bg1"/>
                </a:solidFill>
              </a:rPr>
              <a:t>and it was used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a lot to code 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 and </a:t>
            </a:r>
            <a:r>
              <a:rPr lang="en-IN" sz="2600" b="1" dirty="0" smtClean="0">
                <a:solidFill>
                  <a:srgbClr val="FFFF00"/>
                </a:solidFill>
              </a:rPr>
              <a:t>C++</a:t>
            </a:r>
            <a:r>
              <a:rPr lang="en-IN" sz="2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cs typeface="Arial" pitchFamily="34" charset="0"/>
              </a:rPr>
              <a:t>But things have changed today in </a:t>
            </a:r>
            <a:r>
              <a:rPr lang="en-US" sz="2600" b="1" dirty="0" smtClean="0">
                <a:solidFill>
                  <a:srgbClr val="FFFF00"/>
                </a:solidFill>
                <a:cs typeface="Arial" pitchFamily="34" charset="0"/>
              </a:rPr>
              <a:t>2018 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Is Wrong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With Turbo C++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OutDated</a:t>
            </a:r>
            <a:r>
              <a:rPr lang="en-IN" sz="2600" b="1" dirty="0" smtClean="0">
                <a:solidFill>
                  <a:srgbClr val="FFFF00"/>
                </a:solidFill>
              </a:rPr>
              <a:t> Compiler : </a:t>
            </a:r>
          </a:p>
          <a:p>
            <a:pPr lvl="1">
              <a:lnSpc>
                <a:spcPct val="90000"/>
              </a:lnSpc>
            </a:pP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uses a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old 16-bit compiler </a:t>
            </a:r>
            <a:r>
              <a:rPr lang="en-IN" sz="2200" dirty="0" smtClean="0">
                <a:solidFill>
                  <a:schemeClr val="bg1"/>
                </a:solidFill>
              </a:rPr>
              <a:t>which is outdated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and is not in compliance with the latest standards,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while the latest compilers are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32-bit</a:t>
            </a:r>
            <a:r>
              <a:rPr lang="en-IN" sz="2200" dirty="0" smtClean="0">
                <a:solidFill>
                  <a:schemeClr val="bg1"/>
                </a:solidFill>
              </a:rPr>
              <a:t> or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64-bit</a:t>
            </a:r>
            <a:r>
              <a:rPr lang="en-IN" sz="2200" dirty="0" smtClean="0">
                <a:solidFill>
                  <a:schemeClr val="bg1"/>
                </a:solidFill>
              </a:rPr>
              <a:t> and comply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to the standards.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Thus many applications built using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200" dirty="0" smtClean="0">
                <a:solidFill>
                  <a:schemeClr val="bg1"/>
                </a:solidFill>
              </a:rPr>
              <a:t>are not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</a:t>
            </a:r>
            <a:r>
              <a:rPr lang="en-US" sz="2200" dirty="0" err="1" smtClean="0">
                <a:solidFill>
                  <a:schemeClr val="bg1"/>
                </a:solidFill>
              </a:rPr>
              <a:t>compatib</a:t>
            </a:r>
            <a:r>
              <a:rPr lang="en-IN" sz="2200" dirty="0" smtClean="0">
                <a:solidFill>
                  <a:schemeClr val="bg1"/>
                </a:solidFill>
              </a:rPr>
              <a:t>le with our </a:t>
            </a:r>
            <a:r>
              <a:rPr lang="en-IN" sz="2200" b="1" dirty="0" smtClean="0">
                <a:solidFill>
                  <a:srgbClr val="FFFF00"/>
                </a:solidFill>
              </a:rPr>
              <a:t>64 bit </a:t>
            </a:r>
            <a:r>
              <a:rPr lang="en-IN" sz="2200" dirty="0" smtClean="0">
                <a:solidFill>
                  <a:schemeClr val="bg1"/>
                </a:solidFill>
              </a:rPr>
              <a:t>OS.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rgbClr val="FFFF00"/>
                </a:solidFill>
              </a:rPr>
              <a:t>No AutoComplete : </a:t>
            </a:r>
          </a:p>
          <a:p>
            <a:pPr lvl="1">
              <a:lnSpc>
                <a:spcPct val="90000"/>
              </a:lnSpc>
            </a:pPr>
            <a:r>
              <a:rPr lang="en-IN" sz="2200" dirty="0" smtClean="0">
                <a:solidFill>
                  <a:schemeClr val="bg1"/>
                </a:solidFill>
              </a:rPr>
              <a:t>Another problem is that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does not support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chemeClr val="bg1"/>
                </a:solidFill>
              </a:rPr>
              <a:t>      </a:t>
            </a:r>
            <a:r>
              <a:rPr lang="en-IN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autocomplete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features</a:t>
            </a:r>
            <a:r>
              <a:rPr lang="en-IN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bg1"/>
                </a:solidFill>
              </a:rPr>
              <a:t>which is  really helpful on longer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projects and in minimizing errors related to syntax.</a:t>
            </a:r>
          </a:p>
          <a:p>
            <a:pPr lvl="1">
              <a:lnSpc>
                <a:spcPct val="90000"/>
              </a:lnSpc>
            </a:pPr>
            <a:endParaRPr lang="en-IN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200" dirty="0" smtClean="0">
                <a:solidFill>
                  <a:schemeClr val="bg1"/>
                </a:solidFill>
              </a:rPr>
              <a:t>In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we will have to write every bit of code and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we will have to close every single function.</a:t>
            </a:r>
            <a:endParaRPr lang="en-US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So What Are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The Alternates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Today we have numerous IDE’s available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which can be used to migrate from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Some popular of them are: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Dev C++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Code </a:t>
            </a:r>
            <a:r>
              <a:rPr lang="en-US" sz="2200" b="1" dirty="0" err="1" smtClean="0">
                <a:solidFill>
                  <a:srgbClr val="FFFF00"/>
                </a:solidFill>
              </a:rPr>
              <a:t>Lite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C-Free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Microsoft Visual Studio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Apple’s X-Code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We will be using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US" sz="2600" dirty="0" smtClean="0">
                <a:solidFill>
                  <a:schemeClr val="bg1"/>
                </a:solidFill>
              </a:rPr>
              <a:t>in this project batch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1.  No “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conio.h</a:t>
            </a:r>
            <a:r>
              <a:rPr lang="en-US" sz="2600" b="1" u="sng" dirty="0" smtClean="0">
                <a:solidFill>
                  <a:srgbClr val="FFFF00"/>
                </a:solidFill>
              </a:rPr>
              <a:t>” Present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IN" sz="2400" dirty="0" smtClean="0">
                <a:solidFill>
                  <a:schemeClr val="bg1"/>
                </a:solidFill>
              </a:rPr>
              <a:t>here's no header file named as 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b="1" dirty="0" err="1" smtClean="0">
                <a:solidFill>
                  <a:srgbClr val="FFFF00"/>
                </a:solidFill>
              </a:rPr>
              <a:t>conio.h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dirty="0" smtClean="0">
                <a:solidFill>
                  <a:schemeClr val="bg1"/>
                </a:solidFill>
              </a:rPr>
              <a:t> in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Code Blocks. Including such header file would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 result in 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compilation error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400" dirty="0" smtClean="0">
                <a:solidFill>
                  <a:schemeClr val="bg1"/>
                </a:solidFill>
              </a:rPr>
              <a:t>Since </a:t>
            </a:r>
            <a:r>
              <a:rPr lang="en-IN" sz="2400" b="1" dirty="0" err="1" smtClean="0">
                <a:solidFill>
                  <a:srgbClr val="FFFF00"/>
                </a:solidFill>
              </a:rPr>
              <a:t>conio.h</a:t>
            </a:r>
            <a:r>
              <a:rPr lang="en-IN" sz="2400" dirty="0" smtClean="0">
                <a:solidFill>
                  <a:schemeClr val="bg1"/>
                </a:solidFill>
              </a:rPr>
              <a:t> header file doesn't exist, the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latest standard does not support functions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like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clrscr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getche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gotoxy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 smtClean="0">
                <a:solidFill>
                  <a:schemeClr val="bg1"/>
                </a:solidFill>
              </a:rPr>
              <a:t>etc. 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890</Words>
  <Application>Microsoft Office PowerPoint</Application>
  <PresentationFormat>On-screen Show (4:3)</PresentationFormat>
  <Paragraphs>266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 PROJECT BATCH</vt:lpstr>
      <vt:lpstr>CHAPTER 1</vt:lpstr>
      <vt:lpstr>What Is Code Blocks ?</vt:lpstr>
      <vt:lpstr>Which  Compiler   Code::Blocks  Uses ?</vt:lpstr>
      <vt:lpstr>What Are GCC  And MinGW ?</vt:lpstr>
      <vt:lpstr>About Turbo C++ </vt:lpstr>
      <vt:lpstr>What Is Wrong  With Turbo C++ ?</vt:lpstr>
      <vt:lpstr>So What Are  The Alternates ?</vt:lpstr>
      <vt:lpstr>Turbo C++  V/s Code Blocks</vt:lpstr>
      <vt:lpstr>Turbo C++  V/s Code Blocks</vt:lpstr>
      <vt:lpstr>Turbo C++  V/s Code Blocks</vt:lpstr>
      <vt:lpstr>Turbo C++  V/s Code Blocks</vt:lpstr>
      <vt:lpstr>Turbo C++  V/s Code Blocks</vt:lpstr>
      <vt:lpstr>Turbo C++  V/s Code Blocks</vt:lpstr>
      <vt:lpstr>Data Types</vt:lpstr>
      <vt:lpstr>Differences  With TurboC++</vt:lpstr>
      <vt:lpstr>Differences With  Turbo C++</vt:lpstr>
      <vt:lpstr>Differences With  Turbo C++</vt:lpstr>
      <vt:lpstr>Differences With  Turbo C++</vt:lpstr>
      <vt:lpstr>Differences With  Turbo C++</vt:lpstr>
      <vt:lpstr>Downloading And  Installing CodeBlocks</vt:lpstr>
      <vt:lpstr>Downloading And  Installing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Compiling And Running  The Program</vt:lpstr>
      <vt:lpstr>Compiling And Running  The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Comp08</cp:lastModifiedBy>
  <cp:revision>497</cp:revision>
  <dcterms:created xsi:type="dcterms:W3CDTF">2017-12-26T10:06:07Z</dcterms:created>
  <dcterms:modified xsi:type="dcterms:W3CDTF">2018-04-03T12:16:47Z</dcterms:modified>
</cp:coreProperties>
</file>