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87" r:id="rId2"/>
    <p:sldId id="482" r:id="rId3"/>
    <p:sldId id="483" r:id="rId4"/>
    <p:sldId id="484" r:id="rId5"/>
    <p:sldId id="485" r:id="rId6"/>
    <p:sldId id="486" r:id="rId7"/>
    <p:sldId id="487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504" r:id="rId17"/>
    <p:sldId id="497" r:id="rId18"/>
    <p:sldId id="498" r:id="rId19"/>
    <p:sldId id="499" r:id="rId20"/>
    <p:sldId id="500" r:id="rId21"/>
    <p:sldId id="501" r:id="rId22"/>
    <p:sldId id="502" r:id="rId23"/>
    <p:sldId id="505" r:id="rId24"/>
    <p:sldId id="506" r:id="rId25"/>
    <p:sldId id="507" r:id="rId26"/>
    <p:sldId id="508" r:id="rId27"/>
    <p:sldId id="509" r:id="rId28"/>
    <p:sldId id="510" r:id="rId29"/>
    <p:sldId id="512" r:id="rId30"/>
    <p:sldId id="513" r:id="rId31"/>
    <p:sldId id="514" r:id="rId32"/>
    <p:sldId id="511" r:id="rId33"/>
    <p:sldId id="515" r:id="rId34"/>
    <p:sldId id="516" r:id="rId35"/>
    <p:sldId id="517" r:id="rId36"/>
    <p:sldId id="518" r:id="rId37"/>
    <p:sldId id="519" r:id="rId38"/>
    <p:sldId id="520" r:id="rId39"/>
    <p:sldId id="522" r:id="rId40"/>
    <p:sldId id="521" r:id="rId41"/>
    <p:sldId id="52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595" autoAdjust="0"/>
    <p:restoredTop sz="94660"/>
  </p:normalViewPr>
  <p:slideViewPr>
    <p:cSldViewPr>
      <p:cViewPr varScale="1">
        <p:scale>
          <a:sx n="86" d="100"/>
          <a:sy n="86" d="100"/>
        </p:scale>
        <p:origin x="-18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4/5/2018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7475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2745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D92D7-E427-412F-B11B-0DB2ABCC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4/5/2018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428868"/>
            <a:ext cx="8207375" cy="1082675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solidFill>
                  <a:schemeClr val="bg1"/>
                </a:solidFill>
              </a:rPr>
              <a:t>C PROJECT BATCH</a:t>
            </a:r>
          </a:p>
        </p:txBody>
      </p:sp>
      <p:pic>
        <p:nvPicPr>
          <p:cNvPr id="3076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114" y="230388"/>
            <a:ext cx="3379771" cy="191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58204" cy="78581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Reason And Solution !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This is because our project contains </a:t>
            </a:r>
            <a:r>
              <a:rPr lang="en-US" sz="2600" b="1" dirty="0" smtClean="0">
                <a:solidFill>
                  <a:srgbClr val="FFFF00"/>
                </a:solidFill>
              </a:rPr>
              <a:t>2 files 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FFFF00"/>
                </a:solidFill>
              </a:rPr>
              <a:t>     </a:t>
            </a:r>
            <a:r>
              <a:rPr lang="en-US" sz="2600" dirty="0" smtClean="0">
                <a:solidFill>
                  <a:schemeClr val="bg1"/>
                </a:solidFill>
              </a:rPr>
              <a:t>(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main.c</a:t>
            </a:r>
            <a:r>
              <a:rPr lang="en-US" sz="2600" dirty="0" smtClean="0">
                <a:solidFill>
                  <a:schemeClr val="bg1"/>
                </a:solidFill>
              </a:rPr>
              <a:t> and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addnos.c</a:t>
            </a:r>
            <a:r>
              <a:rPr lang="en-US" sz="2600" dirty="0" smtClean="0">
                <a:solidFill>
                  <a:schemeClr val="bg1"/>
                </a:solidFill>
              </a:rPr>
              <a:t>)  and both have the 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</a:t>
            </a:r>
            <a:r>
              <a:rPr lang="en-US" sz="2600" b="1" dirty="0" smtClean="0">
                <a:solidFill>
                  <a:srgbClr val="FFFF00"/>
                </a:solidFill>
              </a:rPr>
              <a:t>main( ) </a:t>
            </a:r>
            <a:r>
              <a:rPr lang="en-US" sz="2600" dirty="0" smtClean="0">
                <a:solidFill>
                  <a:schemeClr val="bg1"/>
                </a:solidFill>
              </a:rPr>
              <a:t>function</a:t>
            </a:r>
            <a:endParaRPr lang="en-IN" sz="2600" dirty="0" smtClean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To solve this problem , we can remove </a:t>
            </a:r>
            <a:r>
              <a:rPr lang="en-US" sz="2600" b="1" dirty="0" err="1" smtClean="0">
                <a:solidFill>
                  <a:srgbClr val="FFFF00"/>
                </a:solidFill>
              </a:rPr>
              <a:t>main.c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 from the project .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The removed files are not deleted and remain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in the folder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To remove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main.c</a:t>
            </a:r>
            <a:r>
              <a:rPr lang="en-US" sz="2600" dirty="0" smtClean="0">
                <a:solidFill>
                  <a:schemeClr val="bg1"/>
                </a:solidFill>
              </a:rPr>
              <a:t> , r</a:t>
            </a:r>
            <a:r>
              <a:rPr lang="en-IN" sz="2600" dirty="0" err="1" smtClean="0">
                <a:solidFill>
                  <a:schemeClr val="bg1"/>
                </a:solidFill>
              </a:rPr>
              <a:t>ight</a:t>
            </a:r>
            <a:r>
              <a:rPr lang="en-IN" sz="2600" dirty="0" smtClean="0">
                <a:solidFill>
                  <a:schemeClr val="bg1"/>
                </a:solidFill>
              </a:rPr>
              <a:t>-click on “</a:t>
            </a:r>
            <a:r>
              <a:rPr lang="en-IN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main.c</a:t>
            </a:r>
            <a:r>
              <a:rPr lang="en-IN" sz="2600" dirty="0" smtClean="0">
                <a:solidFill>
                  <a:schemeClr val="bg1"/>
                </a:solidFill>
              </a:rPr>
              <a:t>" ⇒ "</a:t>
            </a:r>
            <a:r>
              <a:rPr lang="en-IN" sz="2600" b="1" dirty="0" smtClean="0">
                <a:solidFill>
                  <a:srgbClr val="FFFF00"/>
                </a:solidFill>
              </a:rPr>
              <a:t>remove file from project</a:t>
            </a:r>
            <a:r>
              <a:rPr lang="en-IN" sz="2600" dirty="0" smtClean="0">
                <a:solidFill>
                  <a:schemeClr val="bg1"/>
                </a:solidFill>
              </a:rPr>
              <a:t>".</a:t>
            </a: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emove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1678"/>
            <a:ext cx="9144000" cy="4786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Error Removed !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we will only have 1 file with </a:t>
            </a:r>
            <a:r>
              <a:rPr lang="en-US" sz="2600" b="1" dirty="0" smtClean="0">
                <a:solidFill>
                  <a:srgbClr val="FFFF00"/>
                </a:solidFill>
              </a:rPr>
              <a:t>main( ) </a:t>
            </a:r>
            <a:r>
              <a:rPr lang="en-US" sz="2600" dirty="0" smtClean="0">
                <a:solidFill>
                  <a:schemeClr val="bg1"/>
                </a:solidFill>
              </a:rPr>
              <a:t>function i.e. </a:t>
            </a:r>
            <a:r>
              <a:rPr lang="en-US" sz="2600" b="1" dirty="0" err="1" smtClean="0">
                <a:solidFill>
                  <a:srgbClr val="FFFF00"/>
                </a:solidFill>
              </a:rPr>
              <a:t>addnos.c</a:t>
            </a:r>
            <a:r>
              <a:rPr lang="en-US" sz="2600" dirty="0" smtClean="0">
                <a:solidFill>
                  <a:schemeClr val="bg1"/>
                </a:solidFill>
              </a:rPr>
              <a:t> so the code will compile and run</a:t>
            </a: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emove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071678"/>
            <a:ext cx="8858312" cy="4786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Following is the output shown by the code</a:t>
            </a: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emove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227363"/>
            <a:ext cx="8858312" cy="4474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CodeBlocks</a:t>
            </a:r>
            <a:r>
              <a:rPr lang="en-IN" sz="2600" dirty="0" smtClean="0">
                <a:solidFill>
                  <a:schemeClr val="bg1"/>
                </a:solidFill>
              </a:rPr>
              <a:t> , makes it very simple to create our own header files containing declaration of our own functions.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It is a 3 step process: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chemeClr val="bg1"/>
                </a:solidFill>
              </a:rPr>
              <a:t>First we create our own header file containing </a:t>
            </a:r>
            <a:r>
              <a:rPr lang="en-US" sz="2200" b="1" dirty="0" smtClean="0">
                <a:solidFill>
                  <a:srgbClr val="FFFF00"/>
                </a:solidFill>
              </a:rPr>
              <a:t>function prototypes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chemeClr val="bg1"/>
                </a:solidFill>
              </a:rPr>
              <a:t>Then we </a:t>
            </a:r>
            <a:r>
              <a:rPr lang="en-US" sz="2200" b="1" dirty="0" smtClean="0">
                <a:solidFill>
                  <a:srgbClr val="FFFF00"/>
                </a:solidFill>
              </a:rPr>
              <a:t>define</a:t>
            </a:r>
            <a:r>
              <a:rPr lang="en-US" sz="2200" b="1" dirty="0" smtClean="0">
                <a:solidFill>
                  <a:schemeClr val="bg1"/>
                </a:solidFill>
              </a:rPr>
              <a:t> these functions in a separate </a:t>
            </a:r>
            <a:r>
              <a:rPr lang="en-US" sz="2200" b="1" dirty="0" smtClean="0">
                <a:solidFill>
                  <a:srgbClr val="FFFF00"/>
                </a:solidFill>
              </a:rPr>
              <a:t>.c</a:t>
            </a:r>
            <a:r>
              <a:rPr lang="en-US" sz="2200" b="1" dirty="0" smtClean="0">
                <a:solidFill>
                  <a:schemeClr val="bg1"/>
                </a:solidFill>
              </a:rPr>
              <a:t> file </a:t>
            </a:r>
          </a:p>
          <a:p>
            <a:pPr lvl="1">
              <a:lnSpc>
                <a:spcPct val="90000"/>
              </a:lnSpc>
            </a:pPr>
            <a:endParaRPr lang="en-US" sz="2200" b="1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chemeClr val="bg1"/>
                </a:solidFill>
              </a:rPr>
              <a:t>Finally we </a:t>
            </a:r>
            <a:r>
              <a:rPr lang="en-US" sz="2200" b="1" dirty="0" smtClean="0">
                <a:solidFill>
                  <a:srgbClr val="FFFF00"/>
                </a:solidFill>
              </a:rPr>
              <a:t>call</a:t>
            </a:r>
            <a:r>
              <a:rPr lang="en-US" sz="2200" b="1" dirty="0" smtClean="0">
                <a:solidFill>
                  <a:schemeClr val="bg1"/>
                </a:solidFill>
              </a:rPr>
              <a:t> these functions from our </a:t>
            </a:r>
            <a:r>
              <a:rPr lang="en-US" sz="2200" b="1" dirty="0" smtClean="0">
                <a:solidFill>
                  <a:srgbClr val="FFFF00"/>
                </a:solidFill>
              </a:rPr>
              <a:t>main( ) </a:t>
            </a:r>
            <a:r>
              <a:rPr lang="en-US" sz="2200" b="1" dirty="0" smtClean="0">
                <a:solidFill>
                  <a:schemeClr val="bg1"/>
                </a:solidFill>
              </a:rPr>
              <a:t>function</a:t>
            </a:r>
            <a:endParaRPr lang="en-IN" sz="22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To do this follow the below mentioned steps: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Create a new project called </a:t>
            </a:r>
            <a:r>
              <a:rPr lang="en-US" sz="2200" b="1" dirty="0" err="1" smtClean="0">
                <a:solidFill>
                  <a:srgbClr val="FFFF00"/>
                </a:solidFill>
              </a:rPr>
              <a:t>MySecondApp</a:t>
            </a:r>
            <a:endParaRPr lang="en-US" sz="2200" b="1" dirty="0" smtClean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Follow the previous steps which will add a file called </a:t>
            </a:r>
            <a:r>
              <a:rPr lang="en-US" sz="2200" b="1" dirty="0" err="1" smtClean="0">
                <a:solidFill>
                  <a:srgbClr val="FFFF00"/>
                </a:solidFill>
              </a:rPr>
              <a:t>main.c</a:t>
            </a:r>
            <a:r>
              <a:rPr lang="en-US" sz="2200" dirty="0" smtClean="0">
                <a:solidFill>
                  <a:schemeClr val="bg1"/>
                </a:solidFill>
              </a:rPr>
              <a:t> in our project containing the </a:t>
            </a:r>
            <a:r>
              <a:rPr lang="en-US" sz="2200" b="1" dirty="0" smtClean="0">
                <a:solidFill>
                  <a:srgbClr val="FFFF00"/>
                </a:solidFill>
              </a:rPr>
              <a:t>main( ) </a:t>
            </a:r>
            <a:r>
              <a:rPr lang="en-US" sz="2200" dirty="0" smtClean="0">
                <a:solidFill>
                  <a:schemeClr val="bg1"/>
                </a:solidFill>
              </a:rPr>
              <a:t>function</a:t>
            </a:r>
            <a:endParaRPr lang="en-IN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select </a:t>
            </a:r>
            <a:r>
              <a:rPr lang="en-US" sz="2600" b="1" dirty="0" smtClean="0">
                <a:solidFill>
                  <a:srgbClr val="FFFF00"/>
                </a:solidFill>
              </a:rPr>
              <a:t>File</a:t>
            </a:r>
            <a:r>
              <a:rPr lang="en-US" sz="2600" dirty="0" smtClean="0">
                <a:solidFill>
                  <a:schemeClr val="bg1"/>
                </a:solidFill>
              </a:rPr>
              <a:t> menu </a:t>
            </a:r>
            <a:r>
              <a:rPr lang="en-US" sz="26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2600" b="1" dirty="0" err="1" smtClean="0">
                <a:solidFill>
                  <a:srgbClr val="FFFF00"/>
                </a:solidFill>
                <a:sym typeface="Wingdings" pitchFamily="2" charset="2"/>
              </a:rPr>
              <a:t>New</a:t>
            </a:r>
            <a:r>
              <a:rPr lang="en-US" sz="2600" dirty="0" err="1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2600" b="1" dirty="0" err="1" smtClean="0">
                <a:solidFill>
                  <a:srgbClr val="FFFF00"/>
                </a:solidFill>
                <a:sym typeface="Wingdings" pitchFamily="2" charset="2"/>
              </a:rPr>
              <a:t>File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hea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5992"/>
            <a:ext cx="9144000" cy="4572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From the window that appears , select </a:t>
            </a:r>
            <a:r>
              <a:rPr lang="en-US" sz="2600" b="1" dirty="0" smtClean="0">
                <a:solidFill>
                  <a:srgbClr val="FFFF00"/>
                </a:solidFill>
              </a:rPr>
              <a:t>C/C++ Header </a:t>
            </a:r>
            <a:r>
              <a:rPr lang="en-US" sz="2600" dirty="0" smtClean="0">
                <a:solidFill>
                  <a:schemeClr val="bg1"/>
                </a:solidFill>
              </a:rPr>
              <a:t>and select </a:t>
            </a:r>
            <a:r>
              <a:rPr lang="en-US" sz="2600" b="1" dirty="0" smtClean="0">
                <a:solidFill>
                  <a:srgbClr val="FFFF00"/>
                </a:solidFill>
              </a:rPr>
              <a:t>Go</a:t>
            </a:r>
            <a:endParaRPr lang="en-IN" sz="22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hea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214554"/>
            <a:ext cx="8429684" cy="4500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In the next window type the header file name as </a:t>
            </a:r>
            <a:r>
              <a:rPr lang="en-US" sz="2600" b="1" dirty="0" err="1" smtClean="0">
                <a:solidFill>
                  <a:srgbClr val="FFFF00"/>
                </a:solidFill>
              </a:rPr>
              <a:t>mymath.h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after selecting the location and click on </a:t>
            </a:r>
            <a:r>
              <a:rPr lang="en-US" sz="2600" b="1" dirty="0" smtClean="0">
                <a:solidFill>
                  <a:srgbClr val="FFFF00"/>
                </a:solidFill>
              </a:rPr>
              <a:t>Finish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Also select </a:t>
            </a:r>
            <a:r>
              <a:rPr lang="en-US" sz="2600" b="1" dirty="0" smtClean="0">
                <a:solidFill>
                  <a:srgbClr val="FFFF00"/>
                </a:solidFill>
              </a:rPr>
              <a:t>debug </a:t>
            </a:r>
            <a:r>
              <a:rPr lang="en-US" sz="2600" dirty="0" smtClean="0">
                <a:solidFill>
                  <a:schemeClr val="bg1"/>
                </a:solidFill>
              </a:rPr>
              <a:t>and</a:t>
            </a:r>
            <a:r>
              <a:rPr lang="en-US" sz="2600" b="1" dirty="0" smtClean="0">
                <a:solidFill>
                  <a:srgbClr val="FFFF00"/>
                </a:solidFill>
              </a:rPr>
              <a:t> release </a:t>
            </a:r>
            <a:r>
              <a:rPr lang="en-US" sz="2600" dirty="0" smtClean="0">
                <a:solidFill>
                  <a:schemeClr val="bg1"/>
                </a:solidFill>
              </a:rPr>
              <a:t>options</a:t>
            </a:r>
            <a:endParaRPr lang="en-IN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hea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643182"/>
            <a:ext cx="8429684" cy="4071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After  this we will get the header file by the name </a:t>
            </a:r>
            <a:r>
              <a:rPr lang="en-US" sz="2600" b="1" dirty="0" err="1" smtClean="0">
                <a:solidFill>
                  <a:srgbClr val="FFFF00"/>
                </a:solidFill>
              </a:rPr>
              <a:t>mymath.h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with a default </a:t>
            </a:r>
            <a:r>
              <a:rPr lang="en-US" sz="2600" b="1" dirty="0" smtClean="0">
                <a:solidFill>
                  <a:srgbClr val="FFFF00"/>
                </a:solidFill>
              </a:rPr>
              <a:t>header guard </a:t>
            </a:r>
            <a:r>
              <a:rPr lang="en-US" sz="2600" dirty="0" smtClean="0">
                <a:solidFill>
                  <a:schemeClr val="bg1"/>
                </a:solidFill>
              </a:rPr>
              <a:t>code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We will also get a new element called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600" dirty="0" smtClean="0">
                <a:solidFill>
                  <a:schemeClr val="bg1"/>
                </a:solidFill>
              </a:rPr>
              <a:t> added to our project  containing the header file </a:t>
            </a:r>
            <a:r>
              <a:rPr lang="en-US" sz="2600" b="1" dirty="0" err="1" smtClean="0">
                <a:solidFill>
                  <a:srgbClr val="FFFF00"/>
                </a:solidFill>
              </a:rPr>
              <a:t>mymath.h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The screenshot is on next page</a:t>
            </a:r>
            <a:endParaRPr lang="en-IN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A project contains related files such as </a:t>
            </a:r>
          </a:p>
          <a:p>
            <a:pPr>
              <a:lnSpc>
                <a:spcPct val="90000"/>
              </a:lnSpc>
              <a:buNone/>
            </a:pPr>
            <a:r>
              <a:rPr lang="en-IN" sz="2600" b="1" dirty="0" smtClean="0">
                <a:solidFill>
                  <a:schemeClr val="bg1"/>
                </a:solidFill>
              </a:rPr>
              <a:t>    </a:t>
            </a:r>
            <a:r>
              <a:rPr lang="en-IN" sz="2600" b="1" dirty="0" smtClean="0">
                <a:solidFill>
                  <a:srgbClr val="FFFF00"/>
                </a:solidFill>
              </a:rPr>
              <a:t>source codes</a:t>
            </a:r>
            <a:r>
              <a:rPr lang="en-IN" sz="2600" dirty="0" smtClean="0">
                <a:solidFill>
                  <a:schemeClr val="bg1"/>
                </a:solidFill>
              </a:rPr>
              <a:t>, </a:t>
            </a:r>
            <a:r>
              <a:rPr lang="en-IN" sz="2600" b="1" dirty="0" smtClean="0">
                <a:solidFill>
                  <a:srgbClr val="FFFF00"/>
                </a:solidFill>
              </a:rPr>
              <a:t>header files</a:t>
            </a:r>
            <a:r>
              <a:rPr lang="en-IN" sz="2600" dirty="0" smtClean="0">
                <a:solidFill>
                  <a:schemeClr val="bg1"/>
                </a:solidFill>
              </a:rPr>
              <a:t>, and </a:t>
            </a:r>
            <a:r>
              <a:rPr lang="en-IN" sz="2600" b="1" dirty="0" smtClean="0">
                <a:solidFill>
                  <a:srgbClr val="FFFF00"/>
                </a:solidFill>
              </a:rPr>
              <a:t>relevant resources</a:t>
            </a:r>
            <a:r>
              <a:rPr lang="en-IN" sz="2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Although a </a:t>
            </a:r>
            <a:r>
              <a:rPr lang="en-IN" sz="2600" b="1" dirty="0" smtClean="0">
                <a:solidFill>
                  <a:srgbClr val="FFFF00"/>
                </a:solidFill>
              </a:rPr>
              <a:t>project</a:t>
            </a:r>
            <a:r>
              <a:rPr lang="en-IN" sz="2600" dirty="0" smtClean="0">
                <a:solidFill>
                  <a:schemeClr val="bg1"/>
                </a:solidFill>
              </a:rPr>
              <a:t> may contain </a:t>
            </a:r>
            <a:r>
              <a:rPr lang="en-IN" sz="2600" b="1" dirty="0" smtClean="0">
                <a:solidFill>
                  <a:srgbClr val="FFFF00"/>
                </a:solidFill>
              </a:rPr>
              <a:t>many source files</a:t>
            </a:r>
            <a:r>
              <a:rPr lang="en-IN" sz="26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there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only be one </a:t>
            </a:r>
            <a:r>
              <a:rPr lang="en-IN" sz="2600" b="1" dirty="0" smtClean="0">
                <a:solidFill>
                  <a:srgbClr val="FFFF00"/>
                </a:solidFill>
              </a:rPr>
              <a:t>main()</a:t>
            </a:r>
            <a:r>
              <a:rPr lang="en-IN" sz="2600" dirty="0" smtClean="0">
                <a:solidFill>
                  <a:schemeClr val="bg1"/>
                </a:solidFill>
              </a:rPr>
              <a:t> 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26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among all the </a:t>
            </a:r>
            <a:r>
              <a:rPr lang="en-IN" sz="2600" b="1" dirty="0" smtClean="0">
                <a:solidFill>
                  <a:srgbClr val="FFFF00"/>
                </a:solidFill>
              </a:rPr>
              <a:t>source files</a:t>
            </a:r>
            <a:r>
              <a:rPr lang="en-IN" sz="2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hea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we will have to declare the prototype of the functions we want to keep in this header file.</a:t>
            </a: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Let’s create a function called </a:t>
            </a:r>
            <a:r>
              <a:rPr lang="en-US" sz="2600" b="1" dirty="0" smtClean="0">
                <a:solidFill>
                  <a:srgbClr val="FFFF00"/>
                </a:solidFill>
              </a:rPr>
              <a:t>add( ) </a:t>
            </a:r>
            <a:r>
              <a:rPr lang="en-US" sz="2600" dirty="0" smtClean="0">
                <a:solidFill>
                  <a:schemeClr val="bg1"/>
                </a:solidFill>
              </a:rPr>
              <a:t>in this header file </a:t>
            </a:r>
          </a:p>
          <a:p>
            <a:pPr>
              <a:lnSpc>
                <a:spcPct val="90000"/>
              </a:lnSpc>
              <a:buNone/>
            </a:pPr>
            <a:endParaRPr lang="en-IN" sz="22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#</a:t>
            </a:r>
            <a:r>
              <a:rPr lang="en-IN" sz="2200" b="1" dirty="0" err="1" smtClean="0">
                <a:solidFill>
                  <a:srgbClr val="FFFF00"/>
                </a:solidFill>
              </a:rPr>
              <a:t>ifndef</a:t>
            </a:r>
            <a:r>
              <a:rPr lang="en-IN" sz="2200" b="1" dirty="0" smtClean="0">
                <a:solidFill>
                  <a:srgbClr val="FFFF00"/>
                </a:solidFill>
              </a:rPr>
              <a:t> MYMATH_H_INCLUDED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#define MYMATH_H_INCLUDED</a:t>
            </a:r>
          </a:p>
          <a:p>
            <a:pPr>
              <a:lnSpc>
                <a:spcPct val="90000"/>
              </a:lnSpc>
              <a:buNone/>
            </a:pPr>
            <a:endParaRPr lang="en-IN" sz="22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void add(</a:t>
            </a:r>
            <a:r>
              <a:rPr lang="en-IN" sz="2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int,int</a:t>
            </a: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endParaRPr lang="en-IN" sz="22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#</a:t>
            </a:r>
            <a:r>
              <a:rPr lang="en-IN" sz="2200" b="1" dirty="0" err="1" smtClean="0">
                <a:solidFill>
                  <a:srgbClr val="FFFF00"/>
                </a:solidFill>
              </a:rPr>
              <a:t>endif</a:t>
            </a:r>
            <a:endParaRPr lang="en-IN" sz="22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pic>
        <p:nvPicPr>
          <p:cNvPr id="6" name="Content Placeholder 5" descr="newheader5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" y="1643050"/>
            <a:ext cx="9120188" cy="52149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Now  after declaring the function prototype , our next job is to define the function in a separate .c file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For this , as before select </a:t>
            </a:r>
            <a:r>
              <a:rPr lang="en-US" sz="2600" b="1" dirty="0" smtClean="0">
                <a:solidFill>
                  <a:srgbClr val="FFFF00"/>
                </a:solidFill>
              </a:rPr>
              <a:t>File</a:t>
            </a:r>
            <a:r>
              <a:rPr lang="en-US" sz="2600" dirty="0" smtClean="0">
                <a:solidFill>
                  <a:schemeClr val="bg1"/>
                </a:solidFill>
              </a:rPr>
              <a:t> menu </a:t>
            </a:r>
            <a:r>
              <a:rPr lang="en-US" sz="26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2600" b="1" dirty="0" err="1" smtClean="0">
                <a:solidFill>
                  <a:srgbClr val="FFFF00"/>
                </a:solidFill>
                <a:sym typeface="Wingdings" pitchFamily="2" charset="2"/>
              </a:rPr>
              <a:t>New</a:t>
            </a:r>
            <a:r>
              <a:rPr lang="en-US" sz="2600" dirty="0" err="1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2600" b="1" dirty="0" err="1" smtClean="0">
                <a:solidFill>
                  <a:srgbClr val="FFFF00"/>
                </a:solidFill>
                <a:sym typeface="Wingdings" pitchFamily="2" charset="2"/>
              </a:rPr>
              <a:t>File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hea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14620"/>
            <a:ext cx="9144000" cy="4143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From the window that appears , select </a:t>
            </a:r>
            <a:r>
              <a:rPr lang="en-US" sz="2600" b="1" dirty="0" smtClean="0">
                <a:solidFill>
                  <a:srgbClr val="FFFF00"/>
                </a:solidFill>
              </a:rPr>
              <a:t>C/C++ Source </a:t>
            </a:r>
            <a:r>
              <a:rPr lang="en-US" sz="2600" dirty="0" smtClean="0">
                <a:solidFill>
                  <a:schemeClr val="bg1"/>
                </a:solidFill>
              </a:rPr>
              <a:t>and select </a:t>
            </a:r>
            <a:r>
              <a:rPr lang="en-US" sz="2600" b="1" dirty="0" smtClean="0">
                <a:solidFill>
                  <a:srgbClr val="FFFF00"/>
                </a:solidFill>
              </a:rPr>
              <a:t>Go</a:t>
            </a:r>
            <a:endParaRPr lang="en-IN" sz="22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hea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214554"/>
            <a:ext cx="8643998" cy="4500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Select </a:t>
            </a:r>
            <a:r>
              <a:rPr lang="en-IN" sz="2600" b="1" dirty="0" smtClean="0">
                <a:solidFill>
                  <a:srgbClr val="FFFF00"/>
                </a:solidFill>
              </a:rPr>
              <a:t>C</a:t>
            </a:r>
            <a:r>
              <a:rPr lang="en-IN" sz="2600" dirty="0" smtClean="0">
                <a:solidFill>
                  <a:schemeClr val="bg1"/>
                </a:solidFill>
              </a:rPr>
              <a:t> and click on </a:t>
            </a:r>
            <a:r>
              <a:rPr lang="en-IN" sz="2600" b="1" dirty="0" smtClean="0">
                <a:solidFill>
                  <a:srgbClr val="FFFF00"/>
                </a:solidFill>
              </a:rPr>
              <a:t>Next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786058"/>
            <a:ext cx="8429683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In the next window , as before provide the name and location of the file  and hit </a:t>
            </a:r>
            <a:r>
              <a:rPr lang="en-IN" sz="2600" b="1" dirty="0" smtClean="0">
                <a:solidFill>
                  <a:srgbClr val="FFFF00"/>
                </a:solidFill>
              </a:rPr>
              <a:t>Finish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For example ,in this app we have named it </a:t>
            </a:r>
            <a:r>
              <a:rPr lang="en-US" sz="2600" b="1" dirty="0" err="1" smtClean="0">
                <a:solidFill>
                  <a:srgbClr val="FFFF00"/>
                </a:solidFill>
              </a:rPr>
              <a:t>mymath.c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8"/>
            <a:ext cx="8786874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Doing this will add a blank  file called </a:t>
            </a:r>
            <a:r>
              <a:rPr lang="en-IN" sz="2600" b="1" dirty="0" err="1" smtClean="0">
                <a:solidFill>
                  <a:srgbClr val="FFFF00"/>
                </a:solidFill>
              </a:rPr>
              <a:t>mymath.c</a:t>
            </a:r>
            <a:r>
              <a:rPr lang="en-IN" sz="2600" dirty="0" smtClean="0">
                <a:solidFill>
                  <a:schemeClr val="bg1"/>
                </a:solidFill>
              </a:rPr>
              <a:t> to the project </a:t>
            </a:r>
            <a:r>
              <a:rPr lang="en-IN" sz="2600" b="1" dirty="0" err="1" smtClean="0">
                <a:solidFill>
                  <a:srgbClr val="FFFF00"/>
                </a:solidFill>
              </a:rPr>
              <a:t>MySecondApp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143116"/>
            <a:ext cx="8715436" cy="4572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Code Of </a:t>
            </a:r>
            <a:r>
              <a:rPr lang="en-US" sz="3200" b="1" dirty="0" err="1" smtClean="0">
                <a:solidFill>
                  <a:srgbClr val="FFFF00"/>
                </a:solidFill>
              </a:rPr>
              <a:t>mymath.c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Let’s add the definition of the function </a:t>
            </a:r>
            <a:r>
              <a:rPr lang="en-IN" sz="2600" b="1" dirty="0" smtClean="0">
                <a:solidFill>
                  <a:srgbClr val="FFFF00"/>
                </a:solidFill>
              </a:rPr>
              <a:t>add( ) </a:t>
            </a:r>
            <a:r>
              <a:rPr lang="en-IN" sz="2600" dirty="0" smtClean="0">
                <a:solidFill>
                  <a:schemeClr val="bg1"/>
                </a:solidFill>
              </a:rPr>
              <a:t>in the file </a:t>
            </a:r>
            <a:r>
              <a:rPr lang="en-IN" sz="2600" b="1" dirty="0" err="1" smtClean="0">
                <a:solidFill>
                  <a:srgbClr val="FFFF00"/>
                </a:solidFill>
              </a:rPr>
              <a:t>mymath.c</a:t>
            </a:r>
            <a:endParaRPr lang="en-IN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IN" sz="22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IN" sz="22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#include &lt;</a:t>
            </a:r>
            <a:r>
              <a:rPr lang="en-US" sz="2200" b="1" dirty="0" err="1" smtClean="0">
                <a:solidFill>
                  <a:srgbClr val="FFFF00"/>
                </a:solidFill>
              </a:rPr>
              <a:t>stdio.h</a:t>
            </a:r>
            <a:r>
              <a:rPr lang="en-US" sz="2200" b="1" dirty="0" smtClean="0">
                <a:solidFill>
                  <a:srgbClr val="FFFF00"/>
                </a:solidFill>
              </a:rPr>
              <a:t>&gt;</a:t>
            </a:r>
            <a:endParaRPr lang="en-IN" sz="22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void add(</a:t>
            </a: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 </a:t>
            </a:r>
            <a:r>
              <a:rPr lang="en-IN" sz="2200" b="1" dirty="0" err="1" smtClean="0">
                <a:solidFill>
                  <a:srgbClr val="FFFF00"/>
                </a:solidFill>
              </a:rPr>
              <a:t>a,int</a:t>
            </a:r>
            <a:r>
              <a:rPr lang="en-IN" sz="2200" b="1" dirty="0" smtClean="0">
                <a:solidFill>
                  <a:srgbClr val="FFFF00"/>
                </a:solidFill>
              </a:rPr>
              <a:t> b)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 c;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c=</a:t>
            </a:r>
            <a:r>
              <a:rPr lang="en-IN" sz="2200" b="1" dirty="0" err="1" smtClean="0">
                <a:solidFill>
                  <a:srgbClr val="FFFF00"/>
                </a:solidFill>
              </a:rPr>
              <a:t>a+b</a:t>
            </a:r>
            <a:r>
              <a:rPr lang="en-IN" sz="2200" b="1" dirty="0" smtClean="0">
                <a:solidFill>
                  <a:srgbClr val="FFFF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printf</a:t>
            </a:r>
            <a:r>
              <a:rPr lang="en-IN" sz="2200" b="1" dirty="0" smtClean="0">
                <a:solidFill>
                  <a:srgbClr val="FFFF00"/>
                </a:solidFill>
              </a:rPr>
              <a:t>("</a:t>
            </a:r>
            <a:r>
              <a:rPr lang="en-IN" sz="2200" b="1" dirty="0" err="1" smtClean="0">
                <a:solidFill>
                  <a:srgbClr val="FFFF00"/>
                </a:solidFill>
              </a:rPr>
              <a:t>Nos</a:t>
            </a:r>
            <a:r>
              <a:rPr lang="en-IN" sz="2200" b="1" dirty="0" smtClean="0">
                <a:solidFill>
                  <a:srgbClr val="FFFF00"/>
                </a:solidFill>
              </a:rPr>
              <a:t> are %d and %</a:t>
            </a:r>
            <a:r>
              <a:rPr lang="en-IN" sz="2200" b="1" dirty="0" err="1" smtClean="0">
                <a:solidFill>
                  <a:srgbClr val="FFFF00"/>
                </a:solidFill>
              </a:rPr>
              <a:t>d",a,b</a:t>
            </a:r>
            <a:r>
              <a:rPr lang="en-IN" sz="2200" b="1" dirty="0" smtClean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printf</a:t>
            </a:r>
            <a:r>
              <a:rPr lang="en-IN" sz="2200" b="1" dirty="0" smtClean="0">
                <a:solidFill>
                  <a:srgbClr val="FFFF00"/>
                </a:solidFill>
              </a:rPr>
              <a:t>("Their sum is %</a:t>
            </a:r>
            <a:r>
              <a:rPr lang="en-IN" sz="2200" b="1" dirty="0" err="1" smtClean="0">
                <a:solidFill>
                  <a:srgbClr val="FFFF00"/>
                </a:solidFill>
              </a:rPr>
              <a:t>d",c</a:t>
            </a:r>
            <a:r>
              <a:rPr lang="en-IN" sz="2200" b="1" dirty="0" smtClean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Callout 5"/>
          <p:cNvSpPr/>
          <p:nvPr/>
        </p:nvSpPr>
        <p:spPr>
          <a:xfrm>
            <a:off x="4572000" y="2000240"/>
            <a:ext cx="3843358" cy="2143140"/>
          </a:xfrm>
          <a:prstGeom prst="wedgeEllipseCallout">
            <a:avLst>
              <a:gd name="adj1" fmla="val -103961"/>
              <a:gd name="adj2" fmla="val -12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 have to attach the header file </a:t>
            </a:r>
            <a:r>
              <a:rPr lang="en-US" b="1" dirty="0" smtClean="0">
                <a:solidFill>
                  <a:srgbClr val="FFFF00"/>
                </a:solidFill>
              </a:rPr>
              <a:t>&lt;</a:t>
            </a:r>
            <a:r>
              <a:rPr lang="en-US" b="1" dirty="0" err="1" smtClean="0">
                <a:solidFill>
                  <a:srgbClr val="FFFF00"/>
                </a:solidFill>
              </a:rPr>
              <a:t>stdio.h</a:t>
            </a:r>
            <a:r>
              <a:rPr lang="en-US" b="1" dirty="0" smtClean="0">
                <a:solidFill>
                  <a:srgbClr val="FFFF00"/>
                </a:solidFill>
              </a:rPr>
              <a:t>&gt; </a:t>
            </a:r>
            <a:r>
              <a:rPr lang="en-US" b="1" dirty="0" smtClean="0"/>
              <a:t>because we are calling  the function </a:t>
            </a: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>
                <a:solidFill>
                  <a:srgbClr val="FFFF00"/>
                </a:solidFill>
              </a:rPr>
              <a:t>( ) </a:t>
            </a:r>
            <a:r>
              <a:rPr lang="en-US" b="1" dirty="0" smtClean="0"/>
              <a:t>here in this code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pic>
        <p:nvPicPr>
          <p:cNvPr id="6" name="Content Placeholder 5" descr="newheader9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44" y="1828914"/>
            <a:ext cx="8858312" cy="5029085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That is, we cannot keep two programs (each having a </a:t>
            </a:r>
            <a:r>
              <a:rPr lang="en-IN" sz="2600" b="1" dirty="0" smtClean="0">
                <a:solidFill>
                  <a:srgbClr val="FFFF00"/>
                </a:solidFill>
              </a:rPr>
              <a:t>main()</a:t>
            </a:r>
            <a:r>
              <a:rPr lang="en-IN" sz="2600" dirty="0" smtClean="0">
                <a:solidFill>
                  <a:schemeClr val="bg1"/>
                </a:solidFill>
              </a:rPr>
              <a:t> function) in </a:t>
            </a:r>
            <a:r>
              <a:rPr lang="en-IN" sz="2600" b="1" dirty="0" smtClean="0">
                <a:solidFill>
                  <a:srgbClr val="FFFF00"/>
                </a:solidFill>
              </a:rPr>
              <a:t>one project </a:t>
            </a:r>
            <a:r>
              <a:rPr lang="en-IN" sz="2600" dirty="0" smtClean="0">
                <a:solidFill>
                  <a:schemeClr val="bg1"/>
                </a:solidFill>
              </a:rPr>
              <a:t>(we will get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the error "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 definition of 'main'</a:t>
            </a:r>
            <a:r>
              <a:rPr lang="en-IN" sz="2600" dirty="0" smtClean="0">
                <a:solidFill>
                  <a:schemeClr val="bg1"/>
                </a:solidFill>
              </a:rPr>
              <a:t>" when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we try to </a:t>
            </a:r>
            <a:r>
              <a:rPr lang="en-IN" sz="2600" b="1" dirty="0" smtClean="0">
                <a:solidFill>
                  <a:srgbClr val="FFFF00"/>
                </a:solidFill>
              </a:rPr>
              <a:t>build</a:t>
            </a:r>
            <a:r>
              <a:rPr lang="en-IN" sz="2600" dirty="0" smtClean="0">
                <a:solidFill>
                  <a:schemeClr val="bg1"/>
                </a:solidFill>
              </a:rPr>
              <a:t> the </a:t>
            </a:r>
            <a:r>
              <a:rPr lang="en-IN" sz="2600" b="1" dirty="0" smtClean="0">
                <a:solidFill>
                  <a:srgbClr val="FFFF00"/>
                </a:solidFill>
              </a:rPr>
              <a:t>project</a:t>
            </a:r>
            <a:r>
              <a:rPr lang="en-IN" sz="2600" dirty="0" smtClean="0">
                <a:solidFill>
                  <a:schemeClr val="bg1"/>
                </a:solidFill>
              </a:rPr>
              <a:t>). 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We need to create one project for each program.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However , there is a solution to this , but first we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will learn how to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a new file/program </a:t>
            </a:r>
            <a:r>
              <a:rPr lang="en-IN" sz="2600" dirty="0" smtClean="0">
                <a:solidFill>
                  <a:schemeClr val="bg1"/>
                </a:solidFill>
              </a:rPr>
              <a:t>to our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</a:t>
            </a:r>
            <a:r>
              <a:rPr lang="en-IN" sz="2600" b="1" dirty="0" smtClean="0">
                <a:solidFill>
                  <a:srgbClr val="FFFF00"/>
                </a:solidFill>
              </a:rPr>
              <a:t>project 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Finally we will have to update the file </a:t>
            </a:r>
            <a:r>
              <a:rPr lang="en-IN" sz="2600" b="1" dirty="0" err="1" smtClean="0">
                <a:solidFill>
                  <a:srgbClr val="FFFF00"/>
                </a:solidFill>
              </a:rPr>
              <a:t>main.c</a:t>
            </a:r>
            <a:r>
              <a:rPr lang="en-IN" sz="2600" dirty="0" smtClean="0">
                <a:solidFill>
                  <a:schemeClr val="bg1"/>
                </a:solidFill>
              </a:rPr>
              <a:t> by doing the following changes in it:</a:t>
            </a: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Include the header file “</a:t>
            </a:r>
            <a:r>
              <a:rPr lang="en-US" sz="2200" b="1" dirty="0" err="1" smtClean="0">
                <a:solidFill>
                  <a:srgbClr val="FFFF00"/>
                </a:solidFill>
              </a:rPr>
              <a:t>mymath.h</a:t>
            </a:r>
            <a:r>
              <a:rPr lang="en-US" sz="2200" dirty="0" smtClean="0">
                <a:solidFill>
                  <a:schemeClr val="bg1"/>
                </a:solidFill>
              </a:rPr>
              <a:t>” along with </a:t>
            </a:r>
            <a:r>
              <a:rPr lang="en-US" sz="2200" b="1" dirty="0" smtClean="0">
                <a:solidFill>
                  <a:srgbClr val="FFFF00"/>
                </a:solidFill>
              </a:rPr>
              <a:t>&lt;</a:t>
            </a:r>
            <a:r>
              <a:rPr lang="en-US" sz="2200" b="1" dirty="0" err="1" smtClean="0">
                <a:solidFill>
                  <a:srgbClr val="FFFF00"/>
                </a:solidFill>
              </a:rPr>
              <a:t>stdio.h</a:t>
            </a:r>
            <a:r>
              <a:rPr lang="en-US" sz="2200" b="1" dirty="0" smtClean="0">
                <a:solidFill>
                  <a:srgbClr val="FFFF00"/>
                </a:solidFill>
              </a:rPr>
              <a:t>&gt; 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In function </a:t>
            </a:r>
            <a:r>
              <a:rPr lang="en-US" sz="2200" b="1" dirty="0" smtClean="0">
                <a:solidFill>
                  <a:srgbClr val="FFFF00"/>
                </a:solidFill>
              </a:rPr>
              <a:t>main( ) </a:t>
            </a:r>
            <a:r>
              <a:rPr lang="en-US" sz="2200" dirty="0" smtClean="0">
                <a:solidFill>
                  <a:schemeClr val="bg1"/>
                </a:solidFill>
              </a:rPr>
              <a:t>accept input from the user and call the function </a:t>
            </a:r>
            <a:r>
              <a:rPr lang="en-US" sz="2200" b="1" dirty="0" smtClean="0">
                <a:solidFill>
                  <a:srgbClr val="FFFF00"/>
                </a:solidFill>
              </a:rPr>
              <a:t>add( ) </a:t>
            </a:r>
            <a:r>
              <a:rPr lang="en-US" sz="2200" dirty="0" smtClean="0">
                <a:solidFill>
                  <a:schemeClr val="bg1"/>
                </a:solidFill>
              </a:rPr>
              <a:t>appropriately</a:t>
            </a: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Code Of </a:t>
            </a:r>
            <a:r>
              <a:rPr lang="en-US" sz="3200" b="1" dirty="0" err="1" smtClean="0">
                <a:solidFill>
                  <a:srgbClr val="FFFF00"/>
                </a:solidFill>
              </a:rPr>
              <a:t>main.c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#include &lt;</a:t>
            </a:r>
            <a:r>
              <a:rPr lang="en-IN" sz="2200" b="1" dirty="0" err="1" smtClean="0">
                <a:solidFill>
                  <a:srgbClr val="FFFF00"/>
                </a:solidFill>
              </a:rPr>
              <a:t>stdio.h</a:t>
            </a:r>
            <a:r>
              <a:rPr lang="en-IN" sz="2200" b="1" dirty="0" smtClean="0">
                <a:solidFill>
                  <a:srgbClr val="FFFF00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#include "</a:t>
            </a:r>
            <a:r>
              <a:rPr lang="en-IN" sz="2200" b="1" dirty="0" err="1" smtClean="0">
                <a:solidFill>
                  <a:srgbClr val="FFFF00"/>
                </a:solidFill>
              </a:rPr>
              <a:t>mymath.h</a:t>
            </a:r>
            <a:r>
              <a:rPr lang="en-IN" sz="2200" b="1" dirty="0" smtClean="0">
                <a:solidFill>
                  <a:srgbClr val="FFFF00"/>
                </a:solidFill>
              </a:rPr>
              <a:t>"</a:t>
            </a:r>
          </a:p>
          <a:p>
            <a:pPr>
              <a:lnSpc>
                <a:spcPct val="90000"/>
              </a:lnSpc>
              <a:buNone/>
            </a:pPr>
            <a:endParaRPr lang="en-IN" sz="22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 </a:t>
            </a:r>
            <a:r>
              <a:rPr lang="en-IN" sz="2200" b="1" dirty="0" err="1" smtClean="0">
                <a:solidFill>
                  <a:srgbClr val="FFFF00"/>
                </a:solidFill>
              </a:rPr>
              <a:t>a,b</a:t>
            </a:r>
            <a:r>
              <a:rPr lang="en-IN" sz="2200" b="1" dirty="0" smtClean="0">
                <a:solidFill>
                  <a:srgbClr val="FFFF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printf</a:t>
            </a:r>
            <a:r>
              <a:rPr lang="en-IN" sz="2200" b="1" dirty="0" smtClean="0">
                <a:solidFill>
                  <a:srgbClr val="FFFF00"/>
                </a:solidFill>
              </a:rPr>
              <a:t>("Enter 2 </a:t>
            </a: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");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scanf</a:t>
            </a:r>
            <a:r>
              <a:rPr lang="en-IN" sz="2200" b="1" dirty="0" smtClean="0">
                <a:solidFill>
                  <a:srgbClr val="FFFF00"/>
                </a:solidFill>
              </a:rPr>
              <a:t>("%d %</a:t>
            </a:r>
            <a:r>
              <a:rPr lang="en-IN" sz="2200" b="1" dirty="0" err="1" smtClean="0">
                <a:solidFill>
                  <a:srgbClr val="FFFF00"/>
                </a:solidFill>
              </a:rPr>
              <a:t>d",&amp;a,&amp;b</a:t>
            </a:r>
            <a:r>
              <a:rPr lang="en-IN" sz="2200" b="1" dirty="0" smtClean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add(</a:t>
            </a:r>
            <a:r>
              <a:rPr lang="en-IN" sz="2200" b="1" dirty="0" err="1" smtClean="0">
                <a:solidFill>
                  <a:srgbClr val="FFFF00"/>
                </a:solidFill>
              </a:rPr>
              <a:t>a,b</a:t>
            </a:r>
            <a:r>
              <a:rPr lang="en-IN" sz="2200" b="1" dirty="0" smtClean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return 0;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}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Code Of </a:t>
            </a:r>
            <a:r>
              <a:rPr lang="en-US" sz="3200" b="1" dirty="0" err="1" smtClean="0">
                <a:solidFill>
                  <a:srgbClr val="FFFF00"/>
                </a:solidFill>
              </a:rPr>
              <a:t>main.c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The screenshot of the code is as below</a:t>
            </a:r>
            <a:endParaRPr lang="en-IN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ddno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7380"/>
            <a:ext cx="9143999" cy="4960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Following is the output shown by the code</a:t>
            </a: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emove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227363"/>
            <a:ext cx="8858311" cy="4474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Adding </a:t>
            </a:r>
            <a:r>
              <a:rPr lang="en-US" sz="3200" b="1" dirty="0" err="1" smtClean="0">
                <a:solidFill>
                  <a:srgbClr val="FFFF00"/>
                </a:solidFill>
              </a:rPr>
              <a:t>conio.h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To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CodeBlocks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gcc</a:t>
            </a:r>
            <a:r>
              <a:rPr lang="en-US" sz="2600" dirty="0" smtClean="0">
                <a:solidFill>
                  <a:schemeClr val="bg1"/>
                </a:solidFill>
              </a:rPr>
              <a:t>  don’t natively support </a:t>
            </a:r>
            <a:r>
              <a:rPr lang="en-US" sz="2600" b="1" dirty="0" err="1" smtClean="0">
                <a:solidFill>
                  <a:srgbClr val="FFFF00"/>
                </a:solidFill>
              </a:rPr>
              <a:t>conio.h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However , there is an implementation of </a:t>
            </a:r>
            <a:r>
              <a:rPr lang="en-US" sz="2600" b="1" dirty="0" err="1" smtClean="0">
                <a:solidFill>
                  <a:srgbClr val="FFFF00"/>
                </a:solidFill>
              </a:rPr>
              <a:t>conio.h</a:t>
            </a:r>
            <a:r>
              <a:rPr lang="en-US" sz="2600" dirty="0" smtClean="0">
                <a:solidFill>
                  <a:schemeClr val="bg1"/>
                </a:solidFill>
              </a:rPr>
              <a:t> for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gcc</a:t>
            </a:r>
            <a:r>
              <a:rPr lang="en-US" sz="2600" dirty="0" smtClean="0">
                <a:solidFill>
                  <a:schemeClr val="bg1"/>
                </a:solidFill>
              </a:rPr>
              <a:t> as a third party library.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This implementation can be downloaded from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 </a:t>
            </a:r>
            <a:r>
              <a:rPr lang="en-US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https://sourceforge.net/projects/conio/  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This link will give us a file called </a:t>
            </a:r>
            <a:r>
              <a:rPr lang="en-US" sz="2600" b="1" dirty="0" smtClean="0">
                <a:solidFill>
                  <a:srgbClr val="FFFF00"/>
                </a:solidFill>
              </a:rPr>
              <a:t>conio21.zip</a:t>
            </a: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Adding </a:t>
            </a:r>
            <a:r>
              <a:rPr lang="en-US" sz="3200" b="1" dirty="0" err="1" smtClean="0">
                <a:solidFill>
                  <a:srgbClr val="FFFF00"/>
                </a:solidFill>
              </a:rPr>
              <a:t>conio.h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To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After extracting </a:t>
            </a:r>
            <a:r>
              <a:rPr lang="en-US" sz="2600" b="1" dirty="0" smtClean="0">
                <a:solidFill>
                  <a:srgbClr val="FFFF00"/>
                </a:solidFill>
              </a:rPr>
              <a:t>conio21.zip</a:t>
            </a:r>
            <a:r>
              <a:rPr lang="en-US" sz="2600" dirty="0" smtClean="0">
                <a:solidFill>
                  <a:schemeClr val="bg1"/>
                </a:solidFill>
              </a:rPr>
              <a:t> , we will get 2 files called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FFFF00"/>
                </a:solidFill>
              </a:rPr>
              <a:t>     conio2.h </a:t>
            </a:r>
            <a:r>
              <a:rPr lang="en-US" sz="2600" b="1" dirty="0" smtClean="0">
                <a:solidFill>
                  <a:schemeClr val="bg1"/>
                </a:solidFill>
              </a:rPr>
              <a:t>and </a:t>
            </a:r>
            <a:r>
              <a:rPr lang="en-US" sz="2600" b="1" dirty="0" err="1" smtClean="0">
                <a:solidFill>
                  <a:srgbClr val="FFFF00"/>
                </a:solidFill>
              </a:rPr>
              <a:t>conio.c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Copy and paste </a:t>
            </a:r>
            <a:r>
              <a:rPr lang="en-US" sz="2600" b="1" dirty="0" smtClean="0">
                <a:solidFill>
                  <a:srgbClr val="FFFF00"/>
                </a:solidFill>
              </a:rPr>
              <a:t>conio2.h</a:t>
            </a:r>
            <a:r>
              <a:rPr lang="en-US" sz="2600" dirty="0" smtClean="0">
                <a:solidFill>
                  <a:schemeClr val="bg1"/>
                </a:solidFill>
              </a:rPr>
              <a:t>  and </a:t>
            </a:r>
            <a:r>
              <a:rPr lang="en-US" sz="2600" b="1" dirty="0" err="1" smtClean="0">
                <a:solidFill>
                  <a:srgbClr val="FFFF00"/>
                </a:solidFill>
              </a:rPr>
              <a:t>conio.c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 in our </a:t>
            </a:r>
            <a:r>
              <a:rPr lang="en-US" sz="2600" b="1" dirty="0" smtClean="0">
                <a:solidFill>
                  <a:srgbClr val="FFFF00"/>
                </a:solidFill>
              </a:rPr>
              <a:t>Project Folder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open the project in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CodeBlocks</a:t>
            </a:r>
            <a:r>
              <a:rPr lang="en-US" sz="2600" dirty="0" smtClean="0">
                <a:solidFill>
                  <a:schemeClr val="bg1"/>
                </a:solidFill>
              </a:rPr>
              <a:t> by selecting </a:t>
            </a:r>
            <a:r>
              <a:rPr lang="en-US" sz="2600" b="1" dirty="0" err="1" smtClean="0">
                <a:solidFill>
                  <a:srgbClr val="FFFF00"/>
                </a:solidFill>
              </a:rPr>
              <a:t>File</a:t>
            </a:r>
            <a:r>
              <a:rPr lang="en-US" sz="2600" dirty="0" err="1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2600" b="1" dirty="0" err="1" smtClean="0">
                <a:solidFill>
                  <a:srgbClr val="FFFF00"/>
                </a:solidFill>
                <a:sym typeface="Wingdings" pitchFamily="2" charset="2"/>
              </a:rPr>
              <a:t>Open</a:t>
            </a:r>
            <a:r>
              <a:rPr lang="en-US" sz="2600" dirty="0" smtClean="0">
                <a:solidFill>
                  <a:schemeClr val="bg1"/>
                </a:solidFill>
                <a:sym typeface="Wingdings" pitchFamily="2" charset="2"/>
              </a:rPr>
              <a:t> and selecting the </a:t>
            </a:r>
            <a:r>
              <a:rPr lang="en-US" sz="2600" b="1" dirty="0" smtClean="0">
                <a:solidFill>
                  <a:srgbClr val="FFFF00"/>
                </a:solidFill>
                <a:sym typeface="Wingdings" pitchFamily="2" charset="2"/>
              </a:rPr>
              <a:t>Project File </a:t>
            </a:r>
            <a:r>
              <a:rPr lang="en-US" sz="2600" dirty="0" smtClean="0">
                <a:solidFill>
                  <a:schemeClr val="bg1"/>
                </a:solidFill>
                <a:sym typeface="Wingdings" pitchFamily="2" charset="2"/>
              </a:rPr>
              <a:t>from the Workspace Folder</a:t>
            </a: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Adding </a:t>
            </a:r>
            <a:r>
              <a:rPr lang="en-US" sz="3200" b="1" dirty="0" err="1" smtClean="0">
                <a:solidFill>
                  <a:srgbClr val="FFFF00"/>
                </a:solidFill>
              </a:rPr>
              <a:t>conio.h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To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right click  the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600" dirty="0" smtClean="0">
                <a:solidFill>
                  <a:schemeClr val="bg1"/>
                </a:solidFill>
              </a:rPr>
              <a:t> in Workspace in the left pane and select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Files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ni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3116"/>
            <a:ext cx="9144000" cy="4714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Adding </a:t>
            </a:r>
            <a:r>
              <a:rPr lang="en-US" sz="3200" b="1" dirty="0" err="1" smtClean="0">
                <a:solidFill>
                  <a:srgbClr val="FFFF00"/>
                </a:solidFill>
              </a:rPr>
              <a:t>conio.h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To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In the window that opens , select the files </a:t>
            </a:r>
            <a:r>
              <a:rPr lang="en-US" sz="2600" b="1" dirty="0" smtClean="0">
                <a:solidFill>
                  <a:srgbClr val="FFFF00"/>
                </a:solidFill>
              </a:rPr>
              <a:t>conio2.h</a:t>
            </a:r>
            <a:r>
              <a:rPr lang="en-US" sz="2600" dirty="0" smtClean="0">
                <a:solidFill>
                  <a:schemeClr val="bg1"/>
                </a:solidFill>
              </a:rPr>
              <a:t> and </a:t>
            </a:r>
            <a:r>
              <a:rPr lang="en-US" sz="2600" b="1" dirty="0" err="1" smtClean="0">
                <a:solidFill>
                  <a:srgbClr val="FFFF00"/>
                </a:solidFill>
              </a:rPr>
              <a:t>conio.c</a:t>
            </a: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ni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3116"/>
            <a:ext cx="9144000" cy="4714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Adding </a:t>
            </a:r>
            <a:r>
              <a:rPr lang="en-US" sz="3200" b="1" dirty="0" err="1" smtClean="0">
                <a:solidFill>
                  <a:srgbClr val="FFFF00"/>
                </a:solidFill>
              </a:rPr>
              <a:t>conio.h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To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Doing this will automatically place </a:t>
            </a:r>
            <a:r>
              <a:rPr lang="en-US" sz="2600" b="1" dirty="0" smtClean="0">
                <a:solidFill>
                  <a:srgbClr val="FFFF00"/>
                </a:solidFill>
              </a:rPr>
              <a:t>conio2.h</a:t>
            </a:r>
            <a:r>
              <a:rPr lang="en-US" sz="2600" dirty="0" smtClean="0">
                <a:solidFill>
                  <a:schemeClr val="bg1"/>
                </a:solidFill>
              </a:rPr>
              <a:t> in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600" dirty="0" smtClean="0">
                <a:solidFill>
                  <a:schemeClr val="bg1"/>
                </a:solidFill>
              </a:rPr>
              <a:t> and </a:t>
            </a:r>
            <a:r>
              <a:rPr lang="en-US" sz="2600" b="1" dirty="0" err="1" smtClean="0">
                <a:solidFill>
                  <a:srgbClr val="FFFF00"/>
                </a:solidFill>
              </a:rPr>
              <a:t>conio.c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in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Sources 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ni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3116"/>
            <a:ext cx="9144000" cy="4714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Adding </a:t>
            </a:r>
            <a:r>
              <a:rPr lang="en-US" sz="3200" b="1" dirty="0" err="1" smtClean="0">
                <a:solidFill>
                  <a:srgbClr val="FFFF00"/>
                </a:solidFill>
              </a:rPr>
              <a:t>conio.h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To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5720" y="1174750"/>
            <a:ext cx="8834468" cy="53975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open the source file “</a:t>
            </a:r>
            <a:r>
              <a:rPr lang="en-US" sz="2600" b="1" dirty="0" err="1" smtClean="0">
                <a:solidFill>
                  <a:srgbClr val="FFFF00"/>
                </a:solidFill>
              </a:rPr>
              <a:t>main.c</a:t>
            </a:r>
            <a:r>
              <a:rPr lang="en-US" sz="2600" dirty="0" smtClean="0">
                <a:solidFill>
                  <a:schemeClr val="bg1"/>
                </a:solidFill>
              </a:rPr>
              <a:t>” and add the statement  </a:t>
            </a:r>
            <a:r>
              <a:rPr lang="en-US" sz="2600" b="1" dirty="0" smtClean="0">
                <a:solidFill>
                  <a:srgbClr val="FFFF00"/>
                </a:solidFill>
              </a:rPr>
              <a:t>#include “conio2.h”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we can use all the functions which are present in </a:t>
            </a:r>
            <a:r>
              <a:rPr lang="en-US" sz="2600" b="1" dirty="0" err="1" smtClean="0">
                <a:solidFill>
                  <a:srgbClr val="FFFF00"/>
                </a:solidFill>
              </a:rPr>
              <a:t>conio.h</a:t>
            </a:r>
            <a:r>
              <a:rPr lang="en-US" sz="2600" dirty="0" smtClean="0">
                <a:solidFill>
                  <a:schemeClr val="bg1"/>
                </a:solidFill>
              </a:rPr>
              <a:t> in </a:t>
            </a:r>
            <a:r>
              <a:rPr lang="en-US" sz="2600" b="1" dirty="0" smtClean="0">
                <a:solidFill>
                  <a:srgbClr val="FFFF00"/>
                </a:solidFill>
              </a:rPr>
              <a:t>Turbo C++ </a:t>
            </a:r>
            <a:r>
              <a:rPr lang="en-US" sz="2600" dirty="0" smtClean="0">
                <a:solidFill>
                  <a:schemeClr val="bg1"/>
                </a:solidFill>
              </a:rPr>
              <a:t>like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clrscr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)</a:t>
            </a:r>
            <a:r>
              <a:rPr lang="en-US" sz="2600" dirty="0" smtClean="0">
                <a:solidFill>
                  <a:schemeClr val="bg1"/>
                </a:solidFill>
              </a:rPr>
              <a:t>,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textcolor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)</a:t>
            </a:r>
            <a:r>
              <a:rPr lang="en-US" sz="2600" dirty="0" smtClean="0">
                <a:solidFill>
                  <a:schemeClr val="bg1"/>
                </a:solidFill>
              </a:rPr>
              <a:t>,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gotoxy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)</a:t>
            </a:r>
            <a:r>
              <a:rPr lang="en-US" sz="2600" dirty="0" smtClean="0">
                <a:solidFill>
                  <a:schemeClr val="bg1"/>
                </a:solidFill>
              </a:rPr>
              <a:t> etc</a:t>
            </a:r>
            <a:endParaRPr lang="en-US" sz="2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#include &lt;</a:t>
            </a:r>
            <a:r>
              <a:rPr lang="en-US" sz="2400" b="1" dirty="0" err="1" smtClean="0">
                <a:solidFill>
                  <a:srgbClr val="FFFF00"/>
                </a:solidFill>
              </a:rPr>
              <a:t>stdio.h</a:t>
            </a:r>
            <a:r>
              <a:rPr lang="en-US" sz="2400" b="1" dirty="0" smtClean="0">
                <a:solidFill>
                  <a:srgbClr val="FFFF00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#include "conio2.h"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FFFF00"/>
                </a:solidFill>
              </a:rPr>
              <a:t>int</a:t>
            </a:r>
            <a:r>
              <a:rPr lang="en-US" sz="2400" b="1" dirty="0" smtClean="0">
                <a:solidFill>
                  <a:srgbClr val="FFFF00"/>
                </a:solidFill>
              </a:rPr>
              <a:t> main(){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FFFF00"/>
                </a:solidFill>
              </a:rPr>
              <a:t>gotoxy</a:t>
            </a:r>
            <a:r>
              <a:rPr lang="en-US" sz="2400" b="1" dirty="0" smtClean="0">
                <a:solidFill>
                  <a:srgbClr val="FFFF00"/>
                </a:solidFill>
              </a:rPr>
              <a:t>(40,12);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FFFF00"/>
                </a:solidFill>
              </a:rPr>
              <a:t>printf</a:t>
            </a:r>
            <a:r>
              <a:rPr lang="en-US" sz="2400" b="1" dirty="0" smtClean="0">
                <a:solidFill>
                  <a:srgbClr val="FFFF00"/>
                </a:solidFill>
              </a:rPr>
              <a:t>("Hello");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FFFF00"/>
                </a:solidFill>
              </a:rPr>
              <a:t>textcolor</a:t>
            </a:r>
            <a:r>
              <a:rPr lang="en-US" sz="2400" b="1" dirty="0" smtClean="0">
                <a:solidFill>
                  <a:srgbClr val="FFFF00"/>
                </a:solidFill>
              </a:rPr>
              <a:t>(GREEN);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FFFF00"/>
                </a:solidFill>
              </a:rPr>
              <a:t>gotoxy</a:t>
            </a:r>
            <a:r>
              <a:rPr lang="en-US" sz="2400" b="1" dirty="0" smtClean="0">
                <a:solidFill>
                  <a:srgbClr val="FFFF00"/>
                </a:solidFill>
              </a:rPr>
              <a:t>(40,13);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FFFF00"/>
                </a:solidFill>
              </a:rPr>
              <a:t>printf</a:t>
            </a:r>
            <a:r>
              <a:rPr lang="en-US" sz="2400" b="1" dirty="0" smtClean="0">
                <a:solidFill>
                  <a:srgbClr val="FFFF00"/>
                </a:solidFill>
              </a:rPr>
              <a:t>("Bye");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FFFF00"/>
                </a:solidFill>
              </a:rPr>
              <a:t>getch</a:t>
            </a:r>
            <a:r>
              <a:rPr lang="en-US" sz="2400" b="1" dirty="0" smtClean="0">
                <a:solidFill>
                  <a:srgbClr val="FFFF00"/>
                </a:solidFill>
              </a:rPr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return 0;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Select </a:t>
            </a:r>
            <a:r>
              <a:rPr lang="en-IN" sz="2600" b="1" dirty="0" smtClean="0">
                <a:solidFill>
                  <a:srgbClr val="FFFF00"/>
                </a:solidFill>
              </a:rPr>
              <a:t>C/C++ Source</a:t>
            </a:r>
            <a:r>
              <a:rPr lang="en-IN" sz="2600" dirty="0" smtClean="0">
                <a:solidFill>
                  <a:schemeClr val="bg1"/>
                </a:solidFill>
              </a:rPr>
              <a:t> from the window that appears </a:t>
            </a:r>
            <a:endParaRPr lang="en-US" sz="26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500306"/>
            <a:ext cx="8286808" cy="4157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Adding </a:t>
            </a:r>
            <a:r>
              <a:rPr lang="en-US" sz="3200" b="1" dirty="0" err="1" smtClean="0">
                <a:solidFill>
                  <a:srgbClr val="FFFF00"/>
                </a:solidFill>
              </a:rPr>
              <a:t>conio.h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To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ni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9143999" cy="5500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The Output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ni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8012"/>
            <a:ext cx="9143999" cy="5059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Continue through the following dialogs very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much like the original project creation and </a:t>
            </a:r>
          </a:p>
          <a:p>
            <a:pPr>
              <a:lnSpc>
                <a:spcPct val="90000"/>
              </a:lnSpc>
              <a:buNone/>
            </a:pPr>
            <a:r>
              <a:rPr lang="en-IN" sz="2600" b="1" dirty="0" smtClean="0">
                <a:solidFill>
                  <a:schemeClr val="bg1"/>
                </a:solidFill>
              </a:rPr>
              <a:t>    </a:t>
            </a:r>
            <a:r>
              <a:rPr lang="en-IN" sz="2600" b="1" dirty="0" smtClean="0">
                <a:solidFill>
                  <a:srgbClr val="FFFF00"/>
                </a:solidFill>
              </a:rPr>
              <a:t>select C</a:t>
            </a:r>
            <a:r>
              <a:rPr lang="en-IN" sz="2600" dirty="0" smtClean="0">
                <a:solidFill>
                  <a:schemeClr val="bg1"/>
                </a:solidFill>
              </a:rPr>
              <a:t> when prompted for a language. </a:t>
            </a: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On the </a:t>
            </a:r>
            <a:r>
              <a:rPr lang="en-IN" sz="2600" b="1" dirty="0" smtClean="0">
                <a:solidFill>
                  <a:srgbClr val="FFFF00"/>
                </a:solidFill>
              </a:rPr>
              <a:t>final</a:t>
            </a:r>
            <a:r>
              <a:rPr lang="en-IN" sz="2600" dirty="0" smtClean="0">
                <a:solidFill>
                  <a:schemeClr val="bg1"/>
                </a:solidFill>
              </a:rPr>
              <a:t> page, we will have to mention the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new filename and location. We have given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the name </a:t>
            </a:r>
            <a:r>
              <a:rPr lang="en-IN" sz="2600" b="1" dirty="0" err="1" smtClean="0">
                <a:solidFill>
                  <a:srgbClr val="FFFF00"/>
                </a:solidFill>
              </a:rPr>
              <a:t>addnos.c</a:t>
            </a:r>
            <a:r>
              <a:rPr lang="en-IN" sz="2600" b="1" dirty="0" smtClean="0">
                <a:solidFill>
                  <a:srgbClr val="FFFF00"/>
                </a:solidFill>
              </a:rPr>
              <a:t> 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4"/>
            <a:ext cx="8643998" cy="2643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Doing this will add a blank  file called </a:t>
            </a:r>
            <a:r>
              <a:rPr lang="en-IN" sz="2600" b="1" dirty="0" err="1" smtClean="0">
                <a:solidFill>
                  <a:srgbClr val="FFFF00"/>
                </a:solidFill>
              </a:rPr>
              <a:t>addnos.c</a:t>
            </a:r>
            <a:r>
              <a:rPr lang="en-IN" sz="26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to the project </a:t>
            </a:r>
            <a:r>
              <a:rPr lang="en-IN" sz="2600" b="1" dirty="0" err="1" smtClean="0">
                <a:solidFill>
                  <a:srgbClr val="FFFF00"/>
                </a:solidFill>
              </a:rPr>
              <a:t>MyFirstApp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143116"/>
            <a:ext cx="8678707" cy="4572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Writing The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Let’s add the code to find sum of 2 integers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inputted by the user: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#include &lt;</a:t>
            </a:r>
            <a:r>
              <a:rPr lang="en-IN" sz="2200" b="1" dirty="0" err="1" smtClean="0">
                <a:solidFill>
                  <a:srgbClr val="FFFF00"/>
                </a:solidFill>
              </a:rPr>
              <a:t>stdio.h</a:t>
            </a:r>
            <a:r>
              <a:rPr lang="en-IN" sz="2200" b="1" dirty="0" smtClean="0">
                <a:solidFill>
                  <a:srgbClr val="FFFF00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 </a:t>
            </a:r>
            <a:r>
              <a:rPr lang="en-IN" sz="2200" b="1" dirty="0" err="1" smtClean="0">
                <a:solidFill>
                  <a:srgbClr val="FFFF00"/>
                </a:solidFill>
              </a:rPr>
              <a:t>a,b,c</a:t>
            </a:r>
            <a:r>
              <a:rPr lang="en-IN" sz="2200" b="1" dirty="0" smtClean="0">
                <a:solidFill>
                  <a:srgbClr val="FFFF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printf</a:t>
            </a:r>
            <a:r>
              <a:rPr lang="en-IN" sz="2200" b="1" dirty="0" smtClean="0">
                <a:solidFill>
                  <a:srgbClr val="FFFF00"/>
                </a:solidFill>
              </a:rPr>
              <a:t>("Enter 2 </a:t>
            </a: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:");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scanf</a:t>
            </a:r>
            <a:r>
              <a:rPr lang="en-IN" sz="2200" b="1" dirty="0" smtClean="0">
                <a:solidFill>
                  <a:srgbClr val="FFFF00"/>
                </a:solidFill>
              </a:rPr>
              <a:t>("%d %</a:t>
            </a:r>
            <a:r>
              <a:rPr lang="en-IN" sz="2200" b="1" dirty="0" err="1" smtClean="0">
                <a:solidFill>
                  <a:srgbClr val="FFFF00"/>
                </a:solidFill>
              </a:rPr>
              <a:t>d",&amp;a,&amp;b</a:t>
            </a:r>
            <a:r>
              <a:rPr lang="en-IN" sz="2200" b="1" dirty="0" smtClean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c=</a:t>
            </a:r>
            <a:r>
              <a:rPr lang="en-IN" sz="2200" b="1" dirty="0" err="1" smtClean="0">
                <a:solidFill>
                  <a:srgbClr val="FFFF00"/>
                </a:solidFill>
              </a:rPr>
              <a:t>a+b</a:t>
            </a:r>
            <a:r>
              <a:rPr lang="en-IN" sz="2200" b="1" dirty="0" smtClean="0">
                <a:solidFill>
                  <a:srgbClr val="FFFF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printf</a:t>
            </a:r>
            <a:r>
              <a:rPr lang="en-IN" sz="2200" b="1" dirty="0" smtClean="0">
                <a:solidFill>
                  <a:srgbClr val="FFFF00"/>
                </a:solidFill>
              </a:rPr>
              <a:t>("</a:t>
            </a:r>
            <a:r>
              <a:rPr lang="en-IN" sz="2200" b="1" dirty="0" err="1" smtClean="0">
                <a:solidFill>
                  <a:srgbClr val="FFFF00"/>
                </a:solidFill>
              </a:rPr>
              <a:t>Nos</a:t>
            </a:r>
            <a:r>
              <a:rPr lang="en-IN" sz="2200" b="1" dirty="0" smtClean="0">
                <a:solidFill>
                  <a:srgbClr val="FFFF00"/>
                </a:solidFill>
              </a:rPr>
              <a:t> are %d and %</a:t>
            </a:r>
            <a:r>
              <a:rPr lang="en-IN" sz="2200" b="1" dirty="0" err="1" smtClean="0">
                <a:solidFill>
                  <a:srgbClr val="FFFF00"/>
                </a:solidFill>
              </a:rPr>
              <a:t>d",a,b</a:t>
            </a:r>
            <a:r>
              <a:rPr lang="en-IN" sz="2200" b="1" dirty="0" smtClean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printf</a:t>
            </a:r>
            <a:r>
              <a:rPr lang="en-IN" sz="2200" b="1" dirty="0" smtClean="0">
                <a:solidFill>
                  <a:srgbClr val="FFFF00"/>
                </a:solidFill>
              </a:rPr>
              <a:t>("\</a:t>
            </a:r>
            <a:r>
              <a:rPr lang="en-IN" sz="2200" b="1" dirty="0" err="1" smtClean="0">
                <a:solidFill>
                  <a:srgbClr val="FFFF00"/>
                </a:solidFill>
              </a:rPr>
              <a:t>nTheir</a:t>
            </a:r>
            <a:r>
              <a:rPr lang="en-IN" sz="2200" b="1" dirty="0" smtClean="0">
                <a:solidFill>
                  <a:srgbClr val="FFFF00"/>
                </a:solidFill>
              </a:rPr>
              <a:t> sum is %</a:t>
            </a:r>
            <a:r>
              <a:rPr lang="en-IN" sz="2200" b="1" dirty="0" err="1" smtClean="0">
                <a:solidFill>
                  <a:srgbClr val="FFFF00"/>
                </a:solidFill>
              </a:rPr>
              <a:t>d",c</a:t>
            </a:r>
            <a:r>
              <a:rPr lang="en-IN" sz="2200" b="1" dirty="0" smtClean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return 0;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Writing The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The screenshot of the code is as below</a:t>
            </a:r>
            <a:endParaRPr lang="en-IN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ddno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7380"/>
            <a:ext cx="9144000" cy="4960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Multiple main( ) Error !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, when we will compile the code , we will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 get the error </a:t>
            </a:r>
            <a:r>
              <a:rPr lang="en-US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“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 definition of `main’ </a:t>
            </a:r>
            <a:r>
              <a:rPr lang="en-IN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ddno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8868"/>
            <a:ext cx="9143999" cy="4429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1095</Words>
  <Application>Microsoft Office PowerPoint</Application>
  <PresentationFormat>On-screen Show (4:3)</PresentationFormat>
  <Paragraphs>225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 PROJECT BATCH</vt:lpstr>
      <vt:lpstr>Adding A New File</vt:lpstr>
      <vt:lpstr>Adding A New File</vt:lpstr>
      <vt:lpstr>Adding A New File</vt:lpstr>
      <vt:lpstr>Adding A New File</vt:lpstr>
      <vt:lpstr>Adding A New File</vt:lpstr>
      <vt:lpstr>Writing The Code</vt:lpstr>
      <vt:lpstr>Writing The Code</vt:lpstr>
      <vt:lpstr>Multiple main( ) Error !</vt:lpstr>
      <vt:lpstr>Reason And Solution !</vt:lpstr>
      <vt:lpstr>Solution</vt:lpstr>
      <vt:lpstr>Error Removed !</vt:lpstr>
      <vt:lpstr>Output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Code Of mymath.c</vt:lpstr>
      <vt:lpstr>Creating Programmer Defined Header File</vt:lpstr>
      <vt:lpstr>Creating Programmer Defined Header File</vt:lpstr>
      <vt:lpstr>Code Of main.c</vt:lpstr>
      <vt:lpstr>Code Of main.c</vt:lpstr>
      <vt:lpstr>Output</vt:lpstr>
      <vt:lpstr>Adding conio.h  To CodeBlocks</vt:lpstr>
      <vt:lpstr>Adding conio.h  To CodeBlocks</vt:lpstr>
      <vt:lpstr>Adding conio.h  To CodeBlocks</vt:lpstr>
      <vt:lpstr>Adding conio.h  To CodeBlocks</vt:lpstr>
      <vt:lpstr>Adding conio.h  To CodeBlocks</vt:lpstr>
      <vt:lpstr>Adding conio.h  To CodeBlocks</vt:lpstr>
      <vt:lpstr>Adding conio.h  To CodeBlocks</vt:lpstr>
      <vt:lpstr>The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Comp08</cp:lastModifiedBy>
  <cp:revision>496</cp:revision>
  <dcterms:created xsi:type="dcterms:W3CDTF">2017-12-26T10:06:07Z</dcterms:created>
  <dcterms:modified xsi:type="dcterms:W3CDTF">2018-04-05T07:45:35Z</dcterms:modified>
</cp:coreProperties>
</file>